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2" r:id="rId4"/>
    <p:sldId id="257" r:id="rId5"/>
    <p:sldId id="286" r:id="rId6"/>
    <p:sldId id="285" r:id="rId7"/>
    <p:sldId id="265" r:id="rId8"/>
    <p:sldId id="264" r:id="rId9"/>
    <p:sldId id="262" r:id="rId10"/>
    <p:sldId id="267" r:id="rId11"/>
    <p:sldId id="270" r:id="rId12"/>
    <p:sldId id="266" r:id="rId13"/>
    <p:sldId id="271" r:id="rId14"/>
    <p:sldId id="284" r:id="rId15"/>
    <p:sldId id="260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8" autoAdjust="0"/>
    <p:restoredTop sz="94660"/>
  </p:normalViewPr>
  <p:slideViewPr>
    <p:cSldViewPr snapToGrid="0">
      <p:cViewPr>
        <p:scale>
          <a:sx n="72" d="100"/>
          <a:sy n="72" d="100"/>
        </p:scale>
        <p:origin x="-372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164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637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89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40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00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814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13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1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1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14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502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51CCA-39B1-49AC-9680-5BA71AF3889B}" type="datetimeFigureOut">
              <a:rPr lang="es-ES" smtClean="0"/>
              <a:t>16/09/2021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9E7FA-681A-4470-B9D6-DCAA995252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32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91" y="3631842"/>
            <a:ext cx="12190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chemeClr val="bg1"/>
                </a:solidFill>
              </a:rPr>
              <a:t>JUSTIFICACIÓN DE LOS RECURSOS SOLICITADOS </a:t>
            </a:r>
            <a:endParaRPr lang="es-ES" sz="3600" b="1" dirty="0" smtClean="0">
              <a:solidFill>
                <a:schemeClr val="bg1"/>
              </a:solidFill>
            </a:endParaRPr>
          </a:p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EN </a:t>
            </a:r>
            <a:r>
              <a:rPr lang="es-ES" sz="3600" b="1" dirty="0">
                <a:solidFill>
                  <a:schemeClr val="bg1"/>
                </a:solidFill>
              </a:rPr>
              <a:t>LA REFORMA DE MEDIO AÑO</a:t>
            </a:r>
            <a:endParaRPr lang="es-E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2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52022" y="428"/>
            <a:ext cx="10323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>
                <a:solidFill>
                  <a:srgbClr val="FF0000"/>
                </a:solidFill>
              </a:rPr>
              <a:t>EXPLICACIÓN DEL NÚMERO DE KITS PLANIFICADO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0" y="145522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0000"/>
                </a:solidFill>
              </a:rPr>
              <a:t>POBREZA POR INGRESO 2021</a:t>
            </a:r>
            <a:endParaRPr lang="es-ES" sz="2000" b="1" dirty="0">
              <a:solidFill>
                <a:srgbClr val="FF0000"/>
              </a:solidFill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1701800" y="2169794"/>
            <a:ext cx="8661666" cy="3819526"/>
            <a:chOff x="1701800" y="2169794"/>
            <a:chExt cx="8661666" cy="3819526"/>
          </a:xfrm>
        </p:grpSpPr>
        <p:pic>
          <p:nvPicPr>
            <p:cNvPr id="5" name="Imagen 4" descr="Tabla&#10;&#10;Descripción generada automáticamente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800" y="2169794"/>
              <a:ext cx="8661666" cy="381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5 Elipse"/>
            <p:cNvSpPr/>
            <p:nvPr/>
          </p:nvSpPr>
          <p:spPr>
            <a:xfrm>
              <a:off x="3949148" y="4333461"/>
              <a:ext cx="6003235" cy="43732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4877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52022" y="428"/>
            <a:ext cx="10323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>
                <a:solidFill>
                  <a:srgbClr val="FF0000"/>
                </a:solidFill>
              </a:rPr>
              <a:t>EXPLICACIÓN DEL NÚMERO DE KITS PLANIFICADO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0" y="1430284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0000"/>
                </a:solidFill>
              </a:rPr>
              <a:t>ÍNDICES DE POBREZA Y EXTREMA POBREZA 2019</a:t>
            </a:r>
            <a:endParaRPr lang="es-E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544941"/>
              </p:ext>
            </p:extLst>
          </p:nvPr>
        </p:nvGraphicFramePr>
        <p:xfrm>
          <a:off x="624288" y="2481843"/>
          <a:ext cx="6969209" cy="101428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83134"/>
                <a:gridCol w="2002941"/>
                <a:gridCol w="2483134"/>
              </a:tblGrid>
              <a:tr h="359909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POBREZA</a:t>
                      </a:r>
                      <a:endParaRPr lang="es-E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Quito </a:t>
                      </a:r>
                      <a:endParaRPr lang="es-E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</a:tr>
              <a:tr h="327190"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Porcentaje</a:t>
                      </a:r>
                      <a:endParaRPr lang="es-E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</a:tr>
              <a:tr h="32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Diciembre</a:t>
                      </a:r>
                      <a:endParaRPr lang="es-E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2019</a:t>
                      </a:r>
                      <a:endParaRPr lang="es-E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8,2</a:t>
                      </a:r>
                      <a:endParaRPr lang="es-E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184537"/>
              </p:ext>
            </p:extLst>
          </p:nvPr>
        </p:nvGraphicFramePr>
        <p:xfrm>
          <a:off x="637539" y="4247216"/>
          <a:ext cx="6942704" cy="981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3690"/>
                <a:gridCol w="1995324"/>
                <a:gridCol w="2473690"/>
              </a:tblGrid>
              <a:tr h="32719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700" dirty="0" smtClean="0">
                          <a:effectLst/>
                        </a:rPr>
                        <a:t>POBREZA EXTREMA</a:t>
                      </a:r>
                      <a:endParaRPr lang="es-E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700">
                          <a:effectLst/>
                        </a:rPr>
                        <a:t>Quito </a:t>
                      </a:r>
                      <a:endParaRPr lang="es-E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</a:tr>
              <a:tr h="327190"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700" dirty="0" smtClean="0">
                          <a:effectLst/>
                        </a:rPr>
                        <a:t>Porcentaje</a:t>
                      </a:r>
                      <a:endParaRPr lang="es-E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</a:tr>
              <a:tr h="32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700" dirty="0">
                          <a:effectLst/>
                        </a:rPr>
                        <a:t>Diciembre</a:t>
                      </a:r>
                      <a:endParaRPr lang="es-E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700">
                          <a:effectLst/>
                        </a:rPr>
                        <a:t>2019</a:t>
                      </a:r>
                      <a:endParaRPr lang="es-E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700" dirty="0">
                          <a:effectLst/>
                        </a:rPr>
                        <a:t>2,8</a:t>
                      </a:r>
                      <a:endParaRPr lang="es-E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45" marR="76345" marT="0" marB="0" anchor="ctr"/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997780" y="2418914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accent2">
                    <a:lumMod val="50000"/>
                  </a:schemeClr>
                </a:solidFill>
              </a:rPr>
              <a:t>Representa: </a:t>
            </a:r>
            <a:r>
              <a:rPr lang="es-ES" sz="3200" dirty="0">
                <a:solidFill>
                  <a:schemeClr val="accent2">
                    <a:lumMod val="50000"/>
                  </a:schemeClr>
                </a:solidFill>
              </a:rPr>
              <a:t>221.400 personas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167884" y="4478758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Representan: </a:t>
            </a:r>
            <a:r>
              <a:rPr lang="es-ES" sz="3200" dirty="0" smtClean="0"/>
              <a:t>75.600 </a:t>
            </a:r>
            <a:r>
              <a:rPr lang="es-ES" sz="3200" dirty="0"/>
              <a:t>personas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07705" y="6328009"/>
            <a:ext cx="8075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i="1" dirty="0" smtClean="0"/>
              <a:t>*Fuente</a:t>
            </a:r>
            <a:r>
              <a:rPr lang="es-ES" sz="2000" i="1" dirty="0"/>
              <a:t>: Encuesta Nacional de Empleo, Desempleo y Subempleo - ENEMDU.</a:t>
            </a:r>
          </a:p>
        </p:txBody>
      </p:sp>
    </p:spTree>
    <p:extLst>
      <p:ext uri="{BB962C8B-B14F-4D97-AF65-F5344CB8AC3E}">
        <p14:creationId xmlns:p14="http://schemas.microsoft.com/office/powerpoint/2010/main" val="39977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52022" y="428"/>
            <a:ext cx="9683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 smtClean="0">
                <a:solidFill>
                  <a:srgbClr val="FF0000"/>
                </a:solidFill>
              </a:rPr>
              <a:t>CONTENIDO DE LOS KITS ALIMENTICIOS</a:t>
            </a:r>
            <a:endParaRPr lang="es-E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69771"/>
              </p:ext>
            </p:extLst>
          </p:nvPr>
        </p:nvGraphicFramePr>
        <p:xfrm>
          <a:off x="2567461" y="1401724"/>
          <a:ext cx="6791165" cy="4586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2033"/>
                <a:gridCol w="4005403"/>
                <a:gridCol w="1543729"/>
              </a:tblGrid>
              <a:tr h="958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CANT</a:t>
                      </a:r>
                      <a:r>
                        <a:rPr lang="es-ES" sz="1800" dirty="0">
                          <a:effectLst/>
                        </a:rPr>
                        <a:t>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PRODUCTO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UNIDAD DE MEDIDA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QUINOA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500 gr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73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3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ATUN EN ACEITE DE GIRASOL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160 gr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AMARANTO POP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100 g.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LENTEJA SECA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500 gr.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GARBANZO SECO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500gr.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AVENA EN HOJUELAS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500 gr.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ARROZ ENVEJECIDO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2 kg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FREJOL SECO NEGRO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500 gr.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HARINA DE PLATANO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500 gr.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1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MACHICA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500 gr.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  <a:tr h="387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ACEITE DE PALMA VEGETAL COMESTIBLE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500 ml.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86" marR="98686" marT="0" marB="0" anchor="ctr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0" y="6117052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FF0000"/>
                </a:solidFill>
              </a:rPr>
              <a:t>Calculado para una familia de 4 integrantes por 7 </a:t>
            </a:r>
            <a:r>
              <a:rPr lang="es-ES" sz="2000" dirty="0" smtClean="0">
                <a:solidFill>
                  <a:srgbClr val="FF0000"/>
                </a:solidFill>
              </a:rPr>
              <a:t>días</a:t>
            </a:r>
            <a:r>
              <a:rPr lang="es-ES" sz="20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s-ES" sz="2000" dirty="0" smtClean="0">
                <a:solidFill>
                  <a:srgbClr val="FF0000"/>
                </a:solidFill>
              </a:rPr>
              <a:t>*Validado por el PMA</a:t>
            </a:r>
            <a:endParaRPr lang="es-E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28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52022" y="428"/>
            <a:ext cx="9683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 smtClean="0">
                <a:solidFill>
                  <a:srgbClr val="FF0000"/>
                </a:solidFill>
              </a:rPr>
              <a:t>LOGÍSTICA Y RECURSOS EXISTENTES</a:t>
            </a:r>
            <a:endParaRPr lang="es-ES" sz="3600" b="1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52022" y="1376554"/>
            <a:ext cx="112833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Protocolos de entrega bajo dos metodologías: entregas domiciliarias, entregas en puntos de acopio.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Insumos proporcionados por la Unidad de generación de información estadística de Alcaldía.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Desarrollo del módulo en la plataforma RESEB, desarrollado con el Observatorio de Seguridad.</a:t>
            </a:r>
          </a:p>
          <a:p>
            <a:pPr marL="342900" lvl="0" indent="-34290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Coordinación y articulación con la Secretaría General de Coordinación Territorial y Participación Ciudadana y las 9 administraciones zonales.</a:t>
            </a:r>
          </a:p>
        </p:txBody>
      </p:sp>
    </p:spTree>
    <p:extLst>
      <p:ext uri="{BB962C8B-B14F-4D97-AF65-F5344CB8AC3E}">
        <p14:creationId xmlns:p14="http://schemas.microsoft.com/office/powerpoint/2010/main" val="2971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2"/>
          <p:cNvSpPr txBox="1">
            <a:spLocks noGrp="1"/>
          </p:cNvSpPr>
          <p:nvPr>
            <p:ph type="title"/>
          </p:nvPr>
        </p:nvSpPr>
        <p:spPr>
          <a:xfrm>
            <a:off x="838200" y="732441"/>
            <a:ext cx="10515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PROGRAMACIÓN DE ENTREGA KITS</a:t>
            </a:r>
            <a:endParaRPr lang="es-ES" sz="36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443940" y="1574508"/>
            <a:ext cx="3311797" cy="1324719"/>
            <a:chOff x="605740" y="3129"/>
            <a:chExt cx="3311797" cy="1324719"/>
          </a:xfrm>
        </p:grpSpPr>
        <p:sp>
          <p:nvSpPr>
            <p:cNvPr id="23" name="22 Cheurón"/>
            <p:cNvSpPr/>
            <p:nvPr/>
          </p:nvSpPr>
          <p:spPr>
            <a:xfrm>
              <a:off x="605740" y="3129"/>
              <a:ext cx="3311797" cy="132471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heurón 4"/>
            <p:cNvSpPr/>
            <p:nvPr/>
          </p:nvSpPr>
          <p:spPr>
            <a:xfrm>
              <a:off x="1268100" y="312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smtClean="0"/>
                <a:t>Sept - Oct</a:t>
              </a:r>
              <a:endParaRPr lang="es-ES" sz="2800" kern="1200" dirty="0"/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4325203" y="1687109"/>
            <a:ext cx="6144013" cy="1099516"/>
            <a:chOff x="3487004" y="115730"/>
            <a:chExt cx="5152088" cy="1099516"/>
          </a:xfrm>
        </p:grpSpPr>
        <p:sp>
          <p:nvSpPr>
            <p:cNvPr id="21" name="20 Cheurón"/>
            <p:cNvSpPr/>
            <p:nvPr/>
          </p:nvSpPr>
          <p:spPr>
            <a:xfrm>
              <a:off x="3487004" y="115730"/>
              <a:ext cx="5152088" cy="109951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Cheurón 6"/>
            <p:cNvSpPr/>
            <p:nvPr/>
          </p:nvSpPr>
          <p:spPr>
            <a:xfrm>
              <a:off x="4036762" y="115730"/>
              <a:ext cx="4052572" cy="10995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</a:pPr>
              <a:r>
                <a:rPr lang="es-ES" sz="2400" kern="1200" dirty="0" smtClean="0"/>
                <a:t>Logística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</a:pPr>
              <a:r>
                <a:rPr lang="es-ES" sz="2400" kern="1200" dirty="0" err="1" smtClean="0"/>
                <a:t>TDRs</a:t>
              </a:r>
              <a:r>
                <a:rPr lang="es-ES" sz="2400" kern="1200" dirty="0" smtClean="0"/>
                <a:t> listos</a:t>
              </a:r>
              <a:endParaRPr lang="es-ES" sz="2400" kern="1200" dirty="0" smtClean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</a:pPr>
              <a:r>
                <a:rPr lang="es-ES" sz="2400" kern="1200" dirty="0" smtClean="0"/>
                <a:t>Inicio de proceso de contratación</a:t>
              </a:r>
              <a:endParaRPr lang="es-ES" sz="2400" kern="1200" dirty="0"/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1443940" y="3084688"/>
            <a:ext cx="3311797" cy="1324719"/>
            <a:chOff x="605740" y="1513309"/>
            <a:chExt cx="3311797" cy="1324719"/>
          </a:xfrm>
        </p:grpSpPr>
        <p:sp>
          <p:nvSpPr>
            <p:cNvPr id="19" name="18 Cheurón"/>
            <p:cNvSpPr/>
            <p:nvPr/>
          </p:nvSpPr>
          <p:spPr>
            <a:xfrm>
              <a:off x="605740" y="1513309"/>
              <a:ext cx="3311797" cy="132471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heurón 8"/>
            <p:cNvSpPr/>
            <p:nvPr/>
          </p:nvSpPr>
          <p:spPr>
            <a:xfrm>
              <a:off x="1268100" y="151330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smtClean="0"/>
                <a:t>Nov</a:t>
              </a:r>
              <a:endParaRPr lang="es-ES" sz="2800" kern="1200" dirty="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4358245" y="3197289"/>
            <a:ext cx="6216990" cy="1099516"/>
            <a:chOff x="3487004" y="1625910"/>
            <a:chExt cx="5840056" cy="1099516"/>
          </a:xfrm>
        </p:grpSpPr>
        <p:sp>
          <p:nvSpPr>
            <p:cNvPr id="17" name="16 Cheurón"/>
            <p:cNvSpPr/>
            <p:nvPr/>
          </p:nvSpPr>
          <p:spPr>
            <a:xfrm>
              <a:off x="3487004" y="1625910"/>
              <a:ext cx="5840056" cy="109951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heurón 10"/>
            <p:cNvSpPr/>
            <p:nvPr/>
          </p:nvSpPr>
          <p:spPr>
            <a:xfrm>
              <a:off x="4036762" y="1625910"/>
              <a:ext cx="4740540" cy="10995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smtClean="0"/>
                <a:t>Adjudicación </a:t>
              </a:r>
              <a:r>
                <a:rPr lang="es-ES" sz="2800" kern="1200" dirty="0" smtClean="0"/>
                <a:t>proceso y 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smtClean="0"/>
                <a:t>1ra Entrega (AZ)</a:t>
              </a:r>
              <a:endParaRPr lang="es-ES" sz="2800" kern="120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1443940" y="4594868"/>
            <a:ext cx="3311797" cy="1324719"/>
            <a:chOff x="605740" y="3023489"/>
            <a:chExt cx="3311797" cy="1324719"/>
          </a:xfrm>
        </p:grpSpPr>
        <p:sp>
          <p:nvSpPr>
            <p:cNvPr id="15" name="14 Cheurón"/>
            <p:cNvSpPr/>
            <p:nvPr/>
          </p:nvSpPr>
          <p:spPr>
            <a:xfrm>
              <a:off x="605740" y="3023489"/>
              <a:ext cx="3311797" cy="132471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urón 12"/>
            <p:cNvSpPr/>
            <p:nvPr/>
          </p:nvSpPr>
          <p:spPr>
            <a:xfrm>
              <a:off x="1268100" y="302348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smtClean="0"/>
                <a:t>Dic </a:t>
              </a:r>
              <a:endParaRPr lang="es-ES" sz="2800" kern="1200" dirty="0"/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4325204" y="4707469"/>
            <a:ext cx="6250031" cy="1099516"/>
            <a:chOff x="3487004" y="3136090"/>
            <a:chExt cx="6422855" cy="1099516"/>
          </a:xfrm>
        </p:grpSpPr>
        <p:sp>
          <p:nvSpPr>
            <p:cNvPr id="13" name="12 Cheurón"/>
            <p:cNvSpPr/>
            <p:nvPr/>
          </p:nvSpPr>
          <p:spPr>
            <a:xfrm>
              <a:off x="3487004" y="3136090"/>
              <a:ext cx="6422855" cy="109951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urón 14"/>
            <p:cNvSpPr/>
            <p:nvPr/>
          </p:nvSpPr>
          <p:spPr>
            <a:xfrm>
              <a:off x="4036762" y="3136090"/>
              <a:ext cx="5323339" cy="10995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3200" kern="1200" dirty="0" smtClean="0"/>
                <a:t>2da </a:t>
              </a:r>
              <a:r>
                <a:rPr lang="es-ES" sz="3200" kern="1200" dirty="0" smtClean="0"/>
                <a:t>Entrega (AZ)</a:t>
              </a:r>
              <a:endParaRPr lang="es-ES" sz="3200" kern="1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921710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08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-26504"/>
            <a:ext cx="12190815" cy="6858000"/>
          </a:xfrm>
          <a:prstGeom prst="rect">
            <a:avLst/>
          </a:prstGeom>
        </p:spPr>
      </p:pic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503238" y="252413"/>
            <a:ext cx="1105535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ES" sz="2500" b="1" dirty="0" smtClean="0"/>
              <a:t>RESUMEN DE </a:t>
            </a:r>
            <a:r>
              <a:rPr lang="es-ES" sz="2500" b="1" dirty="0" smtClean="0"/>
              <a:t>REGULARIZACIÓN DE FONDOS </a:t>
            </a:r>
            <a:r>
              <a:rPr lang="es-ES" sz="2500" b="1" dirty="0" smtClean="0"/>
              <a:t>PROPIOS UPMSJ</a:t>
            </a:r>
            <a:endParaRPr lang="es-ES" sz="25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68273"/>
              </p:ext>
            </p:extLst>
          </p:nvPr>
        </p:nvGraphicFramePr>
        <p:xfrm>
          <a:off x="808383" y="1166189"/>
          <a:ext cx="9501808" cy="4678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3039"/>
                <a:gridCol w="1788769"/>
              </a:tblGrid>
              <a:tr h="43932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DETALLE FONDOS PROPIOS UPMSJ 2020 </a:t>
                      </a:r>
                      <a:endParaRPr lang="es-E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298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Valor trasferidos a la cuenta del DMQ el 02.02.2021 por cambio a SIPARI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4.763.800,53   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98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(-) Cuentas por Pagar UPMSJ 2020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          727.326,70   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98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(-)Valor aprobado por Directorio de 16.04.2021 e ingresado a SIPARI 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      1.821.675,02   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98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Convenios pendientes de ejecución y/o cierre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          214.798,81   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98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Valor pendiente de regularización por remanentes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      2.000.000,00   </a:t>
                      </a:r>
                      <a:endParaRPr lang="es-ES" sz="18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98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Subtotal remanentes 2020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      2.214.798,81  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98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(+)Valores </a:t>
                      </a:r>
                      <a:r>
                        <a:rPr lang="es-ES" sz="1800" u="none" strike="noStrike" dirty="0" smtClean="0">
                          <a:effectLst/>
                        </a:rPr>
                        <a:t>recuperados </a:t>
                      </a:r>
                      <a:r>
                        <a:rPr lang="es-ES" sz="1800" u="none" strike="noStrike" dirty="0">
                          <a:effectLst/>
                        </a:rPr>
                        <a:t>por liquidaciones de guagua centros  2021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>
                          <a:effectLst/>
                        </a:rPr>
                        <a:t>          141.957,41   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9837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Valor a incluir en reforma de medio año 2021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     </a:t>
                      </a:r>
                      <a:r>
                        <a:rPr lang="es-E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2.356.756,22   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5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" y="-26504"/>
            <a:ext cx="12190815" cy="6858000"/>
          </a:xfrm>
          <a:prstGeom prst="rect">
            <a:avLst/>
          </a:prstGeom>
        </p:spPr>
      </p:pic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503238" y="252413"/>
            <a:ext cx="1105535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ES" sz="2500" b="1" dirty="0" smtClean="0"/>
              <a:t>RESUMEN DE FONDOS PROPIOS UPMSJ</a:t>
            </a:r>
            <a:endParaRPr lang="es-ES" sz="2500" b="1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66" y="1245704"/>
            <a:ext cx="11115422" cy="454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60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2022" y="428"/>
            <a:ext cx="5743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 smtClean="0">
                <a:solidFill>
                  <a:srgbClr val="FF0000"/>
                </a:solidFill>
              </a:rPr>
              <a:t>CIERRE DE CONVENIOS</a:t>
            </a:r>
            <a:endParaRPr lang="es-ES" sz="3600" b="1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63949" y="1767006"/>
            <a:ext cx="82141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</a:rPr>
              <a:t>Reina de Quito (2015 al 2018)</a:t>
            </a:r>
          </a:p>
          <a:p>
            <a:pPr marL="285750" lvl="0" indent="-2857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</a:rPr>
              <a:t>Teletón (2014 y 2015)</a:t>
            </a:r>
          </a:p>
          <a:p>
            <a:pPr marL="285750" lvl="0" indent="-2857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</a:rPr>
              <a:t>Convenio con el Ministerio de Inclusión Económica y Social - liquidación (2020)</a:t>
            </a:r>
          </a:p>
          <a:p>
            <a:pPr marL="285750" lvl="0" indent="-2857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</a:rPr>
              <a:t>Convenio Euro Andino </a:t>
            </a:r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</a:rPr>
              <a:t>Mujeres (2010)</a:t>
            </a:r>
            <a:endParaRPr lang="es-E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lvl="0" indent="-2857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</a:rPr>
              <a:t>Cooperación Interinstitucional para Impulsar el Manejo Integral de Residuos en el Distrito Metropolitano de Quito entre la EP Metropolitana de Aseo y </a:t>
            </a:r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</a:rPr>
              <a:t>UPMSJ (2008)</a:t>
            </a:r>
            <a:endParaRPr lang="es-E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3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841"/>
            <a:ext cx="12192000" cy="6857143"/>
          </a:xfrm>
          <a:prstGeom prst="rect">
            <a:avLst/>
          </a:prstGeom>
        </p:spPr>
      </p:pic>
      <p:sp>
        <p:nvSpPr>
          <p:cNvPr id="5" name="CuadroTexto 2"/>
          <p:cNvSpPr txBox="1"/>
          <p:nvPr/>
        </p:nvSpPr>
        <p:spPr>
          <a:xfrm>
            <a:off x="352022" y="428"/>
            <a:ext cx="90662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>
                <a:solidFill>
                  <a:srgbClr val="FF0000"/>
                </a:solidFill>
              </a:rPr>
              <a:t>COMPRA Y ENTREGA DE KITS DE ALIMENTOS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2022" y="1113188"/>
            <a:ext cx="11376150" cy="974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s-ES" sz="2200" b="1" dirty="0" smtClean="0">
                <a:solidFill>
                  <a:srgbClr val="FF0000"/>
                </a:solidFill>
              </a:rPr>
              <a:t>COYUNTURA </a:t>
            </a:r>
            <a:r>
              <a:rPr lang="es-ES" sz="2200" b="1" dirty="0">
                <a:solidFill>
                  <a:srgbClr val="FF0000"/>
                </a:solidFill>
              </a:rPr>
              <a:t>LOCAL</a:t>
            </a:r>
          </a:p>
          <a:p>
            <a:pPr marL="342900" lvl="0" indent="-3429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200" dirty="0" smtClean="0">
                <a:solidFill>
                  <a:schemeClr val="accent1">
                    <a:lumMod val="50000"/>
                  </a:schemeClr>
                </a:solidFill>
              </a:rPr>
              <a:t>Desempleo</a:t>
            </a: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, malnutrición, pobreza extrema y limitación en el acceso a recursos de primera necesidad</a:t>
            </a: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342900" indent="-3429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Quito alberga a más de 2.7 millones de personas (INEC 2019), y para el 2022, se proyecta a ser la ciudad más poblada del país. La COVID-19 ha acelerado el desempleo</a:t>
            </a: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342900" lvl="0" indent="-3429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Según la OIM, en Quito en el último año el 88% de personas en situación de movilidad humana trabajan de forma autónoma, el 77% ganan menos de 376 dólares, el 59% han experimentado discriminación en la ciudad y el 15% no tiene acceso alguno a una alimentación digna. </a:t>
            </a:r>
            <a:endParaRPr lang="es-E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Las personas con discapacidad representan  el 7% de la población en la ciudad, quienes no han podido acceder a un trabajo justo y bien remunerado. </a:t>
            </a:r>
            <a:endParaRPr lang="es-E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Los adultos mayores representan más del 14% en la ciudad y en diez años, representarán más del 20%. A raíz de la pandemia esta población ha tenido diferentes problemáticas y necesidades: malnutrición, abandono, depresión, ansiedad, deterioro de su salud mental y física, progresión de sus enfermedades crónicas y/o catastróficas, desempleo, pobreza y extrema pobreza. </a:t>
            </a:r>
          </a:p>
          <a:p>
            <a:pPr marL="342900" indent="-342900">
              <a:spcBef>
                <a:spcPct val="0"/>
              </a:spcBef>
              <a:spcAft>
                <a:spcPct val="35000"/>
              </a:spcAft>
              <a:buClr>
                <a:srgbClr val="FF0000"/>
              </a:buClr>
              <a:buFont typeface="Calibri" panose="020F0502020204030204" pitchFamily="34" charset="0"/>
              <a:buChar char="•"/>
            </a:pPr>
            <a:endParaRPr lang="es-ES" sz="2200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ctr" defTabSz="711200">
              <a:spcBef>
                <a:spcPct val="0"/>
              </a:spcBef>
              <a:spcAft>
                <a:spcPct val="35000"/>
              </a:spcAft>
            </a:pPr>
            <a:endParaRPr lang="es-ES" sz="2200" dirty="0"/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s-ES" sz="2200" dirty="0"/>
          </a:p>
          <a:p>
            <a:pPr lvl="0" algn="ctr" defTabSz="711200">
              <a:spcBef>
                <a:spcPct val="0"/>
              </a:spcBef>
              <a:spcAft>
                <a:spcPct val="35000"/>
              </a:spcAft>
            </a:pPr>
            <a:endParaRPr lang="es-ES" sz="2200" dirty="0"/>
          </a:p>
          <a:p>
            <a:endParaRPr lang="es-ES" sz="2200" dirty="0"/>
          </a:p>
          <a:p>
            <a:pPr lvl="0"/>
            <a:endParaRPr lang="es-ES" sz="2200" dirty="0"/>
          </a:p>
          <a:p>
            <a:endParaRPr lang="es-ES" sz="2200" dirty="0"/>
          </a:p>
          <a:p>
            <a:pPr lvl="0"/>
            <a:endParaRPr lang="es-ES" sz="2200" dirty="0" smtClean="0"/>
          </a:p>
          <a:p>
            <a:pPr lvl="0"/>
            <a:endParaRPr lang="es-ES" sz="2200" dirty="0"/>
          </a:p>
          <a:p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9018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841"/>
            <a:ext cx="12192000" cy="6857143"/>
          </a:xfrm>
          <a:prstGeom prst="rect">
            <a:avLst/>
          </a:prstGeom>
        </p:spPr>
      </p:pic>
      <p:sp>
        <p:nvSpPr>
          <p:cNvPr id="5" name="CuadroTexto 2"/>
          <p:cNvSpPr txBox="1"/>
          <p:nvPr/>
        </p:nvSpPr>
        <p:spPr>
          <a:xfrm>
            <a:off x="352022" y="428"/>
            <a:ext cx="90662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>
                <a:solidFill>
                  <a:srgbClr val="FF0000"/>
                </a:solidFill>
              </a:rPr>
              <a:t>COMPRA Y ENTREGA DE KITS DE ALIMENTOS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2022" y="1272212"/>
            <a:ext cx="1137615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200" dirty="0" smtClean="0">
                <a:solidFill>
                  <a:schemeClr val="accent1">
                    <a:lumMod val="50000"/>
                  </a:schemeClr>
                </a:solidFill>
              </a:rPr>
              <a:t>Las </a:t>
            </a: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niñas, niños y adolescentes forman parte de los problemas colaterales que se ha evidenciado en la pandemia COVID-19. La malnutrición ha sido uno de los aspectos que genera </a:t>
            </a: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un crecimiento involutivo. </a:t>
            </a:r>
          </a:p>
          <a:p>
            <a:pPr marL="342900" indent="-342900"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2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hacinamiento y aumento de personas promedio por familia (5), evidencia que el acceso a recursos económicos justos, cada vez va retrocediendo. </a:t>
            </a:r>
          </a:p>
          <a:p>
            <a:pPr marL="342900" indent="-342900"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200" dirty="0">
                <a:solidFill>
                  <a:schemeClr val="accent1">
                    <a:lumMod val="50000"/>
                  </a:schemeClr>
                </a:solidFill>
              </a:rPr>
              <a:t>Proporcionar kits o raciones de alimentos a personas y familias en situación de vulnerabilidad económica y social aportará en la nutrición, sobre todo en grupos etarios de mayor concentración: adultos mayores, personas con discapacidad, movilidad humana, niñas, niños y adolescentes</a:t>
            </a:r>
            <a:r>
              <a:rPr lang="es-ES" sz="2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342900" indent="-342900">
              <a:buClr>
                <a:srgbClr val="FF0000"/>
              </a:buClr>
              <a:buFont typeface="Calibri" panose="020F0502020204030204" pitchFamily="34" charset="0"/>
              <a:buChar char="•"/>
            </a:pPr>
            <a:endParaRPr lang="es-E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Es indispensable adquirir raciones de alimentos que complementen de manera satisfactoria la alimentación diaria de personas en situación de pobreza y extrema pobreza. </a:t>
            </a:r>
          </a:p>
          <a:p>
            <a:endParaRPr lang="es-ES" sz="2200" dirty="0"/>
          </a:p>
          <a:p>
            <a:pPr lvl="0"/>
            <a:endParaRPr lang="es-ES" sz="2200" dirty="0"/>
          </a:p>
          <a:p>
            <a:endParaRPr lang="es-ES" sz="2200" dirty="0"/>
          </a:p>
          <a:p>
            <a:pPr lvl="0"/>
            <a:endParaRPr lang="es-ES" sz="2200" dirty="0" smtClean="0"/>
          </a:p>
          <a:p>
            <a:pPr lvl="0"/>
            <a:endParaRPr lang="es-ES" sz="2200" dirty="0"/>
          </a:p>
          <a:p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439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71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52022" y="428"/>
            <a:ext cx="5743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 smtClean="0">
                <a:solidFill>
                  <a:srgbClr val="FF0000"/>
                </a:solidFill>
              </a:rPr>
              <a:t>NÚMERO DE RACIONES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0" y="1380973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schemeClr val="accent1">
                    <a:lumMod val="50000"/>
                  </a:schemeClr>
                </a:solidFill>
              </a:rPr>
              <a:t>Se entregarán </a:t>
            </a:r>
            <a:r>
              <a:rPr lang="es-ES" sz="6000" b="1" dirty="0">
                <a:solidFill>
                  <a:schemeClr val="accent1">
                    <a:lumMod val="50000"/>
                  </a:schemeClr>
                </a:solidFill>
              </a:rPr>
              <a:t>100.000</a:t>
            </a:r>
            <a:r>
              <a:rPr lang="es-ES" sz="4400" b="1" dirty="0">
                <a:solidFill>
                  <a:schemeClr val="accent1">
                    <a:lumMod val="50000"/>
                  </a:schemeClr>
                </a:solidFill>
              </a:rPr>
              <a:t> raciones de alimentos </a:t>
            </a:r>
            <a:endParaRPr lang="es-ES" sz="4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584207"/>
              </p:ext>
            </p:extLst>
          </p:nvPr>
        </p:nvGraphicFramePr>
        <p:xfrm>
          <a:off x="1943101" y="2792910"/>
          <a:ext cx="7518952" cy="252205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487635"/>
                <a:gridCol w="2716997"/>
                <a:gridCol w="2314320"/>
              </a:tblGrid>
              <a:tr h="840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Costo Kit</a:t>
                      </a:r>
                      <a:endParaRPr lang="es-ES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Personas beneficiarias</a:t>
                      </a:r>
                      <a:endParaRPr lang="es-ES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Costo total</a:t>
                      </a:r>
                      <a:endParaRPr lang="es-ES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40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$20</a:t>
                      </a:r>
                      <a:endParaRPr lang="es-ES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100.000</a:t>
                      </a:r>
                      <a:endParaRPr lang="es-ES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2.000.000</a:t>
                      </a:r>
                      <a:endParaRPr lang="es-ES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40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63826" y="5450892"/>
            <a:ext cx="10880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chemeClr val="accent5">
                    <a:lumMod val="50000"/>
                  </a:schemeClr>
                </a:solidFill>
              </a:rPr>
              <a:t>A través de un mapeo y estudio realizado por la unidad de análisis del despacho de la alcaldía del DMQ, y mediante mapas de calor empleados en el 2020, se podrá identificar de una manera más efectiva los diferentes sectores </a:t>
            </a:r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</a:rPr>
              <a:t>vulnerables.</a:t>
            </a:r>
            <a:endParaRPr lang="es-E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841"/>
            <a:ext cx="12192000" cy="68571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52021" y="323593"/>
            <a:ext cx="10819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CRITERIOS DE </a:t>
            </a:r>
            <a:r>
              <a:rPr lang="es-ES" sz="3600" b="1" dirty="0" smtClean="0">
                <a:solidFill>
                  <a:srgbClr val="FF0000"/>
                </a:solidFill>
              </a:rPr>
              <a:t>VULNERABILIDAD PARA LA ENTREGA</a:t>
            </a:r>
            <a:endParaRPr lang="es-ES" sz="3600" b="1" dirty="0" smtClean="0">
              <a:solidFill>
                <a:srgbClr val="FF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4050" y="1299363"/>
            <a:ext cx="110838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>
                <a:solidFill>
                  <a:schemeClr val="accent5">
                    <a:lumMod val="50000"/>
                  </a:schemeClr>
                </a:solidFill>
              </a:rPr>
              <a:t>Personas en situación de pobreza y extrema pobreza, </a:t>
            </a:r>
            <a:endParaRPr lang="es-ES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ES" sz="3200" dirty="0" smtClean="0">
                <a:solidFill>
                  <a:schemeClr val="accent5">
                    <a:lumMod val="50000"/>
                  </a:schemeClr>
                </a:solidFill>
              </a:rPr>
              <a:t>con </a:t>
            </a:r>
            <a:r>
              <a:rPr lang="es-ES" sz="3200" dirty="0">
                <a:solidFill>
                  <a:schemeClr val="accent5">
                    <a:lumMod val="50000"/>
                  </a:schemeClr>
                </a:solidFill>
              </a:rPr>
              <a:t>énfasis en:</a:t>
            </a:r>
          </a:p>
          <a:p>
            <a:pPr marL="514350" lvl="0" indent="-5143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3200" dirty="0">
                <a:solidFill>
                  <a:schemeClr val="accent5">
                    <a:lumMod val="50000"/>
                  </a:schemeClr>
                </a:solidFill>
              </a:rPr>
              <a:t>Personas con discapacidad</a:t>
            </a:r>
          </a:p>
          <a:p>
            <a:pPr marL="514350" lvl="0" indent="-5143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3200" dirty="0">
                <a:solidFill>
                  <a:schemeClr val="accent5">
                    <a:lumMod val="50000"/>
                  </a:schemeClr>
                </a:solidFill>
              </a:rPr>
              <a:t>Personas adultas mayores</a:t>
            </a:r>
          </a:p>
          <a:p>
            <a:pPr marL="514350" lvl="0" indent="-5143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3200" dirty="0">
                <a:solidFill>
                  <a:schemeClr val="accent5">
                    <a:lumMod val="50000"/>
                  </a:schemeClr>
                </a:solidFill>
              </a:rPr>
              <a:t>Personas en movilidad humana</a:t>
            </a:r>
          </a:p>
          <a:p>
            <a:pPr marL="514350" lvl="0" indent="-514350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3200" dirty="0">
                <a:solidFill>
                  <a:schemeClr val="accent5">
                    <a:lumMod val="50000"/>
                  </a:schemeClr>
                </a:solidFill>
              </a:rPr>
              <a:t>Familias en situación de vulnerabilidad socioeconómica</a:t>
            </a:r>
          </a:p>
        </p:txBody>
      </p:sp>
    </p:spTree>
    <p:extLst>
      <p:ext uri="{BB962C8B-B14F-4D97-AF65-F5344CB8AC3E}">
        <p14:creationId xmlns:p14="http://schemas.microsoft.com/office/powerpoint/2010/main" val="8496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52022" y="13680"/>
            <a:ext cx="10986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</a:rPr>
              <a:t>JUSTIFICACIÓN</a:t>
            </a:r>
          </a:p>
          <a:p>
            <a:r>
              <a:rPr lang="es-ES" sz="3600" b="1" dirty="0" smtClean="0">
                <a:solidFill>
                  <a:srgbClr val="FF0000"/>
                </a:solidFill>
              </a:rPr>
              <a:t>EXPLICACIÓN DEL NÚMERO DE KITS PLANIFICADO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81" y="1496094"/>
            <a:ext cx="3548063" cy="5066140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</p:pic>
      <p:sp>
        <p:nvSpPr>
          <p:cNvPr id="6" name="CuadroTexto 5"/>
          <p:cNvSpPr txBox="1"/>
          <p:nvPr/>
        </p:nvSpPr>
        <p:spPr>
          <a:xfrm>
            <a:off x="5283625" y="1496094"/>
            <a:ext cx="59081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</a:rPr>
              <a:t>En diciembre 2020:</a:t>
            </a:r>
          </a:p>
          <a:p>
            <a:pPr marL="457200" lvl="0" indent="-457200" algn="just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</a:rPr>
              <a:t>La pobreza multidimensional fue de 40.2% a nivel nacional; 26.8% en el área urbana, y 68.7% en el sector rural.</a:t>
            </a:r>
          </a:p>
          <a:p>
            <a:pPr marL="457200" lvl="0" indent="-457200" algn="just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La pobreza extrema </a:t>
            </a:r>
            <a:r>
              <a:rPr lang="es-ES" sz="2000" dirty="0">
                <a:solidFill>
                  <a:schemeClr val="accent1">
                    <a:lumMod val="50000"/>
                  </a:schemeClr>
                </a:solidFill>
              </a:rPr>
              <a:t>multidimensional fue de 17.8% a nivel nacional; 5.9% en el área urbana, y 43.3% en el sector rural.</a:t>
            </a:r>
          </a:p>
          <a:p>
            <a:pPr marL="457200" lvl="0" indent="-457200" algn="just">
              <a:lnSpc>
                <a:spcPct val="150000"/>
              </a:lnSpc>
              <a:buClr>
                <a:srgbClr val="FF0000"/>
              </a:buClr>
              <a:buFont typeface="Calibri" panose="020F0502020204030204" pitchFamily="34" charset="0"/>
              <a:buChar char="•"/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</a:rPr>
              <a:t>La pobreza por necesidades insatisfechas fue de 32.6% a nivel nacional; 21.8% en el área urbana, y 55.7% en el sector rural.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738191" y="6441073"/>
            <a:ext cx="4426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i="1" dirty="0" smtClean="0">
                <a:solidFill>
                  <a:schemeClr val="accent1">
                    <a:lumMod val="50000"/>
                  </a:schemeClr>
                </a:solidFill>
              </a:rPr>
              <a:t>Fuente: </a:t>
            </a:r>
            <a:r>
              <a:rPr lang="es-ES" sz="2000" i="1" dirty="0">
                <a:solidFill>
                  <a:schemeClr val="accent1">
                    <a:lumMod val="50000"/>
                  </a:schemeClr>
                </a:solidFill>
              </a:rPr>
              <a:t>INEC 2020</a:t>
            </a:r>
            <a:endParaRPr lang="es-ES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1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886</Words>
  <Application>Microsoft Office PowerPoint</Application>
  <PresentationFormat>Personalizado</PresentationFormat>
  <Paragraphs>156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PROGRAMACIÓN DE ENTREGA KITS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INVITADO2</dc:creator>
  <cp:lastModifiedBy>Dir_Planificación</cp:lastModifiedBy>
  <cp:revision>30</cp:revision>
  <dcterms:created xsi:type="dcterms:W3CDTF">2021-09-14T15:54:32Z</dcterms:created>
  <dcterms:modified xsi:type="dcterms:W3CDTF">2021-09-16T14:42:44Z</dcterms:modified>
</cp:coreProperties>
</file>