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81" r:id="rId6"/>
    <p:sldId id="284" r:id="rId7"/>
    <p:sldId id="280" r:id="rId8"/>
    <p:sldId id="279" r:id="rId9"/>
    <p:sldId id="282" r:id="rId10"/>
    <p:sldId id="285" r:id="rId11"/>
    <p:sldId id="262" r:id="rId12"/>
    <p:sldId id="264" r:id="rId13"/>
    <p:sldId id="263" r:id="rId14"/>
    <p:sldId id="266" r:id="rId15"/>
    <p:sldId id="286" r:id="rId16"/>
    <p:sldId id="287" r:id="rId17"/>
    <p:sldId id="259" r:id="rId18"/>
    <p:sldId id="260" r:id="rId19"/>
    <p:sldId id="261" r:id="rId20"/>
    <p:sldId id="267" r:id="rId21"/>
    <p:sldId id="268" r:id="rId22"/>
    <p:sldId id="269" r:id="rId23"/>
    <p:sldId id="270" r:id="rId24"/>
    <p:sldId id="272" r:id="rId25"/>
    <p:sldId id="271" r:id="rId26"/>
    <p:sldId id="273" r:id="rId27"/>
    <p:sldId id="274" r:id="rId28"/>
    <p:sldId id="275" r:id="rId29"/>
    <p:sldId id="276" r:id="rId30"/>
    <p:sldId id="277" r:id="rId31"/>
    <p:sldId id="288" r:id="rId32"/>
    <p:sldId id="283" r:id="rId33"/>
    <p:sldId id="265" r:id="rId34"/>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guel Alejandro Teran Nuela" initials="MATN" lastIdx="1" clrIdx="0">
    <p:extLst>
      <p:ext uri="{19B8F6BF-5375-455C-9EA6-DF929625EA0E}">
        <p15:presenceInfo xmlns:p15="http://schemas.microsoft.com/office/powerpoint/2012/main" userId="Miguel Alejandro Teran Nuel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3" d="100"/>
          <a:sy n="93" d="100"/>
        </p:scale>
        <p:origin x="3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14.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1-09-12T20:13:46.635" idx="1">
    <p:pos x="7680" y="0"/>
    <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C"/>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C"/>
          </a:p>
        </p:txBody>
      </p:sp>
      <p:sp>
        <p:nvSpPr>
          <p:cNvPr id="4" name="Marcador de fecha 3"/>
          <p:cNvSpPr>
            <a:spLocks noGrp="1"/>
          </p:cNvSpPr>
          <p:nvPr>
            <p:ph type="dt" sz="half" idx="10"/>
          </p:nvPr>
        </p:nvSpPr>
        <p:spPr/>
        <p:txBody>
          <a:bodyPr/>
          <a:lstStyle/>
          <a:p>
            <a:fld id="{18DC3DD3-33DE-4821-8F52-17E8D7E0426D}" type="datetimeFigureOut">
              <a:rPr lang="es-EC" smtClean="0"/>
              <a:t>14/9/2021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CC758032-7F71-4DF7-8544-1403386C089D}" type="slidenum">
              <a:rPr lang="es-EC" smtClean="0"/>
              <a:t>‹Nº›</a:t>
            </a:fld>
            <a:endParaRPr lang="es-EC"/>
          </a:p>
        </p:txBody>
      </p:sp>
    </p:spTree>
    <p:extLst>
      <p:ext uri="{BB962C8B-B14F-4D97-AF65-F5344CB8AC3E}">
        <p14:creationId xmlns:p14="http://schemas.microsoft.com/office/powerpoint/2010/main" val="293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10"/>
          </p:nvPr>
        </p:nvSpPr>
        <p:spPr/>
        <p:txBody>
          <a:bodyPr/>
          <a:lstStyle/>
          <a:p>
            <a:fld id="{18DC3DD3-33DE-4821-8F52-17E8D7E0426D}" type="datetimeFigureOut">
              <a:rPr lang="es-EC" smtClean="0"/>
              <a:t>14/9/2021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CC758032-7F71-4DF7-8544-1403386C089D}" type="slidenum">
              <a:rPr lang="es-EC" smtClean="0"/>
              <a:t>‹Nº›</a:t>
            </a:fld>
            <a:endParaRPr lang="es-EC"/>
          </a:p>
        </p:txBody>
      </p:sp>
    </p:spTree>
    <p:extLst>
      <p:ext uri="{BB962C8B-B14F-4D97-AF65-F5344CB8AC3E}">
        <p14:creationId xmlns:p14="http://schemas.microsoft.com/office/powerpoint/2010/main" val="1434324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C"/>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10"/>
          </p:nvPr>
        </p:nvSpPr>
        <p:spPr/>
        <p:txBody>
          <a:bodyPr/>
          <a:lstStyle/>
          <a:p>
            <a:fld id="{18DC3DD3-33DE-4821-8F52-17E8D7E0426D}" type="datetimeFigureOut">
              <a:rPr lang="es-EC" smtClean="0"/>
              <a:t>14/9/2021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CC758032-7F71-4DF7-8544-1403386C089D}" type="slidenum">
              <a:rPr lang="es-EC" smtClean="0"/>
              <a:t>‹Nº›</a:t>
            </a:fld>
            <a:endParaRPr lang="es-EC"/>
          </a:p>
        </p:txBody>
      </p:sp>
    </p:spTree>
    <p:extLst>
      <p:ext uri="{BB962C8B-B14F-4D97-AF65-F5344CB8AC3E}">
        <p14:creationId xmlns:p14="http://schemas.microsoft.com/office/powerpoint/2010/main" val="178114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10"/>
          </p:nvPr>
        </p:nvSpPr>
        <p:spPr/>
        <p:txBody>
          <a:bodyPr/>
          <a:lstStyle/>
          <a:p>
            <a:fld id="{18DC3DD3-33DE-4821-8F52-17E8D7E0426D}" type="datetimeFigureOut">
              <a:rPr lang="es-EC" smtClean="0"/>
              <a:t>14/9/2021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CC758032-7F71-4DF7-8544-1403386C089D}" type="slidenum">
              <a:rPr lang="es-EC" smtClean="0"/>
              <a:t>‹Nº›</a:t>
            </a:fld>
            <a:endParaRPr lang="es-EC"/>
          </a:p>
        </p:txBody>
      </p:sp>
    </p:spTree>
    <p:extLst>
      <p:ext uri="{BB962C8B-B14F-4D97-AF65-F5344CB8AC3E}">
        <p14:creationId xmlns:p14="http://schemas.microsoft.com/office/powerpoint/2010/main" val="2127668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C"/>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18DC3DD3-33DE-4821-8F52-17E8D7E0426D}" type="datetimeFigureOut">
              <a:rPr lang="es-EC" smtClean="0"/>
              <a:t>14/9/2021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CC758032-7F71-4DF7-8544-1403386C089D}" type="slidenum">
              <a:rPr lang="es-EC" smtClean="0"/>
              <a:t>‹Nº›</a:t>
            </a:fld>
            <a:endParaRPr lang="es-EC"/>
          </a:p>
        </p:txBody>
      </p:sp>
    </p:spTree>
    <p:extLst>
      <p:ext uri="{BB962C8B-B14F-4D97-AF65-F5344CB8AC3E}">
        <p14:creationId xmlns:p14="http://schemas.microsoft.com/office/powerpoint/2010/main" val="3048764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Marcador de fecha 4"/>
          <p:cNvSpPr>
            <a:spLocks noGrp="1"/>
          </p:cNvSpPr>
          <p:nvPr>
            <p:ph type="dt" sz="half" idx="10"/>
          </p:nvPr>
        </p:nvSpPr>
        <p:spPr/>
        <p:txBody>
          <a:bodyPr/>
          <a:lstStyle/>
          <a:p>
            <a:fld id="{18DC3DD3-33DE-4821-8F52-17E8D7E0426D}" type="datetimeFigureOut">
              <a:rPr lang="es-EC" smtClean="0"/>
              <a:t>14/9/2021</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CC758032-7F71-4DF7-8544-1403386C089D}" type="slidenum">
              <a:rPr lang="es-EC" smtClean="0"/>
              <a:t>‹Nº›</a:t>
            </a:fld>
            <a:endParaRPr lang="es-EC"/>
          </a:p>
        </p:txBody>
      </p:sp>
    </p:spTree>
    <p:extLst>
      <p:ext uri="{BB962C8B-B14F-4D97-AF65-F5344CB8AC3E}">
        <p14:creationId xmlns:p14="http://schemas.microsoft.com/office/powerpoint/2010/main" val="165096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C"/>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Marcador de fecha 6"/>
          <p:cNvSpPr>
            <a:spLocks noGrp="1"/>
          </p:cNvSpPr>
          <p:nvPr>
            <p:ph type="dt" sz="half" idx="10"/>
          </p:nvPr>
        </p:nvSpPr>
        <p:spPr/>
        <p:txBody>
          <a:bodyPr/>
          <a:lstStyle/>
          <a:p>
            <a:fld id="{18DC3DD3-33DE-4821-8F52-17E8D7E0426D}" type="datetimeFigureOut">
              <a:rPr lang="es-EC" smtClean="0"/>
              <a:t>14/9/2021</a:t>
            </a:fld>
            <a:endParaRPr lang="es-EC"/>
          </a:p>
        </p:txBody>
      </p:sp>
      <p:sp>
        <p:nvSpPr>
          <p:cNvPr id="8" name="Marcador de pie de página 7"/>
          <p:cNvSpPr>
            <a:spLocks noGrp="1"/>
          </p:cNvSpPr>
          <p:nvPr>
            <p:ph type="ftr" sz="quarter" idx="11"/>
          </p:nvPr>
        </p:nvSpPr>
        <p:spPr/>
        <p:txBody>
          <a:bodyPr/>
          <a:lstStyle/>
          <a:p>
            <a:endParaRPr lang="es-EC"/>
          </a:p>
        </p:txBody>
      </p:sp>
      <p:sp>
        <p:nvSpPr>
          <p:cNvPr id="9" name="Marcador de número de diapositiva 8"/>
          <p:cNvSpPr>
            <a:spLocks noGrp="1"/>
          </p:cNvSpPr>
          <p:nvPr>
            <p:ph type="sldNum" sz="quarter" idx="12"/>
          </p:nvPr>
        </p:nvSpPr>
        <p:spPr/>
        <p:txBody>
          <a:bodyPr/>
          <a:lstStyle/>
          <a:p>
            <a:fld id="{CC758032-7F71-4DF7-8544-1403386C089D}" type="slidenum">
              <a:rPr lang="es-EC" smtClean="0"/>
              <a:t>‹Nº›</a:t>
            </a:fld>
            <a:endParaRPr lang="es-EC"/>
          </a:p>
        </p:txBody>
      </p:sp>
    </p:spTree>
    <p:extLst>
      <p:ext uri="{BB962C8B-B14F-4D97-AF65-F5344CB8AC3E}">
        <p14:creationId xmlns:p14="http://schemas.microsoft.com/office/powerpoint/2010/main" val="2308312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fecha 2"/>
          <p:cNvSpPr>
            <a:spLocks noGrp="1"/>
          </p:cNvSpPr>
          <p:nvPr>
            <p:ph type="dt" sz="half" idx="10"/>
          </p:nvPr>
        </p:nvSpPr>
        <p:spPr/>
        <p:txBody>
          <a:bodyPr/>
          <a:lstStyle/>
          <a:p>
            <a:fld id="{18DC3DD3-33DE-4821-8F52-17E8D7E0426D}" type="datetimeFigureOut">
              <a:rPr lang="es-EC" smtClean="0"/>
              <a:t>14/9/2021</a:t>
            </a:fld>
            <a:endParaRPr lang="es-EC"/>
          </a:p>
        </p:txBody>
      </p:sp>
      <p:sp>
        <p:nvSpPr>
          <p:cNvPr id="4" name="Marcador de pie de página 3"/>
          <p:cNvSpPr>
            <a:spLocks noGrp="1"/>
          </p:cNvSpPr>
          <p:nvPr>
            <p:ph type="ftr" sz="quarter" idx="11"/>
          </p:nvPr>
        </p:nvSpPr>
        <p:spPr/>
        <p:txBody>
          <a:bodyPr/>
          <a:lstStyle/>
          <a:p>
            <a:endParaRPr lang="es-EC"/>
          </a:p>
        </p:txBody>
      </p:sp>
      <p:sp>
        <p:nvSpPr>
          <p:cNvPr id="5" name="Marcador de número de diapositiva 4"/>
          <p:cNvSpPr>
            <a:spLocks noGrp="1"/>
          </p:cNvSpPr>
          <p:nvPr>
            <p:ph type="sldNum" sz="quarter" idx="12"/>
          </p:nvPr>
        </p:nvSpPr>
        <p:spPr/>
        <p:txBody>
          <a:bodyPr/>
          <a:lstStyle/>
          <a:p>
            <a:fld id="{CC758032-7F71-4DF7-8544-1403386C089D}" type="slidenum">
              <a:rPr lang="es-EC" smtClean="0"/>
              <a:t>‹Nº›</a:t>
            </a:fld>
            <a:endParaRPr lang="es-EC"/>
          </a:p>
        </p:txBody>
      </p:sp>
    </p:spTree>
    <p:extLst>
      <p:ext uri="{BB962C8B-B14F-4D97-AF65-F5344CB8AC3E}">
        <p14:creationId xmlns:p14="http://schemas.microsoft.com/office/powerpoint/2010/main" val="562518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8DC3DD3-33DE-4821-8F52-17E8D7E0426D}" type="datetimeFigureOut">
              <a:rPr lang="es-EC" smtClean="0"/>
              <a:t>14/9/2021</a:t>
            </a:fld>
            <a:endParaRPr lang="es-EC"/>
          </a:p>
        </p:txBody>
      </p:sp>
      <p:sp>
        <p:nvSpPr>
          <p:cNvPr id="3" name="Marcador de pie de página 2"/>
          <p:cNvSpPr>
            <a:spLocks noGrp="1"/>
          </p:cNvSpPr>
          <p:nvPr>
            <p:ph type="ftr" sz="quarter" idx="11"/>
          </p:nvPr>
        </p:nvSpPr>
        <p:spPr/>
        <p:txBody>
          <a:bodyPr/>
          <a:lstStyle/>
          <a:p>
            <a:endParaRPr lang="es-EC"/>
          </a:p>
        </p:txBody>
      </p:sp>
      <p:sp>
        <p:nvSpPr>
          <p:cNvPr id="4" name="Marcador de número de diapositiva 3"/>
          <p:cNvSpPr>
            <a:spLocks noGrp="1"/>
          </p:cNvSpPr>
          <p:nvPr>
            <p:ph type="sldNum" sz="quarter" idx="12"/>
          </p:nvPr>
        </p:nvSpPr>
        <p:spPr/>
        <p:txBody>
          <a:bodyPr/>
          <a:lstStyle/>
          <a:p>
            <a:fld id="{CC758032-7F71-4DF7-8544-1403386C089D}" type="slidenum">
              <a:rPr lang="es-EC" smtClean="0"/>
              <a:t>‹Nº›</a:t>
            </a:fld>
            <a:endParaRPr lang="es-EC"/>
          </a:p>
        </p:txBody>
      </p:sp>
    </p:spTree>
    <p:extLst>
      <p:ext uri="{BB962C8B-B14F-4D97-AF65-F5344CB8AC3E}">
        <p14:creationId xmlns:p14="http://schemas.microsoft.com/office/powerpoint/2010/main" val="1059844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C"/>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8DC3DD3-33DE-4821-8F52-17E8D7E0426D}" type="datetimeFigureOut">
              <a:rPr lang="es-EC" smtClean="0"/>
              <a:t>14/9/2021</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CC758032-7F71-4DF7-8544-1403386C089D}" type="slidenum">
              <a:rPr lang="es-EC" smtClean="0"/>
              <a:t>‹Nº›</a:t>
            </a:fld>
            <a:endParaRPr lang="es-EC"/>
          </a:p>
        </p:txBody>
      </p:sp>
    </p:spTree>
    <p:extLst>
      <p:ext uri="{BB962C8B-B14F-4D97-AF65-F5344CB8AC3E}">
        <p14:creationId xmlns:p14="http://schemas.microsoft.com/office/powerpoint/2010/main" val="359134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C"/>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8DC3DD3-33DE-4821-8F52-17E8D7E0426D}" type="datetimeFigureOut">
              <a:rPr lang="es-EC" smtClean="0"/>
              <a:t>14/9/2021</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CC758032-7F71-4DF7-8544-1403386C089D}" type="slidenum">
              <a:rPr lang="es-EC" smtClean="0"/>
              <a:t>‹Nº›</a:t>
            </a:fld>
            <a:endParaRPr lang="es-EC"/>
          </a:p>
        </p:txBody>
      </p:sp>
    </p:spTree>
    <p:extLst>
      <p:ext uri="{BB962C8B-B14F-4D97-AF65-F5344CB8AC3E}">
        <p14:creationId xmlns:p14="http://schemas.microsoft.com/office/powerpoint/2010/main" val="2975328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3DD3-33DE-4821-8F52-17E8D7E0426D}" type="datetimeFigureOut">
              <a:rPr lang="es-EC" smtClean="0"/>
              <a:t>14/9/2021</a:t>
            </a:fld>
            <a:endParaRPr lang="es-EC"/>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758032-7F71-4DF7-8544-1403386C089D}" type="slidenum">
              <a:rPr lang="es-EC" smtClean="0"/>
              <a:t>‹Nº›</a:t>
            </a:fld>
            <a:endParaRPr lang="es-EC"/>
          </a:p>
        </p:txBody>
      </p:sp>
    </p:spTree>
    <p:extLst>
      <p:ext uri="{BB962C8B-B14F-4D97-AF65-F5344CB8AC3E}">
        <p14:creationId xmlns:p14="http://schemas.microsoft.com/office/powerpoint/2010/main" val="356325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comments" Target="../comments/comment9.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11.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omments" Target="../comments/comment12.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omments" Target="../comments/comment13.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14.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721505" y="2789329"/>
            <a:ext cx="11153775" cy="974541"/>
          </a:xfrm>
        </p:spPr>
        <p:txBody>
          <a:bodyPr>
            <a:noAutofit/>
          </a:bodyPr>
          <a:lstStyle/>
          <a:p>
            <a:pPr algn="ctr"/>
            <a:r>
              <a:rPr lang="es-MX" dirty="0" smtClean="0">
                <a:solidFill>
                  <a:schemeClr val="accent1">
                    <a:lumMod val="75000"/>
                  </a:schemeClr>
                </a:solidFill>
              </a:rPr>
              <a:t>EJECUCIÓN PRESUPUESTARIA</a:t>
            </a:r>
            <a:br>
              <a:rPr lang="es-MX" dirty="0" smtClean="0">
                <a:solidFill>
                  <a:schemeClr val="accent1">
                    <a:lumMod val="75000"/>
                  </a:schemeClr>
                </a:solidFill>
              </a:rPr>
            </a:br>
            <a:r>
              <a:rPr lang="es-MX" dirty="0" smtClean="0">
                <a:solidFill>
                  <a:schemeClr val="accent1">
                    <a:lumMod val="75000"/>
                  </a:schemeClr>
                </a:solidFill>
              </a:rPr>
              <a:t/>
            </a:r>
            <a:br>
              <a:rPr lang="es-MX" dirty="0" smtClean="0">
                <a:solidFill>
                  <a:schemeClr val="accent1">
                    <a:lumMod val="75000"/>
                  </a:schemeClr>
                </a:solidFill>
              </a:rPr>
            </a:br>
            <a:r>
              <a:rPr lang="es-MX" dirty="0">
                <a:solidFill>
                  <a:schemeClr val="accent1">
                    <a:lumMod val="75000"/>
                  </a:schemeClr>
                </a:solidFill>
              </a:rPr>
              <a:t/>
            </a:r>
            <a:br>
              <a:rPr lang="es-MX" dirty="0">
                <a:solidFill>
                  <a:schemeClr val="accent1">
                    <a:lumMod val="75000"/>
                  </a:schemeClr>
                </a:solidFill>
              </a:rPr>
            </a:br>
            <a:r>
              <a:rPr lang="es-MX" dirty="0" smtClean="0">
                <a:solidFill>
                  <a:schemeClr val="accent1">
                    <a:lumMod val="75000"/>
                  </a:schemeClr>
                </a:solidFill>
              </a:rPr>
              <a:t/>
            </a:r>
            <a:br>
              <a:rPr lang="es-MX" dirty="0" smtClean="0">
                <a:solidFill>
                  <a:schemeClr val="accent1">
                    <a:lumMod val="75000"/>
                  </a:schemeClr>
                </a:solidFill>
              </a:rPr>
            </a:br>
            <a:r>
              <a:rPr lang="es-MX" dirty="0">
                <a:solidFill>
                  <a:schemeClr val="accent1">
                    <a:lumMod val="75000"/>
                  </a:schemeClr>
                </a:solidFill>
              </a:rPr>
              <a:t/>
            </a:r>
            <a:br>
              <a:rPr lang="es-MX" dirty="0">
                <a:solidFill>
                  <a:schemeClr val="accent1">
                    <a:lumMod val="75000"/>
                  </a:schemeClr>
                </a:solidFill>
              </a:rPr>
            </a:br>
            <a:r>
              <a:rPr lang="es-MX" dirty="0">
                <a:solidFill>
                  <a:schemeClr val="accent1">
                    <a:lumMod val="75000"/>
                  </a:schemeClr>
                </a:solidFill>
              </a:rPr>
              <a:t/>
            </a:r>
            <a:br>
              <a:rPr lang="es-MX" dirty="0">
                <a:solidFill>
                  <a:schemeClr val="accent1">
                    <a:lumMod val="75000"/>
                  </a:schemeClr>
                </a:solidFill>
              </a:rPr>
            </a:br>
            <a:r>
              <a:rPr lang="es-MX" dirty="0" smtClean="0">
                <a:solidFill>
                  <a:schemeClr val="accent1">
                    <a:lumMod val="75000"/>
                  </a:schemeClr>
                </a:solidFill>
              </a:rPr>
              <a:t>14 SEPTIEMBRE 2021</a:t>
            </a:r>
            <a:endParaRPr lang="es-MX" b="1" dirty="0">
              <a:solidFill>
                <a:srgbClr val="0070C0"/>
              </a:solidFill>
            </a:endParaRPr>
          </a:p>
        </p:txBody>
      </p:sp>
      <p:pic>
        <p:nvPicPr>
          <p:cNvPr id="6" name="Imagen 5" descr="2.jpg"/>
          <p:cNvPicPr>
            <a:picLocks noChangeAspect="1"/>
          </p:cNvPicPr>
          <p:nvPr/>
        </p:nvPicPr>
        <p:blipFill rotWithShape="1">
          <a:blip r:embed="rId3" cstate="print">
            <a:extLst>
              <a:ext uri="{28A0092B-C50C-407E-A947-70E740481C1C}">
                <a14:useLocalDpi xmlns:a14="http://schemas.microsoft.com/office/drawing/2010/main" val="0"/>
              </a:ext>
            </a:extLst>
          </a:blip>
          <a:srcRect l="27479" t="29812" r="28865" b="28068"/>
          <a:stretch/>
        </p:blipFill>
        <p:spPr>
          <a:xfrm>
            <a:off x="3395447" y="2326005"/>
            <a:ext cx="5027487" cy="2342507"/>
          </a:xfrm>
          <a:prstGeom prst="rect">
            <a:avLst/>
          </a:prstGeom>
        </p:spPr>
      </p:pic>
    </p:spTree>
    <p:extLst>
      <p:ext uri="{BB962C8B-B14F-4D97-AF65-F5344CB8AC3E}">
        <p14:creationId xmlns:p14="http://schemas.microsoft.com/office/powerpoint/2010/main" val="3306848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5565866" y="657140"/>
            <a:ext cx="4919254" cy="696209"/>
          </a:xfrm>
        </p:spPr>
        <p:txBody>
          <a:bodyPr>
            <a:noAutofit/>
          </a:bodyPr>
          <a:lstStyle/>
          <a:p>
            <a:pPr algn="r"/>
            <a:r>
              <a:rPr lang="es-MX" dirty="0">
                <a:solidFill>
                  <a:schemeClr val="accent1">
                    <a:lumMod val="75000"/>
                  </a:schemeClr>
                </a:solidFill>
              </a:rPr>
              <a:t>COMPETENCIA RTV</a:t>
            </a:r>
            <a:endParaRPr lang="es-EC" sz="4267" dirty="0">
              <a:solidFill>
                <a:schemeClr val="accent1">
                  <a:lumMod val="75000"/>
                </a:schemeClr>
              </a:solidFill>
            </a:endParaRPr>
          </a:p>
        </p:txBody>
      </p:sp>
      <p:sp>
        <p:nvSpPr>
          <p:cNvPr id="5" name="CuadroTexto 4"/>
          <p:cNvSpPr txBox="1"/>
          <p:nvPr/>
        </p:nvSpPr>
        <p:spPr>
          <a:xfrm>
            <a:off x="620677" y="1353349"/>
            <a:ext cx="10955382" cy="4416594"/>
          </a:xfrm>
          <a:prstGeom prst="rect">
            <a:avLst/>
          </a:prstGeom>
          <a:noFill/>
        </p:spPr>
        <p:txBody>
          <a:bodyPr wrap="square" rtlCol="0">
            <a:spAutoFit/>
          </a:bodyPr>
          <a:lstStyle/>
          <a:p>
            <a:r>
              <a:rPr lang="es-ES" b="1" dirty="0" smtClean="0"/>
              <a:t>RESOLUCIÓN NO. A-070</a:t>
            </a:r>
          </a:p>
          <a:p>
            <a:endParaRPr lang="es-ES" dirty="0" smtClean="0"/>
          </a:p>
          <a:p>
            <a:pPr algn="just"/>
            <a:r>
              <a:rPr lang="es-ES" dirty="0" smtClean="0"/>
              <a:t>La </a:t>
            </a:r>
            <a:r>
              <a:rPr lang="es-ES" dirty="0"/>
              <a:t>Resolución No. A-070 suscrita por el Alcalde del Distrito Metropolitano de Quito, el 7 de octubre de 2020, donde se resolvió: </a:t>
            </a:r>
            <a:r>
              <a:rPr lang="es-ES" i="1" dirty="0" smtClean="0"/>
              <a:t>“(…) </a:t>
            </a:r>
            <a:r>
              <a:rPr lang="es-ES" i="1" dirty="0"/>
              <a:t>Autorizar la delegación a la iniciativa privada del proyecto público que comprende la construcción, equipamiento y operación de los centros de revisión y control técnico vehicular del Distrito Metropolitana de Quito, a favor del gestor privado que resulte adjudicatario en el concurso público que se convocare para el efecto (…)”</a:t>
            </a:r>
            <a:r>
              <a:rPr lang="es-ES" dirty="0"/>
              <a:t> y </a:t>
            </a:r>
            <a:r>
              <a:rPr lang="es-ES" i="1" dirty="0"/>
              <a:t>“Delegar a la Agencia Metropolitana de Tránsito, la organización y conducción de las etapas preparatoria, precontractual, contractual, y ejecución de la selección del gestor privado para que construya, equipe, mantenga y opere los centros de revisión y control técnico vehicular del Distrito Metropolitano de Quito </a:t>
            </a:r>
            <a:r>
              <a:rPr lang="es-ES" i="1" dirty="0" smtClean="0"/>
              <a:t>(…)”.</a:t>
            </a:r>
          </a:p>
          <a:p>
            <a:pPr algn="just"/>
            <a:endParaRPr lang="es-ES" sz="1700" i="1" dirty="0"/>
          </a:p>
          <a:p>
            <a:pPr algn="just"/>
            <a:r>
              <a:rPr lang="es-ES" sz="1700" dirty="0" smtClean="0"/>
              <a:t>Además, se estableció que l</a:t>
            </a:r>
            <a:r>
              <a:rPr lang="es-MX" sz="1700" dirty="0" smtClean="0"/>
              <a:t>os </a:t>
            </a:r>
            <a:r>
              <a:rPr lang="es-MX" sz="1700" dirty="0"/>
              <a:t>entes y órganos del GAD DMQ, dentro del ámbito de sus competencias:</a:t>
            </a:r>
          </a:p>
          <a:p>
            <a:pPr algn="just"/>
            <a:r>
              <a:rPr lang="es-MX" sz="1700" dirty="0"/>
              <a:t>(a) Facilitarán la información y documentación que se requiera para el </a:t>
            </a:r>
            <a:r>
              <a:rPr lang="es-MX" sz="1700" dirty="0" smtClean="0"/>
              <a:t>cumplimiento de </a:t>
            </a:r>
            <a:r>
              <a:rPr lang="es-MX" sz="1700" dirty="0"/>
              <a:t>las actividades, permisos y autorizaciones requeridas para el desarrollo </a:t>
            </a:r>
            <a:r>
              <a:rPr lang="es-MX" sz="1700" dirty="0" smtClean="0"/>
              <a:t>del Proyecto </a:t>
            </a:r>
            <a:r>
              <a:rPr lang="es-MX" sz="1700" dirty="0" err="1"/>
              <a:t>CRTV</a:t>
            </a:r>
            <a:r>
              <a:rPr lang="es-MX" sz="1700" dirty="0"/>
              <a:t>;</a:t>
            </a:r>
          </a:p>
          <a:p>
            <a:pPr algn="just"/>
            <a:r>
              <a:rPr lang="es-MX" sz="1700" dirty="0"/>
              <a:t>(b) Considerarán al Proyecto </a:t>
            </a:r>
            <a:r>
              <a:rPr lang="es-MX" sz="1700" dirty="0" err="1"/>
              <a:t>CRTV</a:t>
            </a:r>
            <a:r>
              <a:rPr lang="es-MX" sz="1700" dirty="0"/>
              <a:t> dentro de los instrumentos de planificación; y,</a:t>
            </a:r>
          </a:p>
          <a:p>
            <a:pPr algn="just"/>
            <a:r>
              <a:rPr lang="es-MX" sz="1700" dirty="0"/>
              <a:t>(c) Previo el cumplimiento de los requisitos establecidos en el régimen </a:t>
            </a:r>
            <a:r>
              <a:rPr lang="es-MX" sz="1700" dirty="0" smtClean="0"/>
              <a:t>jurídico aplicable</a:t>
            </a:r>
            <a:r>
              <a:rPr lang="es-MX" sz="1700" dirty="0"/>
              <a:t>, emitirán las habilitaciones legales cuya competencia corresponda al </a:t>
            </a:r>
            <a:r>
              <a:rPr lang="es-MX" sz="1700" dirty="0" smtClean="0"/>
              <a:t>GAD DMQ</a:t>
            </a:r>
            <a:r>
              <a:rPr lang="es-MX" sz="1700" dirty="0"/>
              <a:t>". </a:t>
            </a:r>
            <a:endParaRPr lang="es-EC" sz="1700" dirty="0"/>
          </a:p>
        </p:txBody>
      </p:sp>
    </p:spTree>
    <p:extLst>
      <p:ext uri="{BB962C8B-B14F-4D97-AF65-F5344CB8AC3E}">
        <p14:creationId xmlns:p14="http://schemas.microsoft.com/office/powerpoint/2010/main" val="2642041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188" y="0"/>
            <a:ext cx="12187263" cy="6858000"/>
          </a:xfrm>
          <a:prstGeom prst="rect">
            <a:avLst/>
          </a:prstGeom>
        </p:spPr>
      </p:pic>
      <p:sp>
        <p:nvSpPr>
          <p:cNvPr id="2" name="Título 1"/>
          <p:cNvSpPr>
            <a:spLocks noGrp="1"/>
          </p:cNvSpPr>
          <p:nvPr>
            <p:ph type="title"/>
          </p:nvPr>
        </p:nvSpPr>
        <p:spPr>
          <a:xfrm>
            <a:off x="4252967" y="423252"/>
            <a:ext cx="6797040" cy="865073"/>
          </a:xfrm>
        </p:spPr>
        <p:txBody>
          <a:bodyPr>
            <a:noAutofit/>
          </a:bodyPr>
          <a:lstStyle/>
          <a:p>
            <a:pPr algn="r"/>
            <a:r>
              <a:rPr lang="es-EC" sz="3600" dirty="0" smtClean="0">
                <a:solidFill>
                  <a:schemeClr val="accent1">
                    <a:lumMod val="75000"/>
                  </a:schemeClr>
                </a:solidFill>
              </a:rPr>
              <a:t>PLANES</a:t>
            </a:r>
            <a:endParaRPr lang="es-EC" sz="3600" dirty="0">
              <a:solidFill>
                <a:schemeClr val="accent1">
                  <a:lumMod val="75000"/>
                </a:schemeClr>
              </a:solidFill>
            </a:endParaRPr>
          </a:p>
        </p:txBody>
      </p:sp>
      <p:sp>
        <p:nvSpPr>
          <p:cNvPr id="3" name="CuadroTexto 2"/>
          <p:cNvSpPr txBox="1"/>
          <p:nvPr/>
        </p:nvSpPr>
        <p:spPr>
          <a:xfrm>
            <a:off x="699054" y="1162323"/>
            <a:ext cx="10798628" cy="3416320"/>
          </a:xfrm>
          <a:prstGeom prst="rect">
            <a:avLst/>
          </a:prstGeom>
          <a:noFill/>
        </p:spPr>
        <p:txBody>
          <a:bodyPr wrap="square" rtlCol="0">
            <a:spAutoFit/>
          </a:bodyPr>
          <a:lstStyle/>
          <a:p>
            <a:r>
              <a:rPr lang="es-MX" b="1" dirty="0" smtClean="0"/>
              <a:t>CÓDIGO ORGÁNICO DE PLANIFICACIÓN Y FINANZAS PÚBLICAS (</a:t>
            </a:r>
            <a:r>
              <a:rPr lang="es-MX" b="1" dirty="0"/>
              <a:t>COPFP</a:t>
            </a:r>
            <a:r>
              <a:rPr lang="es-MX" b="1" dirty="0" smtClean="0"/>
              <a:t>)</a:t>
            </a:r>
          </a:p>
          <a:p>
            <a:endParaRPr lang="es-MX" dirty="0"/>
          </a:p>
          <a:p>
            <a:pPr algn="just"/>
            <a:r>
              <a:rPr lang="es-MX" dirty="0" smtClean="0"/>
              <a:t>Art</a:t>
            </a:r>
            <a:r>
              <a:rPr lang="es-MX" dirty="0"/>
              <a:t>. 57.- Planes de Inversión.- Los planes de inversión son la expresión técnica </a:t>
            </a:r>
            <a:r>
              <a:rPr lang="es-MX" dirty="0" smtClean="0"/>
              <a:t>y financiera </a:t>
            </a:r>
            <a:r>
              <a:rPr lang="es-MX" dirty="0"/>
              <a:t>del conjunto de programas y proyectos de inversión, debidamente priorizados</a:t>
            </a:r>
            <a:r>
              <a:rPr lang="es-MX" dirty="0" smtClean="0"/>
              <a:t>, programados </a:t>
            </a:r>
            <a:r>
              <a:rPr lang="es-MX" dirty="0"/>
              <a:t>y </a:t>
            </a:r>
            <a:r>
              <a:rPr lang="es-MX" dirty="0" err="1"/>
              <a:t>territorializados</a:t>
            </a:r>
            <a:r>
              <a:rPr lang="es-MX" dirty="0"/>
              <a:t>, de conformidad con las disposiciones de este código</a:t>
            </a:r>
            <a:r>
              <a:rPr lang="es-MX" dirty="0" smtClean="0"/>
              <a:t>. Estos </a:t>
            </a:r>
            <a:r>
              <a:rPr lang="es-MX" dirty="0"/>
              <a:t>planes se encuentran encaminados a la consecución de los objetivos del régimen </a:t>
            </a:r>
            <a:r>
              <a:rPr lang="es-MX" dirty="0" smtClean="0"/>
              <a:t>de desarrollo </a:t>
            </a:r>
            <a:r>
              <a:rPr lang="es-MX" dirty="0"/>
              <a:t>y de los planes del gobierno central y los gobiernos </a:t>
            </a:r>
            <a:r>
              <a:rPr lang="es-MX" dirty="0" smtClean="0"/>
              <a:t>autónomos descentralizados</a:t>
            </a:r>
            <a:r>
              <a:rPr lang="es-MX" dirty="0"/>
              <a:t>.</a:t>
            </a:r>
            <a:endParaRPr lang="es-MX" dirty="0" smtClean="0"/>
          </a:p>
          <a:p>
            <a:pPr algn="just"/>
            <a:endParaRPr lang="es-MX" dirty="0"/>
          </a:p>
          <a:p>
            <a:pPr algn="just"/>
            <a:r>
              <a:rPr lang="es-MX" dirty="0" smtClean="0"/>
              <a:t>Art</a:t>
            </a:r>
            <a:r>
              <a:rPr lang="es-MX" dirty="0"/>
              <a:t>. 58.- Temporalidad de los planes y su expresión financiera.- Los planes de </a:t>
            </a:r>
            <a:r>
              <a:rPr lang="es-MX" dirty="0" smtClean="0"/>
              <a:t>inversión serán </a:t>
            </a:r>
            <a:r>
              <a:rPr lang="es-MX" dirty="0" err="1"/>
              <a:t>cuatrianuales</a:t>
            </a:r>
            <a:r>
              <a:rPr lang="es-MX" dirty="0"/>
              <a:t> y anuales. La expresión financiera de los planes </a:t>
            </a:r>
            <a:r>
              <a:rPr lang="es-MX" dirty="0" err="1"/>
              <a:t>cuatrianuales</a:t>
            </a:r>
            <a:r>
              <a:rPr lang="es-MX" dirty="0"/>
              <a:t> </a:t>
            </a:r>
            <a:r>
              <a:rPr lang="es-MX" dirty="0" smtClean="0"/>
              <a:t>permite la </a:t>
            </a:r>
            <a:r>
              <a:rPr lang="es-MX" dirty="0"/>
              <a:t>certificación presupuestaria plurianual, la continuidad de la ejecución de la </a:t>
            </a:r>
            <a:r>
              <a:rPr lang="es-MX" dirty="0" smtClean="0"/>
              <a:t>inversión pública</a:t>
            </a:r>
            <a:r>
              <a:rPr lang="es-MX" dirty="0"/>
              <a:t>, deberá formularse y actualizarse en concordancia con los calendarios fiscales, </a:t>
            </a:r>
            <a:r>
              <a:rPr lang="es-MX" dirty="0" smtClean="0"/>
              <a:t>la programación </a:t>
            </a:r>
            <a:r>
              <a:rPr lang="es-MX" dirty="0"/>
              <a:t>presupuestaria </a:t>
            </a:r>
            <a:r>
              <a:rPr lang="es-MX" dirty="0" err="1"/>
              <a:t>cuatrianual</a:t>
            </a:r>
            <a:r>
              <a:rPr lang="es-MX" dirty="0"/>
              <a:t>, los techos presupuestarios institucionales y de</a:t>
            </a:r>
          </a:p>
          <a:p>
            <a:pPr algn="just"/>
            <a:r>
              <a:rPr lang="es-MX" dirty="0"/>
              <a:t>gasto</a:t>
            </a:r>
            <a:r>
              <a:rPr lang="es-MX" dirty="0" smtClean="0"/>
              <a:t>.</a:t>
            </a:r>
            <a:endParaRPr lang="es-MX" dirty="0"/>
          </a:p>
        </p:txBody>
      </p:sp>
    </p:spTree>
    <p:extLst>
      <p:ext uri="{BB962C8B-B14F-4D97-AF65-F5344CB8AC3E}">
        <p14:creationId xmlns:p14="http://schemas.microsoft.com/office/powerpoint/2010/main" val="2949714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7972425" y="534539"/>
            <a:ext cx="3620726" cy="974541"/>
          </a:xfrm>
        </p:spPr>
        <p:txBody>
          <a:bodyPr>
            <a:noAutofit/>
          </a:bodyPr>
          <a:lstStyle/>
          <a:p>
            <a:pPr algn="r"/>
            <a:r>
              <a:rPr lang="es-MX" sz="4267" dirty="0" smtClean="0">
                <a:solidFill>
                  <a:schemeClr val="accent1">
                    <a:lumMod val="75000"/>
                  </a:schemeClr>
                </a:solidFill>
              </a:rPr>
              <a:t>PROYECTO</a:t>
            </a:r>
            <a:endParaRPr lang="es-EC" sz="4267" dirty="0">
              <a:solidFill>
                <a:schemeClr val="accent1">
                  <a:lumMod val="75000"/>
                </a:schemeClr>
              </a:solidFill>
            </a:endParaRPr>
          </a:p>
        </p:txBody>
      </p:sp>
      <p:sp>
        <p:nvSpPr>
          <p:cNvPr id="8" name="CuadroTexto 7"/>
          <p:cNvSpPr txBox="1"/>
          <p:nvPr/>
        </p:nvSpPr>
        <p:spPr>
          <a:xfrm>
            <a:off x="1159965" y="1135320"/>
            <a:ext cx="10750507" cy="707886"/>
          </a:xfrm>
          <a:prstGeom prst="rect">
            <a:avLst/>
          </a:prstGeom>
          <a:noFill/>
        </p:spPr>
        <p:txBody>
          <a:bodyPr wrap="square" rtlCol="0">
            <a:spAutoFit/>
          </a:bodyPr>
          <a:lstStyle/>
          <a:p>
            <a:pPr algn="just"/>
            <a:endParaRPr lang="es-MX" sz="2000" dirty="0"/>
          </a:p>
          <a:p>
            <a:pPr algn="just"/>
            <a:endParaRPr lang="es-EC" sz="2000" dirty="0" smtClean="0"/>
          </a:p>
        </p:txBody>
      </p:sp>
      <p:sp>
        <p:nvSpPr>
          <p:cNvPr id="3" name="CuadroTexto 2"/>
          <p:cNvSpPr txBox="1"/>
          <p:nvPr/>
        </p:nvSpPr>
        <p:spPr>
          <a:xfrm>
            <a:off x="856735" y="2795641"/>
            <a:ext cx="10525368" cy="4801314"/>
          </a:xfrm>
          <a:prstGeom prst="rect">
            <a:avLst/>
          </a:prstGeom>
          <a:noFill/>
        </p:spPr>
        <p:txBody>
          <a:bodyPr wrap="square" rtlCol="0">
            <a:spAutoFit/>
          </a:bodyPr>
          <a:lstStyle/>
          <a:p>
            <a:pPr algn="just"/>
            <a:r>
              <a:rPr lang="es-MX" b="1" dirty="0"/>
              <a:t>DIRECTRICES PROGRAMÁTICAS ELABORACIÓN PLAN OPERATIVO ANUAL Y DIRECTRICES PRESUPUESTARIAS PROFORMA PRESUPUESTARIA Y PLAN ANUAL DE CONTRATACIONES - 4.3.1.5  Proyecto de Inversión</a:t>
            </a:r>
          </a:p>
          <a:p>
            <a:pPr algn="just"/>
            <a:endParaRPr lang="es-MX" dirty="0" smtClean="0"/>
          </a:p>
          <a:p>
            <a:pPr algn="just"/>
            <a:r>
              <a:rPr lang="es-MX" dirty="0" smtClean="0"/>
              <a:t>Proyecto es un esfuerzo temporal emprendido para crear un producto o servicio único con el fin de satisfacer  las  necesidades  o  resolver  problemas,  con  fechas  de  inicio  y  fin determinadas dentro de los límites de un presupuesto, que deberá aportar al cumplimiento de los objetivos. </a:t>
            </a:r>
            <a:endParaRPr lang="es-MX" dirty="0"/>
          </a:p>
          <a:p>
            <a:pPr algn="r"/>
            <a:endParaRPr lang="es-MX" dirty="0"/>
          </a:p>
          <a:p>
            <a:pPr algn="just"/>
            <a:r>
              <a:rPr lang="es-MX" b="1" dirty="0"/>
              <a:t>DIRECTRICES PROGRAMÁTICAS ELABORACIÓN PLAN OPERATIVO ANUAL Y DIRECTRICES PRESUPUESTARIAS REFORMA PRESUPUESTARIA Y PLAN ANUAL DE CONTRATACIONES - 5.3.3 Gasto de Inversión</a:t>
            </a:r>
          </a:p>
          <a:p>
            <a:pPr algn="just"/>
            <a:endParaRPr lang="es-MX" dirty="0" smtClean="0"/>
          </a:p>
          <a:p>
            <a:pPr algn="just"/>
            <a:r>
              <a:rPr lang="es-MX" dirty="0" smtClean="0"/>
              <a:t>Son </a:t>
            </a:r>
            <a:r>
              <a:rPr lang="es-MX" dirty="0"/>
              <a:t>las erogaciones, susceptibles de causar réditos o de ser de algún modo </a:t>
            </a:r>
            <a:r>
              <a:rPr lang="es-MX" dirty="0" smtClean="0"/>
              <a:t>económicamente productivas</a:t>
            </a:r>
            <a:r>
              <a:rPr lang="es-MX" dirty="0"/>
              <a:t>, o que tengan cuerpo de bienes de utilización perdurable, también corresponde </a:t>
            </a:r>
            <a:r>
              <a:rPr lang="es-MX" dirty="0" smtClean="0"/>
              <a:t>a aquellos </a:t>
            </a:r>
            <a:r>
              <a:rPr lang="es-MX" dirty="0"/>
              <a:t>gastos destinados a crear infraestructura.</a:t>
            </a:r>
          </a:p>
          <a:p>
            <a:endParaRPr lang="es-MX" dirty="0"/>
          </a:p>
          <a:p>
            <a:pPr algn="r"/>
            <a:endParaRPr lang="es-EC" dirty="0"/>
          </a:p>
          <a:p>
            <a:pPr algn="r"/>
            <a:endParaRPr lang="es-MX" dirty="0" smtClean="0"/>
          </a:p>
          <a:p>
            <a:pPr algn="r"/>
            <a:endParaRPr lang="es-EC" dirty="0"/>
          </a:p>
        </p:txBody>
      </p:sp>
      <p:sp>
        <p:nvSpPr>
          <p:cNvPr id="4" name="Rectángulo 3"/>
          <p:cNvSpPr/>
          <p:nvPr/>
        </p:nvSpPr>
        <p:spPr>
          <a:xfrm>
            <a:off x="856735" y="1365316"/>
            <a:ext cx="10525368" cy="1200329"/>
          </a:xfrm>
          <a:prstGeom prst="rect">
            <a:avLst/>
          </a:prstGeom>
        </p:spPr>
        <p:txBody>
          <a:bodyPr wrap="square">
            <a:spAutoFit/>
          </a:bodyPr>
          <a:lstStyle/>
          <a:p>
            <a:r>
              <a:rPr lang="es-MX" b="1" dirty="0"/>
              <a:t>CÓDIGO ORGÁNICO DE PLANIFICACIÓN Y FINANZAS PÚBLICAS (</a:t>
            </a:r>
            <a:r>
              <a:rPr lang="es-MX" b="1" dirty="0" err="1"/>
              <a:t>COPFP</a:t>
            </a:r>
            <a:r>
              <a:rPr lang="es-MX" b="1" dirty="0"/>
              <a:t>)</a:t>
            </a:r>
          </a:p>
          <a:p>
            <a:endParaRPr lang="es-MX" dirty="0"/>
          </a:p>
          <a:p>
            <a:pPr algn="just"/>
            <a:r>
              <a:rPr lang="es-MX" dirty="0"/>
              <a:t>Art. 56.- Viabilidad de programas y proyectos de inversión pública.- Los ejecutores delos programas y proyectos de inversión pública deberán disponer de la evaluación de viabilidad y los estudios que los sustenten. </a:t>
            </a:r>
          </a:p>
        </p:txBody>
      </p:sp>
    </p:spTree>
    <p:extLst>
      <p:ext uri="{BB962C8B-B14F-4D97-AF65-F5344CB8AC3E}">
        <p14:creationId xmlns:p14="http://schemas.microsoft.com/office/powerpoint/2010/main" val="4282534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188" y="0"/>
            <a:ext cx="12187263" cy="6858000"/>
          </a:xfrm>
          <a:prstGeom prst="rect">
            <a:avLst/>
          </a:prstGeom>
        </p:spPr>
      </p:pic>
      <p:sp>
        <p:nvSpPr>
          <p:cNvPr id="2" name="Título 1"/>
          <p:cNvSpPr>
            <a:spLocks noGrp="1"/>
          </p:cNvSpPr>
          <p:nvPr>
            <p:ph type="title"/>
          </p:nvPr>
        </p:nvSpPr>
        <p:spPr>
          <a:xfrm>
            <a:off x="4252967" y="423252"/>
            <a:ext cx="6797040" cy="865073"/>
          </a:xfrm>
        </p:spPr>
        <p:txBody>
          <a:bodyPr>
            <a:noAutofit/>
          </a:bodyPr>
          <a:lstStyle/>
          <a:p>
            <a:pPr algn="r"/>
            <a:r>
              <a:rPr lang="es-EC" sz="3600" dirty="0" smtClean="0">
                <a:solidFill>
                  <a:schemeClr val="accent1">
                    <a:lumMod val="75000"/>
                  </a:schemeClr>
                </a:solidFill>
              </a:rPr>
              <a:t>PROYECTO</a:t>
            </a:r>
            <a:endParaRPr lang="es-EC" sz="3600" dirty="0">
              <a:solidFill>
                <a:schemeClr val="accent1">
                  <a:lumMod val="75000"/>
                </a:schemeClr>
              </a:solidFill>
            </a:endParaRPr>
          </a:p>
        </p:txBody>
      </p:sp>
      <p:sp>
        <p:nvSpPr>
          <p:cNvPr id="3" name="CuadroTexto 2"/>
          <p:cNvSpPr txBox="1"/>
          <p:nvPr/>
        </p:nvSpPr>
        <p:spPr>
          <a:xfrm>
            <a:off x="633151" y="1879015"/>
            <a:ext cx="10798628" cy="3693319"/>
          </a:xfrm>
          <a:prstGeom prst="rect">
            <a:avLst/>
          </a:prstGeom>
          <a:noFill/>
        </p:spPr>
        <p:txBody>
          <a:bodyPr wrap="square" rtlCol="0">
            <a:spAutoFit/>
          </a:bodyPr>
          <a:lstStyle/>
          <a:p>
            <a:r>
              <a:rPr lang="es-MX" b="1" dirty="0" smtClean="0"/>
              <a:t>REGLAMENTO GENERAL DEL CÓDIGO ORGÁNICO DE PLANIFICACIÓN Y FINANZAS PÚBLICAS</a:t>
            </a:r>
          </a:p>
          <a:p>
            <a:endParaRPr lang="es-MX" b="1" dirty="0" smtClean="0"/>
          </a:p>
          <a:p>
            <a:pPr algn="just"/>
            <a:r>
              <a:rPr lang="es-MX" dirty="0" smtClean="0"/>
              <a:t>"Artículo 42.- De la programación de la inversión pública.- La información para la programación anual y plurianual de la inversión pública deberá contener: los montos de los programas y </a:t>
            </a:r>
            <a:r>
              <a:rPr lang="es-MX" b="1" dirty="0" smtClean="0"/>
              <a:t>proyectos de inversión y estudios de </a:t>
            </a:r>
            <a:r>
              <a:rPr lang="es-MX" b="1" dirty="0" err="1" smtClean="0"/>
              <a:t>preinversión</a:t>
            </a:r>
            <a:r>
              <a:rPr lang="es-MX" b="1" dirty="0" smtClean="0"/>
              <a:t> previstos en el siguiente ejercicio fiscal y la proyección para los tres años siguientes, o cuando fuere necesario hasta su finalización</a:t>
            </a:r>
            <a:r>
              <a:rPr lang="es-MX" dirty="0" smtClean="0"/>
              <a:t>, estos deberán estar alineados al Plan Nacional de Desarrollo; y la proyección de los montos de los gastos no permanentes para su operación y mantenimiento para un periodo de cuatro años. La programación de la inversión pública estará a cargo del ente rector de la planificación, el que coordinará con las instituciones ejecutoras y con el ente rector de las finanzas públicas, tomando en consideración criterios de optimización, sostenibilidad fiscal, desarrollo y calidad de gasto público. Dichos criterios deberán estar acorde con las proyecciones macroeconómicas y observando los techos de gasto comunicados por el ente rector de las finanzas públicas,</a:t>
            </a:r>
          </a:p>
          <a:p>
            <a:endParaRPr lang="es-EC" dirty="0"/>
          </a:p>
        </p:txBody>
      </p:sp>
    </p:spTree>
    <p:extLst>
      <p:ext uri="{BB962C8B-B14F-4D97-AF65-F5344CB8AC3E}">
        <p14:creationId xmlns:p14="http://schemas.microsoft.com/office/powerpoint/2010/main" val="30267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3435509" y="595132"/>
            <a:ext cx="8255726" cy="780822"/>
          </a:xfrm>
        </p:spPr>
        <p:txBody>
          <a:bodyPr>
            <a:noAutofit/>
          </a:bodyPr>
          <a:lstStyle/>
          <a:p>
            <a:pPr algn="ctr"/>
            <a:r>
              <a:rPr lang="es-EC" sz="4267" dirty="0" smtClean="0">
                <a:solidFill>
                  <a:schemeClr val="accent1">
                    <a:lumMod val="75000"/>
                  </a:schemeClr>
                </a:solidFill>
              </a:rPr>
              <a:t>PROYECTO RTV</a:t>
            </a:r>
            <a:endParaRPr lang="es-EC" sz="4267" dirty="0">
              <a:solidFill>
                <a:schemeClr val="accent1">
                  <a:lumMod val="75000"/>
                </a:schemeClr>
              </a:solidFill>
            </a:endParaRPr>
          </a:p>
        </p:txBody>
      </p:sp>
      <p:sp>
        <p:nvSpPr>
          <p:cNvPr id="3" name="CuadroTexto 2"/>
          <p:cNvSpPr txBox="1"/>
          <p:nvPr/>
        </p:nvSpPr>
        <p:spPr>
          <a:xfrm>
            <a:off x="1051751" y="1497330"/>
            <a:ext cx="10093234" cy="4524315"/>
          </a:xfrm>
          <a:prstGeom prst="rect">
            <a:avLst/>
          </a:prstGeom>
          <a:noFill/>
        </p:spPr>
        <p:txBody>
          <a:bodyPr wrap="square" rtlCol="0">
            <a:spAutoFit/>
          </a:bodyPr>
          <a:lstStyle/>
          <a:p>
            <a:r>
              <a:rPr lang="es-MX" dirty="0" smtClean="0"/>
              <a:t>OBJETIVO GENERAL </a:t>
            </a:r>
          </a:p>
          <a:p>
            <a:pPr algn="just"/>
            <a:endParaRPr lang="es-ES" dirty="0" smtClean="0"/>
          </a:p>
          <a:p>
            <a:pPr algn="just"/>
            <a:r>
              <a:rPr lang="es-ES" dirty="0" smtClean="0"/>
              <a:t>Implementar </a:t>
            </a:r>
            <a:r>
              <a:rPr lang="es-ES" dirty="0"/>
              <a:t>mecanismos de conformidad con la normativa legal vigente para que los vehículos que circulan permanentemente en el DMQ operen en óptimas condiciones mecánicas, de seguridad, de nivel de emisiones de gases contaminantes o de opacidad y ruido, que permita propender a un ambiente sano y saludable y contribuir a la reducción de accidentes de tránsito atribuidas a las fallas mecánicas de los vehículos</a:t>
            </a:r>
            <a:r>
              <a:rPr lang="es-ES" dirty="0" smtClean="0"/>
              <a:t>.</a:t>
            </a:r>
          </a:p>
          <a:p>
            <a:pPr algn="just"/>
            <a:endParaRPr lang="es-ES" dirty="0"/>
          </a:p>
          <a:p>
            <a:pPr algn="just"/>
            <a:r>
              <a:rPr lang="es-ES" dirty="0" smtClean="0"/>
              <a:t>OBJETIVOS ESPECÍFICOS</a:t>
            </a:r>
          </a:p>
          <a:p>
            <a:pPr algn="just"/>
            <a:endParaRPr lang="es-ES" dirty="0"/>
          </a:p>
          <a:p>
            <a:pPr marL="285750" lvl="0" indent="-285750">
              <a:buFont typeface="Arial" panose="020B0604020202020204" pitchFamily="34" charset="0"/>
              <a:buChar char="•"/>
            </a:pPr>
            <a:r>
              <a:rPr lang="es-EC" dirty="0"/>
              <a:t>Construir, adecuar y equipar la infraestructura necesaria para realizar las actividades objeto del proyecto, vinculadas a la prestación adecuada de la Revisión y Control Técnico Vehicular.</a:t>
            </a:r>
          </a:p>
          <a:p>
            <a:pPr marL="285750" lvl="0" indent="-285750">
              <a:buFont typeface="Arial" panose="020B0604020202020204" pitchFamily="34" charset="0"/>
              <a:buChar char="•"/>
            </a:pPr>
            <a:r>
              <a:rPr lang="es-EC" dirty="0"/>
              <a:t>Operar los Centros de Revisión y Control Técnico Vehicular con altos niveles de calidad.</a:t>
            </a:r>
          </a:p>
          <a:p>
            <a:pPr marL="285750" lvl="0" indent="-285750">
              <a:buFont typeface="Arial" panose="020B0604020202020204" pitchFamily="34" charset="0"/>
              <a:buChar char="•"/>
            </a:pPr>
            <a:r>
              <a:rPr lang="es-EC" dirty="0"/>
              <a:t>Seleccionar a operador privado para la ejecución del proyecto, bajo la figura de gestión delegada.</a:t>
            </a:r>
          </a:p>
          <a:p>
            <a:pPr marL="285750" indent="-285750" algn="just">
              <a:buFont typeface="Arial" panose="020B0604020202020204" pitchFamily="34" charset="0"/>
              <a:buChar char="•"/>
            </a:pPr>
            <a:endParaRPr lang="es-EC" dirty="0"/>
          </a:p>
          <a:p>
            <a:endParaRPr lang="es-EC" dirty="0"/>
          </a:p>
        </p:txBody>
      </p:sp>
    </p:spTree>
    <p:extLst>
      <p:ext uri="{BB962C8B-B14F-4D97-AF65-F5344CB8AC3E}">
        <p14:creationId xmlns:p14="http://schemas.microsoft.com/office/powerpoint/2010/main" val="30649255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4320540" y="932294"/>
            <a:ext cx="6797040" cy="1468006"/>
          </a:xfrm>
        </p:spPr>
        <p:txBody>
          <a:bodyPr>
            <a:noAutofit/>
          </a:bodyPr>
          <a:lstStyle/>
          <a:p>
            <a:r>
              <a:rPr lang="es-EC" sz="4267" dirty="0" smtClean="0">
                <a:solidFill>
                  <a:schemeClr val="accent1">
                    <a:lumMod val="75000"/>
                  </a:schemeClr>
                </a:solidFill>
              </a:rPr>
              <a:t>PLAZO DE EJECUCIÓN </a:t>
            </a:r>
            <a:endParaRPr lang="es-EC" sz="4267" dirty="0">
              <a:solidFill>
                <a:schemeClr val="accent1">
                  <a:lumMod val="75000"/>
                </a:schemeClr>
              </a:solidFill>
            </a:endParaRPr>
          </a:p>
        </p:txBody>
      </p:sp>
      <p:sp>
        <p:nvSpPr>
          <p:cNvPr id="3" name="CuadroTexto 2"/>
          <p:cNvSpPr txBox="1"/>
          <p:nvPr/>
        </p:nvSpPr>
        <p:spPr>
          <a:xfrm>
            <a:off x="879566" y="2281646"/>
            <a:ext cx="10406743" cy="2585323"/>
          </a:xfrm>
          <a:prstGeom prst="rect">
            <a:avLst/>
          </a:prstGeom>
          <a:noFill/>
        </p:spPr>
        <p:txBody>
          <a:bodyPr wrap="square" rtlCol="0">
            <a:spAutoFit/>
          </a:bodyPr>
          <a:lstStyle/>
          <a:p>
            <a:r>
              <a:rPr lang="es-ES" dirty="0" smtClean="0"/>
              <a:t>Plazo: 120 </a:t>
            </a:r>
            <a:r>
              <a:rPr lang="es-ES" dirty="0"/>
              <a:t>meses</a:t>
            </a:r>
            <a:r>
              <a:rPr lang="es-ES" dirty="0" smtClean="0"/>
              <a:t>.</a:t>
            </a:r>
          </a:p>
          <a:p>
            <a:r>
              <a:rPr lang="es-EC" dirty="0"/>
              <a:t>Tipo de ejecución: Gestión </a:t>
            </a:r>
            <a:r>
              <a:rPr lang="es-EC" dirty="0" smtClean="0"/>
              <a:t>Delegada.</a:t>
            </a:r>
            <a:endParaRPr lang="es-EC" dirty="0"/>
          </a:p>
          <a:p>
            <a:r>
              <a:rPr lang="es-ES" dirty="0"/>
              <a:t> </a:t>
            </a:r>
            <a:endParaRPr lang="es-EC" dirty="0"/>
          </a:p>
          <a:p>
            <a:r>
              <a:rPr lang="es-ES" dirty="0" smtClean="0"/>
              <a:t>El </a:t>
            </a:r>
            <a:r>
              <a:rPr lang="es-ES" dirty="0"/>
              <a:t>plazo </a:t>
            </a:r>
            <a:r>
              <a:rPr lang="es-ES" dirty="0" smtClean="0"/>
              <a:t>del </a:t>
            </a:r>
            <a:r>
              <a:rPr lang="es-ES" dirty="0"/>
              <a:t>proyecto es de 10 </a:t>
            </a:r>
            <a:r>
              <a:rPr lang="es-ES" dirty="0" smtClean="0"/>
              <a:t>años, </a:t>
            </a:r>
            <a:r>
              <a:rPr lang="es-ES" dirty="0"/>
              <a:t>compuestos por 7 meses de implementación, construcción, equipamiento de los centros de RTV y 9 años 5 meses de operación y explotación.  </a:t>
            </a:r>
            <a:endParaRPr lang="es-EC" dirty="0"/>
          </a:p>
          <a:p>
            <a:r>
              <a:rPr lang="es-ES" dirty="0"/>
              <a:t> </a:t>
            </a:r>
            <a:endParaRPr lang="es-EC" dirty="0"/>
          </a:p>
          <a:p>
            <a:r>
              <a:rPr lang="es-ES" dirty="0"/>
              <a:t>Es importante mencionar, que </a:t>
            </a:r>
            <a:r>
              <a:rPr lang="es-ES" dirty="0" smtClean="0"/>
              <a:t>el </a:t>
            </a:r>
            <a:r>
              <a:rPr lang="es-ES" dirty="0"/>
              <a:t>plazo es resultado del análisis del periodo de retribución de la inversión realizada por el gestor privado más su rentabilidad esperada, en función de los porcentajes de participación razonables para las dos partes contractuales, el sector público (MDMQ) y el sector privado</a:t>
            </a:r>
            <a:endParaRPr lang="es-EC" dirty="0"/>
          </a:p>
        </p:txBody>
      </p:sp>
    </p:spTree>
    <p:extLst>
      <p:ext uri="{BB962C8B-B14F-4D97-AF65-F5344CB8AC3E}">
        <p14:creationId xmlns:p14="http://schemas.microsoft.com/office/powerpoint/2010/main" val="85472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3885112" y="639723"/>
            <a:ext cx="7113814" cy="696209"/>
          </a:xfrm>
        </p:spPr>
        <p:txBody>
          <a:bodyPr>
            <a:noAutofit/>
          </a:bodyPr>
          <a:lstStyle/>
          <a:p>
            <a:pPr algn="ctr"/>
            <a:r>
              <a:rPr lang="es-MX" sz="4267" dirty="0" smtClean="0">
                <a:solidFill>
                  <a:schemeClr val="accent1">
                    <a:lumMod val="75000"/>
                  </a:schemeClr>
                </a:solidFill>
              </a:rPr>
              <a:t>DIAGNOSTICO</a:t>
            </a:r>
            <a:endParaRPr lang="es-EC" sz="4267" dirty="0">
              <a:solidFill>
                <a:schemeClr val="accent1">
                  <a:lumMod val="75000"/>
                </a:schemeClr>
              </a:solidFill>
            </a:endParaRPr>
          </a:p>
        </p:txBody>
      </p:sp>
      <p:sp>
        <p:nvSpPr>
          <p:cNvPr id="3" name="CuadroTexto 2"/>
          <p:cNvSpPr txBox="1"/>
          <p:nvPr/>
        </p:nvSpPr>
        <p:spPr>
          <a:xfrm>
            <a:off x="1280160" y="1741714"/>
            <a:ext cx="9718766" cy="3600986"/>
          </a:xfrm>
          <a:prstGeom prst="rect">
            <a:avLst/>
          </a:prstGeom>
          <a:noFill/>
        </p:spPr>
        <p:txBody>
          <a:bodyPr wrap="square" rtlCol="0">
            <a:spAutoFit/>
          </a:bodyPr>
          <a:lstStyle/>
          <a:p>
            <a:pPr algn="just"/>
            <a:r>
              <a:rPr lang="es-ES" sz="1900" dirty="0"/>
              <a:t>En el Distrito Metropolitano de Quito, la Revisión Técnica Vehicular se desarrolló sin interrupción desde el año 2003, bajo contratos de inversión privada suscritos por CORPAIRE con la empresa DANTON S.A y el Consorcio ITLS del Ecuador, con una concesión inicial de 10 años. Posteriormente, estos contratos los asumió el Municipio del Distrito Metropolitano de Quito, a través de la Secretaría de Movilidad, con una única prórroga de 5 años adicionales, que finalizó el 31 de diciembre del 2017; y, mediante la suscripción de un Acta de Prórroga de Plazo se amplió su ejecución hasta el 31 de diciembre del 2018.</a:t>
            </a:r>
            <a:endParaRPr lang="es-EC" sz="1900" dirty="0"/>
          </a:p>
          <a:p>
            <a:pPr algn="just"/>
            <a:r>
              <a:rPr lang="es-ES" sz="1900" dirty="0"/>
              <a:t> </a:t>
            </a:r>
            <a:endParaRPr lang="es-EC" sz="1900" dirty="0"/>
          </a:p>
          <a:p>
            <a:pPr algn="just"/>
            <a:r>
              <a:rPr lang="es-ES" sz="1900" dirty="0"/>
              <a:t>Una vez finalizado el plazo contractual, en acuerdo con la Secretaría de Movilidad y las Operadoras, con la finalidad de evitar la suspensión del servicio de Revisión Técnica Vehicular el servicio se lo continúa prestando de hecho, hasta que este servicio sea licitado</a:t>
            </a:r>
            <a:endParaRPr lang="es-EC" sz="1900" dirty="0"/>
          </a:p>
          <a:p>
            <a:pPr algn="ctr"/>
            <a:endParaRPr lang="es-EC" sz="1900" dirty="0"/>
          </a:p>
        </p:txBody>
      </p:sp>
    </p:spTree>
    <p:extLst>
      <p:ext uri="{BB962C8B-B14F-4D97-AF65-F5344CB8AC3E}">
        <p14:creationId xmlns:p14="http://schemas.microsoft.com/office/powerpoint/2010/main" val="36448360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6156960" y="647998"/>
            <a:ext cx="4919254" cy="696209"/>
          </a:xfrm>
        </p:spPr>
        <p:txBody>
          <a:bodyPr>
            <a:noAutofit/>
          </a:bodyPr>
          <a:lstStyle/>
          <a:p>
            <a:pPr algn="r"/>
            <a:r>
              <a:rPr lang="es-EC" sz="4267" dirty="0" smtClean="0">
                <a:solidFill>
                  <a:schemeClr val="accent1">
                    <a:lumMod val="75000"/>
                  </a:schemeClr>
                </a:solidFill>
              </a:rPr>
              <a:t>VIABILIDAD</a:t>
            </a:r>
            <a:endParaRPr lang="es-EC" sz="4267" dirty="0">
              <a:solidFill>
                <a:schemeClr val="accent1">
                  <a:lumMod val="75000"/>
                </a:schemeClr>
              </a:solidFill>
            </a:endParaRPr>
          </a:p>
        </p:txBody>
      </p:sp>
      <p:sp>
        <p:nvSpPr>
          <p:cNvPr id="5" name="CuadroTexto 4"/>
          <p:cNvSpPr txBox="1"/>
          <p:nvPr/>
        </p:nvSpPr>
        <p:spPr>
          <a:xfrm>
            <a:off x="679269" y="1767840"/>
            <a:ext cx="10955382" cy="3970318"/>
          </a:xfrm>
          <a:prstGeom prst="rect">
            <a:avLst/>
          </a:prstGeom>
          <a:noFill/>
        </p:spPr>
        <p:txBody>
          <a:bodyPr wrap="square" rtlCol="0">
            <a:spAutoFit/>
          </a:bodyPr>
          <a:lstStyle/>
          <a:p>
            <a:pPr algn="just"/>
            <a:r>
              <a:rPr lang="es-ES" dirty="0"/>
              <a:t>Para la construcción, equipamiento y adecuación de los centros de revisión técnica vehicular, es necesario contar con recursos económicos ya que dicha ejecución conlleva una alta inversión, y, considerando la situación económica actual del país que se está atravesando por la pandemia mundial a consecuencia del COVID-19, el </a:t>
            </a:r>
            <a:r>
              <a:rPr lang="es-ES" b="1" dirty="0"/>
              <a:t>Municipio del Distrito Metropolitano de Quito no cuenta con dichos recursos</a:t>
            </a:r>
            <a:r>
              <a:rPr lang="es-ES" dirty="0"/>
              <a:t> para su ejecución; por lo tanto, como alternativa de financiamiento se ha considerado ejecutar el proyecto bajo la figura de gestión delegada al gestor privado, obteniendo como resultados a corto plazo una liberación de recursos por parte del MDMQ  y el cumplimiento con la prestación del servicio de interés público con mejores niveles de calidad, con la supervisión y control de la AMT</a:t>
            </a:r>
            <a:r>
              <a:rPr lang="es-ES" dirty="0" smtClean="0"/>
              <a:t>.</a:t>
            </a:r>
          </a:p>
          <a:p>
            <a:pPr algn="just"/>
            <a:endParaRPr lang="es-ES" dirty="0"/>
          </a:p>
          <a:p>
            <a:pPr algn="just"/>
            <a:r>
              <a:rPr lang="es-EC" dirty="0"/>
              <a:t>Considerando que es un proyecto que retribuye la inversión y costos al Gestor Privado, por prestación del servicio a través de un porcentaje de participación calculado sobre la tasa establecida por el servicio de revisión técnica vehicular; el mismo </a:t>
            </a:r>
            <a:r>
              <a:rPr lang="es-EC" b="1" dirty="0"/>
              <a:t>no contempla aportes públicos</a:t>
            </a:r>
            <a:r>
              <a:rPr lang="es-EC" dirty="0"/>
              <a:t>; más bien, </a:t>
            </a:r>
            <a:r>
              <a:rPr lang="es-EC" b="1" dirty="0"/>
              <a:t>genera un incremento de los recursos económicos para el MDMQ</a:t>
            </a:r>
            <a:r>
              <a:rPr lang="es-EC" dirty="0"/>
              <a:t> tomando en cuenta que mejora la capacidad y prestación del servicio de revisión técnica vehicular.</a:t>
            </a:r>
          </a:p>
          <a:p>
            <a:pPr algn="just"/>
            <a:endParaRPr lang="es-ES" dirty="0" smtClean="0"/>
          </a:p>
          <a:p>
            <a:pPr algn="just"/>
            <a:endParaRPr lang="es-EC" dirty="0"/>
          </a:p>
        </p:txBody>
      </p:sp>
    </p:spTree>
    <p:extLst>
      <p:ext uri="{BB962C8B-B14F-4D97-AF65-F5344CB8AC3E}">
        <p14:creationId xmlns:p14="http://schemas.microsoft.com/office/powerpoint/2010/main" val="33653903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5303248" y="657140"/>
            <a:ext cx="6322423" cy="696209"/>
          </a:xfrm>
        </p:spPr>
        <p:txBody>
          <a:bodyPr>
            <a:noAutofit/>
          </a:bodyPr>
          <a:lstStyle/>
          <a:p>
            <a:pPr algn="r"/>
            <a:r>
              <a:rPr lang="es-EC" sz="4267" dirty="0" smtClean="0">
                <a:solidFill>
                  <a:schemeClr val="accent1">
                    <a:lumMod val="75000"/>
                  </a:schemeClr>
                </a:solidFill>
              </a:rPr>
              <a:t>DEMANDA DEL SERVICIO </a:t>
            </a:r>
            <a:endParaRPr lang="es-EC" sz="4267" dirty="0">
              <a:solidFill>
                <a:schemeClr val="accent1">
                  <a:lumMod val="75000"/>
                </a:schemeClr>
              </a:solidFill>
            </a:endParaRPr>
          </a:p>
        </p:txBody>
      </p:sp>
      <p:sp>
        <p:nvSpPr>
          <p:cNvPr id="5" name="CuadroTexto 4"/>
          <p:cNvSpPr txBox="1"/>
          <p:nvPr/>
        </p:nvSpPr>
        <p:spPr>
          <a:xfrm>
            <a:off x="809897" y="1353349"/>
            <a:ext cx="11007633" cy="5632311"/>
          </a:xfrm>
          <a:prstGeom prst="rect">
            <a:avLst/>
          </a:prstGeom>
          <a:noFill/>
        </p:spPr>
        <p:txBody>
          <a:bodyPr wrap="square" rtlCol="0">
            <a:spAutoFit/>
          </a:bodyPr>
          <a:lstStyle/>
          <a:p>
            <a:r>
              <a:rPr lang="es-ES" dirty="0"/>
              <a:t>El Reglamento General a la Ley Orgánica de Transporte Terrestre, Tránsito y Seguridad Vial (LOTTTSV), establece lo siguiente:</a:t>
            </a:r>
            <a:endParaRPr lang="es-EC" dirty="0"/>
          </a:p>
          <a:p>
            <a:pPr algn="just"/>
            <a:endParaRPr lang="es-ES" dirty="0" smtClean="0"/>
          </a:p>
          <a:p>
            <a:pPr algn="just"/>
            <a:r>
              <a:rPr lang="es-ES" i="1" dirty="0"/>
              <a:t>Art. 309.- El </a:t>
            </a:r>
            <a:r>
              <a:rPr lang="es-ES" b="1" i="1" dirty="0"/>
              <a:t>certificado de revisión técnica vehicular es uno de los requisitos determinados para el otorgamiento de la matrícula respectiva, y para operar dentro del servicio de transporte público y comercial.</a:t>
            </a:r>
            <a:endParaRPr lang="es-EC" dirty="0"/>
          </a:p>
          <a:p>
            <a:pPr algn="just"/>
            <a:endParaRPr lang="es-MX" dirty="0"/>
          </a:p>
          <a:p>
            <a:pPr algn="just"/>
            <a:r>
              <a:rPr lang="es-ES" dirty="0" smtClean="0"/>
              <a:t>La Dirección de registro y Administración Vehicular está constituida por una demanda base referencial de 422.227 vehículos con un crecimiento promedio anual de todas las categorías vehiculares del 5%, Al </a:t>
            </a:r>
            <a:r>
              <a:rPr lang="es-ES" dirty="0"/>
              <a:t>ser la AMT, la única entidad que por la normativa nacional y local se encarga del control del tránsito y la seguridad vial, deberá atender ordenadamente a todo el parque automotor del DMQ, priorizando el bien común. </a:t>
            </a:r>
            <a:endParaRPr lang="es-ES" dirty="0" smtClean="0"/>
          </a:p>
          <a:p>
            <a:pPr algn="just"/>
            <a:r>
              <a:rPr lang="es-ES" dirty="0"/>
              <a:t> </a:t>
            </a:r>
            <a:endParaRPr lang="es-EC" dirty="0"/>
          </a:p>
          <a:p>
            <a:r>
              <a:rPr lang="es-ES" dirty="0"/>
              <a:t>Razón por la cual es imperante la ejecución del proyecto Construcción, Equipamiento, Mantenimiento y Operación de los Centros de Revisión y Control Técnico Vehicular del Distrito Metropolitano de Quito</a:t>
            </a:r>
            <a:r>
              <a:rPr lang="es-ES" dirty="0" smtClean="0"/>
              <a:t>.</a:t>
            </a:r>
          </a:p>
          <a:p>
            <a:endParaRPr lang="es-ES" dirty="0" smtClean="0"/>
          </a:p>
          <a:p>
            <a:r>
              <a:rPr lang="es-ES" dirty="0" smtClean="0"/>
              <a:t>En </a:t>
            </a:r>
            <a:r>
              <a:rPr lang="es-ES" dirty="0"/>
              <a:t>el año 2019 se realizaron 716.314 procesos de revisión técnica vehicular en los centros destinados para el efecto dentro del Distrito Metropolitano de Quito. </a:t>
            </a:r>
            <a:endParaRPr lang="es-EC" dirty="0"/>
          </a:p>
          <a:p>
            <a:r>
              <a:rPr lang="es-ES" dirty="0"/>
              <a:t>En el año 2020, debido a la pandemia por el COVID 19, se suspendió el servicio de Revisión Técnica Vehicular desde el mes de marzo, alcanzo 99.187 procesos de revisión en el citado año.</a:t>
            </a:r>
            <a:endParaRPr lang="es-EC" dirty="0"/>
          </a:p>
          <a:p>
            <a:endParaRPr lang="es-EC" dirty="0"/>
          </a:p>
          <a:p>
            <a:pPr algn="just"/>
            <a:endParaRPr lang="es-MX" dirty="0" smtClean="0"/>
          </a:p>
        </p:txBody>
      </p:sp>
    </p:spTree>
    <p:extLst>
      <p:ext uri="{BB962C8B-B14F-4D97-AF65-F5344CB8AC3E}">
        <p14:creationId xmlns:p14="http://schemas.microsoft.com/office/powerpoint/2010/main" val="33548957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662" y="0"/>
            <a:ext cx="12187263" cy="6858000"/>
          </a:xfrm>
          <a:prstGeom prst="rect">
            <a:avLst/>
          </a:prstGeom>
        </p:spPr>
      </p:pic>
      <p:sp>
        <p:nvSpPr>
          <p:cNvPr id="2" name="Título 1"/>
          <p:cNvSpPr>
            <a:spLocks noGrp="1"/>
          </p:cNvSpPr>
          <p:nvPr>
            <p:ph type="title"/>
          </p:nvPr>
        </p:nvSpPr>
        <p:spPr>
          <a:xfrm>
            <a:off x="5112748" y="599990"/>
            <a:ext cx="6322423" cy="696209"/>
          </a:xfrm>
        </p:spPr>
        <p:txBody>
          <a:bodyPr>
            <a:noAutofit/>
          </a:bodyPr>
          <a:lstStyle/>
          <a:p>
            <a:pPr algn="r"/>
            <a:r>
              <a:rPr lang="es-EC" sz="4267" dirty="0" smtClean="0">
                <a:solidFill>
                  <a:schemeClr val="accent1">
                    <a:lumMod val="75000"/>
                  </a:schemeClr>
                </a:solidFill>
              </a:rPr>
              <a:t>OFERTA</a:t>
            </a:r>
            <a:endParaRPr lang="es-EC" sz="4267" dirty="0">
              <a:solidFill>
                <a:schemeClr val="accent1">
                  <a:lumMod val="75000"/>
                </a:schemeClr>
              </a:solidFill>
            </a:endParaRPr>
          </a:p>
        </p:txBody>
      </p:sp>
      <p:sp>
        <p:nvSpPr>
          <p:cNvPr id="5" name="CuadroTexto 4"/>
          <p:cNvSpPr txBox="1"/>
          <p:nvPr/>
        </p:nvSpPr>
        <p:spPr>
          <a:xfrm>
            <a:off x="1132113" y="1225689"/>
            <a:ext cx="10685417" cy="3970318"/>
          </a:xfrm>
          <a:prstGeom prst="rect">
            <a:avLst/>
          </a:prstGeom>
          <a:noFill/>
        </p:spPr>
        <p:txBody>
          <a:bodyPr wrap="square" rtlCol="0">
            <a:spAutoFit/>
          </a:bodyPr>
          <a:lstStyle/>
          <a:p>
            <a:endParaRPr lang="es-MX" dirty="0" smtClean="0"/>
          </a:p>
          <a:p>
            <a:pPr algn="just"/>
            <a:r>
              <a:rPr lang="es-MX" dirty="0" smtClean="0"/>
              <a:t>Mediante Resolución No. 006-CNC-2012 de 26 de abril de 2012 el Consejo Nacional de Competencias transfirió la competencia para planificar, regular y controlar el tránsito, el transporte  la seguridad vial, a favor de los gobiernos autónomos descentralizados municipales del país, progresivamente, en los términos de dicha Resolución; y de acuerdo al artículo 4 de este cuerpo normativo se estableció que el Municipio del Distrito</a:t>
            </a:r>
          </a:p>
          <a:p>
            <a:pPr algn="just"/>
            <a:r>
              <a:rPr lang="es-MX" dirty="0" smtClean="0"/>
              <a:t>Metropolitano de Quito pertenece al modelo A.</a:t>
            </a:r>
          </a:p>
          <a:p>
            <a:endParaRPr lang="es-MX" dirty="0" smtClean="0"/>
          </a:p>
          <a:p>
            <a:r>
              <a:rPr lang="es-MX" dirty="0" smtClean="0"/>
              <a:t>Autorizar, concesionar o implementar los centros de revisión y control técnico vehicular, a fin de controlar el estado mecánico, los elementos de seguridad, la emisión de gases y el ruido con origen en medios de transporte terrestre.</a:t>
            </a:r>
          </a:p>
          <a:p>
            <a:endParaRPr lang="es-MX" dirty="0" smtClean="0"/>
          </a:p>
          <a:p>
            <a:r>
              <a:rPr lang="es-ES" dirty="0"/>
              <a:t>De esta manera, el GAD del MDMQ se constituye por norma como la única entidad encargada del control de tránsito y la seguridad vial dentro del DMQ, así como también en la única prestadora del servicio de RTV, con las excepciones de jurisdicción establecidas en la LOTTTSV</a:t>
            </a:r>
            <a:endParaRPr lang="es-MX" dirty="0" smtClean="0"/>
          </a:p>
        </p:txBody>
      </p:sp>
    </p:spTree>
    <p:extLst>
      <p:ext uri="{BB962C8B-B14F-4D97-AF65-F5344CB8AC3E}">
        <p14:creationId xmlns:p14="http://schemas.microsoft.com/office/powerpoint/2010/main" val="1795270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3571875" y="694239"/>
            <a:ext cx="8286749" cy="974541"/>
          </a:xfrm>
        </p:spPr>
        <p:txBody>
          <a:bodyPr>
            <a:noAutofit/>
          </a:bodyPr>
          <a:lstStyle/>
          <a:p>
            <a:pPr algn="ctr"/>
            <a:r>
              <a:rPr lang="es-MX" sz="4267" dirty="0" smtClean="0">
                <a:solidFill>
                  <a:schemeClr val="accent1">
                    <a:lumMod val="75000"/>
                  </a:schemeClr>
                </a:solidFill>
              </a:rPr>
              <a:t>EJECUCIÓN A SEPTIEMBRE 2021</a:t>
            </a:r>
            <a:endParaRPr lang="es-EC" sz="4267" dirty="0">
              <a:solidFill>
                <a:schemeClr val="accent1">
                  <a:lumMod val="75000"/>
                </a:schemeClr>
              </a:solidFill>
            </a:endParaRPr>
          </a:p>
        </p:txBody>
      </p:sp>
      <p:graphicFrame>
        <p:nvGraphicFramePr>
          <p:cNvPr id="9" name="Tabla 8"/>
          <p:cNvGraphicFramePr>
            <a:graphicFrameLocks noGrp="1"/>
          </p:cNvGraphicFramePr>
          <p:nvPr>
            <p:extLst>
              <p:ext uri="{D42A27DB-BD31-4B8C-83A1-F6EECF244321}">
                <p14:modId xmlns:p14="http://schemas.microsoft.com/office/powerpoint/2010/main" val="1558479542"/>
              </p:ext>
            </p:extLst>
          </p:nvPr>
        </p:nvGraphicFramePr>
        <p:xfrm>
          <a:off x="1501137" y="1668780"/>
          <a:ext cx="9120788" cy="3892051"/>
        </p:xfrm>
        <a:graphic>
          <a:graphicData uri="http://schemas.openxmlformats.org/drawingml/2006/table">
            <a:tbl>
              <a:tblPr/>
              <a:tblGrid>
                <a:gridCol w="3614425">
                  <a:extLst>
                    <a:ext uri="{9D8B030D-6E8A-4147-A177-3AD203B41FA5}">
                      <a16:colId xmlns:a16="http://schemas.microsoft.com/office/drawing/2014/main" val="4213084306"/>
                    </a:ext>
                  </a:extLst>
                </a:gridCol>
                <a:gridCol w="1481549">
                  <a:extLst>
                    <a:ext uri="{9D8B030D-6E8A-4147-A177-3AD203B41FA5}">
                      <a16:colId xmlns:a16="http://schemas.microsoft.com/office/drawing/2014/main" val="3859552772"/>
                    </a:ext>
                  </a:extLst>
                </a:gridCol>
                <a:gridCol w="1410999">
                  <a:extLst>
                    <a:ext uri="{9D8B030D-6E8A-4147-A177-3AD203B41FA5}">
                      <a16:colId xmlns:a16="http://schemas.microsoft.com/office/drawing/2014/main" val="730779398"/>
                    </a:ext>
                  </a:extLst>
                </a:gridCol>
                <a:gridCol w="1562178">
                  <a:extLst>
                    <a:ext uri="{9D8B030D-6E8A-4147-A177-3AD203B41FA5}">
                      <a16:colId xmlns:a16="http://schemas.microsoft.com/office/drawing/2014/main" val="2978768908"/>
                    </a:ext>
                  </a:extLst>
                </a:gridCol>
                <a:gridCol w="1051637">
                  <a:extLst>
                    <a:ext uri="{9D8B030D-6E8A-4147-A177-3AD203B41FA5}">
                      <a16:colId xmlns:a16="http://schemas.microsoft.com/office/drawing/2014/main" val="3345933221"/>
                    </a:ext>
                  </a:extLst>
                </a:gridCol>
              </a:tblGrid>
              <a:tr h="375635">
                <a:tc gridSpan="5">
                  <a:txBody>
                    <a:bodyPr/>
                    <a:lstStyle/>
                    <a:p>
                      <a:pPr algn="ctr" fontAlgn="t"/>
                      <a:r>
                        <a:rPr lang="es-EC" sz="1400" b="0" i="0" u="none" strike="noStrike" dirty="0">
                          <a:solidFill>
                            <a:srgbClr val="FFFFFF"/>
                          </a:solidFill>
                          <a:effectLst/>
                          <a:latin typeface="Calibri" panose="020F0502020204030204" pitchFamily="34" charset="0"/>
                        </a:rPr>
                        <a:t>AGENCIA METROPOLITANA DE TRÁNSITO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472C4"/>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615870323"/>
                  </a:ext>
                </a:extLst>
              </a:tr>
              <a:tr h="375635">
                <a:tc gridSpan="5">
                  <a:txBody>
                    <a:bodyPr/>
                    <a:lstStyle/>
                    <a:p>
                      <a:pPr algn="ctr" fontAlgn="t"/>
                      <a:r>
                        <a:rPr lang="es-EC" sz="1400" b="0" i="0" u="none" strike="noStrike" dirty="0">
                          <a:solidFill>
                            <a:srgbClr val="FFFFFF"/>
                          </a:solidFill>
                          <a:effectLst/>
                          <a:latin typeface="Calibri" panose="020F0502020204030204" pitchFamily="34" charset="0"/>
                        </a:rPr>
                        <a:t>EJECUCIÓN PRESUPUESTARIA</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4472C4"/>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897010732"/>
                  </a:ext>
                </a:extLst>
              </a:tr>
              <a:tr h="391285">
                <a:tc gridSpan="5">
                  <a:txBody>
                    <a:bodyPr/>
                    <a:lstStyle/>
                    <a:p>
                      <a:pPr algn="ctr" fontAlgn="t"/>
                      <a:r>
                        <a:rPr lang="es-MX" sz="1400" b="0" i="0" u="none" strike="noStrike">
                          <a:solidFill>
                            <a:srgbClr val="FFFFFF"/>
                          </a:solidFill>
                          <a:effectLst/>
                          <a:latin typeface="Calibri" panose="020F0502020204030204" pitchFamily="34" charset="0"/>
                        </a:rPr>
                        <a:t>A 13 DE SEPTIEMBRE DE 2021</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4472C4"/>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750374216"/>
                  </a:ext>
                </a:extLst>
              </a:tr>
              <a:tr h="375635">
                <a:tc>
                  <a:txBody>
                    <a:bodyPr/>
                    <a:lstStyle/>
                    <a:p>
                      <a:pPr algn="l" fontAlgn="t"/>
                      <a:r>
                        <a:rPr lang="es-EC" sz="1400" b="1" i="0" u="none" strike="noStrike" dirty="0">
                          <a:solidFill>
                            <a:srgbClr val="000000"/>
                          </a:solidFill>
                          <a:effectLst/>
                          <a:latin typeface="Calibri" panose="020F0502020204030204" pitchFamily="34" charset="0"/>
                        </a:rPr>
                        <a:t>PROGRAMA / PROYECTO</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t"/>
                      <a:r>
                        <a:rPr lang="es-EC" sz="1400" b="1" i="0" u="none" strike="noStrike" dirty="0">
                          <a:solidFill>
                            <a:srgbClr val="000000"/>
                          </a:solidFill>
                          <a:effectLst/>
                          <a:latin typeface="Calibri" panose="020F0502020204030204" pitchFamily="34" charset="0"/>
                        </a:rPr>
                        <a:t>Codificado</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t"/>
                      <a:r>
                        <a:rPr lang="es-EC" sz="1400" b="1" i="0" u="none" strike="noStrike" dirty="0">
                          <a:solidFill>
                            <a:srgbClr val="000000"/>
                          </a:solidFill>
                          <a:effectLst/>
                          <a:latin typeface="Calibri" panose="020F0502020204030204" pitchFamily="34" charset="0"/>
                        </a:rPr>
                        <a:t>Certificado</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t"/>
                      <a:r>
                        <a:rPr lang="es-EC" sz="1400" b="1" i="0" u="none" strike="noStrike" dirty="0">
                          <a:solidFill>
                            <a:srgbClr val="000000"/>
                          </a:solidFill>
                          <a:effectLst/>
                          <a:latin typeface="Calibri" panose="020F0502020204030204" pitchFamily="34" charset="0"/>
                        </a:rPr>
                        <a:t>DEVENGADO</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t"/>
                      <a:r>
                        <a:rPr lang="es-EC" sz="1400" b="1" i="0" u="none" strike="noStrike" dirty="0">
                          <a:solidFill>
                            <a:srgbClr val="000000"/>
                          </a:solidFill>
                          <a:effectLst/>
                          <a:latin typeface="Calibri" panose="020F0502020204030204" pitchFamily="34" charset="0"/>
                        </a:rPr>
                        <a:t> EJECUCIÓN</a:t>
                      </a: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185629457"/>
                  </a:ext>
                </a:extLst>
              </a:tr>
              <a:tr h="375635">
                <a:tc>
                  <a:txBody>
                    <a:bodyPr/>
                    <a:lstStyle/>
                    <a:p>
                      <a:pPr algn="l" fontAlgn="t"/>
                      <a:r>
                        <a:rPr lang="es-EC" sz="1400" b="1" i="0" u="none" strike="noStrike" dirty="0">
                          <a:solidFill>
                            <a:srgbClr val="000000"/>
                          </a:solidFill>
                          <a:effectLst/>
                          <a:latin typeface="Calibri" panose="020F0502020204030204" pitchFamily="34" charset="0"/>
                        </a:rPr>
                        <a:t>FORTALECIMIENTO INSTITUCIONAL</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 $  40,269,436.79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 $     315,274.68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 $  24,059,224.05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60%</a:t>
                      </a: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212763359"/>
                  </a:ext>
                </a:extLst>
              </a:tr>
              <a:tr h="375635">
                <a:tc>
                  <a:txBody>
                    <a:bodyPr/>
                    <a:lstStyle/>
                    <a:p>
                      <a:pPr algn="l" fontAlgn="t"/>
                      <a:r>
                        <a:rPr lang="es-EC" sz="1400" b="0" i="0" u="none" strike="noStrike">
                          <a:solidFill>
                            <a:srgbClr val="000000"/>
                          </a:solidFill>
                          <a:effectLst/>
                          <a:latin typeface="Calibri" panose="020F0502020204030204" pitchFamily="34" charset="0"/>
                        </a:rPr>
                        <a:t>GASTOS ADMINISTRATIVOS</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a:solidFill>
                            <a:srgbClr val="000000"/>
                          </a:solidFill>
                          <a:effectLst/>
                          <a:latin typeface="Calibri" panose="020F0502020204030204" pitchFamily="34" charset="0"/>
                        </a:rPr>
                        <a:t> $    3,273,000.00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a:solidFill>
                            <a:srgbClr val="000000"/>
                          </a:solidFill>
                          <a:effectLst/>
                          <a:latin typeface="Calibri" panose="020F0502020204030204" pitchFamily="34" charset="0"/>
                        </a:rPr>
                        <a:t> $     133,132.47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dirty="0">
                          <a:solidFill>
                            <a:srgbClr val="000000"/>
                          </a:solidFill>
                          <a:effectLst/>
                          <a:latin typeface="Calibri" panose="020F0502020204030204" pitchFamily="34" charset="0"/>
                        </a:rPr>
                        <a:t> $       895,213.93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dirty="0">
                          <a:solidFill>
                            <a:srgbClr val="000000"/>
                          </a:solidFill>
                          <a:effectLst/>
                          <a:latin typeface="Calibri" panose="020F0502020204030204" pitchFamily="34" charset="0"/>
                        </a:rPr>
                        <a:t>27%</a:t>
                      </a: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123385648"/>
                  </a:ext>
                </a:extLst>
              </a:tr>
              <a:tr h="375635">
                <a:tc>
                  <a:txBody>
                    <a:bodyPr/>
                    <a:lstStyle/>
                    <a:p>
                      <a:pPr algn="l" fontAlgn="t"/>
                      <a:r>
                        <a:rPr lang="es-EC" sz="1400" b="0" i="0" u="none" strike="noStrike">
                          <a:solidFill>
                            <a:srgbClr val="000000"/>
                          </a:solidFill>
                          <a:effectLst/>
                          <a:latin typeface="Calibri" panose="020F0502020204030204" pitchFamily="34" charset="0"/>
                        </a:rPr>
                        <a:t>REMUNERACION PERSONAL</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dirty="0">
                          <a:solidFill>
                            <a:srgbClr val="000000"/>
                          </a:solidFill>
                          <a:effectLst/>
                          <a:latin typeface="Calibri" panose="020F0502020204030204" pitchFamily="34" charset="0"/>
                        </a:rPr>
                        <a:t> $  36,996,436.79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a:solidFill>
                            <a:srgbClr val="000000"/>
                          </a:solidFill>
                          <a:effectLst/>
                          <a:latin typeface="Calibri" panose="020F0502020204030204" pitchFamily="34" charset="0"/>
                        </a:rPr>
                        <a:t> $     182,142.21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dirty="0">
                          <a:solidFill>
                            <a:srgbClr val="000000"/>
                          </a:solidFill>
                          <a:effectLst/>
                          <a:latin typeface="Calibri" panose="020F0502020204030204" pitchFamily="34" charset="0"/>
                        </a:rPr>
                        <a:t> $  23,164,010.12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a:solidFill>
                            <a:srgbClr val="000000"/>
                          </a:solidFill>
                          <a:effectLst/>
                          <a:latin typeface="Calibri" panose="020F0502020204030204" pitchFamily="34" charset="0"/>
                        </a:rPr>
                        <a:t>63%</a:t>
                      </a: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979378274"/>
                  </a:ext>
                </a:extLst>
              </a:tr>
              <a:tr h="375635">
                <a:tc>
                  <a:txBody>
                    <a:bodyPr/>
                    <a:lstStyle/>
                    <a:p>
                      <a:pPr algn="l" fontAlgn="t"/>
                      <a:r>
                        <a:rPr lang="es-EC" sz="1400" b="1" i="0" u="none" strike="noStrike" dirty="0">
                          <a:solidFill>
                            <a:srgbClr val="000000"/>
                          </a:solidFill>
                          <a:effectLst/>
                          <a:latin typeface="Calibri" panose="020F0502020204030204" pitchFamily="34" charset="0"/>
                        </a:rPr>
                        <a:t>MOVILIDAD SEGURA</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 $  15,021,511.49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 $  2,627,851.86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 $    5,813,011.05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39%</a:t>
                      </a: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375812826"/>
                  </a:ext>
                </a:extLst>
              </a:tr>
              <a:tr h="480036">
                <a:tc>
                  <a:txBody>
                    <a:bodyPr/>
                    <a:lstStyle/>
                    <a:p>
                      <a:pPr algn="l" fontAlgn="t"/>
                      <a:r>
                        <a:rPr lang="es-MX" sz="1400" b="0" i="0" u="none" strike="noStrike" dirty="0">
                          <a:solidFill>
                            <a:srgbClr val="000000"/>
                          </a:solidFill>
                          <a:effectLst/>
                          <a:latin typeface="Calibri" panose="020F0502020204030204" pitchFamily="34" charset="0"/>
                        </a:rPr>
                        <a:t>FORTALECIMIENTO DE LA  SEGURIDAD VIAL  Y</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dirty="0">
                          <a:solidFill>
                            <a:srgbClr val="000000"/>
                          </a:solidFill>
                          <a:effectLst/>
                          <a:latin typeface="Calibri" panose="020F0502020204030204" pitchFamily="34" charset="0"/>
                        </a:rPr>
                        <a:t> $  15,021,511.49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dirty="0">
                          <a:solidFill>
                            <a:srgbClr val="000000"/>
                          </a:solidFill>
                          <a:effectLst/>
                          <a:latin typeface="Calibri" panose="020F0502020204030204" pitchFamily="34" charset="0"/>
                        </a:rPr>
                        <a:t> $  2,627,851.86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dirty="0">
                          <a:solidFill>
                            <a:srgbClr val="000000"/>
                          </a:solidFill>
                          <a:effectLst/>
                          <a:latin typeface="Calibri" panose="020F0502020204030204" pitchFamily="34" charset="0"/>
                        </a:rPr>
                        <a:t> $    5,813,011.05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0" i="0" u="none" strike="noStrike">
                          <a:solidFill>
                            <a:srgbClr val="000000"/>
                          </a:solidFill>
                          <a:effectLst/>
                          <a:latin typeface="Calibri" panose="020F0502020204030204" pitchFamily="34" charset="0"/>
                        </a:rPr>
                        <a:t>39%</a:t>
                      </a: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476714338"/>
                  </a:ext>
                </a:extLst>
              </a:tr>
              <a:tr h="391285">
                <a:tc>
                  <a:txBody>
                    <a:bodyPr/>
                    <a:lstStyle/>
                    <a:p>
                      <a:pPr algn="l" fontAlgn="t"/>
                      <a:r>
                        <a:rPr lang="es-EC" sz="1400" b="1" i="0" u="none" strike="noStrike" dirty="0">
                          <a:solidFill>
                            <a:srgbClr val="000000"/>
                          </a:solidFill>
                          <a:effectLst/>
                          <a:latin typeface="Calibri" panose="020F0502020204030204" pitchFamily="34" charset="0"/>
                        </a:rPr>
                        <a:t>TOTAL</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 $  55,290,948.28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 $  2,943,126.54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 $  29,872,235.10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t"/>
                      <a:r>
                        <a:rPr lang="es-EC" sz="1400" b="1" i="0" u="none" strike="noStrike" dirty="0">
                          <a:solidFill>
                            <a:srgbClr val="000000"/>
                          </a:solidFill>
                          <a:effectLst/>
                          <a:latin typeface="Calibri" panose="020F0502020204030204" pitchFamily="34" charset="0"/>
                        </a:rPr>
                        <a:t>54%</a:t>
                      </a: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868901052"/>
                  </a:ext>
                </a:extLst>
              </a:tr>
            </a:tbl>
          </a:graphicData>
        </a:graphic>
      </p:graphicFrame>
      <p:sp>
        <p:nvSpPr>
          <p:cNvPr id="3" name="CuadroTexto 2"/>
          <p:cNvSpPr txBox="1"/>
          <p:nvPr/>
        </p:nvSpPr>
        <p:spPr>
          <a:xfrm>
            <a:off x="606056" y="5784112"/>
            <a:ext cx="8729330" cy="646331"/>
          </a:xfrm>
          <a:prstGeom prst="rect">
            <a:avLst/>
          </a:prstGeom>
          <a:noFill/>
        </p:spPr>
        <p:txBody>
          <a:bodyPr wrap="square" rtlCol="0">
            <a:spAutoFit/>
          </a:bodyPr>
          <a:lstStyle/>
          <a:p>
            <a:r>
              <a:rPr lang="es-ES" dirty="0" smtClean="0"/>
              <a:t>Se prevé ejecutar al 30 de septiembre $ </a:t>
            </a:r>
            <a:r>
              <a:rPr lang="es-EC" dirty="0"/>
              <a:t>34.943.445,74 </a:t>
            </a:r>
            <a:r>
              <a:rPr lang="es-EC" dirty="0" smtClean="0"/>
              <a:t>que representa el 63,20% con respecto al devengado.</a:t>
            </a:r>
            <a:endParaRPr lang="es-EC" dirty="0"/>
          </a:p>
        </p:txBody>
      </p:sp>
    </p:spTree>
    <p:extLst>
      <p:ext uri="{BB962C8B-B14F-4D97-AF65-F5344CB8AC3E}">
        <p14:creationId xmlns:p14="http://schemas.microsoft.com/office/powerpoint/2010/main" val="26392582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4798423" y="657140"/>
            <a:ext cx="6322423" cy="696209"/>
          </a:xfrm>
        </p:spPr>
        <p:txBody>
          <a:bodyPr>
            <a:noAutofit/>
          </a:bodyPr>
          <a:lstStyle/>
          <a:p>
            <a:pPr algn="r"/>
            <a:r>
              <a:rPr lang="es-MX" sz="4267" dirty="0" smtClean="0">
                <a:solidFill>
                  <a:schemeClr val="accent1">
                    <a:lumMod val="75000"/>
                  </a:schemeClr>
                </a:solidFill>
              </a:rPr>
              <a:t>INVERSIÓN - GESTOR</a:t>
            </a:r>
            <a:endParaRPr lang="es-EC" sz="4267" dirty="0">
              <a:solidFill>
                <a:schemeClr val="accent1">
                  <a:lumMod val="75000"/>
                </a:schemeClr>
              </a:solidFill>
            </a:endParaRPr>
          </a:p>
        </p:txBody>
      </p:sp>
      <p:sp>
        <p:nvSpPr>
          <p:cNvPr id="5" name="CuadroTexto 4"/>
          <p:cNvSpPr txBox="1"/>
          <p:nvPr/>
        </p:nvSpPr>
        <p:spPr>
          <a:xfrm>
            <a:off x="1132113" y="1225689"/>
            <a:ext cx="10685417" cy="4247317"/>
          </a:xfrm>
          <a:prstGeom prst="rect">
            <a:avLst/>
          </a:prstGeom>
          <a:noFill/>
        </p:spPr>
        <p:txBody>
          <a:bodyPr wrap="square" rtlCol="0">
            <a:spAutoFit/>
          </a:bodyPr>
          <a:lstStyle/>
          <a:p>
            <a:pPr algn="ctr"/>
            <a:r>
              <a:rPr lang="es-ES" b="1" dirty="0" smtClean="0"/>
              <a:t>GESTOR DELEGADO MONTOS DE INVERSIÓN</a:t>
            </a:r>
            <a:endParaRPr lang="es-EC" dirty="0" smtClean="0"/>
          </a:p>
          <a:p>
            <a:r>
              <a:rPr lang="es-ES" b="1" dirty="0"/>
              <a:t> </a:t>
            </a:r>
            <a:endParaRPr lang="es-EC" dirty="0"/>
          </a:p>
          <a:p>
            <a:r>
              <a:rPr lang="es-ES" b="1" dirty="0"/>
              <a:t>Gasto de capital inicial (CAPEX</a:t>
            </a:r>
            <a:r>
              <a:rPr lang="es-ES" b="1" dirty="0" smtClean="0"/>
              <a:t>)</a:t>
            </a:r>
            <a:endParaRPr lang="es-EC" dirty="0"/>
          </a:p>
          <a:p>
            <a:pPr algn="just"/>
            <a:r>
              <a:rPr lang="es-ES" dirty="0"/>
              <a:t>El proyecto contempla una inversión total de USD 15,12 </a:t>
            </a:r>
            <a:r>
              <a:rPr lang="es-ES" dirty="0" smtClean="0"/>
              <a:t>MM, </a:t>
            </a:r>
            <a:r>
              <a:rPr lang="es-ES" dirty="0"/>
              <a:t>durante los siete (7) primeros meses desde la suscripción del contrato, correspondientes a la construcción de 3 Centros de Revisión Vehicular, la adecuación de 2 centros, equipamiento, el capital de trabajo, capital operacional correspondiente a dos meses, gastos de seguros, gastos de fiscalización y  comisión de </a:t>
            </a:r>
            <a:r>
              <a:rPr lang="es-ES" dirty="0" smtClean="0"/>
              <a:t>deuda. Dicho </a:t>
            </a:r>
            <a:r>
              <a:rPr lang="es-ES" dirty="0"/>
              <a:t>valor incluye un monto de USD 1,20 MM (constantes) por concepto de reinversión de equipos al año 5 y al año 7 reinversión en el UPS, de acuerdo a lo indicado en el informe técnico.  </a:t>
            </a:r>
            <a:endParaRPr lang="es-EC" dirty="0"/>
          </a:p>
          <a:p>
            <a:pPr algn="just"/>
            <a:r>
              <a:rPr lang="es-ES" dirty="0"/>
              <a:t>A continuación, se detalla el plan de inversión para la primera fase del proyecto</a:t>
            </a:r>
            <a:r>
              <a:rPr lang="es-ES" dirty="0" smtClean="0"/>
              <a:t>:</a:t>
            </a:r>
          </a:p>
          <a:p>
            <a:pPr algn="just"/>
            <a:endParaRPr lang="es-EC" dirty="0"/>
          </a:p>
          <a:p>
            <a:endParaRPr lang="es-MX" dirty="0" smtClean="0"/>
          </a:p>
          <a:p>
            <a:endParaRPr lang="es-ES" b="1" dirty="0" smtClean="0"/>
          </a:p>
          <a:p>
            <a:endParaRPr lang="es-ES" b="1" dirty="0"/>
          </a:p>
          <a:p>
            <a:endParaRPr lang="es-EC" dirty="0"/>
          </a:p>
        </p:txBody>
      </p:sp>
      <p:graphicFrame>
        <p:nvGraphicFramePr>
          <p:cNvPr id="10" name="Tabla 9"/>
          <p:cNvGraphicFramePr>
            <a:graphicFrameLocks noGrp="1"/>
          </p:cNvGraphicFramePr>
          <p:nvPr>
            <p:extLst>
              <p:ext uri="{D42A27DB-BD31-4B8C-83A1-F6EECF244321}">
                <p14:modId xmlns:p14="http://schemas.microsoft.com/office/powerpoint/2010/main" val="1770259823"/>
              </p:ext>
            </p:extLst>
          </p:nvPr>
        </p:nvGraphicFramePr>
        <p:xfrm>
          <a:off x="3362325" y="4133851"/>
          <a:ext cx="5838825" cy="2106470"/>
        </p:xfrm>
        <a:graphic>
          <a:graphicData uri="http://schemas.openxmlformats.org/drawingml/2006/table">
            <a:tbl>
              <a:tblPr firstRow="1" firstCol="1" lastRow="1" lastCol="1" bandRow="1" bandCol="1"/>
              <a:tblGrid>
                <a:gridCol w="4245254">
                  <a:extLst>
                    <a:ext uri="{9D8B030D-6E8A-4147-A177-3AD203B41FA5}">
                      <a16:colId xmlns:a16="http://schemas.microsoft.com/office/drawing/2014/main" val="3717740111"/>
                    </a:ext>
                  </a:extLst>
                </a:gridCol>
                <a:gridCol w="1593571">
                  <a:extLst>
                    <a:ext uri="{9D8B030D-6E8A-4147-A177-3AD203B41FA5}">
                      <a16:colId xmlns:a16="http://schemas.microsoft.com/office/drawing/2014/main" val="3317600634"/>
                    </a:ext>
                  </a:extLst>
                </a:gridCol>
              </a:tblGrid>
              <a:tr h="417989">
                <a:tc>
                  <a:txBody>
                    <a:bodyPr/>
                    <a:lstStyle/>
                    <a:p>
                      <a:pPr>
                        <a:lnSpc>
                          <a:spcPct val="107000"/>
                        </a:lnSpc>
                        <a:spcBef>
                          <a:spcPts val="65"/>
                        </a:spcBef>
                        <a:spcAft>
                          <a:spcPts val="800"/>
                        </a:spcAft>
                        <a:tabLst>
                          <a:tab pos="3213100" algn="l"/>
                        </a:tabLst>
                      </a:pPr>
                      <a:r>
                        <a:rPr lang="es-EC" sz="12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 </a:t>
                      </a:r>
                      <a:r>
                        <a:rPr lang="es-ES" sz="12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                                            </a:t>
                      </a:r>
                      <a:r>
                        <a:rPr lang="es-ES" sz="1200" b="1" spc="-10">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 </a:t>
                      </a:r>
                      <a:r>
                        <a:rPr lang="es-ES" sz="12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D</a:t>
                      </a:r>
                      <a:r>
                        <a:rPr lang="es-ES" sz="12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E</a:t>
                      </a:r>
                      <a:r>
                        <a:rPr lang="es-ES" sz="12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T</a:t>
                      </a:r>
                      <a:r>
                        <a:rPr lang="es-ES" sz="12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AL</a:t>
                      </a:r>
                      <a:r>
                        <a:rPr lang="es-ES" sz="12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L</a:t>
                      </a:r>
                      <a:r>
                        <a:rPr lang="es-ES" sz="12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E 	</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2230">
                        <a:lnSpc>
                          <a:spcPct val="107000"/>
                        </a:lnSpc>
                        <a:spcBef>
                          <a:spcPts val="65"/>
                        </a:spcBef>
                        <a:spcAft>
                          <a:spcPts val="800"/>
                        </a:spcAft>
                        <a:tabLst>
                          <a:tab pos="1295400" algn="l"/>
                        </a:tabLst>
                      </a:pPr>
                      <a:r>
                        <a:rPr lang="es-ES" sz="12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V</a:t>
                      </a:r>
                      <a:r>
                        <a:rPr lang="es-ES" sz="12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ALOR </a:t>
                      </a:r>
                      <a:r>
                        <a:rPr lang="es-ES" sz="1200" b="1" spc="10">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C</a:t>
                      </a:r>
                      <a:r>
                        <a:rPr lang="es-ES" sz="12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O</a:t>
                      </a:r>
                      <a:r>
                        <a:rPr lang="es-ES" sz="1200" b="1" spc="10">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N</a:t>
                      </a:r>
                      <a:r>
                        <a:rPr lang="es-ES" sz="12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S</a:t>
                      </a:r>
                      <a:r>
                        <a:rPr lang="es-ES" sz="12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T</a:t>
                      </a:r>
                      <a:r>
                        <a:rPr lang="es-ES" sz="12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A</a:t>
                      </a:r>
                      <a:r>
                        <a:rPr lang="es-ES" sz="12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N</a:t>
                      </a:r>
                      <a:r>
                        <a:rPr lang="es-ES" sz="12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T</a:t>
                      </a:r>
                      <a:r>
                        <a:rPr lang="es-ES" sz="12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E 	</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874636"/>
                  </a:ext>
                </a:extLst>
              </a:tr>
              <a:tr h="213076">
                <a:tc>
                  <a:txBody>
                    <a:bodyPr/>
                    <a:lstStyle/>
                    <a:p>
                      <a:pPr marL="37465">
                        <a:lnSpc>
                          <a:spcPct val="107000"/>
                        </a:lnSpc>
                        <a:spcBef>
                          <a:spcPts val="40"/>
                        </a:spcBef>
                        <a:spcAft>
                          <a:spcPts val="800"/>
                        </a:spcAft>
                      </a:pPr>
                      <a:r>
                        <a:rPr lang="es-ES" sz="1200" b="1">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M</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P</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L</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ME</a:t>
                      </a:r>
                      <a:r>
                        <a:rPr lang="es-ES" sz="1200" b="1">
                          <a:effectLst/>
                          <a:latin typeface="Arial Narrow" panose="020B0606020202030204" pitchFamily="34" charset="0"/>
                          <a:ea typeface="Arial Narrow" panose="020B0606020202030204" pitchFamily="34" charset="0"/>
                          <a:cs typeface="Arial Narrow" panose="020B0606020202030204" pitchFamily="34" charset="0"/>
                        </a:rPr>
                        <a:t>NTA</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C</a:t>
                      </a:r>
                      <a:r>
                        <a:rPr lang="es-ES" sz="1200" b="1">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15">
                          <a:effectLst/>
                          <a:latin typeface="Arial Narrow" panose="020B0606020202030204" pitchFamily="34" charset="0"/>
                          <a:ea typeface="Arial Narrow" panose="020B0606020202030204" pitchFamily="34" charset="0"/>
                          <a:cs typeface="Arial Narrow" panose="020B0606020202030204" pitchFamily="34" charset="0"/>
                        </a:rPr>
                        <a:t>Ó</a:t>
                      </a:r>
                      <a:r>
                        <a:rPr lang="es-ES" sz="1200" b="1">
                          <a:effectLst/>
                          <a:latin typeface="Arial Narrow" panose="020B0606020202030204" pitchFamily="34" charset="0"/>
                          <a:ea typeface="Arial Narrow" panose="020B0606020202030204" pitchFamily="34" charset="0"/>
                          <a:cs typeface="Arial Narrow" panose="020B0606020202030204" pitchFamily="34" charset="0"/>
                        </a:rPr>
                        <a:t>N</a:t>
                      </a:r>
                      <a:r>
                        <a:rPr lang="es-ES" sz="1200" b="1" spc="-75">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a:effectLst/>
                          <a:latin typeface="Arial Narrow" panose="020B0606020202030204" pitchFamily="34" charset="0"/>
                          <a:ea typeface="Arial Narrow" panose="020B0606020202030204" pitchFamily="34" charset="0"/>
                          <a:cs typeface="Arial Narrow" panose="020B0606020202030204" pitchFamily="34" charset="0"/>
                        </a:rPr>
                        <a:t>DE</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a:effectLst/>
                          <a:latin typeface="Arial Narrow" panose="020B0606020202030204" pitchFamily="34" charset="0"/>
                          <a:ea typeface="Arial Narrow" panose="020B0606020202030204" pitchFamily="34" charset="0"/>
                          <a:cs typeface="Arial Narrow" panose="020B0606020202030204" pitchFamily="34" charset="0"/>
                        </a:rPr>
                        <a:t>BI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a:effectLst/>
                          <a:latin typeface="Arial Narrow" panose="020B0606020202030204" pitchFamily="34" charset="0"/>
                          <a:ea typeface="Arial Narrow" panose="020B0606020202030204" pitchFamily="34" charset="0"/>
                          <a:cs typeface="Arial Narrow" panose="020B0606020202030204" pitchFamily="34" charset="0"/>
                        </a:rPr>
                        <a:t>N</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a:effectLst/>
                          <a:latin typeface="Arial Narrow" panose="020B0606020202030204" pitchFamily="34" charset="0"/>
                          <a:ea typeface="Arial Narrow" panose="020B0606020202030204" pitchFamily="34" charset="0"/>
                          <a:cs typeface="Arial Narrow" panose="020B0606020202030204" pitchFamily="34" charset="0"/>
                        </a:rPr>
                        <a:t>S</a:t>
                      </a:r>
                      <a:r>
                        <a:rPr lang="es-ES" sz="1200" b="1" spc="-25">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a:effectLst/>
                          <a:latin typeface="Arial Narrow" panose="020B0606020202030204" pitchFamily="34" charset="0"/>
                          <a:ea typeface="Arial Narrow" panose="020B0606020202030204" pitchFamily="34" charset="0"/>
                          <a:cs typeface="Arial Narrow" panose="020B0606020202030204" pitchFamily="34" charset="0"/>
                        </a:rPr>
                        <a:t>Y</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Q</a:t>
                      </a:r>
                      <a:r>
                        <a:rPr lang="es-ES" sz="1200" b="1">
                          <a:effectLst/>
                          <a:latin typeface="Arial Narrow" panose="020B0606020202030204" pitchFamily="34" charset="0"/>
                          <a:ea typeface="Arial Narrow" panose="020B0606020202030204" pitchFamily="34" charset="0"/>
                          <a:cs typeface="Arial Narrow" panose="020B0606020202030204" pitchFamily="34" charset="0"/>
                        </a:rPr>
                        <a:t>UI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P</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O</a:t>
                      </a:r>
                      <a:r>
                        <a:rPr lang="es-ES" sz="1200" b="1">
                          <a:effectLst/>
                          <a:latin typeface="Arial Narrow" panose="020B0606020202030204" pitchFamily="34" charset="0"/>
                          <a:ea typeface="Arial Narrow" panose="020B0606020202030204" pitchFamily="34" charset="0"/>
                          <a:cs typeface="Arial Narrow" panose="020B0606020202030204" pitchFamily="34" charset="0"/>
                        </a:rPr>
                        <a:t>S</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7010" algn="r">
                        <a:lnSpc>
                          <a:spcPct val="107000"/>
                        </a:lnSpc>
                        <a:spcBef>
                          <a:spcPts val="5"/>
                        </a:spcBef>
                        <a:spcAft>
                          <a:spcPts val="800"/>
                        </a:spcAft>
                      </a:pPr>
                      <a:r>
                        <a:rPr lang="es-ES" sz="1200">
                          <a:effectLst/>
                          <a:latin typeface="Arial Narrow" panose="020B0606020202030204" pitchFamily="34" charset="0"/>
                          <a:ea typeface="Arial Narrow" panose="020B0606020202030204" pitchFamily="34" charset="0"/>
                          <a:cs typeface="Arial Narrow" panose="020B0606020202030204" pitchFamily="34" charset="0"/>
                        </a:rPr>
                        <a:t>$ 12.470.341</a:t>
                      </a:r>
                      <a:r>
                        <a:rPr lang="es-ES" sz="1200" spc="-5">
                          <a:effectLst/>
                          <a:latin typeface="Arial Narrow" panose="020B0606020202030204" pitchFamily="34" charset="0"/>
                          <a:ea typeface="Arial Narrow" panose="020B0606020202030204" pitchFamily="34" charset="0"/>
                          <a:cs typeface="Arial Narrow" panose="020B0606020202030204" pitchFamily="34" charset="0"/>
                        </a:rPr>
                        <a:t>,</a:t>
                      </a:r>
                      <a:r>
                        <a:rPr lang="es-ES" sz="1200">
                          <a:effectLst/>
                          <a:latin typeface="Arial Narrow" panose="020B0606020202030204" pitchFamily="34" charset="0"/>
                          <a:ea typeface="Arial Narrow" panose="020B0606020202030204" pitchFamily="34" charset="0"/>
                          <a:cs typeface="Arial Narrow" panose="020B0606020202030204" pitchFamily="34" charset="0"/>
                        </a:rPr>
                        <a:t>54</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7051925"/>
                  </a:ext>
                </a:extLst>
              </a:tr>
              <a:tr h="213076">
                <a:tc>
                  <a:txBody>
                    <a:bodyPr/>
                    <a:lstStyle/>
                    <a:p>
                      <a:pPr marL="37465">
                        <a:lnSpc>
                          <a:spcPct val="107000"/>
                        </a:lnSpc>
                        <a:spcBef>
                          <a:spcPts val="55"/>
                        </a:spcBef>
                        <a:spcAft>
                          <a:spcPts val="800"/>
                        </a:spcAft>
                      </a:pP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ES</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T</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U</a:t>
                      </a:r>
                      <a:r>
                        <a:rPr lang="es-ES" sz="1200" b="1">
                          <a:effectLst/>
                          <a:latin typeface="Arial Narrow" panose="020B0606020202030204" pitchFamily="34" charset="0"/>
                          <a:ea typeface="Arial Narrow" panose="020B0606020202030204" pitchFamily="34" charset="0"/>
                          <a:cs typeface="Arial Narrow" panose="020B0606020202030204" pitchFamily="34" charset="0"/>
                        </a:rPr>
                        <a:t>DIOS</a:t>
                      </a:r>
                      <a:r>
                        <a:rPr lang="es-ES" sz="1200" b="1" spc="-35">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a:effectLst/>
                          <a:latin typeface="Arial Narrow" panose="020B0606020202030204" pitchFamily="34" charset="0"/>
                          <a:ea typeface="Arial Narrow" panose="020B0606020202030204" pitchFamily="34" charset="0"/>
                          <a:cs typeface="Arial Narrow" panose="020B0606020202030204" pitchFamily="34" charset="0"/>
                        </a:rPr>
                        <a:t>D</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F</a:t>
                      </a:r>
                      <a:r>
                        <a:rPr lang="es-ES" sz="1200" b="1">
                          <a:effectLst/>
                          <a:latin typeface="Arial Narrow" panose="020B0606020202030204" pitchFamily="34" charset="0"/>
                          <a:ea typeface="Arial Narrow" panose="020B0606020202030204" pitchFamily="34" charset="0"/>
                          <a:cs typeface="Arial Narrow" panose="020B0606020202030204" pitchFamily="34" charset="0"/>
                        </a:rPr>
                        <a:t>INI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T</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V</a:t>
                      </a:r>
                      <a:r>
                        <a:rPr lang="es-ES" sz="1200" b="1">
                          <a:effectLst/>
                          <a:latin typeface="Arial Narrow" panose="020B0606020202030204" pitchFamily="34" charset="0"/>
                          <a:ea typeface="Arial Narrow" panose="020B0606020202030204" pitchFamily="34" charset="0"/>
                          <a:cs typeface="Arial Narrow" panose="020B0606020202030204" pitchFamily="34" charset="0"/>
                        </a:rPr>
                        <a:t>OS</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8765" algn="r">
                        <a:lnSpc>
                          <a:spcPct val="107000"/>
                        </a:lnSpc>
                        <a:spcBef>
                          <a:spcPts val="20"/>
                        </a:spcBef>
                        <a:spcAft>
                          <a:spcPts val="800"/>
                        </a:spcAft>
                      </a:pPr>
                      <a:r>
                        <a:rPr lang="es-ES" sz="1200">
                          <a:effectLst/>
                          <a:latin typeface="Arial Narrow" panose="020B0606020202030204" pitchFamily="34" charset="0"/>
                          <a:ea typeface="Arial Narrow" panose="020B0606020202030204" pitchFamily="34" charset="0"/>
                          <a:cs typeface="Arial Narrow" panose="020B0606020202030204" pitchFamily="34" charset="0"/>
                        </a:rPr>
                        <a:t>$ 228.625,01</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6460964"/>
                  </a:ext>
                </a:extLst>
              </a:tr>
              <a:tr h="213076">
                <a:tc>
                  <a:txBody>
                    <a:bodyPr/>
                    <a:lstStyle/>
                    <a:p>
                      <a:pPr marL="37465">
                        <a:lnSpc>
                          <a:spcPct val="107000"/>
                        </a:lnSpc>
                        <a:spcBef>
                          <a:spcPts val="40"/>
                        </a:spcBef>
                        <a:spcAft>
                          <a:spcPts val="800"/>
                        </a:spcAft>
                      </a:pPr>
                      <a:r>
                        <a:rPr lang="es-ES" sz="1200" b="1" dirty="0">
                          <a:effectLst/>
                          <a:latin typeface="Arial Narrow" panose="020B0606020202030204" pitchFamily="34" charset="0"/>
                          <a:ea typeface="Arial Narrow" panose="020B0606020202030204" pitchFamily="34" charset="0"/>
                          <a:cs typeface="Arial Narrow" panose="020B0606020202030204" pitchFamily="34" charset="0"/>
                        </a:rPr>
                        <a:t>C</a:t>
                      </a:r>
                      <a:r>
                        <a:rPr lang="es-ES" sz="1200" b="1" spc="-5" dirty="0">
                          <a:effectLst/>
                          <a:latin typeface="Arial Narrow" panose="020B0606020202030204" pitchFamily="34" charset="0"/>
                          <a:ea typeface="Arial Narrow" panose="020B0606020202030204" pitchFamily="34" charset="0"/>
                          <a:cs typeface="Arial Narrow" panose="020B0606020202030204" pitchFamily="34" charset="0"/>
                        </a:rPr>
                        <a:t>AP</a:t>
                      </a:r>
                      <a:r>
                        <a:rPr lang="es-ES" sz="1200" b="1" dirty="0">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5" dirty="0">
                          <a:effectLst/>
                          <a:latin typeface="Arial Narrow" panose="020B0606020202030204" pitchFamily="34" charset="0"/>
                          <a:ea typeface="Arial Narrow" panose="020B0606020202030204" pitchFamily="34" charset="0"/>
                          <a:cs typeface="Arial Narrow" panose="020B0606020202030204" pitchFamily="34" charset="0"/>
                        </a:rPr>
                        <a:t>T</a:t>
                      </a:r>
                      <a:r>
                        <a:rPr lang="es-ES" sz="1200" b="1" dirty="0">
                          <a:effectLst/>
                          <a:latin typeface="Arial Narrow" panose="020B0606020202030204" pitchFamily="34" charset="0"/>
                          <a:ea typeface="Arial Narrow" panose="020B0606020202030204" pitchFamily="34" charset="0"/>
                          <a:cs typeface="Arial Narrow" panose="020B0606020202030204" pitchFamily="34" charset="0"/>
                        </a:rPr>
                        <a:t>AL</a:t>
                      </a:r>
                      <a:r>
                        <a:rPr lang="es-ES" sz="1200" b="1" spc="-35" dirty="0">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spc="10" dirty="0">
                          <a:effectLst/>
                          <a:latin typeface="Arial Narrow" panose="020B0606020202030204" pitchFamily="34" charset="0"/>
                          <a:ea typeface="Arial Narrow" panose="020B0606020202030204" pitchFamily="34" charset="0"/>
                          <a:cs typeface="Arial Narrow" panose="020B0606020202030204" pitchFamily="34" charset="0"/>
                        </a:rPr>
                        <a:t>D</a:t>
                      </a:r>
                      <a:r>
                        <a:rPr lang="es-ES" sz="1200" b="1" dirty="0">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spc="-15" dirty="0">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spc="5" dirty="0">
                          <a:effectLst/>
                          <a:latin typeface="Arial Narrow" panose="020B0606020202030204" pitchFamily="34" charset="0"/>
                          <a:ea typeface="Arial Narrow" panose="020B0606020202030204" pitchFamily="34" charset="0"/>
                          <a:cs typeface="Arial Narrow" panose="020B0606020202030204" pitchFamily="34" charset="0"/>
                        </a:rPr>
                        <a:t>T</a:t>
                      </a:r>
                      <a:r>
                        <a:rPr lang="es-ES" sz="1200" b="1" dirty="0">
                          <a:effectLst/>
                          <a:latin typeface="Arial Narrow" panose="020B0606020202030204" pitchFamily="34" charset="0"/>
                          <a:ea typeface="Arial Narrow" panose="020B0606020202030204" pitchFamily="34" charset="0"/>
                          <a:cs typeface="Arial Narrow" panose="020B0606020202030204" pitchFamily="34" charset="0"/>
                        </a:rPr>
                        <a:t>R</a:t>
                      </a:r>
                      <a:r>
                        <a:rPr lang="es-ES" sz="1200" b="1" spc="10" dirty="0">
                          <a:effectLst/>
                          <a:latin typeface="Arial Narrow" panose="020B0606020202030204" pitchFamily="34" charset="0"/>
                          <a:ea typeface="Arial Narrow" panose="020B0606020202030204" pitchFamily="34" charset="0"/>
                          <a:cs typeface="Arial Narrow" panose="020B0606020202030204" pitchFamily="34" charset="0"/>
                        </a:rPr>
                        <a:t>A</a:t>
                      </a:r>
                      <a:r>
                        <a:rPr lang="es-ES" sz="1200" b="1" dirty="0">
                          <a:effectLst/>
                          <a:latin typeface="Arial Narrow" panose="020B0606020202030204" pitchFamily="34" charset="0"/>
                          <a:ea typeface="Arial Narrow" panose="020B0606020202030204" pitchFamily="34" charset="0"/>
                          <a:cs typeface="Arial Narrow" panose="020B0606020202030204" pitchFamily="34" charset="0"/>
                        </a:rPr>
                        <a:t>B</a:t>
                      </a:r>
                      <a:r>
                        <a:rPr lang="es-ES" sz="1200" b="1" spc="-5" dirty="0">
                          <a:effectLst/>
                          <a:latin typeface="Arial Narrow" panose="020B0606020202030204" pitchFamily="34" charset="0"/>
                          <a:ea typeface="Arial Narrow" panose="020B0606020202030204" pitchFamily="34" charset="0"/>
                          <a:cs typeface="Arial Narrow" panose="020B0606020202030204" pitchFamily="34" charset="0"/>
                        </a:rPr>
                        <a:t>A</a:t>
                      </a:r>
                      <a:r>
                        <a:rPr lang="es-ES" sz="1200" b="1" dirty="0">
                          <a:effectLst/>
                          <a:latin typeface="Arial Narrow" panose="020B0606020202030204" pitchFamily="34" charset="0"/>
                          <a:ea typeface="Arial Narrow" panose="020B0606020202030204" pitchFamily="34" charset="0"/>
                          <a:cs typeface="Arial Narrow" panose="020B0606020202030204" pitchFamily="34" charset="0"/>
                        </a:rPr>
                        <a:t>JO</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6220" algn="r">
                        <a:lnSpc>
                          <a:spcPct val="107000"/>
                        </a:lnSpc>
                        <a:spcBef>
                          <a:spcPts val="5"/>
                        </a:spcBef>
                        <a:spcAft>
                          <a:spcPts val="800"/>
                        </a:spcAft>
                      </a:pPr>
                      <a:r>
                        <a:rPr lang="es-ES" sz="1200">
                          <a:effectLst/>
                          <a:latin typeface="Arial Narrow" panose="020B0606020202030204" pitchFamily="34" charset="0"/>
                          <a:ea typeface="Arial Narrow" panose="020B0606020202030204" pitchFamily="34" charset="0"/>
                          <a:cs typeface="Arial Narrow" panose="020B0606020202030204" pitchFamily="34" charset="0"/>
                        </a:rPr>
                        <a:t>$ 1.475.926</a:t>
                      </a:r>
                      <a:r>
                        <a:rPr lang="es-ES" sz="1200" spc="-5">
                          <a:effectLst/>
                          <a:latin typeface="Arial Narrow" panose="020B0606020202030204" pitchFamily="34" charset="0"/>
                          <a:ea typeface="Arial Narrow" panose="020B0606020202030204" pitchFamily="34" charset="0"/>
                          <a:cs typeface="Arial Narrow" panose="020B0606020202030204" pitchFamily="34" charset="0"/>
                        </a:rPr>
                        <a:t>,</a:t>
                      </a:r>
                      <a:r>
                        <a:rPr lang="es-ES" sz="1200">
                          <a:effectLst/>
                          <a:latin typeface="Arial Narrow" panose="020B0606020202030204" pitchFamily="34" charset="0"/>
                          <a:ea typeface="Arial Narrow" panose="020B0606020202030204" pitchFamily="34" charset="0"/>
                          <a:cs typeface="Arial Narrow" panose="020B0606020202030204" pitchFamily="34" charset="0"/>
                        </a:rPr>
                        <a:t>05</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8112339"/>
                  </a:ext>
                </a:extLst>
              </a:tr>
              <a:tr h="213076">
                <a:tc>
                  <a:txBody>
                    <a:bodyPr/>
                    <a:lstStyle/>
                    <a:p>
                      <a:pPr marL="37465">
                        <a:lnSpc>
                          <a:spcPct val="107000"/>
                        </a:lnSpc>
                        <a:spcBef>
                          <a:spcPts val="40"/>
                        </a:spcBef>
                        <a:spcAft>
                          <a:spcPts val="800"/>
                        </a:spcAft>
                      </a:pPr>
                      <a:r>
                        <a:rPr lang="es-ES" sz="1200" b="1">
                          <a:effectLst/>
                          <a:latin typeface="Arial Narrow" panose="020B0606020202030204" pitchFamily="34" charset="0"/>
                          <a:ea typeface="Arial Narrow" panose="020B0606020202030204" pitchFamily="34" charset="0"/>
                          <a:cs typeface="Arial Narrow" panose="020B0606020202030204" pitchFamily="34" charset="0"/>
                        </a:rPr>
                        <a:t>C</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AP</a:t>
                      </a:r>
                      <a:r>
                        <a:rPr lang="es-ES" sz="1200" b="1">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T</a:t>
                      </a:r>
                      <a:r>
                        <a:rPr lang="es-ES" sz="1200" b="1">
                          <a:effectLst/>
                          <a:latin typeface="Arial Narrow" panose="020B0606020202030204" pitchFamily="34" charset="0"/>
                          <a:ea typeface="Arial Narrow" panose="020B0606020202030204" pitchFamily="34" charset="0"/>
                          <a:cs typeface="Arial Narrow" panose="020B0606020202030204" pitchFamily="34" charset="0"/>
                        </a:rPr>
                        <a:t>AL</a:t>
                      </a:r>
                      <a:r>
                        <a:rPr lang="es-ES" sz="1200" b="1" spc="-35">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spc="15">
                          <a:effectLst/>
                          <a:latin typeface="Arial Narrow" panose="020B0606020202030204" pitchFamily="34" charset="0"/>
                          <a:ea typeface="Arial Narrow" panose="020B0606020202030204" pitchFamily="34" charset="0"/>
                          <a:cs typeface="Arial Narrow" panose="020B0606020202030204" pitchFamily="34" charset="0"/>
                        </a:rPr>
                        <a:t>O</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P</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a:effectLst/>
                          <a:latin typeface="Arial Narrow" panose="020B0606020202030204" pitchFamily="34" charset="0"/>
                          <a:ea typeface="Arial Narrow" panose="020B0606020202030204" pitchFamily="34" charset="0"/>
                          <a:cs typeface="Arial Narrow" panose="020B0606020202030204" pitchFamily="34" charset="0"/>
                        </a:rPr>
                        <a:t>R</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A</a:t>
                      </a:r>
                      <a:r>
                        <a:rPr lang="es-ES" sz="1200" b="1">
                          <a:effectLst/>
                          <a:latin typeface="Arial Narrow" panose="020B0606020202030204" pitchFamily="34" charset="0"/>
                          <a:ea typeface="Arial Narrow" panose="020B0606020202030204" pitchFamily="34" charset="0"/>
                          <a:cs typeface="Arial Narrow" panose="020B0606020202030204" pitchFamily="34" charset="0"/>
                        </a:rPr>
                        <a:t>C</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a:effectLst/>
                          <a:latin typeface="Arial Narrow" panose="020B0606020202030204" pitchFamily="34" charset="0"/>
                          <a:ea typeface="Arial Narrow" panose="020B0606020202030204" pitchFamily="34" charset="0"/>
                          <a:cs typeface="Arial Narrow" panose="020B0606020202030204" pitchFamily="34" charset="0"/>
                        </a:rPr>
                        <a:t>ONAL</a:t>
                      </a:r>
                      <a:r>
                        <a:rPr lang="es-ES" sz="1200" b="1" spc="-60">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a:t>
                      </a:r>
                      <a:r>
                        <a:rPr lang="es-ES" sz="1200" b="1">
                          <a:effectLst/>
                          <a:latin typeface="Arial Narrow" panose="020B0606020202030204" pitchFamily="34" charset="0"/>
                          <a:ea typeface="Arial Narrow" panose="020B0606020202030204" pitchFamily="34" charset="0"/>
                          <a:cs typeface="Arial Narrow" panose="020B0606020202030204" pitchFamily="34" charset="0"/>
                        </a:rPr>
                        <a:t>2</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m</a:t>
                      </a:r>
                      <a:r>
                        <a:rPr lang="es-ES" sz="1200" b="1">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s</a:t>
                      </a:r>
                      <a:r>
                        <a:rPr lang="es-ES" sz="1200" b="1">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s</a:t>
                      </a:r>
                      <a:r>
                        <a:rPr lang="es-ES" sz="1200" b="1">
                          <a:effectLst/>
                          <a:latin typeface="Arial Narrow" panose="020B0606020202030204" pitchFamily="34" charset="0"/>
                          <a:ea typeface="Arial Narrow" panose="020B0606020202030204" pitchFamily="34" charset="0"/>
                          <a:cs typeface="Arial Narrow" panose="020B0606020202030204" pitchFamily="34" charset="0"/>
                        </a:rPr>
                        <a:t>)</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8765" algn="r">
                        <a:lnSpc>
                          <a:spcPct val="107000"/>
                        </a:lnSpc>
                        <a:spcBef>
                          <a:spcPts val="20"/>
                        </a:spcBef>
                        <a:spcAft>
                          <a:spcPts val="800"/>
                        </a:spcAft>
                      </a:pPr>
                      <a:r>
                        <a:rPr lang="es-ES" sz="1200">
                          <a:effectLst/>
                          <a:latin typeface="Arial Narrow" panose="020B0606020202030204" pitchFamily="34" charset="0"/>
                          <a:ea typeface="Arial Narrow" panose="020B0606020202030204" pitchFamily="34" charset="0"/>
                          <a:cs typeface="Arial Narrow" panose="020B0606020202030204" pitchFamily="34" charset="0"/>
                        </a:rPr>
                        <a:t>$</a:t>
                      </a:r>
                      <a:r>
                        <a:rPr lang="es-ES" sz="1200" spc="-5">
                          <a:effectLst/>
                          <a:latin typeface="Arial Narrow" panose="020B0606020202030204" pitchFamily="34" charset="0"/>
                          <a:ea typeface="Arial Narrow" panose="020B0606020202030204" pitchFamily="34" charset="0"/>
                          <a:cs typeface="Arial Narrow" panose="020B0606020202030204" pitchFamily="34" charset="0"/>
                        </a:rPr>
                        <a:t> </a:t>
                      </a:r>
                      <a:r>
                        <a:rPr lang="es-ES" sz="1200">
                          <a:effectLst/>
                          <a:latin typeface="Arial Narrow" panose="020B0606020202030204" pitchFamily="34" charset="0"/>
                          <a:ea typeface="Arial Narrow" panose="020B0606020202030204" pitchFamily="34" charset="0"/>
                          <a:cs typeface="Arial Narrow" panose="020B0606020202030204" pitchFamily="34" charset="0"/>
                        </a:rPr>
                        <a:t>610.961,35</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8130480"/>
                  </a:ext>
                </a:extLst>
              </a:tr>
              <a:tr h="213076">
                <a:tc>
                  <a:txBody>
                    <a:bodyPr/>
                    <a:lstStyle/>
                    <a:p>
                      <a:pPr marL="37465">
                        <a:lnSpc>
                          <a:spcPct val="107000"/>
                        </a:lnSpc>
                        <a:spcBef>
                          <a:spcPts val="55"/>
                        </a:spcBef>
                        <a:spcAft>
                          <a:spcPts val="800"/>
                        </a:spcAft>
                      </a:pP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P</a:t>
                      </a:r>
                      <a:r>
                        <a:rPr lang="es-ES" sz="1200" b="1">
                          <a:effectLst/>
                          <a:latin typeface="Arial Narrow" panose="020B0606020202030204" pitchFamily="34" charset="0"/>
                          <a:ea typeface="Arial Narrow" panose="020B0606020202030204" pitchFamily="34" charset="0"/>
                          <a:cs typeface="Arial Narrow" panose="020B0606020202030204" pitchFamily="34" charset="0"/>
                        </a:rPr>
                        <a:t>Ó</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L</a:t>
                      </a:r>
                      <a:r>
                        <a:rPr lang="es-ES" sz="1200" b="1">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Z</a:t>
                      </a:r>
                      <a:r>
                        <a:rPr lang="es-ES" sz="1200" b="1">
                          <a:effectLst/>
                          <a:latin typeface="Arial Narrow" panose="020B0606020202030204" pitchFamily="34" charset="0"/>
                          <a:ea typeface="Arial Narrow" panose="020B0606020202030204" pitchFamily="34" charset="0"/>
                          <a:cs typeface="Arial Narrow" panose="020B0606020202030204" pitchFamily="34" charset="0"/>
                        </a:rPr>
                        <a:t>A</a:t>
                      </a:r>
                      <a:r>
                        <a:rPr lang="es-ES" sz="1200" b="1" spc="-30">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a:effectLst/>
                          <a:latin typeface="Arial Narrow" panose="020B0606020202030204" pitchFamily="34" charset="0"/>
                          <a:ea typeface="Arial Narrow" panose="020B0606020202030204" pitchFamily="34" charset="0"/>
                          <a:cs typeface="Arial Narrow" panose="020B0606020202030204" pitchFamily="34" charset="0"/>
                        </a:rPr>
                        <a:t>DE</a:t>
                      </a:r>
                      <a:r>
                        <a:rPr lang="es-ES" sz="1200" b="1" spc="-20">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F</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a:effectLst/>
                          <a:latin typeface="Arial Narrow" panose="020B0606020202030204" pitchFamily="34" charset="0"/>
                          <a:ea typeface="Arial Narrow" panose="020B0606020202030204" pitchFamily="34" charset="0"/>
                          <a:cs typeface="Arial Narrow" panose="020B0606020202030204" pitchFamily="34" charset="0"/>
                        </a:rPr>
                        <a:t>L</a:t>
                      </a:r>
                      <a:r>
                        <a:rPr lang="es-ES" sz="1200" b="1" spc="-15">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a:effectLst/>
                          <a:latin typeface="Arial Narrow" panose="020B0606020202030204" pitchFamily="34" charset="0"/>
                          <a:ea typeface="Arial Narrow" panose="020B0606020202030204" pitchFamily="34" charset="0"/>
                          <a:cs typeface="Arial Narrow" panose="020B0606020202030204" pitchFamily="34" charset="0"/>
                        </a:rPr>
                        <a:t>CU</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M</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P</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L</a:t>
                      </a:r>
                      <a:r>
                        <a:rPr lang="es-ES" sz="1200" b="1">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M</a:t>
                      </a:r>
                      <a:r>
                        <a:rPr lang="es-ES" sz="1200" b="1">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N</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T</a:t>
                      </a:r>
                      <a:r>
                        <a:rPr lang="es-ES" sz="1200" b="1">
                          <a:effectLst/>
                          <a:latin typeface="Arial Narrow" panose="020B0606020202030204" pitchFamily="34" charset="0"/>
                          <a:ea typeface="Arial Narrow" panose="020B0606020202030204" pitchFamily="34" charset="0"/>
                          <a:cs typeface="Arial Narrow" panose="020B0606020202030204" pitchFamily="34" charset="0"/>
                        </a:rPr>
                        <a:t>O</a:t>
                      </a:r>
                      <a:r>
                        <a:rPr lang="es-ES" sz="1200" b="1" spc="-65">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a:effectLst/>
                          <a:latin typeface="Arial Narrow" panose="020B0606020202030204" pitchFamily="34" charset="0"/>
                          <a:ea typeface="Arial Narrow" panose="020B0606020202030204" pitchFamily="34" charset="0"/>
                          <a:cs typeface="Arial Narrow" panose="020B0606020202030204" pitchFamily="34" charset="0"/>
                        </a:rPr>
                        <a:t>IN</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V</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a:effectLst/>
                          <a:latin typeface="Arial Narrow" panose="020B0606020202030204" pitchFamily="34" charset="0"/>
                          <a:ea typeface="Arial Narrow" panose="020B0606020202030204" pitchFamily="34" charset="0"/>
                          <a:cs typeface="Arial Narrow" panose="020B0606020202030204" pitchFamily="34" charset="0"/>
                        </a:rPr>
                        <a:t>R</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S</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a:effectLst/>
                          <a:latin typeface="Arial Narrow" panose="020B0606020202030204" pitchFamily="34" charset="0"/>
                          <a:ea typeface="Arial Narrow" panose="020B0606020202030204" pitchFamily="34" charset="0"/>
                          <a:cs typeface="Arial Narrow" panose="020B0606020202030204" pitchFamily="34" charset="0"/>
                        </a:rPr>
                        <a:t>ÓN</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7975" algn="r">
                        <a:lnSpc>
                          <a:spcPct val="107000"/>
                        </a:lnSpc>
                        <a:spcBef>
                          <a:spcPts val="20"/>
                        </a:spcBef>
                        <a:spcAft>
                          <a:spcPts val="800"/>
                        </a:spcAft>
                      </a:pPr>
                      <a:r>
                        <a:rPr lang="es-ES" sz="1200">
                          <a:effectLst/>
                          <a:latin typeface="Arial Narrow" panose="020B0606020202030204" pitchFamily="34" charset="0"/>
                          <a:ea typeface="Arial Narrow" panose="020B0606020202030204" pitchFamily="34" charset="0"/>
                          <a:cs typeface="Arial Narrow" panose="020B0606020202030204" pitchFamily="34" charset="0"/>
                        </a:rPr>
                        <a:t>$ 33.579,30</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5558604"/>
                  </a:ext>
                </a:extLst>
              </a:tr>
              <a:tr h="213076">
                <a:tc>
                  <a:txBody>
                    <a:bodyPr/>
                    <a:lstStyle/>
                    <a:p>
                      <a:pPr marL="37465">
                        <a:lnSpc>
                          <a:spcPct val="107000"/>
                        </a:lnSpc>
                        <a:spcBef>
                          <a:spcPts val="40"/>
                        </a:spcBef>
                        <a:spcAft>
                          <a:spcPts val="800"/>
                        </a:spcAft>
                      </a:pPr>
                      <a:r>
                        <a:rPr lang="es-ES" sz="1200" b="1">
                          <a:effectLst/>
                          <a:latin typeface="Arial Narrow" panose="020B0606020202030204" pitchFamily="34" charset="0"/>
                          <a:ea typeface="Arial Narrow" panose="020B0606020202030204" pitchFamily="34" charset="0"/>
                          <a:cs typeface="Arial Narrow" panose="020B0606020202030204" pitchFamily="34" charset="0"/>
                        </a:rPr>
                        <a:t>COM</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S</a:t>
                      </a:r>
                      <a:r>
                        <a:rPr lang="es-ES" sz="1200" b="1">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15">
                          <a:effectLst/>
                          <a:latin typeface="Arial Narrow" panose="020B0606020202030204" pitchFamily="34" charset="0"/>
                          <a:ea typeface="Arial Narrow" panose="020B0606020202030204" pitchFamily="34" charset="0"/>
                          <a:cs typeface="Arial Narrow" panose="020B0606020202030204" pitchFamily="34" charset="0"/>
                        </a:rPr>
                        <a:t>Ó</a:t>
                      </a:r>
                      <a:r>
                        <a:rPr lang="es-ES" sz="1200" b="1">
                          <a:effectLst/>
                          <a:latin typeface="Arial Narrow" panose="020B0606020202030204" pitchFamily="34" charset="0"/>
                          <a:ea typeface="Arial Narrow" panose="020B0606020202030204" pitchFamily="34" charset="0"/>
                          <a:cs typeface="Arial Narrow" panose="020B0606020202030204" pitchFamily="34" charset="0"/>
                        </a:rPr>
                        <a:t>N</a:t>
                      </a:r>
                      <a:r>
                        <a:rPr lang="es-ES" sz="1200" b="1" spc="-40">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S</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T</a:t>
                      </a:r>
                      <a:r>
                        <a:rPr lang="es-ES" sz="1200" b="1">
                          <a:effectLst/>
                          <a:latin typeface="Arial Narrow" panose="020B0606020202030204" pitchFamily="34" charset="0"/>
                          <a:ea typeface="Arial Narrow" panose="020B0606020202030204" pitchFamily="34" charset="0"/>
                          <a:cs typeface="Arial Narrow" panose="020B0606020202030204" pitchFamily="34" charset="0"/>
                        </a:rPr>
                        <a:t>R</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U</a:t>
                      </a:r>
                      <a:r>
                        <a:rPr lang="es-ES" sz="1200" b="1">
                          <a:effectLst/>
                          <a:latin typeface="Arial Narrow" panose="020B0606020202030204" pitchFamily="34" charset="0"/>
                          <a:ea typeface="Arial Narrow" panose="020B0606020202030204" pitchFamily="34" charset="0"/>
                          <a:cs typeface="Arial Narrow" panose="020B0606020202030204" pitchFamily="34" charset="0"/>
                        </a:rPr>
                        <a:t>CT</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U</a:t>
                      </a:r>
                      <a:r>
                        <a:rPr lang="es-ES" sz="1200" b="1">
                          <a:effectLst/>
                          <a:latin typeface="Arial Narrow" panose="020B0606020202030204" pitchFamily="34" charset="0"/>
                          <a:ea typeface="Arial Narrow" panose="020B0606020202030204" pitchFamily="34" charset="0"/>
                          <a:cs typeface="Arial Narrow" panose="020B0606020202030204" pitchFamily="34" charset="0"/>
                        </a:rPr>
                        <a:t>R</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A</a:t>
                      </a:r>
                      <a:r>
                        <a:rPr lang="es-ES" sz="1200" b="1">
                          <a:effectLst/>
                          <a:latin typeface="Arial Narrow" panose="020B0606020202030204" pitchFamily="34" charset="0"/>
                          <a:ea typeface="Arial Narrow" panose="020B0606020202030204" pitchFamily="34" charset="0"/>
                          <a:cs typeface="Arial Narrow" panose="020B0606020202030204" pitchFamily="34" charset="0"/>
                        </a:rPr>
                        <a:t>C</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a:effectLst/>
                          <a:latin typeface="Arial Narrow" panose="020B0606020202030204" pitchFamily="34" charset="0"/>
                          <a:ea typeface="Arial Narrow" panose="020B0606020202030204" pitchFamily="34" charset="0"/>
                          <a:cs typeface="Arial Narrow" panose="020B0606020202030204" pitchFamily="34" charset="0"/>
                        </a:rPr>
                        <a:t>ÓN</a:t>
                      </a:r>
                      <a:r>
                        <a:rPr lang="es-ES" sz="1200" b="1" spc="-65">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a:effectLst/>
                          <a:latin typeface="Arial Narrow" panose="020B0606020202030204" pitchFamily="34" charset="0"/>
                          <a:ea typeface="Arial Narrow" panose="020B0606020202030204" pitchFamily="34" charset="0"/>
                          <a:cs typeface="Arial Narrow" panose="020B0606020202030204" pitchFamily="34" charset="0"/>
                        </a:rPr>
                        <a:t>D</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E</a:t>
                      </a:r>
                      <a:r>
                        <a:rPr lang="es-ES" sz="1200" b="1" spc="10">
                          <a:effectLst/>
                          <a:latin typeface="Arial Narrow" panose="020B0606020202030204" pitchFamily="34" charset="0"/>
                          <a:ea typeface="Arial Narrow" panose="020B0606020202030204" pitchFamily="34" charset="0"/>
                          <a:cs typeface="Arial Narrow" panose="020B0606020202030204" pitchFamily="34" charset="0"/>
                        </a:rPr>
                        <a:t>U</a:t>
                      </a:r>
                      <a:r>
                        <a:rPr lang="es-ES" sz="1200" b="1">
                          <a:effectLst/>
                          <a:latin typeface="Arial Narrow" panose="020B0606020202030204" pitchFamily="34" charset="0"/>
                          <a:ea typeface="Arial Narrow" panose="020B0606020202030204" pitchFamily="34" charset="0"/>
                          <a:cs typeface="Arial Narrow" panose="020B0606020202030204" pitchFamily="34" charset="0"/>
                        </a:rPr>
                        <a:t>DA</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7975" algn="r">
                        <a:lnSpc>
                          <a:spcPct val="107000"/>
                        </a:lnSpc>
                        <a:spcBef>
                          <a:spcPts val="20"/>
                        </a:spcBef>
                        <a:spcAft>
                          <a:spcPts val="800"/>
                        </a:spcAft>
                      </a:pPr>
                      <a:r>
                        <a:rPr lang="es-ES" sz="1200">
                          <a:effectLst/>
                          <a:latin typeface="Arial Narrow" panose="020B0606020202030204" pitchFamily="34" charset="0"/>
                          <a:ea typeface="Arial Narrow" panose="020B0606020202030204" pitchFamily="34" charset="0"/>
                          <a:cs typeface="Arial Narrow" panose="020B0606020202030204" pitchFamily="34" charset="0"/>
                        </a:rPr>
                        <a:t>$ 97.376,53</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64263"/>
                  </a:ext>
                </a:extLst>
              </a:tr>
              <a:tr h="213076">
                <a:tc>
                  <a:txBody>
                    <a:bodyPr/>
                    <a:lstStyle/>
                    <a:p>
                      <a:pPr marL="37465">
                        <a:lnSpc>
                          <a:spcPct val="107000"/>
                        </a:lnSpc>
                        <a:spcBef>
                          <a:spcPts val="55"/>
                        </a:spcBef>
                        <a:spcAft>
                          <a:spcPts val="800"/>
                        </a:spcAft>
                      </a:pP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F</a:t>
                      </a:r>
                      <a:r>
                        <a:rPr lang="es-ES" sz="1200" b="1">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S</a:t>
                      </a:r>
                      <a:r>
                        <a:rPr lang="es-ES" sz="1200" b="1">
                          <a:effectLst/>
                          <a:latin typeface="Arial Narrow" panose="020B0606020202030204" pitchFamily="34" charset="0"/>
                          <a:ea typeface="Arial Narrow" panose="020B0606020202030204" pitchFamily="34" charset="0"/>
                          <a:cs typeface="Arial Narrow" panose="020B0606020202030204" pitchFamily="34" charset="0"/>
                        </a:rPr>
                        <a:t>C</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A</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L</a:t>
                      </a:r>
                      <a:r>
                        <a:rPr lang="es-ES" sz="1200" b="1">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Z</a:t>
                      </a:r>
                      <a:r>
                        <a:rPr lang="es-ES" sz="1200" b="1">
                          <a:effectLst/>
                          <a:latin typeface="Arial Narrow" panose="020B0606020202030204" pitchFamily="34" charset="0"/>
                          <a:ea typeface="Arial Narrow" panose="020B0606020202030204" pitchFamily="34" charset="0"/>
                          <a:cs typeface="Arial Narrow" panose="020B0606020202030204" pitchFamily="34" charset="0"/>
                        </a:rPr>
                        <a:t>A</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C</a:t>
                      </a:r>
                      <a:r>
                        <a:rPr lang="es-ES" sz="1200" b="1">
                          <a:effectLst/>
                          <a:latin typeface="Arial Narrow" panose="020B0606020202030204" pitchFamily="34" charset="0"/>
                          <a:ea typeface="Arial Narrow" panose="020B0606020202030204" pitchFamily="34" charset="0"/>
                          <a:cs typeface="Arial Narrow" panose="020B0606020202030204" pitchFamily="34" charset="0"/>
                        </a:rPr>
                        <a:t>I</a:t>
                      </a:r>
                      <a:r>
                        <a:rPr lang="es-ES" sz="1200" b="1" spc="15">
                          <a:effectLst/>
                          <a:latin typeface="Arial Narrow" panose="020B0606020202030204" pitchFamily="34" charset="0"/>
                          <a:ea typeface="Arial Narrow" panose="020B0606020202030204" pitchFamily="34" charset="0"/>
                          <a:cs typeface="Arial Narrow" panose="020B0606020202030204" pitchFamily="34" charset="0"/>
                        </a:rPr>
                        <a:t>O</a:t>
                      </a:r>
                      <a:r>
                        <a:rPr lang="es-ES" sz="1200" b="1">
                          <a:effectLst/>
                          <a:latin typeface="Arial Narrow" panose="020B0606020202030204" pitchFamily="34" charset="0"/>
                          <a:ea typeface="Arial Narrow" panose="020B0606020202030204" pitchFamily="34" charset="0"/>
                          <a:cs typeface="Arial Narrow" panose="020B0606020202030204" pitchFamily="34" charset="0"/>
                        </a:rPr>
                        <a:t>N</a:t>
                      </a:r>
                      <a:r>
                        <a:rPr lang="es-ES" sz="1200" b="1" spc="-65">
                          <a:effectLst/>
                          <a:latin typeface="Arial Narrow" panose="020B0606020202030204" pitchFamily="34" charset="0"/>
                          <a:ea typeface="Arial Narrow" panose="020B0606020202030204" pitchFamily="34" charset="0"/>
                          <a:cs typeface="Arial Narrow" panose="020B0606020202030204" pitchFamily="34" charset="0"/>
                        </a:rPr>
                        <a:t> </a:t>
                      </a:r>
                      <a:r>
                        <a:rPr lang="es-ES" sz="1200" b="1">
                          <a:effectLst/>
                          <a:latin typeface="Arial Narrow" panose="020B0606020202030204" pitchFamily="34" charset="0"/>
                          <a:ea typeface="Arial Narrow" panose="020B0606020202030204" pitchFamily="34" charset="0"/>
                          <a:cs typeface="Arial Narrow" panose="020B0606020202030204" pitchFamily="34" charset="0"/>
                        </a:rPr>
                        <a:t>(</a:t>
                      </a:r>
                      <a:r>
                        <a:rPr lang="es-ES" sz="1200" b="1" spc="5">
                          <a:effectLst/>
                          <a:latin typeface="Arial Narrow" panose="020B0606020202030204" pitchFamily="34" charset="0"/>
                          <a:ea typeface="Arial Narrow" panose="020B0606020202030204" pitchFamily="34" charset="0"/>
                          <a:cs typeface="Arial Narrow" panose="020B0606020202030204" pitchFamily="34" charset="0"/>
                        </a:rPr>
                        <a:t>%</a:t>
                      </a:r>
                      <a:r>
                        <a:rPr lang="es-ES" sz="1200" b="1">
                          <a:effectLst/>
                          <a:latin typeface="Arial Narrow" panose="020B0606020202030204" pitchFamily="34" charset="0"/>
                          <a:ea typeface="Arial Narrow" panose="020B0606020202030204" pitchFamily="34" charset="0"/>
                          <a:cs typeface="Arial Narrow" panose="020B0606020202030204" pitchFamily="34" charset="0"/>
                        </a:rPr>
                        <a:t>)</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8765" algn="r">
                        <a:lnSpc>
                          <a:spcPct val="107000"/>
                        </a:lnSpc>
                        <a:spcBef>
                          <a:spcPts val="20"/>
                        </a:spcBef>
                        <a:spcAft>
                          <a:spcPts val="800"/>
                        </a:spcAft>
                      </a:pPr>
                      <a:r>
                        <a:rPr lang="es-ES" sz="1200">
                          <a:effectLst/>
                          <a:latin typeface="Arial Narrow" panose="020B0606020202030204" pitchFamily="34" charset="0"/>
                          <a:ea typeface="Arial Narrow" panose="020B0606020202030204" pitchFamily="34" charset="0"/>
                          <a:cs typeface="Arial Narrow" panose="020B0606020202030204" pitchFamily="34" charset="0"/>
                        </a:rPr>
                        <a:t>$ 200.266,28</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880677"/>
                  </a:ext>
                </a:extLst>
              </a:tr>
              <a:tr h="196949">
                <a:tc>
                  <a:txBody>
                    <a:bodyPr/>
                    <a:lstStyle/>
                    <a:p>
                      <a:pPr marL="37465">
                        <a:lnSpc>
                          <a:spcPts val="1100"/>
                        </a:lnSpc>
                        <a:spcBef>
                          <a:spcPts val="20"/>
                        </a:spcBef>
                        <a:spcAft>
                          <a:spcPts val="800"/>
                        </a:spcAft>
                      </a:pPr>
                      <a:r>
                        <a:rPr lang="es-ES" sz="1200" b="1" spc="5" dirty="0">
                          <a:effectLst/>
                          <a:latin typeface="Arial Narrow" panose="020B0606020202030204" pitchFamily="34" charset="0"/>
                          <a:ea typeface="Arial Narrow" panose="020B0606020202030204" pitchFamily="34" charset="0"/>
                          <a:cs typeface="Arial Narrow" panose="020B0606020202030204" pitchFamily="34" charset="0"/>
                        </a:rPr>
                        <a:t>T</a:t>
                      </a:r>
                      <a:r>
                        <a:rPr lang="es-ES" sz="1200" b="1" dirty="0">
                          <a:effectLst/>
                          <a:latin typeface="Arial Narrow" panose="020B0606020202030204" pitchFamily="34" charset="0"/>
                          <a:ea typeface="Arial Narrow" panose="020B0606020202030204" pitchFamily="34" charset="0"/>
                          <a:cs typeface="Arial Narrow" panose="020B0606020202030204" pitchFamily="34" charset="0"/>
                        </a:rPr>
                        <a:t>O</a:t>
                      </a:r>
                      <a:r>
                        <a:rPr lang="es-ES" sz="1200" b="1" spc="5" dirty="0">
                          <a:effectLst/>
                          <a:latin typeface="Arial Narrow" panose="020B0606020202030204" pitchFamily="34" charset="0"/>
                          <a:ea typeface="Arial Narrow" panose="020B0606020202030204" pitchFamily="34" charset="0"/>
                          <a:cs typeface="Arial Narrow" panose="020B0606020202030204" pitchFamily="34" charset="0"/>
                        </a:rPr>
                        <a:t>T</a:t>
                      </a:r>
                      <a:r>
                        <a:rPr lang="es-ES" sz="1200" b="1" dirty="0">
                          <a:effectLst/>
                          <a:latin typeface="Arial Narrow" panose="020B0606020202030204" pitchFamily="34" charset="0"/>
                          <a:ea typeface="Arial Narrow" panose="020B0606020202030204" pitchFamily="34" charset="0"/>
                          <a:cs typeface="Arial Narrow" panose="020B0606020202030204" pitchFamily="34" charset="0"/>
                        </a:rPr>
                        <a:t>AL</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marL="207010" algn="r">
                        <a:lnSpc>
                          <a:spcPts val="1100"/>
                        </a:lnSpc>
                        <a:spcAft>
                          <a:spcPts val="800"/>
                        </a:spcAft>
                      </a:pPr>
                      <a:r>
                        <a:rPr lang="es-ES" sz="1200" b="1" dirty="0">
                          <a:effectLst/>
                          <a:latin typeface="Arial Narrow" panose="020B0606020202030204" pitchFamily="34" charset="0"/>
                          <a:ea typeface="Arial Narrow" panose="020B0606020202030204" pitchFamily="34" charset="0"/>
                          <a:cs typeface="Arial Narrow" panose="020B0606020202030204" pitchFamily="34" charset="0"/>
                        </a:rPr>
                        <a:t>$ 15.117.076</a:t>
                      </a:r>
                      <a:r>
                        <a:rPr lang="es-ES" sz="1200" b="1" spc="-5"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200" b="1" dirty="0">
                          <a:effectLst/>
                          <a:latin typeface="Arial Narrow" panose="020B0606020202030204" pitchFamily="34" charset="0"/>
                          <a:ea typeface="Arial Narrow" panose="020B0606020202030204" pitchFamily="34" charset="0"/>
                          <a:cs typeface="Arial Narrow" panose="020B0606020202030204" pitchFamily="34" charset="0"/>
                        </a:rPr>
                        <a:t>06</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296938102"/>
                  </a:ext>
                </a:extLst>
              </a:tr>
            </a:tbl>
          </a:graphicData>
        </a:graphic>
      </p:graphicFrame>
    </p:spTree>
    <p:extLst>
      <p:ext uri="{BB962C8B-B14F-4D97-AF65-F5344CB8AC3E}">
        <p14:creationId xmlns:p14="http://schemas.microsoft.com/office/powerpoint/2010/main" val="12268191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5530859" y="695240"/>
            <a:ext cx="6322423" cy="696209"/>
          </a:xfrm>
        </p:spPr>
        <p:txBody>
          <a:bodyPr>
            <a:noAutofit/>
          </a:bodyPr>
          <a:lstStyle/>
          <a:p>
            <a:pPr algn="ctr"/>
            <a:r>
              <a:rPr lang="es-MX" sz="4267" dirty="0" smtClean="0">
                <a:solidFill>
                  <a:schemeClr val="accent1">
                    <a:lumMod val="75000"/>
                  </a:schemeClr>
                </a:solidFill>
              </a:rPr>
              <a:t>INVERSIÓN - GESTOR </a:t>
            </a:r>
            <a:endParaRPr lang="es-EC" sz="4267" dirty="0">
              <a:solidFill>
                <a:schemeClr val="accent1">
                  <a:lumMod val="75000"/>
                </a:schemeClr>
              </a:solidFill>
            </a:endParaRPr>
          </a:p>
        </p:txBody>
      </p:sp>
      <p:sp>
        <p:nvSpPr>
          <p:cNvPr id="5" name="CuadroTexto 4"/>
          <p:cNvSpPr txBox="1"/>
          <p:nvPr/>
        </p:nvSpPr>
        <p:spPr>
          <a:xfrm>
            <a:off x="1132113" y="1225689"/>
            <a:ext cx="10685417" cy="4247317"/>
          </a:xfrm>
          <a:prstGeom prst="rect">
            <a:avLst/>
          </a:prstGeom>
          <a:noFill/>
        </p:spPr>
        <p:txBody>
          <a:bodyPr wrap="square" rtlCol="0">
            <a:spAutoFit/>
          </a:bodyPr>
          <a:lstStyle/>
          <a:p>
            <a:pPr algn="ctr"/>
            <a:endParaRPr lang="es-ES" b="1" dirty="0" smtClean="0"/>
          </a:p>
          <a:p>
            <a:pPr algn="ctr"/>
            <a:r>
              <a:rPr lang="es-ES" b="1" dirty="0" smtClean="0"/>
              <a:t>GESTOR DELEGADO MONTOS DE INVERSIÓN</a:t>
            </a:r>
            <a:endParaRPr lang="es-EC" dirty="0" smtClean="0"/>
          </a:p>
          <a:p>
            <a:r>
              <a:rPr lang="es-ES" b="1" dirty="0"/>
              <a:t> Gastos de operación y mantenimiento (OPEX)</a:t>
            </a:r>
            <a:endParaRPr lang="es-EC" dirty="0"/>
          </a:p>
          <a:p>
            <a:r>
              <a:rPr lang="es-ES" dirty="0"/>
              <a:t>Una vez que termine la etapa constructiva y empiece la etapa de explotación del servicio de RTV, será necesario llevar a cabo el mantenimiento, operación y administración de la misma; objeto de contrato y que tendrá una vigencia de 9 años 5 meses.</a:t>
            </a:r>
            <a:endParaRPr lang="es-EC" dirty="0"/>
          </a:p>
          <a:p>
            <a:r>
              <a:rPr lang="es-ES" dirty="0"/>
              <a:t>La entidad delegante considerando el alcance técnico y los presupuestos referenciales del proyecto, ha presupuestado un costo total durante todo el periodo de explotación de USD 36,06 MM (constantes</a:t>
            </a:r>
            <a:r>
              <a:rPr lang="es-ES" dirty="0" smtClean="0"/>
              <a:t>).</a:t>
            </a:r>
            <a:endParaRPr lang="es-EC" dirty="0"/>
          </a:p>
          <a:p>
            <a:r>
              <a:rPr lang="es-ES" dirty="0"/>
              <a:t>A continuación, se detalla los componentes del gasto de operación:</a:t>
            </a:r>
            <a:endParaRPr lang="es-EC" dirty="0"/>
          </a:p>
          <a:p>
            <a:r>
              <a:rPr lang="es-ES" b="1" dirty="0"/>
              <a:t> </a:t>
            </a:r>
            <a:endParaRPr lang="es-EC" dirty="0"/>
          </a:p>
          <a:p>
            <a:pPr algn="just"/>
            <a:endParaRPr lang="es-EC" dirty="0"/>
          </a:p>
          <a:p>
            <a:endParaRPr lang="es-MX" dirty="0" smtClean="0"/>
          </a:p>
          <a:p>
            <a:endParaRPr lang="es-ES" b="1" dirty="0" smtClean="0"/>
          </a:p>
          <a:p>
            <a:endParaRPr lang="es-ES" b="1" dirty="0"/>
          </a:p>
          <a:p>
            <a:endParaRPr lang="es-EC" dirty="0"/>
          </a:p>
        </p:txBody>
      </p:sp>
      <p:graphicFrame>
        <p:nvGraphicFramePr>
          <p:cNvPr id="6" name="Tabla 5"/>
          <p:cNvGraphicFramePr>
            <a:graphicFrameLocks noGrp="1"/>
          </p:cNvGraphicFramePr>
          <p:nvPr>
            <p:extLst>
              <p:ext uri="{D42A27DB-BD31-4B8C-83A1-F6EECF244321}">
                <p14:modId xmlns:p14="http://schemas.microsoft.com/office/powerpoint/2010/main" val="1063972025"/>
              </p:ext>
            </p:extLst>
          </p:nvPr>
        </p:nvGraphicFramePr>
        <p:xfrm>
          <a:off x="3504665" y="3844702"/>
          <a:ext cx="5187406" cy="2625892"/>
        </p:xfrm>
        <a:graphic>
          <a:graphicData uri="http://schemas.openxmlformats.org/drawingml/2006/table">
            <a:tbl>
              <a:tblPr firstRow="1" firstCol="1" lastRow="1" lastCol="1" bandRow="1" bandCol="1"/>
              <a:tblGrid>
                <a:gridCol w="3909168">
                  <a:extLst>
                    <a:ext uri="{9D8B030D-6E8A-4147-A177-3AD203B41FA5}">
                      <a16:colId xmlns:a16="http://schemas.microsoft.com/office/drawing/2014/main" val="386293921"/>
                    </a:ext>
                  </a:extLst>
                </a:gridCol>
                <a:gridCol w="1278238">
                  <a:extLst>
                    <a:ext uri="{9D8B030D-6E8A-4147-A177-3AD203B41FA5}">
                      <a16:colId xmlns:a16="http://schemas.microsoft.com/office/drawing/2014/main" val="1135434650"/>
                    </a:ext>
                  </a:extLst>
                </a:gridCol>
              </a:tblGrid>
              <a:tr h="593948">
                <a:tc>
                  <a:txBody>
                    <a:bodyPr/>
                    <a:lstStyle/>
                    <a:p>
                      <a:pPr>
                        <a:lnSpc>
                          <a:spcPct val="107000"/>
                        </a:lnSpc>
                        <a:spcBef>
                          <a:spcPts val="125"/>
                        </a:spcBef>
                        <a:spcAft>
                          <a:spcPts val="800"/>
                        </a:spcAft>
                        <a:tabLst>
                          <a:tab pos="3200400" algn="l"/>
                        </a:tabLst>
                      </a:pPr>
                      <a:r>
                        <a:rPr lang="es-ES" sz="13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                                                   </a:t>
                      </a:r>
                      <a:r>
                        <a:rPr lang="es-ES" sz="1300" b="1" spc="3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 </a:t>
                      </a:r>
                      <a:r>
                        <a:rPr lang="es-ES" sz="13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D</a:t>
                      </a:r>
                      <a:r>
                        <a:rPr lang="es-ES" sz="13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E</a:t>
                      </a:r>
                      <a:r>
                        <a:rPr lang="es-ES" sz="13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T</a:t>
                      </a:r>
                      <a:r>
                        <a:rPr lang="es-ES" sz="13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A</a:t>
                      </a:r>
                      <a:r>
                        <a:rPr lang="es-ES" sz="13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LL</a:t>
                      </a:r>
                      <a:r>
                        <a:rPr lang="es-ES" sz="13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E 	</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lnSpc>
                          <a:spcPct val="107000"/>
                        </a:lnSpc>
                        <a:spcBef>
                          <a:spcPts val="125"/>
                        </a:spcBef>
                        <a:spcAft>
                          <a:spcPts val="800"/>
                        </a:spcAft>
                        <a:tabLst>
                          <a:tab pos="1181100" algn="l"/>
                        </a:tabLst>
                      </a:pPr>
                      <a:r>
                        <a:rPr lang="es-ES" sz="13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V</a:t>
                      </a:r>
                      <a:r>
                        <a:rPr lang="es-ES" sz="13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A</a:t>
                      </a:r>
                      <a:r>
                        <a:rPr lang="es-ES" sz="13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L</a:t>
                      </a:r>
                      <a:r>
                        <a:rPr lang="es-ES" sz="13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OR</a:t>
                      </a:r>
                      <a:r>
                        <a:rPr lang="es-ES" sz="13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 C</a:t>
                      </a:r>
                      <a:r>
                        <a:rPr lang="es-ES" sz="13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O</a:t>
                      </a:r>
                      <a:r>
                        <a:rPr lang="es-ES" sz="13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N</a:t>
                      </a:r>
                      <a:r>
                        <a:rPr lang="es-ES" sz="13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S</a:t>
                      </a:r>
                      <a:r>
                        <a:rPr lang="es-ES" sz="13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T</a:t>
                      </a:r>
                      <a:r>
                        <a:rPr lang="es-ES" sz="13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AN</a:t>
                      </a:r>
                      <a:r>
                        <a:rPr lang="es-ES" sz="1300" b="1" spc="5">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T</a:t>
                      </a:r>
                      <a:r>
                        <a:rPr lang="es-ES" sz="1300" b="1">
                          <a:effectLst/>
                          <a:highlight>
                            <a:srgbClr val="D3D3D3"/>
                          </a:highlight>
                          <a:latin typeface="Arial Narrow" panose="020B0606020202030204" pitchFamily="34" charset="0"/>
                          <a:ea typeface="Arial Narrow" panose="020B0606020202030204" pitchFamily="34" charset="0"/>
                          <a:cs typeface="Arial Narrow" panose="020B0606020202030204" pitchFamily="34" charset="0"/>
                        </a:rPr>
                        <a:t>E 	</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2596322"/>
                  </a:ext>
                </a:extLst>
              </a:tr>
              <a:tr h="338427">
                <a:tc>
                  <a:txBody>
                    <a:bodyPr/>
                    <a:lstStyle/>
                    <a:p>
                      <a:pPr marL="37465">
                        <a:lnSpc>
                          <a:spcPts val="1000"/>
                        </a:lnSpc>
                        <a:spcBef>
                          <a:spcPts val="135"/>
                        </a:spcBef>
                        <a:spcAft>
                          <a:spcPts val="800"/>
                        </a:spcAft>
                      </a:pPr>
                      <a:r>
                        <a:rPr lang="es-ES" sz="1300" b="1" spc="-5" dirty="0" smtClean="0">
                          <a:effectLst/>
                          <a:latin typeface="Arial Narrow" panose="020B0606020202030204" pitchFamily="34" charset="0"/>
                          <a:ea typeface="Arial Narrow" panose="020B0606020202030204" pitchFamily="34" charset="0"/>
                          <a:cs typeface="Arial Narrow" panose="020B0606020202030204" pitchFamily="34" charset="0"/>
                        </a:rPr>
                        <a:t>C</a:t>
                      </a:r>
                      <a:r>
                        <a:rPr lang="es-ES" sz="1300" b="1" dirty="0" smtClean="0">
                          <a:effectLst/>
                          <a:latin typeface="Arial Narrow" panose="020B0606020202030204" pitchFamily="34" charset="0"/>
                          <a:ea typeface="Arial Narrow" panose="020B0606020202030204" pitchFamily="34" charset="0"/>
                          <a:cs typeface="Arial Narrow" panose="020B0606020202030204" pitchFamily="34" charset="0"/>
                        </a:rPr>
                        <a:t>OS</a:t>
                      </a:r>
                      <a:r>
                        <a:rPr lang="es-ES" sz="1300" b="1" spc="5" dirty="0" smtClean="0">
                          <a:effectLst/>
                          <a:latin typeface="Arial Narrow" panose="020B0606020202030204" pitchFamily="34" charset="0"/>
                          <a:ea typeface="Arial Narrow" panose="020B0606020202030204" pitchFamily="34" charset="0"/>
                          <a:cs typeface="Arial Narrow" panose="020B0606020202030204" pitchFamily="34" charset="0"/>
                        </a:rPr>
                        <a:t>T</a:t>
                      </a:r>
                      <a:r>
                        <a:rPr lang="es-ES" sz="1300" b="1" dirty="0" smtClean="0">
                          <a:effectLst/>
                          <a:latin typeface="Arial Narrow" panose="020B0606020202030204" pitchFamily="34" charset="0"/>
                          <a:ea typeface="Arial Narrow" panose="020B0606020202030204" pitchFamily="34" charset="0"/>
                          <a:cs typeface="Arial Narrow" panose="020B0606020202030204" pitchFamily="34" charset="0"/>
                        </a:rPr>
                        <a:t>OS </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ADM</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I</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N</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IS</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TR</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A</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T</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IVOS</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880" algn="r">
                        <a:lnSpc>
                          <a:spcPct val="107000"/>
                        </a:lnSpc>
                        <a:spcBef>
                          <a:spcPts val="65"/>
                        </a:spcBef>
                        <a:spcAft>
                          <a:spcPts val="800"/>
                        </a:spcAft>
                      </a:pPr>
                      <a:r>
                        <a:rPr lang="es-ES" sz="130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a:effectLst/>
                          <a:latin typeface="Arial Narrow" panose="020B0606020202030204" pitchFamily="34" charset="0"/>
                          <a:ea typeface="Arial Narrow" panose="020B0606020202030204" pitchFamily="34" charset="0"/>
                          <a:cs typeface="Arial Narrow" panose="020B0606020202030204" pitchFamily="34" charset="0"/>
                        </a:rPr>
                        <a:t>1</a:t>
                      </a:r>
                      <a:r>
                        <a:rPr lang="es-ES" sz="1300">
                          <a:effectLst/>
                          <a:latin typeface="Arial Narrow" panose="020B0606020202030204" pitchFamily="34" charset="0"/>
                          <a:ea typeface="Arial Narrow" panose="020B0606020202030204" pitchFamily="34" charset="0"/>
                          <a:cs typeface="Arial Narrow" panose="020B0606020202030204" pitchFamily="34" charset="0"/>
                        </a:rPr>
                        <a:t>0</a:t>
                      </a:r>
                      <a:r>
                        <a:rPr lang="es-ES" sz="1300" spc="-5">
                          <a:effectLst/>
                          <a:latin typeface="Arial Narrow" panose="020B0606020202030204" pitchFamily="34" charset="0"/>
                          <a:ea typeface="Arial Narrow" panose="020B0606020202030204" pitchFamily="34" charset="0"/>
                          <a:cs typeface="Arial Narrow" panose="020B0606020202030204" pitchFamily="34" charset="0"/>
                        </a:rPr>
                        <a:t>.</a:t>
                      </a:r>
                      <a:r>
                        <a:rPr lang="es-ES" sz="1300">
                          <a:effectLst/>
                          <a:latin typeface="Arial Narrow" panose="020B0606020202030204" pitchFamily="34" charset="0"/>
                          <a:ea typeface="Arial Narrow" panose="020B0606020202030204" pitchFamily="34" charset="0"/>
                          <a:cs typeface="Arial Narrow" panose="020B0606020202030204" pitchFamily="34" charset="0"/>
                        </a:rPr>
                        <a:t>0</a:t>
                      </a:r>
                      <a:r>
                        <a:rPr lang="es-ES" sz="1300" spc="-5">
                          <a:effectLst/>
                          <a:latin typeface="Arial Narrow" panose="020B0606020202030204" pitchFamily="34" charset="0"/>
                          <a:ea typeface="Arial Narrow" panose="020B0606020202030204" pitchFamily="34" charset="0"/>
                          <a:cs typeface="Arial Narrow" panose="020B0606020202030204" pitchFamily="34" charset="0"/>
                        </a:rPr>
                        <a:t>2</a:t>
                      </a:r>
                      <a:r>
                        <a:rPr lang="es-ES" sz="1300">
                          <a:effectLst/>
                          <a:latin typeface="Arial Narrow" panose="020B0606020202030204" pitchFamily="34" charset="0"/>
                          <a:ea typeface="Arial Narrow" panose="020B0606020202030204" pitchFamily="34" charset="0"/>
                          <a:cs typeface="Arial Narrow" panose="020B0606020202030204" pitchFamily="34" charset="0"/>
                        </a:rPr>
                        <a:t>2</a:t>
                      </a:r>
                      <a:r>
                        <a:rPr lang="es-ES" sz="1300" spc="5">
                          <a:effectLst/>
                          <a:latin typeface="Arial Narrow" panose="020B0606020202030204" pitchFamily="34" charset="0"/>
                          <a:ea typeface="Arial Narrow" panose="020B0606020202030204" pitchFamily="34" charset="0"/>
                          <a:cs typeface="Arial Narrow" panose="020B0606020202030204" pitchFamily="34" charset="0"/>
                        </a:rPr>
                        <a:t>.</a:t>
                      </a:r>
                      <a:r>
                        <a:rPr lang="es-ES" sz="1300">
                          <a:effectLst/>
                          <a:latin typeface="Arial Narrow" panose="020B0606020202030204" pitchFamily="34" charset="0"/>
                          <a:ea typeface="Arial Narrow" panose="020B0606020202030204" pitchFamily="34" charset="0"/>
                          <a:cs typeface="Arial Narrow" panose="020B0606020202030204" pitchFamily="34" charset="0"/>
                        </a:rPr>
                        <a:t>0</a:t>
                      </a:r>
                      <a:r>
                        <a:rPr lang="es-ES" sz="1300" spc="-5">
                          <a:effectLst/>
                          <a:latin typeface="Arial Narrow" panose="020B0606020202030204" pitchFamily="34" charset="0"/>
                          <a:ea typeface="Arial Narrow" panose="020B0606020202030204" pitchFamily="34" charset="0"/>
                          <a:cs typeface="Arial Narrow" panose="020B0606020202030204" pitchFamily="34" charset="0"/>
                        </a:rPr>
                        <a:t>5</a:t>
                      </a:r>
                      <a:r>
                        <a:rPr lang="es-ES" sz="1300">
                          <a:effectLst/>
                          <a:latin typeface="Arial Narrow" panose="020B0606020202030204" pitchFamily="34" charset="0"/>
                          <a:ea typeface="Arial Narrow" panose="020B0606020202030204" pitchFamily="34" charset="0"/>
                          <a:cs typeface="Arial Narrow" panose="020B0606020202030204" pitchFamily="34" charset="0"/>
                        </a:rPr>
                        <a:t>6</a:t>
                      </a:r>
                      <a:r>
                        <a:rPr lang="es-ES" sz="1300" spc="-5">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10">
                          <a:effectLst/>
                          <a:latin typeface="Arial Narrow" panose="020B0606020202030204" pitchFamily="34" charset="0"/>
                          <a:ea typeface="Arial Narrow" panose="020B0606020202030204" pitchFamily="34" charset="0"/>
                          <a:cs typeface="Arial Narrow" panose="020B0606020202030204" pitchFamily="34" charset="0"/>
                        </a:rPr>
                        <a:t>2</a:t>
                      </a:r>
                      <a:r>
                        <a:rPr lang="es-ES" sz="1300">
                          <a:effectLst/>
                          <a:latin typeface="Arial Narrow" panose="020B0606020202030204" pitchFamily="34" charset="0"/>
                          <a:ea typeface="Arial Narrow" panose="020B0606020202030204" pitchFamily="34" charset="0"/>
                          <a:cs typeface="Arial Narrow" panose="020B0606020202030204" pitchFamily="34" charset="0"/>
                        </a:rPr>
                        <a:t>6</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6924905"/>
                  </a:ext>
                </a:extLst>
              </a:tr>
              <a:tr h="338427">
                <a:tc>
                  <a:txBody>
                    <a:bodyPr/>
                    <a:lstStyle/>
                    <a:p>
                      <a:pPr marL="37465">
                        <a:lnSpc>
                          <a:spcPts val="1000"/>
                        </a:lnSpc>
                        <a:spcBef>
                          <a:spcPts val="135"/>
                        </a:spcBef>
                        <a:spcAft>
                          <a:spcPts val="800"/>
                        </a:spcAft>
                      </a:pP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C</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OS</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T</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OS OPE</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RA</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T</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IVOS</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880" algn="r">
                        <a:lnSpc>
                          <a:spcPct val="107000"/>
                        </a:lnSpc>
                        <a:spcBef>
                          <a:spcPts val="65"/>
                        </a:spcBef>
                        <a:spcAft>
                          <a:spcPts val="800"/>
                        </a:spcAft>
                      </a:pPr>
                      <a:r>
                        <a:rPr lang="es-ES" sz="1300"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2</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1</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8</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0</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0</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0</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8</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1</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10" dirty="0">
                          <a:effectLst/>
                          <a:latin typeface="Arial Narrow" panose="020B0606020202030204" pitchFamily="34" charset="0"/>
                          <a:ea typeface="Arial Narrow" panose="020B0606020202030204" pitchFamily="34" charset="0"/>
                          <a:cs typeface="Arial Narrow" panose="020B0606020202030204" pitchFamily="34" charset="0"/>
                        </a:rPr>
                        <a:t>5</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6</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9359750"/>
                  </a:ext>
                </a:extLst>
              </a:tr>
              <a:tr h="334283">
                <a:tc>
                  <a:txBody>
                    <a:bodyPr/>
                    <a:lstStyle/>
                    <a:p>
                      <a:pPr marL="37465">
                        <a:lnSpc>
                          <a:spcPts val="1000"/>
                        </a:lnSpc>
                        <a:spcBef>
                          <a:spcPts val="125"/>
                        </a:spcBef>
                        <a:spcAft>
                          <a:spcPts val="800"/>
                        </a:spcAft>
                      </a:pP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C</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OS</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T</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OS M</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AN</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T</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E</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N</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I</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M</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I</a:t>
                      </a:r>
                      <a:r>
                        <a:rPr lang="es-ES" sz="1300" b="1" spc="10" dirty="0">
                          <a:effectLst/>
                          <a:latin typeface="Arial Narrow" panose="020B0606020202030204" pitchFamily="34" charset="0"/>
                          <a:ea typeface="Arial Narrow" panose="020B0606020202030204" pitchFamily="34" charset="0"/>
                          <a:cs typeface="Arial Narrow" panose="020B0606020202030204" pitchFamily="34" charset="0"/>
                        </a:rPr>
                        <a:t>E</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N</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T</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O Y </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R</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E</a:t>
                      </a:r>
                      <a:r>
                        <a:rPr lang="es-ES" sz="1300" b="1" spc="10" dirty="0">
                          <a:effectLst/>
                          <a:latin typeface="Arial Narrow" panose="020B0606020202030204" pitchFamily="34" charset="0"/>
                          <a:ea typeface="Arial Narrow" panose="020B0606020202030204" pitchFamily="34" charset="0"/>
                          <a:cs typeface="Arial Narrow" panose="020B0606020202030204" pitchFamily="34" charset="0"/>
                        </a:rPr>
                        <a:t>P</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AR</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A</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C</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IO</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N</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ES</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8915" algn="r">
                        <a:lnSpc>
                          <a:spcPct val="107000"/>
                        </a:lnSpc>
                        <a:spcBef>
                          <a:spcPts val="65"/>
                        </a:spcBef>
                        <a:spcAft>
                          <a:spcPts val="800"/>
                        </a:spcAft>
                      </a:pPr>
                      <a:r>
                        <a:rPr lang="es-ES" sz="1300"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2</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4</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2</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6</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9</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1</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1</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3</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8</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7311687"/>
                  </a:ext>
                </a:extLst>
              </a:tr>
              <a:tr h="338427">
                <a:tc>
                  <a:txBody>
                    <a:bodyPr/>
                    <a:lstStyle/>
                    <a:p>
                      <a:pPr marL="37465">
                        <a:lnSpc>
                          <a:spcPts val="1000"/>
                        </a:lnSpc>
                        <a:spcBef>
                          <a:spcPts val="135"/>
                        </a:spcBef>
                        <a:spcAft>
                          <a:spcPts val="800"/>
                        </a:spcAft>
                      </a:pP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SEG</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UR</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OS</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8285" algn="r">
                        <a:lnSpc>
                          <a:spcPct val="107000"/>
                        </a:lnSpc>
                        <a:spcBef>
                          <a:spcPts val="65"/>
                        </a:spcBef>
                        <a:spcAft>
                          <a:spcPts val="800"/>
                        </a:spcAft>
                      </a:pPr>
                      <a:r>
                        <a:rPr lang="es-ES" sz="1300"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4</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3</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2</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1</a:t>
                      </a:r>
                      <a:r>
                        <a:rPr lang="es-ES" sz="1300" spc="10" dirty="0">
                          <a:effectLst/>
                          <a:latin typeface="Arial Narrow" panose="020B0606020202030204" pitchFamily="34" charset="0"/>
                          <a:ea typeface="Arial Narrow" panose="020B0606020202030204" pitchFamily="34" charset="0"/>
                          <a:cs typeface="Arial Narrow" panose="020B0606020202030204" pitchFamily="34" charset="0"/>
                        </a:rPr>
                        <a:t>2</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4</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48</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5972915"/>
                  </a:ext>
                </a:extLst>
              </a:tr>
              <a:tr h="345334">
                <a:tc>
                  <a:txBody>
                    <a:bodyPr/>
                    <a:lstStyle/>
                    <a:p>
                      <a:pPr marL="37465">
                        <a:lnSpc>
                          <a:spcPct val="107000"/>
                        </a:lnSpc>
                        <a:spcBef>
                          <a:spcPts val="140"/>
                        </a:spcBef>
                        <a:spcAft>
                          <a:spcPts val="800"/>
                        </a:spcAft>
                      </a:pP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P</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R</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OYE</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C</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T</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OS SO</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C</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I</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A</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L</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ES</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8915" algn="r">
                        <a:lnSpc>
                          <a:spcPct val="107000"/>
                        </a:lnSpc>
                        <a:spcBef>
                          <a:spcPts val="65"/>
                        </a:spcBef>
                        <a:spcAft>
                          <a:spcPts val="800"/>
                        </a:spcAft>
                      </a:pPr>
                      <a:r>
                        <a:rPr lang="es-ES" sz="1300"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1</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3</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8</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6</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1</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3</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2</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spc="-5" dirty="0">
                          <a:effectLst/>
                          <a:latin typeface="Arial Narrow" panose="020B0606020202030204" pitchFamily="34" charset="0"/>
                          <a:ea typeface="Arial Narrow" panose="020B0606020202030204" pitchFamily="34" charset="0"/>
                          <a:cs typeface="Arial Narrow" panose="020B0606020202030204" pitchFamily="34" charset="0"/>
                        </a:rPr>
                        <a:t>5</a:t>
                      </a:r>
                      <a:r>
                        <a:rPr lang="es-ES" sz="1300" dirty="0">
                          <a:effectLst/>
                          <a:latin typeface="Arial Narrow" panose="020B0606020202030204" pitchFamily="34" charset="0"/>
                          <a:ea typeface="Arial Narrow" panose="020B0606020202030204" pitchFamily="34" charset="0"/>
                          <a:cs typeface="Arial Narrow" panose="020B0606020202030204" pitchFamily="34" charset="0"/>
                        </a:rPr>
                        <a:t>4</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6002297"/>
                  </a:ext>
                </a:extLst>
              </a:tr>
              <a:tr h="337046">
                <a:tc>
                  <a:txBody>
                    <a:bodyPr/>
                    <a:lstStyle/>
                    <a:p>
                      <a:pPr marL="37465">
                        <a:lnSpc>
                          <a:spcPct val="107000"/>
                        </a:lnSpc>
                        <a:spcBef>
                          <a:spcPts val="100"/>
                        </a:spcBef>
                        <a:spcAft>
                          <a:spcPts val="800"/>
                        </a:spcAft>
                      </a:pPr>
                      <a:r>
                        <a:rPr lang="es-ES" sz="1300" b="1" spc="5">
                          <a:effectLst/>
                          <a:latin typeface="Arial Narrow" panose="020B0606020202030204" pitchFamily="34" charset="0"/>
                          <a:ea typeface="Arial Narrow" panose="020B0606020202030204" pitchFamily="34" charset="0"/>
                          <a:cs typeface="Arial Narrow" panose="020B0606020202030204" pitchFamily="34" charset="0"/>
                        </a:rPr>
                        <a:t>T</a:t>
                      </a:r>
                      <a:r>
                        <a:rPr lang="es-ES" sz="1300" b="1">
                          <a:effectLst/>
                          <a:latin typeface="Arial Narrow" panose="020B0606020202030204" pitchFamily="34" charset="0"/>
                          <a:ea typeface="Arial Narrow" panose="020B0606020202030204" pitchFamily="34" charset="0"/>
                          <a:cs typeface="Arial Narrow" panose="020B0606020202030204" pitchFamily="34" charset="0"/>
                        </a:rPr>
                        <a:t>O</a:t>
                      </a:r>
                      <a:r>
                        <a:rPr lang="es-ES" sz="1300" b="1" spc="5">
                          <a:effectLst/>
                          <a:latin typeface="Arial Narrow" panose="020B0606020202030204" pitchFamily="34" charset="0"/>
                          <a:ea typeface="Arial Narrow" panose="020B0606020202030204" pitchFamily="34" charset="0"/>
                          <a:cs typeface="Arial Narrow" panose="020B0606020202030204" pitchFamily="34" charset="0"/>
                        </a:rPr>
                        <a:t>T</a:t>
                      </a:r>
                      <a:r>
                        <a:rPr lang="es-ES" sz="1300" b="1" spc="-5">
                          <a:effectLst/>
                          <a:latin typeface="Arial Narrow" panose="020B0606020202030204" pitchFamily="34" charset="0"/>
                          <a:ea typeface="Arial Narrow" panose="020B0606020202030204" pitchFamily="34" charset="0"/>
                          <a:cs typeface="Arial Narrow" panose="020B0606020202030204" pitchFamily="34" charset="0"/>
                        </a:rPr>
                        <a:t>A</a:t>
                      </a:r>
                      <a:r>
                        <a:rPr lang="es-ES" sz="1300" b="1">
                          <a:effectLst/>
                          <a:latin typeface="Arial Narrow" panose="020B0606020202030204" pitchFamily="34" charset="0"/>
                          <a:ea typeface="Arial Narrow" panose="020B0606020202030204" pitchFamily="34" charset="0"/>
                          <a:cs typeface="Arial Narrow" panose="020B0606020202030204" pitchFamily="34" charset="0"/>
                        </a:rPr>
                        <a:t>L</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marL="168910" algn="r">
                        <a:lnSpc>
                          <a:spcPct val="107000"/>
                        </a:lnSpc>
                        <a:spcBef>
                          <a:spcPts val="40"/>
                        </a:spcBef>
                        <a:spcAft>
                          <a:spcPts val="800"/>
                        </a:spcAft>
                      </a:pP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 </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3</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6</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0</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6</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7</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3</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0</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6</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a:t>
                      </a:r>
                      <a:r>
                        <a:rPr lang="es-ES" sz="1300" b="1" spc="5" dirty="0">
                          <a:effectLst/>
                          <a:latin typeface="Arial Narrow" panose="020B0606020202030204" pitchFamily="34" charset="0"/>
                          <a:ea typeface="Arial Narrow" panose="020B0606020202030204" pitchFamily="34" charset="0"/>
                          <a:cs typeface="Arial Narrow" panose="020B0606020202030204" pitchFamily="34" charset="0"/>
                        </a:rPr>
                        <a:t>2</a:t>
                      </a:r>
                      <a:r>
                        <a:rPr lang="es-ES" sz="1300" b="1" dirty="0">
                          <a:effectLst/>
                          <a:latin typeface="Arial Narrow" panose="020B0606020202030204" pitchFamily="34" charset="0"/>
                          <a:ea typeface="Arial Narrow" panose="020B0606020202030204" pitchFamily="34" charset="0"/>
                          <a:cs typeface="Arial Narrow" panose="020B0606020202030204" pitchFamily="34" charset="0"/>
                        </a:rPr>
                        <a:t>1</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2955309015"/>
                  </a:ext>
                </a:extLst>
              </a:tr>
            </a:tbl>
          </a:graphicData>
        </a:graphic>
      </p:graphicFrame>
    </p:spTree>
    <p:extLst>
      <p:ext uri="{BB962C8B-B14F-4D97-AF65-F5344CB8AC3E}">
        <p14:creationId xmlns:p14="http://schemas.microsoft.com/office/powerpoint/2010/main" val="42786676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4798423" y="657140"/>
            <a:ext cx="6322423" cy="696209"/>
          </a:xfrm>
        </p:spPr>
        <p:txBody>
          <a:bodyPr>
            <a:noAutofit/>
          </a:bodyPr>
          <a:lstStyle/>
          <a:p>
            <a:pPr algn="r"/>
            <a:r>
              <a:rPr lang="es-MX" sz="4267" dirty="0" smtClean="0">
                <a:solidFill>
                  <a:schemeClr val="accent1">
                    <a:lumMod val="75000"/>
                  </a:schemeClr>
                </a:solidFill>
              </a:rPr>
              <a:t>INVERSIÓN - MDMQ </a:t>
            </a:r>
            <a:endParaRPr lang="es-EC" sz="4267" dirty="0">
              <a:solidFill>
                <a:schemeClr val="accent1">
                  <a:lumMod val="75000"/>
                </a:schemeClr>
              </a:solidFill>
            </a:endParaRPr>
          </a:p>
        </p:txBody>
      </p:sp>
      <p:sp>
        <p:nvSpPr>
          <p:cNvPr id="5" name="CuadroTexto 4"/>
          <p:cNvSpPr txBox="1"/>
          <p:nvPr/>
        </p:nvSpPr>
        <p:spPr>
          <a:xfrm>
            <a:off x="1132113" y="1225689"/>
            <a:ext cx="10685417" cy="4524315"/>
          </a:xfrm>
          <a:prstGeom prst="rect">
            <a:avLst/>
          </a:prstGeom>
          <a:noFill/>
        </p:spPr>
        <p:txBody>
          <a:bodyPr wrap="square" rtlCol="0">
            <a:spAutoFit/>
          </a:bodyPr>
          <a:lstStyle/>
          <a:p>
            <a:endParaRPr lang="es-ES" b="1" dirty="0"/>
          </a:p>
          <a:p>
            <a:r>
              <a:rPr lang="es-ES" b="1" dirty="0" smtClean="0"/>
              <a:t>MUNICIPIO DEL DISTRITO METROPOLITANO DE QUITO.</a:t>
            </a:r>
            <a:endParaRPr lang="es-EC" dirty="0"/>
          </a:p>
          <a:p>
            <a:r>
              <a:rPr lang="es-ES" dirty="0"/>
              <a:t> </a:t>
            </a:r>
            <a:endParaRPr lang="es-EC" dirty="0"/>
          </a:p>
          <a:p>
            <a:r>
              <a:rPr lang="es-ES" dirty="0"/>
              <a:t>$ 87,186,074.27 (10 años) para programación presupuestaria referencial</a:t>
            </a:r>
            <a:endParaRPr lang="es-EC" dirty="0"/>
          </a:p>
          <a:p>
            <a:r>
              <a:rPr lang="es-ES" dirty="0"/>
              <a:t> </a:t>
            </a:r>
            <a:endParaRPr lang="es-EC" dirty="0"/>
          </a:p>
          <a:p>
            <a:pPr algn="just"/>
            <a:r>
              <a:rPr lang="es-ES" dirty="0"/>
              <a:t>El tipo de gasto a ejecutar es de naturaleza de inversión, debido a que el proyecto es susceptible de causar réditos o de ser de algún modo económicamente productiva, tiene cuerpo de bienes de utilización perdurable, también corresponde a aquellos gastos destinados a crear infraestructura</a:t>
            </a:r>
            <a:r>
              <a:rPr lang="es-ES" dirty="0" smtClean="0"/>
              <a:t>.</a:t>
            </a:r>
          </a:p>
          <a:p>
            <a:pPr algn="just"/>
            <a:endParaRPr lang="es-ES" dirty="0"/>
          </a:p>
          <a:p>
            <a:pPr algn="just"/>
            <a:r>
              <a:rPr lang="es-ES" dirty="0"/>
              <a:t>El proyecto contempla compromiso económico para la AMT bajo la figura de pago por la retribución de la inversión realizada y la prestación del servicio que ejecuta el Gestor </a:t>
            </a:r>
            <a:r>
              <a:rPr lang="es-ES" dirty="0" smtClean="0"/>
              <a:t>Privado.</a:t>
            </a:r>
            <a:endParaRPr lang="es-EC" dirty="0"/>
          </a:p>
          <a:p>
            <a:pPr algn="just"/>
            <a:r>
              <a:rPr lang="es-ES" dirty="0"/>
              <a:t> </a:t>
            </a:r>
            <a:endParaRPr lang="es-EC" dirty="0"/>
          </a:p>
          <a:p>
            <a:pPr algn="just"/>
            <a:r>
              <a:rPr lang="es-ES" dirty="0"/>
              <a:t>Dichos recursos para pago, serán derivados del recaudo obligatorio de la tasa previo a la prestación del servicio de revisión técnica vehicular durante el periodo de 10 años de delegación; es decir, que el pago al Gestor Privado se efectuará una vez que se haya prestado el servicio de RTV en función de los niveles de servicios y la recaudación previa de la tasa por el MDMQ.</a:t>
            </a:r>
            <a:endParaRPr lang="es-EC" dirty="0"/>
          </a:p>
        </p:txBody>
      </p:sp>
    </p:spTree>
    <p:extLst>
      <p:ext uri="{BB962C8B-B14F-4D97-AF65-F5344CB8AC3E}">
        <p14:creationId xmlns:p14="http://schemas.microsoft.com/office/powerpoint/2010/main" val="22189294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5033744" y="513415"/>
            <a:ext cx="6322423" cy="696209"/>
          </a:xfrm>
        </p:spPr>
        <p:txBody>
          <a:bodyPr>
            <a:noAutofit/>
          </a:bodyPr>
          <a:lstStyle/>
          <a:p>
            <a:pPr algn="r"/>
            <a:r>
              <a:rPr lang="es-MX" sz="4267" dirty="0" smtClean="0">
                <a:solidFill>
                  <a:schemeClr val="accent1">
                    <a:lumMod val="75000"/>
                  </a:schemeClr>
                </a:solidFill>
              </a:rPr>
              <a:t>INGRESOS GENERALES</a:t>
            </a:r>
            <a:endParaRPr lang="es-EC" sz="4267" dirty="0">
              <a:solidFill>
                <a:schemeClr val="accent1">
                  <a:lumMod val="75000"/>
                </a:schemeClr>
              </a:solidFill>
            </a:endParaRPr>
          </a:p>
        </p:txBody>
      </p:sp>
      <p:sp>
        <p:nvSpPr>
          <p:cNvPr id="5" name="CuadroTexto 4"/>
          <p:cNvSpPr txBox="1"/>
          <p:nvPr/>
        </p:nvSpPr>
        <p:spPr>
          <a:xfrm>
            <a:off x="1132113" y="1225689"/>
            <a:ext cx="10685417" cy="369332"/>
          </a:xfrm>
          <a:prstGeom prst="rect">
            <a:avLst/>
          </a:prstGeom>
          <a:noFill/>
        </p:spPr>
        <p:txBody>
          <a:bodyPr wrap="square" rtlCol="0">
            <a:spAutoFit/>
          </a:bodyPr>
          <a:lstStyle/>
          <a:p>
            <a:endParaRPr lang="es-ES" b="1" dirty="0"/>
          </a:p>
        </p:txBody>
      </p:sp>
      <p:graphicFrame>
        <p:nvGraphicFramePr>
          <p:cNvPr id="7" name="Tabla 6"/>
          <p:cNvGraphicFramePr>
            <a:graphicFrameLocks noGrp="1"/>
          </p:cNvGraphicFramePr>
          <p:nvPr>
            <p:extLst>
              <p:ext uri="{D42A27DB-BD31-4B8C-83A1-F6EECF244321}">
                <p14:modId xmlns:p14="http://schemas.microsoft.com/office/powerpoint/2010/main" val="420735804"/>
              </p:ext>
            </p:extLst>
          </p:nvPr>
        </p:nvGraphicFramePr>
        <p:xfrm>
          <a:off x="173000" y="1225691"/>
          <a:ext cx="11911908" cy="5011272"/>
        </p:xfrm>
        <a:graphic>
          <a:graphicData uri="http://schemas.openxmlformats.org/drawingml/2006/table">
            <a:tbl>
              <a:tblPr firstRow="1" firstCol="1" bandRow="1"/>
              <a:tblGrid>
                <a:gridCol w="992659">
                  <a:extLst>
                    <a:ext uri="{9D8B030D-6E8A-4147-A177-3AD203B41FA5}">
                      <a16:colId xmlns:a16="http://schemas.microsoft.com/office/drawing/2014/main" val="2377983784"/>
                    </a:ext>
                  </a:extLst>
                </a:gridCol>
                <a:gridCol w="992659">
                  <a:extLst>
                    <a:ext uri="{9D8B030D-6E8A-4147-A177-3AD203B41FA5}">
                      <a16:colId xmlns:a16="http://schemas.microsoft.com/office/drawing/2014/main" val="779092508"/>
                    </a:ext>
                  </a:extLst>
                </a:gridCol>
                <a:gridCol w="992659">
                  <a:extLst>
                    <a:ext uri="{9D8B030D-6E8A-4147-A177-3AD203B41FA5}">
                      <a16:colId xmlns:a16="http://schemas.microsoft.com/office/drawing/2014/main" val="2710815045"/>
                    </a:ext>
                  </a:extLst>
                </a:gridCol>
                <a:gridCol w="992659">
                  <a:extLst>
                    <a:ext uri="{9D8B030D-6E8A-4147-A177-3AD203B41FA5}">
                      <a16:colId xmlns:a16="http://schemas.microsoft.com/office/drawing/2014/main" val="41893675"/>
                    </a:ext>
                  </a:extLst>
                </a:gridCol>
                <a:gridCol w="992659">
                  <a:extLst>
                    <a:ext uri="{9D8B030D-6E8A-4147-A177-3AD203B41FA5}">
                      <a16:colId xmlns:a16="http://schemas.microsoft.com/office/drawing/2014/main" val="1895526804"/>
                    </a:ext>
                  </a:extLst>
                </a:gridCol>
                <a:gridCol w="992659">
                  <a:extLst>
                    <a:ext uri="{9D8B030D-6E8A-4147-A177-3AD203B41FA5}">
                      <a16:colId xmlns:a16="http://schemas.microsoft.com/office/drawing/2014/main" val="4291990475"/>
                    </a:ext>
                  </a:extLst>
                </a:gridCol>
                <a:gridCol w="992659">
                  <a:extLst>
                    <a:ext uri="{9D8B030D-6E8A-4147-A177-3AD203B41FA5}">
                      <a16:colId xmlns:a16="http://schemas.microsoft.com/office/drawing/2014/main" val="2262019801"/>
                    </a:ext>
                  </a:extLst>
                </a:gridCol>
                <a:gridCol w="992659">
                  <a:extLst>
                    <a:ext uri="{9D8B030D-6E8A-4147-A177-3AD203B41FA5}">
                      <a16:colId xmlns:a16="http://schemas.microsoft.com/office/drawing/2014/main" val="2871301957"/>
                    </a:ext>
                  </a:extLst>
                </a:gridCol>
                <a:gridCol w="992659">
                  <a:extLst>
                    <a:ext uri="{9D8B030D-6E8A-4147-A177-3AD203B41FA5}">
                      <a16:colId xmlns:a16="http://schemas.microsoft.com/office/drawing/2014/main" val="117829805"/>
                    </a:ext>
                  </a:extLst>
                </a:gridCol>
                <a:gridCol w="992659">
                  <a:extLst>
                    <a:ext uri="{9D8B030D-6E8A-4147-A177-3AD203B41FA5}">
                      <a16:colId xmlns:a16="http://schemas.microsoft.com/office/drawing/2014/main" val="3959984933"/>
                    </a:ext>
                  </a:extLst>
                </a:gridCol>
                <a:gridCol w="992659">
                  <a:extLst>
                    <a:ext uri="{9D8B030D-6E8A-4147-A177-3AD203B41FA5}">
                      <a16:colId xmlns:a16="http://schemas.microsoft.com/office/drawing/2014/main" val="2522020473"/>
                    </a:ext>
                  </a:extLst>
                </a:gridCol>
                <a:gridCol w="992659">
                  <a:extLst>
                    <a:ext uri="{9D8B030D-6E8A-4147-A177-3AD203B41FA5}">
                      <a16:colId xmlns:a16="http://schemas.microsoft.com/office/drawing/2014/main" val="1571497172"/>
                    </a:ext>
                  </a:extLst>
                </a:gridCol>
              </a:tblGrid>
              <a:tr h="303617">
                <a:tc gridSpan="12">
                  <a:txBody>
                    <a:bodyPr/>
                    <a:lstStyle/>
                    <a:p>
                      <a:pPr algn="ctr">
                        <a:lnSpc>
                          <a:spcPct val="107000"/>
                        </a:lnSpc>
                        <a:spcAft>
                          <a:spcPts val="0"/>
                        </a:spcAft>
                      </a:pPr>
                      <a:r>
                        <a:rPr lang="es-EC"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RESUMEN PRESTACIÓN DE SERVICIO DURANTE 9 AÑOS Y 5 MESES EN EL ÚLTIMO AÑO.</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706103864"/>
                  </a:ext>
                </a:extLst>
              </a:tr>
              <a:tr h="581741">
                <a:tc>
                  <a:txBody>
                    <a:bodyPr/>
                    <a:lstStyle/>
                    <a:p>
                      <a:pPr>
                        <a:lnSpc>
                          <a:spcPct val="107000"/>
                        </a:lnSpc>
                        <a:spcAft>
                          <a:spcPts val="0"/>
                        </a:spcAft>
                      </a:pPr>
                      <a:r>
                        <a:rPr lang="es-EC" sz="1100" u="sng" dirty="0" smtClean="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COMPONENTES</a:t>
                      </a:r>
                      <a:endParaRPr lang="es-EC"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C" sz="1100" b="1" u="sng">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Año 1</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C" sz="1100" b="1" u="sng">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Año 2</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C" sz="1100" b="1" u="sng">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Año 3</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C" sz="1100" b="1" u="sng">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Año 4</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C" sz="1100" b="1" u="sng">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Año 5</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C" sz="1100" b="1" u="sng">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Año 6</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C" sz="1100" b="1" u="sng">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Año 7</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C" sz="1100" b="1" u="sng">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Año 8</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C" sz="1100" b="1" u="sng">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Año 9</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C" sz="1100" b="1" u="sng">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Año 10</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C"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TOTAL</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214729"/>
                  </a:ext>
                </a:extLst>
              </a:tr>
              <a:tr h="303617">
                <a:tc>
                  <a:txBody>
                    <a:bodyPr/>
                    <a:lstStyle/>
                    <a:p>
                      <a:pP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NÚMERO DE PROCESOS DE RTV</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631,922</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654,631</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678,504</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703,629</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730,102</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758,028</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787,521</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818,708</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851,727</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369,470</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6,984,242</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3471761"/>
                  </a:ext>
                </a:extLst>
              </a:tr>
              <a:tr h="687582">
                <a:tc>
                  <a:txBody>
                    <a:bodyPr/>
                    <a:lstStyle/>
                    <a:p>
                      <a:pP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INGRESO TOTAL  A TESORERIA POR TASA DE RTV POR PROCESO DE RTV Y STICKER RTV</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$15,385,022.36</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$16,074,062.78</a:t>
                      </a:r>
                      <a:endParaRPr lang="es-EC"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$16,800,252.69</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$17,566,193.59</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$18,374,713.68</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$19,228,900.03</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$20,132,128.24</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$21,088,090.15</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$22,100,829.66</a:t>
                      </a:r>
                      <a:endParaRPr lang="es-EC"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$9,656,161.39</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$176,406,354.57</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0542625"/>
                  </a:ext>
                </a:extLst>
              </a:tr>
              <a:tr h="687582">
                <a:tc>
                  <a:txBody>
                    <a:bodyPr/>
                    <a:lstStyle/>
                    <a:p>
                      <a:pPr>
                        <a:lnSpc>
                          <a:spcPct val="107000"/>
                        </a:lnSpc>
                        <a:spcAft>
                          <a:spcPts val="0"/>
                        </a:spcAft>
                      </a:pPr>
                      <a:r>
                        <a:rPr lang="es-EC" sz="1100" b="1" u="sng">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50.92% DE PARTICIPACIÓN A GESTOR DELEGADO / PRESUPUESTO A PROGRAMAR EN POA ANUAL</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900" b="1" u="sng"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$7,609,115.33</a:t>
                      </a:r>
                      <a:endParaRPr lang="es-EC"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900" b="1" u="sng"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$7,948,797.98</a:t>
                      </a:r>
                      <a:endParaRPr lang="es-EC"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900" b="1" u="sng"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$8,306,714.28</a:t>
                      </a:r>
                      <a:endParaRPr lang="es-EC"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900" b="1" u="sng"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$8,684,133.66</a:t>
                      </a:r>
                      <a:endParaRPr lang="es-EC"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900" b="1" u="sng"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$9,082,435.37</a:t>
                      </a:r>
                      <a:endParaRPr lang="es-EC"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900" b="1" u="sng"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$9,503,124.16</a:t>
                      </a:r>
                      <a:endParaRPr lang="es-EC"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900" b="1" u="sng"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$9,947,844.72</a:t>
                      </a:r>
                      <a:endParaRPr lang="es-EC"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900" b="1" u="sng"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$10,418,394.90</a:t>
                      </a:r>
                      <a:endParaRPr lang="es-EC"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900" b="1" u="sng"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$10,916,743.10</a:t>
                      </a:r>
                      <a:endParaRPr lang="es-EC"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900" b="1" u="sng"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$4,768,770.78</a:t>
                      </a:r>
                      <a:endParaRPr lang="es-EC"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900" b="1" u="sng"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$87,186,074.27</a:t>
                      </a:r>
                      <a:endParaRPr lang="es-EC"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7516263"/>
                  </a:ext>
                </a:extLst>
              </a:tr>
              <a:tr h="303617">
                <a:tc>
                  <a:txBody>
                    <a:bodyPr/>
                    <a:lstStyle/>
                    <a:p>
                      <a:pP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49.08% DE INGRESO A MDMQ</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$7,775,907.04</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$8,125,264.80</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$8,493,538.41</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$8,882,059.93</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$9,292,278.32</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$9,725,775.87</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$10,184,283.53</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$10,669,695.25</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$11,184,086.56</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$4,887,390.60</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$89,220,280.30</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632298"/>
                  </a:ext>
                </a:extLst>
              </a:tr>
              <a:tr h="303617">
                <a:tc>
                  <a:txBody>
                    <a:bodyPr/>
                    <a:lstStyle/>
                    <a:p>
                      <a:pP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VALIDACIÓN INGRESO </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$15,385,022.36</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$16,074,062.78</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$16,800,252.69</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$17,566,193.59</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$18,374,713.68</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$19,228,900.03</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$20,132,128.24</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$21,088,090.15</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$22,100,829.66</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$9,656,161.39</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s-EC" sz="11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$176,406,354.57</a:t>
                      </a:r>
                      <a:endParaRPr lang="es-EC"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400" marR="43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5819448"/>
                  </a:ext>
                </a:extLst>
              </a:tr>
            </a:tbl>
          </a:graphicData>
        </a:graphic>
      </p:graphicFrame>
    </p:spTree>
    <p:extLst>
      <p:ext uri="{BB962C8B-B14F-4D97-AF65-F5344CB8AC3E}">
        <p14:creationId xmlns:p14="http://schemas.microsoft.com/office/powerpoint/2010/main" val="32765100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4798423" y="657140"/>
            <a:ext cx="6322423" cy="696209"/>
          </a:xfrm>
        </p:spPr>
        <p:txBody>
          <a:bodyPr>
            <a:noAutofit/>
          </a:bodyPr>
          <a:lstStyle/>
          <a:p>
            <a:pPr algn="r"/>
            <a:r>
              <a:rPr lang="es-MX" sz="4267" dirty="0" smtClean="0">
                <a:solidFill>
                  <a:schemeClr val="accent1">
                    <a:lumMod val="75000"/>
                  </a:schemeClr>
                </a:solidFill>
              </a:rPr>
              <a:t>INGRESOS GENERALES</a:t>
            </a:r>
            <a:endParaRPr lang="es-EC" sz="4267" dirty="0">
              <a:solidFill>
                <a:schemeClr val="accent1">
                  <a:lumMod val="75000"/>
                </a:schemeClr>
              </a:solidFill>
            </a:endParaRPr>
          </a:p>
        </p:txBody>
      </p:sp>
      <p:sp>
        <p:nvSpPr>
          <p:cNvPr id="5" name="CuadroTexto 4"/>
          <p:cNvSpPr txBox="1"/>
          <p:nvPr/>
        </p:nvSpPr>
        <p:spPr>
          <a:xfrm>
            <a:off x="1132113" y="1225689"/>
            <a:ext cx="10685417" cy="369332"/>
          </a:xfrm>
          <a:prstGeom prst="rect">
            <a:avLst/>
          </a:prstGeom>
          <a:noFill/>
        </p:spPr>
        <p:txBody>
          <a:bodyPr wrap="square" rtlCol="0">
            <a:spAutoFit/>
          </a:bodyPr>
          <a:lstStyle/>
          <a:p>
            <a:endParaRPr lang="es-ES" b="1" dirty="0"/>
          </a:p>
        </p:txBody>
      </p:sp>
      <p:pic>
        <p:nvPicPr>
          <p:cNvPr id="7" name="Imagen 6"/>
          <p:cNvPicPr/>
          <p:nvPr/>
        </p:nvPicPr>
        <p:blipFill>
          <a:blip r:embed="rId3">
            <a:extLst>
              <a:ext uri="{28A0092B-C50C-407E-A947-70E740481C1C}">
                <a14:useLocalDpi xmlns:a14="http://schemas.microsoft.com/office/drawing/2010/main" val="0"/>
              </a:ext>
            </a:extLst>
          </a:blip>
          <a:srcRect/>
          <a:stretch>
            <a:fillRect/>
          </a:stretch>
        </p:blipFill>
        <p:spPr bwMode="auto">
          <a:xfrm>
            <a:off x="1132112" y="1480502"/>
            <a:ext cx="9988733" cy="4458744"/>
          </a:xfrm>
          <a:prstGeom prst="rect">
            <a:avLst/>
          </a:prstGeom>
          <a:noFill/>
          <a:ln>
            <a:noFill/>
          </a:ln>
        </p:spPr>
      </p:pic>
    </p:spTree>
    <p:extLst>
      <p:ext uri="{BB962C8B-B14F-4D97-AF65-F5344CB8AC3E}">
        <p14:creationId xmlns:p14="http://schemas.microsoft.com/office/powerpoint/2010/main" val="8083959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4798423" y="657140"/>
            <a:ext cx="6322423" cy="696209"/>
          </a:xfrm>
        </p:spPr>
        <p:txBody>
          <a:bodyPr>
            <a:noAutofit/>
          </a:bodyPr>
          <a:lstStyle/>
          <a:p>
            <a:pPr algn="r"/>
            <a:r>
              <a:rPr lang="es-MX" sz="4267" dirty="0" smtClean="0">
                <a:solidFill>
                  <a:schemeClr val="accent1">
                    <a:lumMod val="75000"/>
                  </a:schemeClr>
                </a:solidFill>
              </a:rPr>
              <a:t>INGRESO - MDMQ</a:t>
            </a:r>
            <a:endParaRPr lang="es-EC" sz="4267" dirty="0">
              <a:solidFill>
                <a:schemeClr val="accent1">
                  <a:lumMod val="75000"/>
                </a:schemeClr>
              </a:solidFill>
            </a:endParaRPr>
          </a:p>
        </p:txBody>
      </p:sp>
      <p:sp>
        <p:nvSpPr>
          <p:cNvPr id="5" name="CuadroTexto 4"/>
          <p:cNvSpPr txBox="1"/>
          <p:nvPr/>
        </p:nvSpPr>
        <p:spPr>
          <a:xfrm>
            <a:off x="1132113" y="1225689"/>
            <a:ext cx="10685417" cy="369332"/>
          </a:xfrm>
          <a:prstGeom prst="rect">
            <a:avLst/>
          </a:prstGeom>
          <a:noFill/>
        </p:spPr>
        <p:txBody>
          <a:bodyPr wrap="square" rtlCol="0">
            <a:spAutoFit/>
          </a:bodyPr>
          <a:lstStyle/>
          <a:p>
            <a:endParaRPr lang="es-ES" b="1" dirty="0"/>
          </a:p>
        </p:txBody>
      </p:sp>
      <p:sp>
        <p:nvSpPr>
          <p:cNvPr id="3" name="Rectángulo 2"/>
          <p:cNvSpPr/>
          <p:nvPr/>
        </p:nvSpPr>
        <p:spPr>
          <a:xfrm>
            <a:off x="1029979" y="1595021"/>
            <a:ext cx="10136777" cy="3693319"/>
          </a:xfrm>
          <a:prstGeom prst="rect">
            <a:avLst/>
          </a:prstGeom>
        </p:spPr>
        <p:txBody>
          <a:bodyPr wrap="square">
            <a:spAutoFit/>
          </a:bodyPr>
          <a:lstStyle/>
          <a:p>
            <a:pPr algn="just">
              <a:spcAft>
                <a:spcPts val="0"/>
              </a:spcAft>
            </a:pPr>
            <a:r>
              <a:rPr lang="es-ES" spc="-10" dirty="0">
                <a:latin typeface="Calibri" panose="020F0502020204030204" pitchFamily="34" charset="0"/>
                <a:ea typeface="Calibri" panose="020F0502020204030204" pitchFamily="34" charset="0"/>
                <a:cs typeface="Calibri" panose="020F0502020204030204" pitchFamily="34" charset="0"/>
              </a:rPr>
              <a:t>El MDMQ para la implementación del proyecto </a:t>
            </a:r>
            <a:r>
              <a:rPr lang="es-ES" b="1" spc="-10" dirty="0">
                <a:latin typeface="Calibri" panose="020F0502020204030204" pitchFamily="34" charset="0"/>
                <a:ea typeface="Calibri" panose="020F0502020204030204" pitchFamily="34" charset="0"/>
                <a:cs typeface="Calibri" panose="020F0502020204030204" pitchFamily="34" charset="0"/>
              </a:rPr>
              <a:t>no efectúa desembolso presupuestario alguno</a:t>
            </a:r>
            <a:r>
              <a:rPr lang="es-ES" spc="-10" dirty="0">
                <a:latin typeface="Calibri" panose="020F0502020204030204" pitchFamily="34" charset="0"/>
                <a:ea typeface="Calibri" panose="020F0502020204030204" pitchFamily="34" charset="0"/>
                <a:cs typeface="Calibri" panose="020F0502020204030204" pitchFamily="34" charset="0"/>
              </a:rPr>
              <a:t>, los pagos </a:t>
            </a:r>
            <a:r>
              <a:rPr lang="es-ES" spc="-10" dirty="0" smtClean="0">
                <a:latin typeface="Calibri" panose="020F0502020204030204" pitchFamily="34" charset="0"/>
                <a:ea typeface="Calibri" panose="020F0502020204030204" pitchFamily="34" charset="0"/>
                <a:cs typeface="Calibri" panose="020F0502020204030204" pitchFamily="34" charset="0"/>
              </a:rPr>
              <a:t>iniciarán </a:t>
            </a:r>
            <a:r>
              <a:rPr lang="es-ES" spc="-10" dirty="0">
                <a:latin typeface="Calibri" panose="020F0502020204030204" pitchFamily="34" charset="0"/>
                <a:ea typeface="Calibri" panose="020F0502020204030204" pitchFamily="34" charset="0"/>
                <a:cs typeface="Calibri" panose="020F0502020204030204" pitchFamily="34" charset="0"/>
              </a:rPr>
              <a:t>una vez que el servicio entre en operación, y </a:t>
            </a:r>
            <a:r>
              <a:rPr lang="es-ES" spc="-10" dirty="0" smtClean="0">
                <a:latin typeface="Calibri" panose="020F0502020204030204" pitchFamily="34" charset="0"/>
                <a:ea typeface="Calibri" panose="020F0502020204030204" pitchFamily="34" charset="0"/>
                <a:cs typeface="Calibri" panose="020F0502020204030204" pitchFamily="34" charset="0"/>
              </a:rPr>
              <a:t>de acuerdo a las revisiones que se realice </a:t>
            </a:r>
            <a:r>
              <a:rPr lang="es-ES" spc="-10" dirty="0">
                <a:latin typeface="Calibri" panose="020F0502020204030204" pitchFamily="34" charset="0"/>
                <a:ea typeface="Calibri" panose="020F0502020204030204" pitchFamily="34" charset="0"/>
                <a:cs typeface="Calibri" panose="020F0502020204030204" pitchFamily="34" charset="0"/>
              </a:rPr>
              <a:t>por parte de los propietarios de los vehículos que accedan al </a:t>
            </a:r>
            <a:r>
              <a:rPr lang="es-ES" spc="-10" dirty="0" smtClean="0">
                <a:latin typeface="Calibri" panose="020F0502020204030204" pitchFamily="34" charset="0"/>
                <a:ea typeface="Calibri" panose="020F0502020204030204" pitchFamily="34" charset="0"/>
                <a:cs typeface="Calibri" panose="020F0502020204030204" pitchFamily="34" charset="0"/>
              </a:rPr>
              <a:t>servicio, quienes previamente realizan el pago.</a:t>
            </a:r>
            <a:endParaRPr lang="es-EC"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s-ES" spc="-10" dirty="0">
                <a:latin typeface="Calibri" panose="020F0502020204030204" pitchFamily="34" charset="0"/>
                <a:ea typeface="Calibri" panose="020F0502020204030204" pitchFamily="34" charset="0"/>
                <a:cs typeface="Calibri" panose="020F0502020204030204" pitchFamily="34" charset="0"/>
              </a:rPr>
              <a:t> </a:t>
            </a:r>
            <a:endParaRPr lang="es-EC"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s-ES" spc="-10" dirty="0">
                <a:latin typeface="Calibri" panose="020F0502020204030204" pitchFamily="34" charset="0"/>
                <a:ea typeface="Calibri" panose="020F0502020204030204" pitchFamily="34" charset="0"/>
                <a:cs typeface="Calibri" panose="020F0502020204030204" pitchFamily="34" charset="0"/>
              </a:rPr>
              <a:t>Así, también al efectuar la evaluación financiera del proyecto y considerando los supuestos técnicos y financieros del modelo matemático; una vez cubierto los costos de operación, administración, pago de la deuda y la retribución al privado por la inversión realizada; el MDMQ, participará de un porcentaje del 49,08 % distribuidos de la siguiente manera:</a:t>
            </a:r>
            <a:endParaRPr lang="es-EC"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s-ES" spc="-10" dirty="0">
                <a:latin typeface="Calibri" panose="020F0502020204030204" pitchFamily="34" charset="0"/>
                <a:ea typeface="Calibri" panose="020F0502020204030204" pitchFamily="34" charset="0"/>
                <a:cs typeface="Calibri" panose="020F0502020204030204" pitchFamily="34" charset="0"/>
              </a:rPr>
              <a:t>Tasa de RTV por categoría vehicular y por </a:t>
            </a:r>
            <a:r>
              <a:rPr lang="es-ES" spc="-10" dirty="0" err="1">
                <a:latin typeface="Calibri" panose="020F0502020204030204" pitchFamily="34" charset="0"/>
                <a:ea typeface="Calibri" panose="020F0502020204030204" pitchFamily="34" charset="0"/>
                <a:cs typeface="Calibri" panose="020F0502020204030204" pitchFamily="34" charset="0"/>
              </a:rPr>
              <a:t>sticker</a:t>
            </a:r>
            <a:r>
              <a:rPr lang="es-ES" spc="-10" dirty="0">
                <a:latin typeface="Calibri" panose="020F0502020204030204" pitchFamily="34" charset="0"/>
                <a:ea typeface="Calibri" panose="020F0502020204030204" pitchFamily="34" charset="0"/>
                <a:cs typeface="Calibri" panose="020F0502020204030204" pitchFamily="34" charset="0"/>
              </a:rPr>
              <a:t> RTV, sumando un total de ingresos aproximados de USD 84,03 MM.</a:t>
            </a:r>
            <a:endParaRPr lang="es-EC"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s-ES" spc="-10" dirty="0">
                <a:latin typeface="Calibri" panose="020F0502020204030204" pitchFamily="34" charset="0"/>
                <a:ea typeface="Calibri" panose="020F0502020204030204" pitchFamily="34" charset="0"/>
                <a:cs typeface="Calibri" panose="020F0502020204030204" pitchFamily="34" charset="0"/>
              </a:rPr>
              <a:t>Ingresos por proceso de validación a vehículos exonerados, generando ingresos por USD 5,31 MM</a:t>
            </a:r>
            <a:r>
              <a:rPr lang="es-ES" spc="-10" dirty="0" smtClean="0">
                <a:latin typeface="Calibri" panose="020F0502020204030204" pitchFamily="34" charset="0"/>
                <a:ea typeface="Calibri" panose="020F0502020204030204" pitchFamily="34" charset="0"/>
                <a:cs typeface="Calibri" panose="020F0502020204030204" pitchFamily="34" charset="0"/>
              </a:rPr>
              <a:t>.</a:t>
            </a:r>
          </a:p>
          <a:p>
            <a:pPr marL="342900" indent="-342900" algn="just">
              <a:buFont typeface="Symbol" panose="05050102010706020507" pitchFamily="18" charset="2"/>
              <a:buChar char=""/>
            </a:pPr>
            <a:r>
              <a:rPr lang="es-ES" dirty="0"/>
              <a:t>Todos estos ingresos indicados anteriormente durante los 9 años 5 meses de operación del proyecto.</a:t>
            </a:r>
            <a:endParaRPr lang="es-EC" dirty="0"/>
          </a:p>
          <a:p>
            <a:pPr marL="342900" lvl="0" indent="-342900" algn="just">
              <a:spcAft>
                <a:spcPts val="0"/>
              </a:spcAft>
              <a:buFont typeface="Symbol" panose="05050102010706020507" pitchFamily="18" charset="2"/>
              <a:buChar char=""/>
            </a:pPr>
            <a:endParaRPr lang="es-EC"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la 7"/>
          <p:cNvGraphicFramePr>
            <a:graphicFrameLocks noGrp="1"/>
          </p:cNvGraphicFramePr>
          <p:nvPr>
            <p:extLst>
              <p:ext uri="{D42A27DB-BD31-4B8C-83A1-F6EECF244321}">
                <p14:modId xmlns:p14="http://schemas.microsoft.com/office/powerpoint/2010/main" val="462096398"/>
              </p:ext>
            </p:extLst>
          </p:nvPr>
        </p:nvGraphicFramePr>
        <p:xfrm>
          <a:off x="4011612" y="5304417"/>
          <a:ext cx="4313238" cy="1418430"/>
        </p:xfrm>
        <a:graphic>
          <a:graphicData uri="http://schemas.openxmlformats.org/drawingml/2006/table">
            <a:tbl>
              <a:tblPr firstRow="1" firstCol="1" bandRow="1"/>
              <a:tblGrid>
                <a:gridCol w="3233596">
                  <a:extLst>
                    <a:ext uri="{9D8B030D-6E8A-4147-A177-3AD203B41FA5}">
                      <a16:colId xmlns:a16="http://schemas.microsoft.com/office/drawing/2014/main" val="3898999596"/>
                    </a:ext>
                  </a:extLst>
                </a:gridCol>
                <a:gridCol w="1079642">
                  <a:extLst>
                    <a:ext uri="{9D8B030D-6E8A-4147-A177-3AD203B41FA5}">
                      <a16:colId xmlns:a16="http://schemas.microsoft.com/office/drawing/2014/main" val="1108935990"/>
                    </a:ext>
                  </a:extLst>
                </a:gridCol>
              </a:tblGrid>
              <a:tr h="283686">
                <a:tc>
                  <a:txBody>
                    <a:bodyPr/>
                    <a:lstStyle/>
                    <a:p>
                      <a:pPr algn="just">
                        <a:spcAft>
                          <a:spcPts val="0"/>
                        </a:spcAft>
                      </a:pPr>
                      <a:r>
                        <a:rPr lang="es-ES" sz="1300" b="1" spc="-10">
                          <a:effectLst/>
                          <a:latin typeface="Calibri" panose="020F0502020204030204" pitchFamily="34" charset="0"/>
                          <a:ea typeface="Calibri" panose="020F0502020204030204" pitchFamily="34" charset="0"/>
                          <a:cs typeface="Calibri" panose="020F0502020204030204" pitchFamily="34" charset="0"/>
                        </a:rPr>
                        <a:t>Entidad Delegante </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s-ES" sz="1300" b="1" spc="-10">
                          <a:effectLst/>
                          <a:latin typeface="Calibri" panose="020F0502020204030204" pitchFamily="34" charset="0"/>
                          <a:ea typeface="Calibri" panose="020F0502020204030204" pitchFamily="34" charset="0"/>
                          <a:cs typeface="Calibri" panose="020F0502020204030204" pitchFamily="34" charset="0"/>
                        </a:rPr>
                        <a:t>49,08 %</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2083070"/>
                  </a:ext>
                </a:extLst>
              </a:tr>
              <a:tr h="283686">
                <a:tc>
                  <a:txBody>
                    <a:bodyPr/>
                    <a:lstStyle/>
                    <a:p>
                      <a:pPr algn="just">
                        <a:spcAft>
                          <a:spcPts val="0"/>
                        </a:spcAft>
                      </a:pPr>
                      <a:r>
                        <a:rPr lang="es-ES" sz="1300" spc="-10">
                          <a:effectLst/>
                          <a:latin typeface="Calibri" panose="020F0502020204030204" pitchFamily="34" charset="0"/>
                          <a:ea typeface="Calibri" panose="020F0502020204030204" pitchFamily="34" charset="0"/>
                          <a:cs typeface="Calibri" panose="020F0502020204030204" pitchFamily="34" charset="0"/>
                        </a:rPr>
                        <a:t>Ingresos por servicio RTV y sticker</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s-ES" sz="1300" spc="-10">
                          <a:effectLst/>
                          <a:latin typeface="Calibri" panose="020F0502020204030204" pitchFamily="34" charset="0"/>
                          <a:ea typeface="Calibri" panose="020F0502020204030204" pitchFamily="34" charset="0"/>
                          <a:cs typeface="Calibri" panose="020F0502020204030204" pitchFamily="34" charset="0"/>
                        </a:rPr>
                        <a:t>$84,03  MM</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888158"/>
                  </a:ext>
                </a:extLst>
              </a:tr>
              <a:tr h="283686">
                <a:tc>
                  <a:txBody>
                    <a:bodyPr/>
                    <a:lstStyle/>
                    <a:p>
                      <a:pPr algn="just">
                        <a:spcAft>
                          <a:spcPts val="0"/>
                        </a:spcAft>
                      </a:pPr>
                      <a:r>
                        <a:rPr lang="es-ES" sz="1300" b="1" spc="-10">
                          <a:effectLst/>
                          <a:latin typeface="Calibri" panose="020F0502020204030204" pitchFamily="34" charset="0"/>
                          <a:ea typeface="Calibri" panose="020F0502020204030204" pitchFamily="34" charset="0"/>
                          <a:cs typeface="Calibri" panose="020F0502020204030204" pitchFamily="34" charset="0"/>
                        </a:rPr>
                        <a:t>Entidad Delegante</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s-ES" sz="1300" b="1" spc="-10">
                          <a:effectLst/>
                          <a:latin typeface="Calibri" panose="020F0502020204030204" pitchFamily="34" charset="0"/>
                          <a:ea typeface="Calibri" panose="020F0502020204030204" pitchFamily="34" charset="0"/>
                          <a:cs typeface="Calibri" panose="020F0502020204030204" pitchFamily="34" charset="0"/>
                        </a:rPr>
                        <a:t>100%</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1433529"/>
                  </a:ext>
                </a:extLst>
              </a:tr>
              <a:tr h="283686">
                <a:tc>
                  <a:txBody>
                    <a:bodyPr/>
                    <a:lstStyle/>
                    <a:p>
                      <a:pPr algn="just">
                        <a:spcAft>
                          <a:spcPts val="0"/>
                        </a:spcAft>
                      </a:pPr>
                      <a:r>
                        <a:rPr lang="es-ES" sz="1300" spc="-10" dirty="0">
                          <a:effectLst/>
                          <a:latin typeface="Calibri" panose="020F0502020204030204" pitchFamily="34" charset="0"/>
                          <a:ea typeface="Calibri" panose="020F0502020204030204" pitchFamily="34" charset="0"/>
                          <a:cs typeface="Calibri" panose="020F0502020204030204" pitchFamily="34" charset="0"/>
                        </a:rPr>
                        <a:t>Ingresos por exonerados</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s-ES" sz="1300" spc="-10">
                          <a:effectLst/>
                          <a:latin typeface="Calibri" panose="020F0502020204030204" pitchFamily="34" charset="0"/>
                          <a:ea typeface="Calibri" panose="020F0502020204030204" pitchFamily="34" charset="0"/>
                          <a:cs typeface="Calibri" panose="020F0502020204030204" pitchFamily="34" charset="0"/>
                        </a:rPr>
                        <a:t>$5,18 MM </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1591983"/>
                  </a:ext>
                </a:extLst>
              </a:tr>
              <a:tr h="283686">
                <a:tc>
                  <a:txBody>
                    <a:bodyPr/>
                    <a:lstStyle/>
                    <a:p>
                      <a:pPr algn="just">
                        <a:spcAft>
                          <a:spcPts val="0"/>
                        </a:spcAft>
                      </a:pPr>
                      <a:r>
                        <a:rPr lang="es-ES" sz="1300" b="1" spc="-10">
                          <a:effectLst/>
                          <a:latin typeface="Calibri" panose="020F0502020204030204" pitchFamily="34" charset="0"/>
                          <a:ea typeface="Calibri" panose="020F0502020204030204" pitchFamily="34" charset="0"/>
                          <a:cs typeface="Calibri" panose="020F0502020204030204" pitchFamily="34" charset="0"/>
                        </a:rPr>
                        <a:t>Total Ingresos publico </a:t>
                      </a:r>
                      <a:endParaRPr lang="es-EC"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s-ES" sz="1300" b="1" spc="-10" dirty="0">
                          <a:effectLst/>
                          <a:latin typeface="Calibri" panose="020F0502020204030204" pitchFamily="34" charset="0"/>
                          <a:ea typeface="Calibri" panose="020F0502020204030204" pitchFamily="34" charset="0"/>
                          <a:cs typeface="Calibri" panose="020F0502020204030204" pitchFamily="34" charset="0"/>
                        </a:rPr>
                        <a:t>$89,22 MM </a:t>
                      </a:r>
                      <a:endParaRPr lang="es-EC"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8907725"/>
                  </a:ext>
                </a:extLst>
              </a:tr>
            </a:tbl>
          </a:graphicData>
        </a:graphic>
      </p:graphicFrame>
    </p:spTree>
    <p:extLst>
      <p:ext uri="{BB962C8B-B14F-4D97-AF65-F5344CB8AC3E}">
        <p14:creationId xmlns:p14="http://schemas.microsoft.com/office/powerpoint/2010/main" val="834618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4798423" y="657140"/>
            <a:ext cx="6322423" cy="696209"/>
          </a:xfrm>
        </p:spPr>
        <p:txBody>
          <a:bodyPr>
            <a:noAutofit/>
          </a:bodyPr>
          <a:lstStyle/>
          <a:p>
            <a:pPr algn="r"/>
            <a:r>
              <a:rPr lang="es-MX" sz="4267" dirty="0" smtClean="0">
                <a:solidFill>
                  <a:schemeClr val="accent1">
                    <a:lumMod val="75000"/>
                  </a:schemeClr>
                </a:solidFill>
              </a:rPr>
              <a:t>CONVENIENCIA</a:t>
            </a:r>
            <a:endParaRPr lang="es-EC" sz="4267" dirty="0">
              <a:solidFill>
                <a:schemeClr val="accent1">
                  <a:lumMod val="75000"/>
                </a:schemeClr>
              </a:solidFill>
            </a:endParaRPr>
          </a:p>
        </p:txBody>
      </p:sp>
      <p:sp>
        <p:nvSpPr>
          <p:cNvPr id="5" name="CuadroTexto 4"/>
          <p:cNvSpPr txBox="1"/>
          <p:nvPr/>
        </p:nvSpPr>
        <p:spPr>
          <a:xfrm>
            <a:off x="1132113" y="1225689"/>
            <a:ext cx="10685417" cy="369332"/>
          </a:xfrm>
          <a:prstGeom prst="rect">
            <a:avLst/>
          </a:prstGeom>
          <a:noFill/>
        </p:spPr>
        <p:txBody>
          <a:bodyPr wrap="square" rtlCol="0">
            <a:spAutoFit/>
          </a:bodyPr>
          <a:lstStyle/>
          <a:p>
            <a:endParaRPr lang="es-ES" b="1" dirty="0"/>
          </a:p>
        </p:txBody>
      </p:sp>
      <p:sp>
        <p:nvSpPr>
          <p:cNvPr id="3" name="Rectángulo 2"/>
          <p:cNvSpPr/>
          <p:nvPr/>
        </p:nvSpPr>
        <p:spPr>
          <a:xfrm>
            <a:off x="1029979" y="1595021"/>
            <a:ext cx="10136777" cy="4247317"/>
          </a:xfrm>
          <a:prstGeom prst="rect">
            <a:avLst/>
          </a:prstGeom>
        </p:spPr>
        <p:txBody>
          <a:bodyPr wrap="square">
            <a:spAutoFit/>
          </a:bodyPr>
          <a:lstStyle/>
          <a:p>
            <a:pPr lvl="0" algn="just"/>
            <a:r>
              <a:rPr lang="es-EC" dirty="0"/>
              <a:t>Considerando que es un proyecto que retribuye la inversión y costos al Gestor Privado, por prestación del servicio a través de un porcentaje de participación calculado sobre la tasa establecida por el servicio de revisión técnica vehicular; el mismo </a:t>
            </a:r>
            <a:r>
              <a:rPr lang="es-EC" b="1" dirty="0"/>
              <a:t>no contempla aportes públicos</a:t>
            </a:r>
            <a:r>
              <a:rPr lang="es-EC" dirty="0"/>
              <a:t>; más bien, </a:t>
            </a:r>
            <a:r>
              <a:rPr lang="es-EC" b="1" dirty="0"/>
              <a:t>genera un incremento de los recursos económicos para el MDMQ</a:t>
            </a:r>
            <a:r>
              <a:rPr lang="es-EC" dirty="0"/>
              <a:t> tomando en cuenta que mejora la capacidad y prestación del servicio de revisión técnica vehicular.</a:t>
            </a:r>
          </a:p>
          <a:p>
            <a:pPr algn="just"/>
            <a:r>
              <a:rPr lang="es-ES" dirty="0"/>
              <a:t> </a:t>
            </a:r>
            <a:endParaRPr lang="es-EC" dirty="0"/>
          </a:p>
          <a:p>
            <a:pPr lvl="0" algn="just"/>
            <a:r>
              <a:rPr lang="es-EC" dirty="0"/>
              <a:t>Con base al análisis cualitativo realizado por un equipo multidisciplinario, en los resultados se puede observar que la puntuación final del </a:t>
            </a:r>
            <a:r>
              <a:rPr lang="es-EC" dirty="0" smtClean="0"/>
              <a:t>índice de Elegibilidad es </a:t>
            </a:r>
            <a:r>
              <a:rPr lang="es-EC" dirty="0"/>
              <a:t>de 3.91, lo cual determina que el Proyecto de “CONSTRUCCIÓN, EQUIPAMIENTO, MANTENIMIENTO Y OPERACIÓN DE LOS CENTROS DE REVISIÓN TÉCNICA VEHICULAR DEL DISTRITO METROPOLITANO DE QUITO” es factible de ser ejecutado bajo la figura de gestión delegada.</a:t>
            </a:r>
          </a:p>
          <a:p>
            <a:pPr algn="just"/>
            <a:r>
              <a:rPr lang="es-EC" dirty="0"/>
              <a:t> </a:t>
            </a:r>
          </a:p>
          <a:p>
            <a:pPr lvl="0" algn="just"/>
            <a:r>
              <a:rPr lang="es-EC" dirty="0"/>
              <a:t>Al finalizar el proyecto el GAD del DMQ, de conformidad con las condiciones contractuales, </a:t>
            </a:r>
            <a:r>
              <a:rPr lang="es-EC" dirty="0" smtClean="0"/>
              <a:t>conservará </a:t>
            </a:r>
            <a:r>
              <a:rPr lang="es-EC" dirty="0"/>
              <a:t>la inversión efectuada en infraestructura y equipos que se hayan empleado en la ejecución del proyecto.</a:t>
            </a:r>
          </a:p>
          <a:p>
            <a:pPr lvl="0" algn="just">
              <a:spcAft>
                <a:spcPts val="0"/>
              </a:spcAft>
            </a:pPr>
            <a:endParaRPr lang="es-EC"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783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4798423" y="657140"/>
            <a:ext cx="6322423" cy="696209"/>
          </a:xfrm>
        </p:spPr>
        <p:txBody>
          <a:bodyPr>
            <a:noAutofit/>
          </a:bodyPr>
          <a:lstStyle/>
          <a:p>
            <a:pPr algn="r"/>
            <a:r>
              <a:rPr lang="es-MX" sz="4267" dirty="0" smtClean="0">
                <a:solidFill>
                  <a:schemeClr val="accent1">
                    <a:lumMod val="75000"/>
                  </a:schemeClr>
                </a:solidFill>
              </a:rPr>
              <a:t>REQUERIMIENTO</a:t>
            </a:r>
            <a:endParaRPr lang="es-EC" sz="4267" dirty="0">
              <a:solidFill>
                <a:schemeClr val="accent1">
                  <a:lumMod val="75000"/>
                </a:schemeClr>
              </a:solidFill>
            </a:endParaRPr>
          </a:p>
        </p:txBody>
      </p:sp>
      <p:sp>
        <p:nvSpPr>
          <p:cNvPr id="3" name="Rectángulo 2"/>
          <p:cNvSpPr/>
          <p:nvPr/>
        </p:nvSpPr>
        <p:spPr>
          <a:xfrm>
            <a:off x="763184" y="2770258"/>
            <a:ext cx="10670367" cy="1200329"/>
          </a:xfrm>
          <a:prstGeom prst="rect">
            <a:avLst/>
          </a:prstGeom>
        </p:spPr>
        <p:txBody>
          <a:bodyPr wrap="square">
            <a:spAutoFit/>
          </a:bodyPr>
          <a:lstStyle/>
          <a:p>
            <a:r>
              <a:rPr lang="en-US" dirty="0" err="1" smtClean="0"/>
              <a:t>Incluir</a:t>
            </a:r>
            <a:r>
              <a:rPr lang="en-US" dirty="0" smtClean="0"/>
              <a:t> el Proyecto </a:t>
            </a:r>
            <a:r>
              <a:rPr lang="es-MX" dirty="0" smtClean="0"/>
              <a:t>“</a:t>
            </a:r>
            <a:r>
              <a:rPr lang="es-MX" dirty="0"/>
              <a:t>CONSTRUCCIÓN, EQUIPAMIENTO, MANTENIMIENTO Y OPERACIÓN DE </a:t>
            </a:r>
            <a:r>
              <a:rPr lang="es-MX" dirty="0" smtClean="0"/>
              <a:t>LOS CENTROS </a:t>
            </a:r>
            <a:r>
              <a:rPr lang="es-MX" dirty="0"/>
              <a:t>DE REVISIÓN Y CONTROL TÉCNICO VEHICULAR DEL </a:t>
            </a:r>
            <a:r>
              <a:rPr lang="es-MX" dirty="0" smtClean="0"/>
              <a:t>DISTRITO METROPOLITANO </a:t>
            </a:r>
            <a:r>
              <a:rPr lang="es-MX" dirty="0"/>
              <a:t>DE QUITO”, </a:t>
            </a:r>
            <a:r>
              <a:rPr lang="es-MX" dirty="0" smtClean="0"/>
              <a:t>en el </a:t>
            </a:r>
            <a:r>
              <a:rPr lang="es-MX" dirty="0"/>
              <a:t>proceso de Reforma </a:t>
            </a:r>
            <a:r>
              <a:rPr lang="es-MX" dirty="0" smtClean="0"/>
              <a:t>al </a:t>
            </a:r>
            <a:r>
              <a:rPr lang="es-MX" dirty="0"/>
              <a:t>Plan </a:t>
            </a:r>
            <a:r>
              <a:rPr lang="es-MX" dirty="0" smtClean="0"/>
              <a:t>Operativo Anual </a:t>
            </a:r>
            <a:r>
              <a:rPr lang="es-MX" dirty="0"/>
              <a:t>2021</a:t>
            </a:r>
            <a:r>
              <a:rPr lang="en-US" dirty="0" smtClean="0"/>
              <a:t>  </a:t>
            </a:r>
            <a:r>
              <a:rPr lang="en-US" dirty="0"/>
              <a:t/>
            </a:r>
            <a:br>
              <a:rPr lang="en-US" dirty="0"/>
            </a:br>
            <a:endParaRPr lang="es-EC"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3419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4798423" y="657140"/>
            <a:ext cx="6322423" cy="696209"/>
          </a:xfrm>
        </p:spPr>
        <p:txBody>
          <a:bodyPr>
            <a:noAutofit/>
          </a:bodyPr>
          <a:lstStyle/>
          <a:p>
            <a:pPr algn="r"/>
            <a:r>
              <a:rPr lang="es-MX" sz="4267" dirty="0" smtClean="0">
                <a:solidFill>
                  <a:schemeClr val="accent1">
                    <a:lumMod val="75000"/>
                  </a:schemeClr>
                </a:solidFill>
              </a:rPr>
              <a:t>REQUERIMIENTO</a:t>
            </a:r>
            <a:endParaRPr lang="es-EC" sz="4267" dirty="0">
              <a:solidFill>
                <a:schemeClr val="accent1">
                  <a:lumMod val="75000"/>
                </a:schemeClr>
              </a:solidFill>
            </a:endParaRPr>
          </a:p>
        </p:txBody>
      </p:sp>
      <p:sp>
        <p:nvSpPr>
          <p:cNvPr id="3" name="Rectángulo 2"/>
          <p:cNvSpPr/>
          <p:nvPr/>
        </p:nvSpPr>
        <p:spPr>
          <a:xfrm>
            <a:off x="627017" y="1353349"/>
            <a:ext cx="10670367" cy="3970318"/>
          </a:xfrm>
          <a:prstGeom prst="rect">
            <a:avLst/>
          </a:prstGeom>
        </p:spPr>
        <p:txBody>
          <a:bodyPr wrap="square">
            <a:spAutoFit/>
          </a:bodyPr>
          <a:lstStyle/>
          <a:p>
            <a:r>
              <a:rPr lang="en-US" dirty="0" smtClean="0"/>
              <a:t>DECRETO EJECUTIVO 1190 – 17 </a:t>
            </a:r>
            <a:r>
              <a:rPr lang="es-ES" dirty="0" smtClean="0"/>
              <a:t>de noviembre de 2020</a:t>
            </a:r>
          </a:p>
          <a:p>
            <a:endParaRPr lang="es-ES" dirty="0" smtClean="0"/>
          </a:p>
          <a:p>
            <a:r>
              <a:rPr lang="en-US" dirty="0" smtClean="0"/>
              <a:t>A</a:t>
            </a:r>
            <a:r>
              <a:rPr lang="es-ES" dirty="0" err="1" smtClean="0"/>
              <a:t>rtículo</a:t>
            </a:r>
            <a:r>
              <a:rPr lang="es-ES" dirty="0" smtClean="0"/>
              <a:t> 59.-   Certificado de compromiso fiscal</a:t>
            </a:r>
          </a:p>
          <a:p>
            <a:r>
              <a:rPr lang="en-US" dirty="0"/>
              <a:t> </a:t>
            </a:r>
            <a:endParaRPr lang="es-EC" dirty="0"/>
          </a:p>
          <a:p>
            <a:pPr algn="just"/>
            <a:r>
              <a:rPr lang="es-ES" dirty="0" smtClean="0"/>
              <a:t>Antes de  la  convocatoria  a  concurso  público.   una   vez  emitido  el   dictamen  de sostenibilidad  y riesgos  fiscales positivo,  el  ente rector de las  finanzas  públicas emitirá el certificado de compromiso fiscal  que se agregará a los  documentos del pliego de bases como requisito habilitante para la convocatoria a concurso.</a:t>
            </a:r>
          </a:p>
          <a:p>
            <a:pPr algn="just"/>
            <a:r>
              <a:rPr lang="es-ES" dirty="0" smtClean="0"/>
              <a:t> </a:t>
            </a:r>
          </a:p>
          <a:p>
            <a:pPr algn="just"/>
            <a:r>
              <a:rPr lang="es-ES" dirty="0" smtClean="0"/>
              <a:t>El certificado de compromiso fiscal es un instrumento que afecta el Registro de Compromisos APP, instrumento de planificación en el sistema nacional de las finanzas públicas, regulado y administrado por el ente rector de las finanzas públicas.</a:t>
            </a:r>
          </a:p>
          <a:p>
            <a:pPr algn="just"/>
            <a:r>
              <a:rPr lang="es-ES" dirty="0" smtClean="0"/>
              <a:t> </a:t>
            </a:r>
          </a:p>
          <a:p>
            <a:r>
              <a:rPr lang="en-US" dirty="0"/>
              <a:t/>
            </a:r>
            <a:br>
              <a:rPr lang="en-US" dirty="0"/>
            </a:br>
            <a:endParaRPr lang="es-EC"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6299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87263" cy="6858000"/>
          </a:xfrm>
          <a:prstGeom prst="rect">
            <a:avLst/>
          </a:prstGeom>
        </p:spPr>
      </p:pic>
      <p:sp>
        <p:nvSpPr>
          <p:cNvPr id="2" name="Título 1"/>
          <p:cNvSpPr>
            <a:spLocks noGrp="1"/>
          </p:cNvSpPr>
          <p:nvPr>
            <p:ph type="title"/>
          </p:nvPr>
        </p:nvSpPr>
        <p:spPr>
          <a:xfrm>
            <a:off x="4798423" y="657140"/>
            <a:ext cx="6322423" cy="696209"/>
          </a:xfrm>
        </p:spPr>
        <p:txBody>
          <a:bodyPr>
            <a:noAutofit/>
          </a:bodyPr>
          <a:lstStyle/>
          <a:p>
            <a:pPr algn="r"/>
            <a:r>
              <a:rPr lang="es-MX" sz="4267" dirty="0" smtClean="0">
                <a:solidFill>
                  <a:schemeClr val="accent1">
                    <a:lumMod val="75000"/>
                  </a:schemeClr>
                </a:solidFill>
              </a:rPr>
              <a:t>REQUERIMIENTO</a:t>
            </a:r>
            <a:endParaRPr lang="es-EC" sz="4267" dirty="0">
              <a:solidFill>
                <a:schemeClr val="accent1">
                  <a:lumMod val="75000"/>
                </a:schemeClr>
              </a:solidFill>
            </a:endParaRPr>
          </a:p>
        </p:txBody>
      </p:sp>
      <p:sp>
        <p:nvSpPr>
          <p:cNvPr id="3" name="Rectángulo 2"/>
          <p:cNvSpPr/>
          <p:nvPr/>
        </p:nvSpPr>
        <p:spPr>
          <a:xfrm>
            <a:off x="627017" y="1353349"/>
            <a:ext cx="10670367" cy="5355312"/>
          </a:xfrm>
          <a:prstGeom prst="rect">
            <a:avLst/>
          </a:prstGeom>
        </p:spPr>
        <p:txBody>
          <a:bodyPr wrap="square">
            <a:spAutoFit/>
          </a:bodyPr>
          <a:lstStyle/>
          <a:p>
            <a:pPr algn="just"/>
            <a:r>
              <a:rPr lang="es-ES" dirty="0" smtClean="0"/>
              <a:t>Del certificado de compromiso fiscal se desprenden  los siguientes efectos:</a:t>
            </a:r>
          </a:p>
          <a:p>
            <a:pPr algn="just"/>
            <a:r>
              <a:rPr lang="es-ES" dirty="0" smtClean="0"/>
              <a:t> </a:t>
            </a:r>
          </a:p>
          <a:p>
            <a:pPr algn="just"/>
            <a:r>
              <a:rPr lang="es-ES" dirty="0" smtClean="0"/>
              <a:t>(a)  Los montos comprometidos deberán presupuestarse como gasto, incorporándose los recursos destinados a los proyectos APP dentro de los instrumentos de planificación financiera anual y plurianual para su programación.</a:t>
            </a:r>
          </a:p>
          <a:p>
            <a:pPr algn="just"/>
            <a:r>
              <a:rPr lang="es-ES" dirty="0" smtClean="0"/>
              <a:t> </a:t>
            </a:r>
          </a:p>
          <a:p>
            <a:pPr algn="just"/>
            <a:r>
              <a:rPr lang="es-ES" dirty="0" smtClean="0"/>
              <a:t>(b)    La entidad delegante debe considerar en el  calendario  de planificación material y financiera los montos comprometidos dentro del techo presupuestario asignado.</a:t>
            </a:r>
          </a:p>
          <a:p>
            <a:pPr algn="just"/>
            <a:r>
              <a:rPr lang="es-ES" dirty="0" smtClean="0"/>
              <a:t> </a:t>
            </a:r>
          </a:p>
          <a:p>
            <a:pPr algn="just"/>
            <a:r>
              <a:rPr lang="es-ES" dirty="0" smtClean="0"/>
              <a:t>(e)    Los demás previstos en la  norma técnica expedida por el ente rector de las  finanzas públicas.</a:t>
            </a:r>
          </a:p>
          <a:p>
            <a:pPr algn="just"/>
            <a:r>
              <a:rPr lang="es-ES" dirty="0" smtClean="0"/>
              <a:t> </a:t>
            </a:r>
          </a:p>
          <a:p>
            <a:pPr algn="just"/>
            <a:r>
              <a:rPr lang="es-ES" dirty="0" smtClean="0"/>
              <a:t>Con independencia del certificado de compromiso fiscal,  requisito  para la  convocatoria a concurso público y para la  suscripción  del  respectivo  contrato de gestión delegada  y útil  para  la  planificación  financiera  de  corto,  mediano  y  largo  plazo,  la  entidad delegante deberá emitir el correspondiente certificado de disponibilidad presupuestaria desde  el  ejercicio  en el  que  se  deban  iniciar  los  pagos  con  cargo  al  presupuesto institucional para atender los compromisos firmes asumidos en el respectivo contrato.</a:t>
            </a:r>
          </a:p>
          <a:p>
            <a:r>
              <a:rPr lang="es-ES" dirty="0" smtClean="0"/>
              <a:t> </a:t>
            </a:r>
          </a:p>
          <a:p>
            <a:r>
              <a:rPr lang="en-US" dirty="0"/>
              <a:t/>
            </a:r>
            <a:br>
              <a:rPr lang="en-US" dirty="0"/>
            </a:br>
            <a:endParaRPr lang="es-EC"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1446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599857" y="3546975"/>
            <a:ext cx="11153775" cy="974541"/>
          </a:xfrm>
        </p:spPr>
        <p:txBody>
          <a:bodyPr>
            <a:noAutofit/>
          </a:bodyPr>
          <a:lstStyle/>
          <a:p>
            <a:pPr algn="ctr"/>
            <a:r>
              <a:rPr lang="es-MX" sz="4800" dirty="0">
                <a:solidFill>
                  <a:schemeClr val="accent1">
                    <a:lumMod val="75000"/>
                  </a:schemeClr>
                </a:solidFill>
              </a:rPr>
              <a:t>REFORMA</a:t>
            </a:r>
            <a:r>
              <a:rPr lang="es-MX" dirty="0">
                <a:solidFill>
                  <a:schemeClr val="accent1">
                    <a:lumMod val="75000"/>
                  </a:schemeClr>
                </a:solidFill>
              </a:rPr>
              <a:t> PROGRAMATICA Y PRESUPUESTARIA </a:t>
            </a:r>
            <a:r>
              <a:rPr lang="es-MX" dirty="0" smtClean="0">
                <a:solidFill>
                  <a:schemeClr val="accent1">
                    <a:lumMod val="75000"/>
                  </a:schemeClr>
                </a:solidFill>
              </a:rPr>
              <a:t>AMT </a:t>
            </a:r>
            <a:r>
              <a:rPr lang="es-MX" dirty="0">
                <a:solidFill>
                  <a:schemeClr val="accent1">
                    <a:lumMod val="75000"/>
                  </a:schemeClr>
                </a:solidFill>
              </a:rPr>
              <a:t> </a:t>
            </a:r>
            <a:r>
              <a:rPr lang="es-MX" dirty="0" smtClean="0">
                <a:solidFill>
                  <a:schemeClr val="accent1">
                    <a:lumMod val="75000"/>
                  </a:schemeClr>
                </a:solidFill>
              </a:rPr>
              <a:t>2021</a:t>
            </a:r>
            <a:br>
              <a:rPr lang="es-MX" dirty="0" smtClean="0">
                <a:solidFill>
                  <a:schemeClr val="accent1">
                    <a:lumMod val="75000"/>
                  </a:schemeClr>
                </a:solidFill>
              </a:rPr>
            </a:br>
            <a:r>
              <a:rPr lang="es-MX" dirty="0">
                <a:solidFill>
                  <a:schemeClr val="accent1">
                    <a:lumMod val="75000"/>
                  </a:schemeClr>
                </a:solidFill>
              </a:rPr>
              <a:t/>
            </a:r>
            <a:br>
              <a:rPr lang="es-MX" dirty="0">
                <a:solidFill>
                  <a:schemeClr val="accent1">
                    <a:lumMod val="75000"/>
                  </a:schemeClr>
                </a:solidFill>
              </a:rPr>
            </a:br>
            <a:endParaRPr lang="es-MX" b="1" dirty="0">
              <a:solidFill>
                <a:srgbClr val="0070C0"/>
              </a:solidFill>
            </a:endParaRPr>
          </a:p>
        </p:txBody>
      </p:sp>
    </p:spTree>
    <p:extLst>
      <p:ext uri="{BB962C8B-B14F-4D97-AF65-F5344CB8AC3E}">
        <p14:creationId xmlns:p14="http://schemas.microsoft.com/office/powerpoint/2010/main" val="41626803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8" y="0"/>
            <a:ext cx="12187263" cy="6858000"/>
          </a:xfrm>
          <a:prstGeom prst="rect">
            <a:avLst/>
          </a:prstGeom>
        </p:spPr>
      </p:pic>
      <p:pic>
        <p:nvPicPr>
          <p:cNvPr id="12290" name="Picture 2" descr="Gracias! | Talarunn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977" y="1460500"/>
            <a:ext cx="10490200" cy="3937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2144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3695700" y="694239"/>
            <a:ext cx="7540543" cy="974541"/>
          </a:xfrm>
        </p:spPr>
        <p:txBody>
          <a:bodyPr>
            <a:noAutofit/>
          </a:bodyPr>
          <a:lstStyle/>
          <a:p>
            <a:pPr algn="r"/>
            <a:r>
              <a:rPr lang="es-MX" sz="4267" dirty="0" smtClean="0">
                <a:solidFill>
                  <a:schemeClr val="accent1">
                    <a:lumMod val="75000"/>
                  </a:schemeClr>
                </a:solidFill>
              </a:rPr>
              <a:t>ANTECEDENTES</a:t>
            </a:r>
            <a:endParaRPr lang="es-EC" sz="4267" dirty="0">
              <a:solidFill>
                <a:schemeClr val="accent1">
                  <a:lumMod val="75000"/>
                </a:schemeClr>
              </a:solidFill>
            </a:endParaRPr>
          </a:p>
        </p:txBody>
      </p:sp>
      <p:sp>
        <p:nvSpPr>
          <p:cNvPr id="3" name="CuadroTexto 2"/>
          <p:cNvSpPr txBox="1"/>
          <p:nvPr/>
        </p:nvSpPr>
        <p:spPr>
          <a:xfrm>
            <a:off x="298930" y="1545213"/>
            <a:ext cx="11598876" cy="5355312"/>
          </a:xfrm>
          <a:prstGeom prst="rect">
            <a:avLst/>
          </a:prstGeom>
          <a:noFill/>
        </p:spPr>
        <p:txBody>
          <a:bodyPr wrap="square" rtlCol="0">
            <a:spAutoFit/>
          </a:bodyPr>
          <a:lstStyle/>
          <a:p>
            <a:pPr algn="ctr"/>
            <a:r>
              <a:rPr lang="es-MX" b="1" dirty="0" smtClean="0"/>
              <a:t>PROYECTO DE INVERSIÓN </a:t>
            </a:r>
          </a:p>
          <a:p>
            <a:pPr algn="ctr"/>
            <a:endParaRPr lang="es-MX" dirty="0" smtClean="0"/>
          </a:p>
          <a:p>
            <a:pPr algn="just"/>
            <a:r>
              <a:rPr lang="es-MX" dirty="0" smtClean="0"/>
              <a:t>Mediante Oficio Nro. GADDMQ-AG-2021-0698-O, de 14 de junio de 2021, la Administración General del MDMQ remitió las directrices de reforma presupuestaria.</a:t>
            </a:r>
          </a:p>
          <a:p>
            <a:pPr algn="just"/>
            <a:endParaRPr lang="es-MX" dirty="0"/>
          </a:p>
          <a:p>
            <a:pPr algn="just"/>
            <a:r>
              <a:rPr lang="es-MX" dirty="0"/>
              <a:t>Mediante el Oficio GADDMQ-AMT-2021-1233-O, de 25 de junio de 2021, se remitió el informe de reforma programática del POA 2020 de la Agencia Metropolitana Tránsito con sus respectivas matrices</a:t>
            </a:r>
            <a:r>
              <a:rPr lang="es-MX" dirty="0" smtClean="0"/>
              <a:t>.</a:t>
            </a:r>
          </a:p>
          <a:p>
            <a:pPr algn="just"/>
            <a:endParaRPr lang="es-MX" dirty="0" smtClean="0"/>
          </a:p>
          <a:p>
            <a:pPr algn="just"/>
            <a:r>
              <a:rPr lang="es-MX" dirty="0"/>
              <a:t>Mediante el Registro Oficial Quito Suplemento Nro. 512, de 10 de agosto de 2021, entro </a:t>
            </a:r>
            <a:r>
              <a:rPr lang="es-MX" dirty="0" smtClean="0"/>
              <a:t>en vigencia </a:t>
            </a:r>
            <a:r>
              <a:rPr lang="es-MX" dirty="0"/>
              <a:t>la modificatoria a la Ley Orgánica de Transporte Terrestre, Tránsito y Seguridad </a:t>
            </a:r>
            <a:r>
              <a:rPr lang="es-MX" dirty="0" smtClean="0"/>
              <a:t>Vial (LOTTTSV</a:t>
            </a:r>
            <a:r>
              <a:rPr lang="es-MX" dirty="0"/>
              <a:t>), artículo 136. indica “(...) </a:t>
            </a:r>
          </a:p>
          <a:p>
            <a:pPr algn="just"/>
            <a:r>
              <a:rPr lang="es-MX" dirty="0"/>
              <a:t>A continuación del artículo 206 agréguese el </a:t>
            </a:r>
            <a:r>
              <a:rPr lang="es-MX" dirty="0" smtClean="0"/>
              <a:t>siguiente artículo</a:t>
            </a:r>
            <a:r>
              <a:rPr lang="es-MX" dirty="0"/>
              <a:t>: Art. 206.a Revisión técnica vehicular. - Los vehículos que presten el servicio </a:t>
            </a:r>
            <a:r>
              <a:rPr lang="es-MX" dirty="0" smtClean="0"/>
              <a:t>de transporte </a:t>
            </a:r>
            <a:r>
              <a:rPr lang="es-MX" dirty="0"/>
              <a:t>público y comercial, se sujetarán a una revisión técnica vehicular que será </a:t>
            </a:r>
            <a:r>
              <a:rPr lang="es-MX" dirty="0" smtClean="0"/>
              <a:t>un requisito </a:t>
            </a:r>
            <a:r>
              <a:rPr lang="es-MX" dirty="0"/>
              <a:t>previo al otorgamiento de la matrícula </a:t>
            </a:r>
            <a:r>
              <a:rPr lang="es-MX" dirty="0" smtClean="0"/>
              <a:t>respectiva(...)”.</a:t>
            </a:r>
          </a:p>
          <a:p>
            <a:pPr algn="just"/>
            <a:endParaRPr lang="es-MX" dirty="0"/>
          </a:p>
          <a:p>
            <a:pPr algn="just"/>
            <a:r>
              <a:rPr lang="pt-BR" dirty="0"/>
              <a:t>Memorando </a:t>
            </a:r>
            <a:r>
              <a:rPr lang="pt-BR" dirty="0" err="1"/>
              <a:t>Nro</a:t>
            </a:r>
            <a:r>
              <a:rPr lang="pt-BR" dirty="0"/>
              <a:t>. GADDMQ-AMT-2021-0562-C, de 24 de agosto de 2021, </a:t>
            </a:r>
            <a:r>
              <a:rPr lang="pt-BR" dirty="0" err="1"/>
              <a:t>la</a:t>
            </a:r>
            <a:r>
              <a:rPr lang="pt-BR" dirty="0"/>
              <a:t> AMT </a:t>
            </a:r>
            <a:r>
              <a:rPr lang="pt-BR" dirty="0" err="1"/>
              <a:t>remitió</a:t>
            </a:r>
            <a:r>
              <a:rPr lang="pt-BR" dirty="0"/>
              <a:t> </a:t>
            </a:r>
            <a:r>
              <a:rPr lang="pt-BR" dirty="0" err="1"/>
              <a:t>la</a:t>
            </a:r>
            <a:r>
              <a:rPr lang="pt-BR" dirty="0"/>
              <a:t> </a:t>
            </a:r>
            <a:r>
              <a:rPr lang="pt-BR" dirty="0" err="1"/>
              <a:t>actualización</a:t>
            </a:r>
            <a:r>
              <a:rPr lang="pt-BR" dirty="0"/>
              <a:t> de </a:t>
            </a:r>
            <a:r>
              <a:rPr lang="pt-BR" dirty="0" err="1"/>
              <a:t>la</a:t>
            </a:r>
            <a:r>
              <a:rPr lang="pt-BR" dirty="0"/>
              <a:t> </a:t>
            </a:r>
            <a:r>
              <a:rPr lang="pt-BR" dirty="0" err="1"/>
              <a:t>propue</a:t>
            </a:r>
            <a:r>
              <a:rPr lang="es-MX" dirty="0" err="1"/>
              <a:t>sta</a:t>
            </a:r>
            <a:r>
              <a:rPr lang="es-MX" dirty="0"/>
              <a:t> de reforma programática y presupuestaria de gasto de inversión 2021, en función de la reforma a la Ley de Tránsito.</a:t>
            </a:r>
          </a:p>
          <a:p>
            <a:pPr algn="just"/>
            <a:endParaRPr lang="es-MX" dirty="0"/>
          </a:p>
          <a:p>
            <a:endParaRPr lang="es-MX" dirty="0"/>
          </a:p>
          <a:p>
            <a:pPr algn="r"/>
            <a:endParaRPr lang="es-EC" dirty="0"/>
          </a:p>
        </p:txBody>
      </p:sp>
    </p:spTree>
    <p:extLst>
      <p:ext uri="{BB962C8B-B14F-4D97-AF65-F5344CB8AC3E}">
        <p14:creationId xmlns:p14="http://schemas.microsoft.com/office/powerpoint/2010/main" val="249181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3571875" y="694239"/>
            <a:ext cx="8286749" cy="974541"/>
          </a:xfrm>
        </p:spPr>
        <p:txBody>
          <a:bodyPr>
            <a:noAutofit/>
          </a:bodyPr>
          <a:lstStyle/>
          <a:p>
            <a:pPr algn="r"/>
            <a:r>
              <a:rPr lang="es-MX" sz="4267" dirty="0" smtClean="0">
                <a:solidFill>
                  <a:schemeClr val="accent1">
                    <a:lumMod val="75000"/>
                  </a:schemeClr>
                </a:solidFill>
              </a:rPr>
              <a:t>ANTECEDENTES</a:t>
            </a:r>
            <a:endParaRPr lang="es-EC" sz="4267" dirty="0">
              <a:solidFill>
                <a:schemeClr val="accent1">
                  <a:lumMod val="75000"/>
                </a:schemeClr>
              </a:solidFill>
            </a:endParaRPr>
          </a:p>
        </p:txBody>
      </p:sp>
      <p:sp>
        <p:nvSpPr>
          <p:cNvPr id="3" name="CuadroTexto 2"/>
          <p:cNvSpPr txBox="1"/>
          <p:nvPr/>
        </p:nvSpPr>
        <p:spPr>
          <a:xfrm>
            <a:off x="510746" y="1468482"/>
            <a:ext cx="10919904" cy="7048083"/>
          </a:xfrm>
          <a:prstGeom prst="rect">
            <a:avLst/>
          </a:prstGeom>
          <a:noFill/>
        </p:spPr>
        <p:txBody>
          <a:bodyPr wrap="square" rtlCol="0">
            <a:spAutoFit/>
          </a:bodyPr>
          <a:lstStyle/>
          <a:p>
            <a:pPr algn="ctr"/>
            <a:r>
              <a:rPr lang="es-MX" b="1" dirty="0" smtClean="0"/>
              <a:t>PROYECTO DE GASTO CORRIENTE</a:t>
            </a:r>
          </a:p>
          <a:p>
            <a:pPr algn="just"/>
            <a:endParaRPr lang="es-MX" dirty="0"/>
          </a:p>
          <a:p>
            <a:r>
              <a:rPr lang="es-MX" dirty="0"/>
              <a:t>Mediante Oficio Nro. GADDMQ-AMT-2021-1292-O, de 28 de junio de 2021, la </a:t>
            </a:r>
            <a:r>
              <a:rPr lang="es-MX" dirty="0" smtClean="0"/>
              <a:t>Agencia Metropolitana </a:t>
            </a:r>
            <a:r>
              <a:rPr lang="es-MX" dirty="0"/>
              <a:t>de Tránsito, remitió el informe de reforma presupuestaria del POA 2021 </a:t>
            </a:r>
            <a:r>
              <a:rPr lang="es-MX" dirty="0" smtClean="0"/>
              <a:t>con sus </a:t>
            </a:r>
            <a:r>
              <a:rPr lang="es-MX" dirty="0"/>
              <a:t>respectivas matrices; reforma que afecta al proyecto de gastos administrativos.</a:t>
            </a:r>
          </a:p>
          <a:p>
            <a:pPr algn="just"/>
            <a:endParaRPr lang="es-MX" dirty="0" smtClean="0"/>
          </a:p>
          <a:p>
            <a:pPr algn="just"/>
            <a:r>
              <a:rPr lang="es-MX" dirty="0" smtClean="0"/>
              <a:t>Mediante </a:t>
            </a:r>
            <a:r>
              <a:rPr lang="es-MX" dirty="0"/>
              <a:t>Memorando Nro. GADDMQ-AMT-UTIC-2021-0949, de 24 de agosto de 2021, la Unidad de Tecnologías de la Información, en el contexto del proceso “Mantenimiento de las instalaciones del predio matriz para la AMT – predio denominado CASA MEJÍA”, indicó que, varios de los componentes del proceso, se ejecutaran en el próximo año </a:t>
            </a:r>
            <a:r>
              <a:rPr lang="es-MX" dirty="0" smtClean="0"/>
              <a:t>2022</a:t>
            </a:r>
            <a:endParaRPr lang="es-MX" dirty="0"/>
          </a:p>
          <a:p>
            <a:pPr algn="just"/>
            <a:endParaRPr lang="es-MX" dirty="0"/>
          </a:p>
          <a:p>
            <a:pPr algn="just"/>
            <a:r>
              <a:rPr lang="es-MX" dirty="0" smtClean="0"/>
              <a:t>Mediante </a:t>
            </a:r>
            <a:r>
              <a:rPr lang="es-MX" dirty="0"/>
              <a:t>Memorando Nro. GADDMQ-AMT-CAF-2021-1813-M, de 25 de agosto de 2021, la Coordinación Administrativa Financiera (CAF) de la AMT, informó que,  “(...) de acuerdo al cronograma establecido y por los estudios que son obligatorios realizar para obtener los permisos y licencias de adecuación de un predio inventariado como patrimonial, el proceso de obra civil se realizará a partir del mes de abril del año 2022</a:t>
            </a:r>
            <a:r>
              <a:rPr lang="es-MX" dirty="0" smtClean="0"/>
              <a:t>(...)”</a:t>
            </a:r>
          </a:p>
          <a:p>
            <a:pPr algn="just"/>
            <a:endParaRPr lang="es-MX" dirty="0"/>
          </a:p>
          <a:p>
            <a:pPr algn="just"/>
            <a:r>
              <a:rPr lang="pt-BR" dirty="0" smtClean="0"/>
              <a:t>Mediante Oficio </a:t>
            </a:r>
            <a:r>
              <a:rPr lang="pt-BR" dirty="0" err="1"/>
              <a:t>Nro</a:t>
            </a:r>
            <a:r>
              <a:rPr lang="pt-BR" dirty="0"/>
              <a:t>. </a:t>
            </a:r>
            <a:r>
              <a:rPr lang="pt-BR" dirty="0" smtClean="0"/>
              <a:t>GADDMQ-AMT-2021-1564-O, de 25 </a:t>
            </a:r>
            <a:r>
              <a:rPr lang="pt-BR" dirty="0"/>
              <a:t>de agosto de </a:t>
            </a:r>
            <a:r>
              <a:rPr lang="pt-BR" dirty="0" smtClean="0"/>
              <a:t>2021, </a:t>
            </a:r>
            <a:r>
              <a:rPr lang="pt-BR" dirty="0" err="1" smtClean="0"/>
              <a:t>la</a:t>
            </a:r>
            <a:r>
              <a:rPr lang="pt-BR" dirty="0" smtClean="0"/>
              <a:t> AMT </a:t>
            </a:r>
            <a:r>
              <a:rPr lang="pt-BR" dirty="0" err="1" smtClean="0"/>
              <a:t>remitió</a:t>
            </a:r>
            <a:r>
              <a:rPr lang="pt-BR" dirty="0" smtClean="0"/>
              <a:t> </a:t>
            </a:r>
            <a:r>
              <a:rPr lang="pt-BR" dirty="0" err="1" smtClean="0"/>
              <a:t>la</a:t>
            </a:r>
            <a:r>
              <a:rPr lang="pt-BR" dirty="0" smtClean="0"/>
              <a:t> </a:t>
            </a:r>
            <a:r>
              <a:rPr lang="pt-BR" dirty="0" err="1" smtClean="0"/>
              <a:t>actualización</a:t>
            </a:r>
            <a:r>
              <a:rPr lang="pt-BR" dirty="0" smtClean="0"/>
              <a:t> de </a:t>
            </a:r>
            <a:r>
              <a:rPr lang="pt-BR" dirty="0" err="1" smtClean="0"/>
              <a:t>la</a:t>
            </a:r>
            <a:r>
              <a:rPr lang="es-MX" dirty="0" smtClean="0"/>
              <a:t> </a:t>
            </a:r>
            <a:r>
              <a:rPr lang="es-MX" dirty="0"/>
              <a:t>propuesta de reforma presupuestaria de </a:t>
            </a:r>
            <a:r>
              <a:rPr lang="es-MX" dirty="0" smtClean="0"/>
              <a:t>la AMT </a:t>
            </a:r>
            <a:r>
              <a:rPr lang="es-MX" dirty="0"/>
              <a:t>para el proyecto de Gastos </a:t>
            </a:r>
            <a:r>
              <a:rPr lang="es-MX" dirty="0" smtClean="0"/>
              <a:t>Administrativos.</a:t>
            </a:r>
          </a:p>
          <a:p>
            <a:pPr algn="just"/>
            <a:endParaRPr lang="es-MX" dirty="0"/>
          </a:p>
          <a:p>
            <a:pPr algn="just"/>
            <a:endParaRPr lang="es-MX" dirty="0" smtClean="0"/>
          </a:p>
          <a:p>
            <a:pPr algn="just"/>
            <a:endParaRPr lang="es-MX" dirty="0"/>
          </a:p>
          <a:p>
            <a:pPr algn="just"/>
            <a:endParaRPr lang="es-MX" dirty="0"/>
          </a:p>
          <a:p>
            <a:pPr algn="just"/>
            <a:endParaRPr lang="es-MX" sz="1400" dirty="0"/>
          </a:p>
          <a:p>
            <a:pPr algn="just"/>
            <a:endParaRPr lang="es-MX" sz="1400" dirty="0"/>
          </a:p>
          <a:p>
            <a:endParaRPr lang="es-MX" sz="1400" dirty="0" smtClean="0"/>
          </a:p>
          <a:p>
            <a:pPr algn="r"/>
            <a:endParaRPr lang="es-EC" sz="1400" dirty="0"/>
          </a:p>
        </p:txBody>
      </p:sp>
    </p:spTree>
    <p:extLst>
      <p:ext uri="{BB962C8B-B14F-4D97-AF65-F5344CB8AC3E}">
        <p14:creationId xmlns:p14="http://schemas.microsoft.com/office/powerpoint/2010/main" val="3829350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2" name="Título 1"/>
          <p:cNvSpPr>
            <a:spLocks noGrp="1"/>
          </p:cNvSpPr>
          <p:nvPr>
            <p:ph type="title"/>
          </p:nvPr>
        </p:nvSpPr>
        <p:spPr>
          <a:xfrm>
            <a:off x="3571875" y="694239"/>
            <a:ext cx="8286749" cy="974541"/>
          </a:xfrm>
        </p:spPr>
        <p:txBody>
          <a:bodyPr>
            <a:noAutofit/>
          </a:bodyPr>
          <a:lstStyle/>
          <a:p>
            <a:pPr algn="ctr"/>
            <a:r>
              <a:rPr lang="es-MX" sz="4267" dirty="0" smtClean="0">
                <a:solidFill>
                  <a:schemeClr val="accent1">
                    <a:lumMod val="75000"/>
                  </a:schemeClr>
                </a:solidFill>
              </a:rPr>
              <a:t>REFORMA PRESUPUESTARIA AMT 2021</a:t>
            </a:r>
            <a:endParaRPr lang="es-EC" sz="4267" dirty="0">
              <a:solidFill>
                <a:schemeClr val="accent1">
                  <a:lumMod val="75000"/>
                </a:schemeClr>
              </a:solidFill>
            </a:endParaRPr>
          </a:p>
        </p:txBody>
      </p:sp>
      <p:sp>
        <p:nvSpPr>
          <p:cNvPr id="3" name="CuadroTexto 2"/>
          <p:cNvSpPr txBox="1"/>
          <p:nvPr/>
        </p:nvSpPr>
        <p:spPr>
          <a:xfrm>
            <a:off x="1005625" y="1668780"/>
            <a:ext cx="10329230" cy="954107"/>
          </a:xfrm>
          <a:prstGeom prst="rect">
            <a:avLst/>
          </a:prstGeom>
          <a:noFill/>
        </p:spPr>
        <p:txBody>
          <a:bodyPr wrap="square" rtlCol="0">
            <a:spAutoFit/>
          </a:bodyPr>
          <a:lstStyle/>
          <a:p>
            <a:pPr algn="just"/>
            <a:endParaRPr lang="es-MX" sz="1400" dirty="0"/>
          </a:p>
          <a:p>
            <a:pPr algn="just"/>
            <a:endParaRPr lang="es-MX" sz="1400" dirty="0"/>
          </a:p>
          <a:p>
            <a:endParaRPr lang="es-MX" sz="1400" dirty="0" smtClean="0"/>
          </a:p>
          <a:p>
            <a:pPr algn="r"/>
            <a:endParaRPr lang="es-EC" sz="1400" dirty="0"/>
          </a:p>
        </p:txBody>
      </p:sp>
      <p:graphicFrame>
        <p:nvGraphicFramePr>
          <p:cNvPr id="6" name="Tabla 5"/>
          <p:cNvGraphicFramePr>
            <a:graphicFrameLocks noGrp="1"/>
          </p:cNvGraphicFramePr>
          <p:nvPr>
            <p:extLst>
              <p:ext uri="{D42A27DB-BD31-4B8C-83A1-F6EECF244321}">
                <p14:modId xmlns:p14="http://schemas.microsoft.com/office/powerpoint/2010/main" val="1728167452"/>
              </p:ext>
            </p:extLst>
          </p:nvPr>
        </p:nvGraphicFramePr>
        <p:xfrm>
          <a:off x="543698" y="1825626"/>
          <a:ext cx="10626810" cy="3611273"/>
        </p:xfrm>
        <a:graphic>
          <a:graphicData uri="http://schemas.openxmlformats.org/drawingml/2006/table">
            <a:tbl>
              <a:tblPr/>
              <a:tblGrid>
                <a:gridCol w="2583472">
                  <a:extLst>
                    <a:ext uri="{9D8B030D-6E8A-4147-A177-3AD203B41FA5}">
                      <a16:colId xmlns:a16="http://schemas.microsoft.com/office/drawing/2014/main" val="2436762043"/>
                    </a:ext>
                  </a:extLst>
                </a:gridCol>
                <a:gridCol w="4131118">
                  <a:extLst>
                    <a:ext uri="{9D8B030D-6E8A-4147-A177-3AD203B41FA5}">
                      <a16:colId xmlns:a16="http://schemas.microsoft.com/office/drawing/2014/main" val="119505532"/>
                    </a:ext>
                  </a:extLst>
                </a:gridCol>
                <a:gridCol w="1220834">
                  <a:extLst>
                    <a:ext uri="{9D8B030D-6E8A-4147-A177-3AD203B41FA5}">
                      <a16:colId xmlns:a16="http://schemas.microsoft.com/office/drawing/2014/main" val="2474962550"/>
                    </a:ext>
                  </a:extLst>
                </a:gridCol>
                <a:gridCol w="1345693">
                  <a:extLst>
                    <a:ext uri="{9D8B030D-6E8A-4147-A177-3AD203B41FA5}">
                      <a16:colId xmlns:a16="http://schemas.microsoft.com/office/drawing/2014/main" val="221235067"/>
                    </a:ext>
                  </a:extLst>
                </a:gridCol>
                <a:gridCol w="1345693">
                  <a:extLst>
                    <a:ext uri="{9D8B030D-6E8A-4147-A177-3AD203B41FA5}">
                      <a16:colId xmlns:a16="http://schemas.microsoft.com/office/drawing/2014/main" val="2043920046"/>
                    </a:ext>
                  </a:extLst>
                </a:gridCol>
              </a:tblGrid>
              <a:tr h="217192">
                <a:tc>
                  <a:txBody>
                    <a:bodyPr/>
                    <a:lstStyle/>
                    <a:p>
                      <a:pPr algn="ctr" rtl="0" fontAlgn="ctr"/>
                      <a:r>
                        <a:rPr lang="es-EC" sz="1400" b="1" i="0" u="none" strike="noStrike" dirty="0" smtClean="0">
                          <a:solidFill>
                            <a:srgbClr val="000000"/>
                          </a:solidFill>
                          <a:effectLst/>
                          <a:latin typeface="Calibri" panose="020F0502020204030204" pitchFamily="34" charset="0"/>
                        </a:rPr>
                        <a:t>PROGRAMAS</a:t>
                      </a:r>
                      <a:endParaRPr lang="es-EC" sz="1400" b="1" i="0" u="none" strike="noStrike" dirty="0">
                        <a:solidFill>
                          <a:srgbClr val="000000"/>
                        </a:solidFill>
                        <a:effectLst/>
                        <a:latin typeface="Calibri" panose="020F0502020204030204" pitchFamily="34" charset="0"/>
                      </a:endParaRPr>
                    </a:p>
                  </a:txBody>
                  <a:tcPr marL="7489" marR="7489" marT="74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400" b="1" i="0" u="none" strike="noStrike" dirty="0">
                          <a:solidFill>
                            <a:srgbClr val="000000"/>
                          </a:solidFill>
                          <a:effectLst/>
                          <a:latin typeface="Calibri" panose="020F0502020204030204" pitchFamily="34" charset="0"/>
                        </a:rPr>
                        <a:t>PROYECTOS DE INVERSIÓN</a:t>
                      </a: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400" b="1" i="0" u="none" strike="noStrike" dirty="0">
                          <a:solidFill>
                            <a:srgbClr val="000000"/>
                          </a:solidFill>
                          <a:effectLst/>
                          <a:latin typeface="Calibri" panose="020F0502020204030204" pitchFamily="34" charset="0"/>
                        </a:rPr>
                        <a:t>CODIFICADO</a:t>
                      </a: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C" sz="1400" b="1" i="0" u="none" strike="noStrike" dirty="0" smtClean="0">
                          <a:solidFill>
                            <a:srgbClr val="000000"/>
                          </a:solidFill>
                          <a:effectLst/>
                          <a:latin typeface="Calibri" panose="020F0502020204030204" pitchFamily="34" charset="0"/>
                        </a:rPr>
                        <a:t>Reforma</a:t>
                      </a: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EC" sz="1400" b="1" i="0" u="none" strike="noStrike" dirty="0" smtClean="0">
                          <a:solidFill>
                            <a:srgbClr val="000000"/>
                          </a:solidFill>
                          <a:effectLst/>
                          <a:latin typeface="Calibri" panose="020F0502020204030204" pitchFamily="34" charset="0"/>
                        </a:rPr>
                        <a:t>NUEVO</a:t>
                      </a:r>
                      <a:r>
                        <a:rPr lang="es-EC" sz="1400" b="1" i="0" u="none" strike="noStrike" baseline="0" dirty="0" smtClean="0">
                          <a:solidFill>
                            <a:srgbClr val="000000"/>
                          </a:solidFill>
                          <a:effectLst/>
                          <a:latin typeface="Calibri" panose="020F0502020204030204" pitchFamily="34" charset="0"/>
                        </a:rPr>
                        <a:t> CODIFICADO</a:t>
                      </a:r>
                      <a:endParaRPr lang="es-EC" sz="1400" b="1" i="0" u="none" strike="noStrike" dirty="0">
                        <a:solidFill>
                          <a:srgbClr val="000000"/>
                        </a:solidFill>
                        <a:effectLst/>
                        <a:latin typeface="Calibri" panose="020F0502020204030204" pitchFamily="34" charset="0"/>
                      </a:endParaRPr>
                    </a:p>
                  </a:txBody>
                  <a:tcPr marL="7489" marR="7489" marT="74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7496090"/>
                  </a:ext>
                </a:extLst>
              </a:tr>
              <a:tr h="651577">
                <a:tc rowSpan="4">
                  <a:txBody>
                    <a:bodyPr/>
                    <a:lstStyle/>
                    <a:p>
                      <a:pPr algn="ctr" rtl="0" fontAlgn="ctr"/>
                      <a:r>
                        <a:rPr lang="es-MX" sz="1400" b="1" i="0" u="none" strike="noStrike" dirty="0" smtClean="0">
                          <a:solidFill>
                            <a:srgbClr val="000000"/>
                          </a:solidFill>
                          <a:effectLst/>
                          <a:latin typeface="Calibri" panose="020F0502020204030204" pitchFamily="34" charset="0"/>
                        </a:rPr>
                        <a:t>MOVILIDAD</a:t>
                      </a:r>
                      <a:r>
                        <a:rPr lang="es-MX" sz="1400" b="1" i="0" u="none" strike="noStrike" baseline="0" dirty="0" smtClean="0">
                          <a:solidFill>
                            <a:srgbClr val="000000"/>
                          </a:solidFill>
                          <a:effectLst/>
                          <a:latin typeface="Calibri" panose="020F0502020204030204" pitchFamily="34" charset="0"/>
                        </a:rPr>
                        <a:t> SEGURA</a:t>
                      </a:r>
                      <a:endParaRPr lang="es-MX" sz="1400" b="1" i="0" u="none" strike="noStrike" dirty="0">
                        <a:solidFill>
                          <a:srgbClr val="000000"/>
                        </a:solidFill>
                        <a:effectLst/>
                        <a:latin typeface="Calibri" panose="020F0502020204030204" pitchFamily="34" charset="0"/>
                      </a:endParaRPr>
                    </a:p>
                  </a:txBody>
                  <a:tcPr marL="7489" marR="7489" marT="74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ctr"/>
                      <a:r>
                        <a:rPr lang="es-MX" sz="1400" b="1" i="0" u="none" strike="noStrike" dirty="0">
                          <a:solidFill>
                            <a:srgbClr val="000000"/>
                          </a:solidFill>
                          <a:effectLst/>
                          <a:latin typeface="Calibri" panose="020F0502020204030204" pitchFamily="34" charset="0"/>
                        </a:rPr>
                        <a:t>Fortalecimiento de la Seguridad Vial y Control de Tránsito en el Distrito Metropolitano de Quito</a:t>
                      </a: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t"/>
                      <a:r>
                        <a:rPr lang="es-EC" sz="1400" b="1" i="0" u="none" strike="noStrike" dirty="0">
                          <a:solidFill>
                            <a:srgbClr val="000000"/>
                          </a:solidFill>
                          <a:effectLst/>
                          <a:latin typeface="Calibri" panose="020F0502020204030204" pitchFamily="34" charset="0"/>
                        </a:rPr>
                        <a:t>$15,021,511.49</a:t>
                      </a: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t"/>
                      <a:r>
                        <a:rPr lang="es-EC" sz="1400" b="1" i="0" u="none" strike="noStrike" dirty="0" smtClean="0">
                          <a:solidFill>
                            <a:srgbClr val="000000"/>
                          </a:solidFill>
                          <a:effectLst/>
                          <a:latin typeface="Calibri" panose="020F0502020204030204" pitchFamily="34" charset="0"/>
                        </a:rPr>
                        <a:t>-$ 685.045,99</a:t>
                      </a:r>
                      <a:endParaRPr lang="es-EC" sz="1400" b="1" i="0" u="none" strike="noStrike" dirty="0">
                        <a:solidFill>
                          <a:srgbClr val="000000"/>
                        </a:solidFill>
                        <a:effectLst/>
                        <a:latin typeface="Calibri" panose="020F0502020204030204" pitchFamily="34" charset="0"/>
                      </a:endParaRP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t"/>
                      <a:r>
                        <a:rPr lang="es-EC" sz="1400" b="1" i="0" u="none" strike="noStrike" dirty="0" smtClean="0">
                          <a:solidFill>
                            <a:srgbClr val="000000"/>
                          </a:solidFill>
                          <a:effectLst/>
                          <a:latin typeface="Calibri" panose="020F0502020204030204" pitchFamily="34" charset="0"/>
                        </a:rPr>
                        <a:t>$14,336,465.50</a:t>
                      </a:r>
                      <a:endParaRPr lang="es-EC" sz="1400" b="1" i="0" u="none" strike="noStrike" dirty="0">
                        <a:solidFill>
                          <a:srgbClr val="000000"/>
                        </a:solidFill>
                        <a:effectLst/>
                        <a:latin typeface="Calibri" panose="020F0502020204030204" pitchFamily="34" charset="0"/>
                      </a:endParaRPr>
                    </a:p>
                  </a:txBody>
                  <a:tcPr marL="7489" marR="7489" marT="74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extLst>
                  <a:ext uri="{0D108BD9-81ED-4DB2-BD59-A6C34878D82A}">
                    <a16:rowId xmlns:a16="http://schemas.microsoft.com/office/drawing/2014/main" val="1839015613"/>
                  </a:ext>
                </a:extLst>
              </a:tr>
              <a:tr h="217192">
                <a:tc vMerge="1">
                  <a:txBody>
                    <a:bodyPr/>
                    <a:lstStyle/>
                    <a:p>
                      <a:pPr algn="l" rtl="0" fontAlgn="ctr"/>
                      <a:endParaRPr lang="es-EC" sz="1400" b="0" i="0" u="none" strike="noStrike" dirty="0">
                        <a:solidFill>
                          <a:srgbClr val="000000"/>
                        </a:solidFill>
                        <a:effectLst/>
                        <a:latin typeface="Calibri" panose="020F0502020204030204" pitchFamily="34" charset="0"/>
                      </a:endParaRPr>
                    </a:p>
                  </a:txBody>
                  <a:tcPr marL="7489" marR="7489" marT="74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l" rtl="0" fontAlgn="ctr"/>
                      <a:r>
                        <a:rPr lang="es-EC" sz="1400" b="0" i="0" u="none" strike="noStrike" dirty="0" smtClean="0">
                          <a:solidFill>
                            <a:srgbClr val="000000"/>
                          </a:solidFill>
                          <a:effectLst/>
                          <a:latin typeface="Calibri" panose="020F0502020204030204" pitchFamily="34" charset="0"/>
                        </a:rPr>
                        <a:t>*Indemnizaciones </a:t>
                      </a:r>
                      <a:r>
                        <a:rPr lang="es-EC" sz="1400" b="0" i="0" u="none" strike="noStrike" dirty="0">
                          <a:solidFill>
                            <a:srgbClr val="000000"/>
                          </a:solidFill>
                          <a:effectLst/>
                          <a:latin typeface="Calibri" panose="020F0502020204030204" pitchFamily="34" charset="0"/>
                        </a:rPr>
                        <a:t>de seguros</a:t>
                      </a: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t"/>
                      <a:endParaRPr lang="es-EC" sz="1400" b="0" i="0" u="none" strike="noStrike" dirty="0">
                        <a:solidFill>
                          <a:srgbClr val="000000"/>
                        </a:solidFill>
                        <a:effectLst/>
                        <a:latin typeface="Calibri" panose="020F0502020204030204" pitchFamily="34" charset="0"/>
                      </a:endParaRPr>
                    </a:p>
                  </a:txBody>
                  <a:tcPr marL="7489" marR="7489" marT="74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t"/>
                      <a:r>
                        <a:rPr lang="es-EC" sz="1400" b="0" i="0" u="none" strike="noStrike" dirty="0">
                          <a:solidFill>
                            <a:srgbClr val="000000"/>
                          </a:solidFill>
                          <a:effectLst/>
                          <a:latin typeface="Calibri" panose="020F0502020204030204" pitchFamily="34" charset="0"/>
                        </a:rPr>
                        <a:t>$16,465.50</a:t>
                      </a:r>
                    </a:p>
                  </a:txBody>
                  <a:tcPr marL="7489" marR="7489" marT="74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a:endParaRPr lang="es-EC" dirty="0"/>
                    </a:p>
                  </a:txBody>
                  <a:tcPr marL="7489" marR="7489" marT="7489"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extLst>
                  <a:ext uri="{0D108BD9-81ED-4DB2-BD59-A6C34878D82A}">
                    <a16:rowId xmlns:a16="http://schemas.microsoft.com/office/drawing/2014/main" val="458756075"/>
                  </a:ext>
                </a:extLst>
              </a:tr>
              <a:tr h="217192">
                <a:tc vMerge="1">
                  <a:txBody>
                    <a:bodyPr/>
                    <a:lstStyle/>
                    <a:p>
                      <a:pPr algn="l" rtl="0" fontAlgn="ctr"/>
                      <a:endParaRPr lang="es-EC" sz="1400" b="0" i="0" u="none" strike="noStrike" dirty="0">
                        <a:solidFill>
                          <a:srgbClr val="000000"/>
                        </a:solidFill>
                        <a:effectLst/>
                        <a:latin typeface="Calibri" panose="020F0502020204030204" pitchFamily="34" charset="0"/>
                      </a:endParaRPr>
                    </a:p>
                  </a:txBody>
                  <a:tcPr marL="7489" marR="7489" marT="74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l" rtl="0" fontAlgn="ctr"/>
                      <a:r>
                        <a:rPr lang="es-EC" sz="1400" b="0" i="0" u="none" strike="noStrike" dirty="0" smtClean="0">
                          <a:solidFill>
                            <a:srgbClr val="000000"/>
                          </a:solidFill>
                          <a:effectLst/>
                          <a:latin typeface="Calibri" panose="020F0502020204030204" pitchFamily="34" charset="0"/>
                        </a:rPr>
                        <a:t>*Anticipos no</a:t>
                      </a:r>
                      <a:r>
                        <a:rPr lang="es-EC" sz="1400" b="0" i="0" u="none" strike="noStrike" baseline="0" dirty="0" smtClean="0">
                          <a:solidFill>
                            <a:srgbClr val="000000"/>
                          </a:solidFill>
                          <a:effectLst/>
                          <a:latin typeface="Calibri" panose="020F0502020204030204" pitchFamily="34" charset="0"/>
                        </a:rPr>
                        <a:t> devengados 2020</a:t>
                      </a:r>
                      <a:endParaRPr lang="es-EC" sz="1400" b="0" i="0" u="none" strike="noStrike" dirty="0">
                        <a:solidFill>
                          <a:srgbClr val="000000"/>
                        </a:solidFill>
                        <a:effectLst/>
                        <a:latin typeface="Calibri" panose="020F0502020204030204" pitchFamily="34" charset="0"/>
                      </a:endParaRP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t"/>
                      <a:endParaRPr lang="es-EC" sz="1400" b="0" i="0" u="none" strike="noStrike" dirty="0">
                        <a:solidFill>
                          <a:srgbClr val="000000"/>
                        </a:solidFill>
                        <a:effectLst/>
                        <a:latin typeface="Calibri" panose="020F0502020204030204" pitchFamily="34" charset="0"/>
                      </a:endParaRPr>
                    </a:p>
                  </a:txBody>
                  <a:tcPr marL="7489" marR="7489" marT="74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t"/>
                      <a:r>
                        <a:rPr lang="es-EC" sz="1400" b="0" i="0" u="none" strike="noStrike" dirty="0">
                          <a:solidFill>
                            <a:srgbClr val="000000"/>
                          </a:solidFill>
                          <a:effectLst/>
                          <a:latin typeface="Calibri" panose="020F0502020204030204" pitchFamily="34" charset="0"/>
                        </a:rPr>
                        <a:t>-$701,511.49</a:t>
                      </a:r>
                    </a:p>
                  </a:txBody>
                  <a:tcPr marL="7489" marR="7489" marT="74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a:endParaRPr lang="es-EC" dirty="0"/>
                    </a:p>
                  </a:txBody>
                  <a:tcPr marL="7489" marR="7489" marT="7489"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extLst>
                  <a:ext uri="{0D108BD9-81ED-4DB2-BD59-A6C34878D82A}">
                    <a16:rowId xmlns:a16="http://schemas.microsoft.com/office/drawing/2014/main" val="393543733"/>
                  </a:ext>
                </a:extLst>
              </a:tr>
              <a:tr h="1085962">
                <a:tc vMerge="1">
                  <a:txBody>
                    <a:bodyPr/>
                    <a:lstStyle/>
                    <a:p>
                      <a:pPr algn="ctr" rtl="0" fontAlgn="ctr"/>
                      <a:endParaRPr lang="es-MX" sz="1400" b="1" i="0" u="none" strike="noStrike" dirty="0">
                        <a:solidFill>
                          <a:srgbClr val="000000"/>
                        </a:solidFill>
                        <a:effectLst/>
                        <a:latin typeface="Calibri" panose="020F0502020204030204" pitchFamily="34" charset="0"/>
                      </a:endParaRPr>
                    </a:p>
                  </a:txBody>
                  <a:tcPr marL="7489" marR="7489" marT="74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ctr"/>
                      <a:r>
                        <a:rPr lang="es-MX" sz="1400" b="1" i="0" u="none" strike="noStrike" dirty="0">
                          <a:solidFill>
                            <a:srgbClr val="000000"/>
                          </a:solidFill>
                          <a:effectLst/>
                          <a:latin typeface="Calibri" panose="020F0502020204030204" pitchFamily="34" charset="0"/>
                        </a:rPr>
                        <a:t>Construcción, Equipamiento, Mantenimiento y Operación de los Centros De Revisión y Control Técnico Vehicular del Distrito Metropolitano De Quito</a:t>
                      </a: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t"/>
                      <a:r>
                        <a:rPr lang="es-EC" sz="1400" b="0" i="0" u="none" strike="noStrike" dirty="0" smtClean="0">
                          <a:solidFill>
                            <a:srgbClr val="000000"/>
                          </a:solidFill>
                          <a:effectLst/>
                          <a:latin typeface="Calibri" panose="020F0502020204030204" pitchFamily="34" charset="0"/>
                        </a:rPr>
                        <a:t>$- </a:t>
                      </a:r>
                      <a:endParaRPr lang="es-EC" sz="1400" b="0" i="0" u="none" strike="noStrike" dirty="0">
                        <a:solidFill>
                          <a:srgbClr val="000000"/>
                        </a:solidFill>
                        <a:effectLst/>
                        <a:latin typeface="Calibri" panose="020F0502020204030204" pitchFamily="34" charset="0"/>
                      </a:endParaRP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t"/>
                      <a:r>
                        <a:rPr lang="es-EC" sz="1400" b="0" i="0" u="none" strike="noStrike" dirty="0" smtClean="0">
                          <a:solidFill>
                            <a:srgbClr val="000000"/>
                          </a:solidFill>
                          <a:effectLst/>
                          <a:latin typeface="Calibri" panose="020F0502020204030204" pitchFamily="34" charset="0"/>
                        </a:rPr>
                        <a:t>$-</a:t>
                      </a:r>
                      <a:endParaRPr lang="es-EC" sz="1400" b="0" i="0" u="none" strike="noStrike" dirty="0">
                        <a:solidFill>
                          <a:srgbClr val="000000"/>
                        </a:solidFill>
                        <a:effectLst/>
                        <a:latin typeface="Calibri" panose="020F0502020204030204" pitchFamily="34" charset="0"/>
                      </a:endParaRP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tc>
                  <a:txBody>
                    <a:bodyPr/>
                    <a:lstStyle/>
                    <a:p>
                      <a:pPr algn="ctr" rtl="0" fontAlgn="t"/>
                      <a:r>
                        <a:rPr lang="es-EC" sz="1400" b="0" i="0" u="none" strike="noStrike" dirty="0" smtClean="0">
                          <a:solidFill>
                            <a:srgbClr val="000000"/>
                          </a:solidFill>
                          <a:effectLst/>
                          <a:latin typeface="Calibri" panose="020F0502020204030204" pitchFamily="34" charset="0"/>
                        </a:rPr>
                        <a:t>$- </a:t>
                      </a:r>
                      <a:endParaRPr lang="es-EC" sz="1400" b="0" i="0" u="none" strike="noStrike" dirty="0">
                        <a:solidFill>
                          <a:srgbClr val="000000"/>
                        </a:solidFill>
                        <a:effectLst/>
                        <a:latin typeface="Calibri" panose="020F0502020204030204" pitchFamily="34" charset="0"/>
                      </a:endParaRPr>
                    </a:p>
                  </a:txBody>
                  <a:tcPr marL="7489" marR="7489" marT="748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3E6"/>
                    </a:solidFill>
                  </a:tcPr>
                </a:tc>
                <a:extLst>
                  <a:ext uri="{0D108BD9-81ED-4DB2-BD59-A6C34878D82A}">
                    <a16:rowId xmlns:a16="http://schemas.microsoft.com/office/drawing/2014/main" val="2911736805"/>
                  </a:ext>
                </a:extLst>
              </a:tr>
              <a:tr h="217192">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C" sz="1400" b="1" i="0" u="none" strike="noStrike" dirty="0" smtClean="0">
                          <a:solidFill>
                            <a:srgbClr val="000000"/>
                          </a:solidFill>
                          <a:effectLst/>
                          <a:latin typeface="Calibri" panose="020F0502020204030204" pitchFamily="34" charset="0"/>
                        </a:rPr>
                        <a:t>FORTALECIMIENTO INSTITUCIONAL</a:t>
                      </a:r>
                    </a:p>
                  </a:txBody>
                  <a:tcPr marL="7489" marR="7489" marT="74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a:txBody>
                    <a:bodyPr/>
                    <a:lstStyle/>
                    <a:p>
                      <a:pPr algn="ctr" rtl="0" fontAlgn="ctr"/>
                      <a:r>
                        <a:rPr lang="es-EC" sz="1400" b="1" i="0" u="none" strike="noStrike" dirty="0">
                          <a:solidFill>
                            <a:srgbClr val="000000"/>
                          </a:solidFill>
                          <a:effectLst/>
                          <a:latin typeface="Calibri" panose="020F0502020204030204" pitchFamily="34" charset="0"/>
                        </a:rPr>
                        <a:t>Gasto Administrativo</a:t>
                      </a: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a:txBody>
                    <a:bodyPr/>
                    <a:lstStyle/>
                    <a:p>
                      <a:pPr algn="ctr" rtl="0" fontAlgn="t"/>
                      <a:r>
                        <a:rPr lang="es-EC" sz="1400" b="1" i="0" u="none" strike="noStrike">
                          <a:solidFill>
                            <a:srgbClr val="000000"/>
                          </a:solidFill>
                          <a:effectLst/>
                          <a:latin typeface="Calibri" panose="020F0502020204030204" pitchFamily="34" charset="0"/>
                        </a:rPr>
                        <a:t>$3,273,000.00</a:t>
                      </a:r>
                    </a:p>
                  </a:txBody>
                  <a:tcPr marL="7489" marR="7489" marT="74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s-EC" sz="1400" b="0" i="0" u="none" strike="noStrike" dirty="0" smtClean="0">
                          <a:solidFill>
                            <a:srgbClr val="000000"/>
                          </a:solidFill>
                          <a:effectLst/>
                          <a:latin typeface="Calibri" panose="020F0502020204030204" pitchFamily="34" charset="0"/>
                        </a:rPr>
                        <a:t>$-</a:t>
                      </a:r>
                    </a:p>
                    <a:p>
                      <a:pPr algn="ctr" rtl="0" fontAlgn="t"/>
                      <a:endParaRPr lang="es-EC" sz="1400" b="1" i="0" u="none" strike="noStrike" dirty="0">
                        <a:solidFill>
                          <a:srgbClr val="000000"/>
                        </a:solidFill>
                        <a:effectLst/>
                        <a:latin typeface="Calibri" panose="020F0502020204030204" pitchFamily="34" charset="0"/>
                      </a:endParaRPr>
                    </a:p>
                  </a:txBody>
                  <a:tcPr marL="7489" marR="7489" marT="74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a:txBody>
                    <a:bodyPr/>
                    <a:lstStyle/>
                    <a:p>
                      <a:pPr algn="ctr" rtl="0" fontAlgn="t"/>
                      <a:r>
                        <a:rPr lang="es-EC" sz="1400" b="1" i="0" u="none" strike="noStrike" dirty="0">
                          <a:solidFill>
                            <a:srgbClr val="000000"/>
                          </a:solidFill>
                          <a:effectLst/>
                          <a:latin typeface="Calibri" panose="020F0502020204030204" pitchFamily="34" charset="0"/>
                        </a:rPr>
                        <a:t>$3,273,000.00</a:t>
                      </a:r>
                    </a:p>
                  </a:txBody>
                  <a:tcPr marL="7489" marR="7489" marT="7489"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extLst>
                  <a:ext uri="{0D108BD9-81ED-4DB2-BD59-A6C34878D82A}">
                    <a16:rowId xmlns:a16="http://schemas.microsoft.com/office/drawing/2014/main" val="4204390126"/>
                  </a:ext>
                </a:extLst>
              </a:tr>
              <a:tr h="217192">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EC" sz="1400" b="1" i="0" u="none" strike="noStrike" dirty="0" smtClean="0">
                        <a:solidFill>
                          <a:srgbClr val="000000"/>
                        </a:solidFill>
                        <a:effectLst/>
                        <a:latin typeface="Calibri" panose="020F0502020204030204" pitchFamily="34" charset="0"/>
                      </a:endParaRPr>
                    </a:p>
                  </a:txBody>
                  <a:tcPr marL="7489" marR="7489" marT="74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a:txBody>
                    <a:bodyPr/>
                    <a:lstStyle/>
                    <a:p>
                      <a:pPr algn="ctr" rtl="0" fontAlgn="ctr"/>
                      <a:r>
                        <a:rPr lang="es-EC" sz="1400" b="1" i="0" u="none" strike="noStrike" dirty="0" smtClean="0">
                          <a:solidFill>
                            <a:srgbClr val="000000"/>
                          </a:solidFill>
                          <a:effectLst/>
                          <a:latin typeface="Calibri" panose="020F0502020204030204" pitchFamily="34" charset="0"/>
                        </a:rPr>
                        <a:t>Gasto</a:t>
                      </a:r>
                      <a:r>
                        <a:rPr lang="es-EC" sz="1400" b="1" i="0" u="none" strike="noStrike" baseline="0" dirty="0" smtClean="0">
                          <a:solidFill>
                            <a:srgbClr val="000000"/>
                          </a:solidFill>
                          <a:effectLst/>
                          <a:latin typeface="Calibri" panose="020F0502020204030204" pitchFamily="34" charset="0"/>
                        </a:rPr>
                        <a:t> Remuneraciones</a:t>
                      </a:r>
                      <a:endParaRPr lang="es-EC" sz="1400" b="1" i="0" u="none" strike="noStrike" dirty="0">
                        <a:solidFill>
                          <a:srgbClr val="000000"/>
                        </a:solidFill>
                        <a:effectLst/>
                        <a:latin typeface="Calibri" panose="020F0502020204030204" pitchFamily="34" charset="0"/>
                      </a:endParaRP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s-EC" sz="1400" b="1" i="0" u="none" strike="noStrike" kern="1200" dirty="0" smtClean="0">
                          <a:solidFill>
                            <a:srgbClr val="000000"/>
                          </a:solidFill>
                          <a:effectLst/>
                          <a:latin typeface="Calibri" panose="020F0502020204030204" pitchFamily="34" charset="0"/>
                          <a:ea typeface="+mn-ea"/>
                          <a:cs typeface="+mn-cs"/>
                        </a:rPr>
                        <a:t>$36,996,436.79</a:t>
                      </a:r>
                    </a:p>
                  </a:txBody>
                  <a:tcPr marL="7489" marR="7489" marT="74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s-EC" sz="1400" b="0" i="0" u="none" strike="noStrike" dirty="0" smtClean="0">
                          <a:solidFill>
                            <a:srgbClr val="000000"/>
                          </a:solidFill>
                          <a:effectLst/>
                          <a:latin typeface="Calibri" panose="020F0502020204030204" pitchFamily="34" charset="0"/>
                        </a:rPr>
                        <a:t>$-</a:t>
                      </a:r>
                    </a:p>
                  </a:txBody>
                  <a:tcPr marL="7489" marR="7489" marT="74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s-EC" sz="1400" b="1" i="0" u="none" strike="noStrike" kern="1200" dirty="0" smtClean="0">
                          <a:solidFill>
                            <a:srgbClr val="000000"/>
                          </a:solidFill>
                          <a:effectLst/>
                          <a:latin typeface="Calibri" panose="020F0502020204030204" pitchFamily="34" charset="0"/>
                          <a:ea typeface="+mn-ea"/>
                          <a:cs typeface="+mn-cs"/>
                        </a:rPr>
                        <a:t>$36,996,436.79</a:t>
                      </a:r>
                    </a:p>
                  </a:txBody>
                  <a:tcPr marL="7489" marR="7489" marT="7489"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extLst>
                  <a:ext uri="{0D108BD9-81ED-4DB2-BD59-A6C34878D82A}">
                    <a16:rowId xmlns:a16="http://schemas.microsoft.com/office/drawing/2014/main" val="891016317"/>
                  </a:ext>
                </a:extLst>
              </a:tr>
              <a:tr h="217192">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C" sz="1400" b="1" i="0" u="none" strike="noStrike" kern="1200" dirty="0" smtClean="0">
                          <a:solidFill>
                            <a:srgbClr val="000000"/>
                          </a:solidFill>
                          <a:effectLst/>
                          <a:latin typeface="Calibri" panose="020F0502020204030204" pitchFamily="34" charset="0"/>
                          <a:ea typeface="+mn-ea"/>
                          <a:cs typeface="+mn-cs"/>
                        </a:rPr>
                        <a:t>TOTAL</a:t>
                      </a:r>
                    </a:p>
                  </a:txBody>
                  <a:tcPr marL="7489" marR="7489" marT="74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marL="0" algn="ctr" defTabSz="914400" rtl="0" eaLnBrk="1" fontAlgn="ctr" latinLnBrk="0" hangingPunct="1"/>
                      <a:endParaRPr lang="es-EC" sz="1400" b="1" i="0" u="none" strike="noStrike" kern="1200" dirty="0">
                        <a:solidFill>
                          <a:srgbClr val="000000"/>
                        </a:solidFill>
                        <a:effectLst/>
                        <a:latin typeface="Calibri" panose="020F0502020204030204" pitchFamily="34" charset="0"/>
                        <a:ea typeface="+mn-ea"/>
                        <a:cs typeface="+mn-cs"/>
                      </a:endParaRPr>
                    </a:p>
                  </a:txBody>
                  <a:tcPr marL="7489" marR="7489" marT="74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C" sz="1400" b="1" i="0" u="none" strike="noStrike" kern="1200" dirty="0" smtClean="0">
                          <a:solidFill>
                            <a:srgbClr val="000000"/>
                          </a:solidFill>
                          <a:effectLst/>
                          <a:latin typeface="Calibri" panose="020F0502020204030204" pitchFamily="34" charset="0"/>
                          <a:ea typeface="+mn-ea"/>
                          <a:cs typeface="+mn-cs"/>
                        </a:rPr>
                        <a:t>$55,290,948.28</a:t>
                      </a:r>
                    </a:p>
                  </a:txBody>
                  <a:tcPr marL="7489" marR="7489" marT="74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C" sz="1400" b="1" i="0" u="none" strike="noStrike" dirty="0" smtClean="0">
                          <a:solidFill>
                            <a:srgbClr val="000000"/>
                          </a:solidFill>
                          <a:effectLst/>
                          <a:latin typeface="Calibri" panose="020F0502020204030204" pitchFamily="34" charset="0"/>
                        </a:rPr>
                        <a:t>-$685.045,99</a:t>
                      </a:r>
                    </a:p>
                  </a:txBody>
                  <a:tcPr marL="7489" marR="7489" marT="74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ctr" defTabSz="914400" rtl="0" eaLnBrk="1" fontAlgn="ctr" latinLnBrk="0" hangingPunct="1"/>
                      <a:r>
                        <a:rPr lang="es-EC" sz="1400" b="1" i="0" u="none" strike="noStrike" kern="1200" dirty="0" smtClean="0">
                          <a:solidFill>
                            <a:srgbClr val="000000"/>
                          </a:solidFill>
                          <a:effectLst/>
                          <a:latin typeface="Calibri" panose="020F0502020204030204" pitchFamily="34" charset="0"/>
                          <a:ea typeface="+mn-ea"/>
                          <a:cs typeface="+mn-cs"/>
                        </a:rPr>
                        <a:t>$54.605.902,29</a:t>
                      </a:r>
                      <a:endParaRPr lang="es-EC" sz="1400" b="1" i="0" u="none" strike="noStrike" kern="1200" dirty="0">
                        <a:solidFill>
                          <a:srgbClr val="000000"/>
                        </a:solidFill>
                        <a:effectLst/>
                        <a:latin typeface="Calibri" panose="020F0502020204030204" pitchFamily="34" charset="0"/>
                        <a:ea typeface="+mn-ea"/>
                        <a:cs typeface="+mn-cs"/>
                      </a:endParaRPr>
                    </a:p>
                  </a:txBody>
                  <a:tcPr marL="7489" marR="7489" marT="7489"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227282"/>
                  </a:ext>
                </a:extLst>
              </a:tr>
            </a:tbl>
          </a:graphicData>
        </a:graphic>
      </p:graphicFrame>
    </p:spTree>
    <p:extLst>
      <p:ext uri="{BB962C8B-B14F-4D97-AF65-F5344CB8AC3E}">
        <p14:creationId xmlns:p14="http://schemas.microsoft.com/office/powerpoint/2010/main" val="1023700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 y="0"/>
            <a:ext cx="12187263" cy="6858000"/>
          </a:xfrm>
          <a:prstGeom prst="rect">
            <a:avLst/>
          </a:prstGeom>
        </p:spPr>
      </p:pic>
      <p:sp>
        <p:nvSpPr>
          <p:cNvPr id="3" name="CuadroTexto 2"/>
          <p:cNvSpPr txBox="1"/>
          <p:nvPr/>
        </p:nvSpPr>
        <p:spPr>
          <a:xfrm>
            <a:off x="1005625" y="1668780"/>
            <a:ext cx="10329230" cy="954107"/>
          </a:xfrm>
          <a:prstGeom prst="rect">
            <a:avLst/>
          </a:prstGeom>
          <a:noFill/>
        </p:spPr>
        <p:txBody>
          <a:bodyPr wrap="square" rtlCol="0">
            <a:spAutoFit/>
          </a:bodyPr>
          <a:lstStyle/>
          <a:p>
            <a:pPr algn="just"/>
            <a:endParaRPr lang="es-MX" sz="1400" dirty="0"/>
          </a:p>
          <a:p>
            <a:pPr algn="just"/>
            <a:endParaRPr lang="es-MX" sz="1400" dirty="0"/>
          </a:p>
          <a:p>
            <a:endParaRPr lang="es-MX" sz="1400" dirty="0" smtClean="0"/>
          </a:p>
          <a:p>
            <a:pPr algn="r"/>
            <a:endParaRPr lang="es-EC" sz="1400" dirty="0"/>
          </a:p>
        </p:txBody>
      </p:sp>
      <p:sp>
        <p:nvSpPr>
          <p:cNvPr id="4" name="Título 3"/>
          <p:cNvSpPr>
            <a:spLocks noGrp="1"/>
          </p:cNvSpPr>
          <p:nvPr>
            <p:ph type="title"/>
          </p:nvPr>
        </p:nvSpPr>
        <p:spPr>
          <a:xfrm>
            <a:off x="912440" y="2324554"/>
            <a:ext cx="10515600" cy="1325563"/>
          </a:xfrm>
        </p:spPr>
        <p:txBody>
          <a:bodyPr>
            <a:noAutofit/>
          </a:bodyPr>
          <a:lstStyle/>
          <a:p>
            <a:pPr algn="ctr"/>
            <a:r>
              <a:rPr lang="es-MX" sz="4800" dirty="0">
                <a:solidFill>
                  <a:schemeClr val="accent1">
                    <a:lumMod val="75000"/>
                  </a:schemeClr>
                </a:solidFill>
              </a:rPr>
              <a:t>INCLUSIÓN PROYECTO DE INVERSIÓN </a:t>
            </a:r>
            <a:br>
              <a:rPr lang="es-MX" sz="4800" dirty="0">
                <a:solidFill>
                  <a:schemeClr val="accent1">
                    <a:lumMod val="75000"/>
                  </a:schemeClr>
                </a:solidFill>
              </a:rPr>
            </a:br>
            <a:r>
              <a:rPr lang="es-MX" sz="4800" dirty="0">
                <a:solidFill>
                  <a:schemeClr val="accent1">
                    <a:lumMod val="75000"/>
                  </a:schemeClr>
                </a:solidFill>
              </a:rPr>
              <a:t>REVISIÓN TÉCNICA VEHICULAR</a:t>
            </a:r>
            <a:endParaRPr lang="es-MX" sz="4800" dirty="0"/>
          </a:p>
        </p:txBody>
      </p:sp>
    </p:spTree>
    <p:extLst>
      <p:ext uri="{BB962C8B-B14F-4D97-AF65-F5344CB8AC3E}">
        <p14:creationId xmlns:p14="http://schemas.microsoft.com/office/powerpoint/2010/main" val="863346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87263" cy="6858000"/>
          </a:xfrm>
          <a:prstGeom prst="rect">
            <a:avLst/>
          </a:prstGeom>
        </p:spPr>
      </p:pic>
      <p:sp>
        <p:nvSpPr>
          <p:cNvPr id="2" name="Título 1"/>
          <p:cNvSpPr>
            <a:spLocks noGrp="1"/>
          </p:cNvSpPr>
          <p:nvPr>
            <p:ph type="title"/>
          </p:nvPr>
        </p:nvSpPr>
        <p:spPr>
          <a:xfrm>
            <a:off x="6098368" y="373585"/>
            <a:ext cx="6797040" cy="1083740"/>
          </a:xfrm>
        </p:spPr>
        <p:txBody>
          <a:bodyPr>
            <a:noAutofit/>
          </a:bodyPr>
          <a:lstStyle/>
          <a:p>
            <a:pPr algn="ctr"/>
            <a:r>
              <a:rPr lang="es-MX" sz="4267" dirty="0">
                <a:solidFill>
                  <a:schemeClr val="accent1">
                    <a:lumMod val="75000"/>
                  </a:schemeClr>
                </a:solidFill>
              </a:rPr>
              <a:t>COMPETENCIA RTV</a:t>
            </a:r>
            <a:endParaRPr lang="es-EC" sz="4267" dirty="0">
              <a:solidFill>
                <a:schemeClr val="accent1">
                  <a:lumMod val="75000"/>
                </a:schemeClr>
              </a:solidFill>
            </a:endParaRPr>
          </a:p>
        </p:txBody>
      </p:sp>
      <p:sp>
        <p:nvSpPr>
          <p:cNvPr id="4" name="CuadroTexto 3"/>
          <p:cNvSpPr txBox="1"/>
          <p:nvPr/>
        </p:nvSpPr>
        <p:spPr>
          <a:xfrm>
            <a:off x="1053737" y="1524000"/>
            <a:ext cx="10607040" cy="4524315"/>
          </a:xfrm>
          <a:prstGeom prst="rect">
            <a:avLst/>
          </a:prstGeom>
          <a:noFill/>
        </p:spPr>
        <p:txBody>
          <a:bodyPr wrap="square" rtlCol="0">
            <a:spAutoFit/>
          </a:bodyPr>
          <a:lstStyle/>
          <a:p>
            <a:r>
              <a:rPr lang="es-MX" b="1" dirty="0" smtClean="0"/>
              <a:t>CONSEJO NACIONAL DE COMPETENCIAS</a:t>
            </a:r>
          </a:p>
          <a:p>
            <a:endParaRPr lang="es-MX" dirty="0" smtClean="0"/>
          </a:p>
          <a:p>
            <a:r>
              <a:rPr lang="es-MX" dirty="0" smtClean="0"/>
              <a:t>Mediante Resolución No. 006-CNC-2012 de 26 de abril de 2012 el Consejo Nacional de Competencias transfirió la competencia para planificar, regular y controlar el tránsito, el transporte  la seguridad vial, a favor de los gobiernos autónomos descentralizados municipales del país, progresivamente, en los términos de dicha Resolución; y de acuerdo al artículo 4 de este cuerpo normativo se estableció que el Municipio del Distrito</a:t>
            </a:r>
          </a:p>
          <a:p>
            <a:r>
              <a:rPr lang="es-MX" dirty="0" smtClean="0"/>
              <a:t>Metropolitano de Quito pertenece al modelo A.</a:t>
            </a:r>
          </a:p>
          <a:p>
            <a:endParaRPr lang="es-MX" dirty="0" smtClean="0"/>
          </a:p>
          <a:p>
            <a:pPr marL="285750" indent="-285750">
              <a:buFont typeface="Arial" panose="020B0604020202020204" pitchFamily="34" charset="0"/>
              <a:buChar char="•"/>
            </a:pPr>
            <a:r>
              <a:rPr lang="es-MX" dirty="0" smtClean="0"/>
              <a:t>El artículo 20 de las facultades y atribuciones específicas del modelo de gestión A, además de las comunes, los gobiernos autónomos descentralizados metropolitanos y municipales, tendrán entre otras la siguiente: </a:t>
            </a:r>
          </a:p>
          <a:p>
            <a:pPr marL="285750" indent="-285750">
              <a:buFont typeface="Arial" panose="020B0604020202020204" pitchFamily="34" charset="0"/>
              <a:buChar char="•"/>
            </a:pPr>
            <a:endParaRPr lang="es-MX" dirty="0" smtClean="0"/>
          </a:p>
          <a:p>
            <a:pPr marL="285750" indent="-285750" algn="just">
              <a:buFont typeface="Arial" panose="020B0604020202020204" pitchFamily="34" charset="0"/>
              <a:buChar char="•"/>
            </a:pPr>
            <a:r>
              <a:rPr lang="es-MX" dirty="0" smtClean="0"/>
              <a:t>Autorizar, concesionar o implementar los centros de revisión y control técnico vehicular, a fin de controlar el estado mecánico, los elementos de seguridad, la emisión de gases y el ruido con origen en medios de transporte terrestre.</a:t>
            </a:r>
          </a:p>
          <a:p>
            <a:pPr marL="285750" indent="-285750">
              <a:buFont typeface="Arial" panose="020B0604020202020204" pitchFamily="34" charset="0"/>
              <a:buChar char="•"/>
            </a:pPr>
            <a:endParaRPr lang="es-MX" dirty="0" smtClean="0"/>
          </a:p>
          <a:p>
            <a:pPr marL="285750" indent="-285750">
              <a:buFont typeface="Arial" panose="020B0604020202020204" pitchFamily="34" charset="0"/>
              <a:buChar char="•"/>
            </a:pPr>
            <a:r>
              <a:rPr lang="es-MX" dirty="0" smtClean="0"/>
              <a:t>Controlar el funcionamiento de los centros de revisión y control técnico vehicular.</a:t>
            </a:r>
          </a:p>
        </p:txBody>
      </p:sp>
    </p:spTree>
    <p:extLst>
      <p:ext uri="{BB962C8B-B14F-4D97-AF65-F5344CB8AC3E}">
        <p14:creationId xmlns:p14="http://schemas.microsoft.com/office/powerpoint/2010/main" val="820167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descr="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9088" y="0"/>
            <a:ext cx="12187263" cy="6858000"/>
          </a:xfrm>
          <a:prstGeom prst="rect">
            <a:avLst/>
          </a:prstGeom>
        </p:spPr>
      </p:pic>
      <p:sp>
        <p:nvSpPr>
          <p:cNvPr id="2" name="Título 1"/>
          <p:cNvSpPr>
            <a:spLocks noGrp="1"/>
          </p:cNvSpPr>
          <p:nvPr>
            <p:ph type="title"/>
          </p:nvPr>
        </p:nvSpPr>
        <p:spPr>
          <a:xfrm>
            <a:off x="4303940" y="396853"/>
            <a:ext cx="6797040" cy="865073"/>
          </a:xfrm>
        </p:spPr>
        <p:txBody>
          <a:bodyPr>
            <a:noAutofit/>
          </a:bodyPr>
          <a:lstStyle/>
          <a:p>
            <a:pPr algn="r"/>
            <a:r>
              <a:rPr lang="es-MX" sz="3600" dirty="0">
                <a:solidFill>
                  <a:schemeClr val="accent1">
                    <a:lumMod val="75000"/>
                  </a:schemeClr>
                </a:solidFill>
              </a:rPr>
              <a:t>COMPETENCIA RTV</a:t>
            </a:r>
            <a:endParaRPr lang="es-EC" sz="3600" dirty="0">
              <a:solidFill>
                <a:schemeClr val="accent1">
                  <a:lumMod val="75000"/>
                </a:schemeClr>
              </a:solidFill>
            </a:endParaRPr>
          </a:p>
        </p:txBody>
      </p:sp>
      <p:sp>
        <p:nvSpPr>
          <p:cNvPr id="3" name="CuadroTexto 2"/>
          <p:cNvSpPr txBox="1"/>
          <p:nvPr/>
        </p:nvSpPr>
        <p:spPr>
          <a:xfrm>
            <a:off x="906508" y="1095919"/>
            <a:ext cx="10798628" cy="5632311"/>
          </a:xfrm>
          <a:prstGeom prst="rect">
            <a:avLst/>
          </a:prstGeom>
          <a:noFill/>
        </p:spPr>
        <p:txBody>
          <a:bodyPr wrap="square" rtlCol="0">
            <a:spAutoFit/>
          </a:bodyPr>
          <a:lstStyle/>
          <a:p>
            <a:r>
              <a:rPr lang="es-MX" b="1" dirty="0" smtClean="0"/>
              <a:t>LEY ORGÁNICA DE TRANSPORTE TERRESTRE, TRÁNSITO Y SEGURIDAD VIAL </a:t>
            </a:r>
          </a:p>
          <a:p>
            <a:endParaRPr lang="es-MX" b="1" dirty="0" smtClean="0"/>
          </a:p>
          <a:p>
            <a:r>
              <a:rPr lang="es-MX" dirty="0" smtClean="0"/>
              <a:t>Art</a:t>
            </a:r>
            <a:r>
              <a:rPr lang="es-MX" dirty="0"/>
              <a:t>. 30.5.- Los Gobiernos Autónomos Descentralizados Metropolitanos y </a:t>
            </a:r>
            <a:r>
              <a:rPr lang="es-MX" dirty="0" smtClean="0"/>
              <a:t>Municipales tendrá </a:t>
            </a:r>
            <a:r>
              <a:rPr lang="es-MX" dirty="0"/>
              <a:t>la siguiente competencia: </a:t>
            </a:r>
          </a:p>
          <a:p>
            <a:r>
              <a:rPr lang="es-MX" dirty="0" smtClean="0"/>
              <a:t>	(...) </a:t>
            </a:r>
            <a:r>
              <a:rPr lang="es-MX" dirty="0"/>
              <a:t>“j) Autorizar, concesionar o implementar los centros de revisión y </a:t>
            </a:r>
            <a:r>
              <a:rPr lang="es-MX" dirty="0" smtClean="0"/>
              <a:t>control técnico </a:t>
            </a:r>
            <a:r>
              <a:rPr lang="es-MX" dirty="0"/>
              <a:t>vehicular, a fin de </a:t>
            </a:r>
            <a:r>
              <a:rPr lang="es-MX" dirty="0" smtClean="0"/>
              <a:t>	controlar </a:t>
            </a:r>
            <a:r>
              <a:rPr lang="es-MX" dirty="0"/>
              <a:t>el estado mecánico, los elementos de </a:t>
            </a:r>
            <a:r>
              <a:rPr lang="es-MX" dirty="0" smtClean="0"/>
              <a:t>seguridad, la </a:t>
            </a:r>
            <a:r>
              <a:rPr lang="es-MX" dirty="0"/>
              <a:t>emisión de gases y el ruido, con origen en </a:t>
            </a:r>
            <a:r>
              <a:rPr lang="es-MX" dirty="0" smtClean="0"/>
              <a:t>	medios </a:t>
            </a:r>
            <a:r>
              <a:rPr lang="es-MX" dirty="0"/>
              <a:t>de transporte terrestre”. </a:t>
            </a:r>
            <a:endParaRPr lang="es-MX" dirty="0" smtClean="0"/>
          </a:p>
          <a:p>
            <a:r>
              <a:rPr lang="es-MX" dirty="0" smtClean="0"/>
              <a:t>Art</a:t>
            </a:r>
            <a:r>
              <a:rPr lang="es-MX" dirty="0"/>
              <a:t>. 206.a.- “(...) los vehículos que presten el servicio de transporte público y </a:t>
            </a:r>
            <a:r>
              <a:rPr lang="es-MX" dirty="0" smtClean="0"/>
              <a:t>comercial, se </a:t>
            </a:r>
            <a:r>
              <a:rPr lang="es-MX" dirty="0"/>
              <a:t>sujetarán a una revisión técnica vehicular que será un requisito previo al </a:t>
            </a:r>
            <a:r>
              <a:rPr lang="es-MX" dirty="0" smtClean="0"/>
              <a:t>otorgamiento de </a:t>
            </a:r>
            <a:r>
              <a:rPr lang="es-MX" dirty="0"/>
              <a:t>la matrícula respectiva</a:t>
            </a:r>
            <a:r>
              <a:rPr lang="es-MX" dirty="0" smtClean="0"/>
              <a:t>.”</a:t>
            </a:r>
          </a:p>
          <a:p>
            <a:endParaRPr lang="es-ES" b="1" dirty="0" smtClean="0"/>
          </a:p>
          <a:p>
            <a:r>
              <a:rPr lang="es-ES" b="1" dirty="0" smtClean="0"/>
              <a:t>REGLAMENTO </a:t>
            </a:r>
            <a:r>
              <a:rPr lang="es-ES" b="1" dirty="0"/>
              <a:t>GENERAL A LA LEY ORGÁNICA DE TRANSPORTE TERRESTRE, TRÁNSITO Y SEGURIDAD VIAL </a:t>
            </a:r>
            <a:r>
              <a:rPr lang="es-ES" dirty="0"/>
              <a:t>(LOTTTSV) establece que:</a:t>
            </a:r>
          </a:p>
          <a:p>
            <a:endParaRPr lang="es-EC" dirty="0"/>
          </a:p>
          <a:p>
            <a:pPr algn="just"/>
            <a:r>
              <a:rPr lang="es-ES" i="1" dirty="0"/>
              <a:t>“Art. 314.- Los centros de revisión y control vehicular serán los encargados de verificar</a:t>
            </a:r>
            <a:r>
              <a:rPr lang="es-EC" dirty="0"/>
              <a:t> </a:t>
            </a:r>
            <a:r>
              <a:rPr lang="es-ES" i="1" dirty="0"/>
              <a:t>que los vehículos sometidos a revisión técnica, mecánica y de gases contaminantes, posean las condiciones óptimas que garanticen las vidas del conductor, ocupantes y terceros, así como su normal funcionamiento y circulación, de acuerdo a lo que establezca el reglamento que expida la Agencia Nacional de Tránsito y las normas técnicas INEN vigentes.</a:t>
            </a:r>
            <a:endParaRPr lang="es-EC" dirty="0"/>
          </a:p>
          <a:p>
            <a:pPr algn="just"/>
            <a:r>
              <a:rPr lang="es-ES" i="1" dirty="0"/>
              <a:t>Los vehículos que no aprobaren las pruebas correspondientes, podrán ser prohibidos de circular y retirados en caso de hacerlo sin haberlas aprobado, de conformidad con las normas que se establezcan para el efecto.</a:t>
            </a:r>
            <a:endParaRPr lang="es-EC" dirty="0"/>
          </a:p>
          <a:p>
            <a:endParaRPr lang="es-MX" dirty="0"/>
          </a:p>
        </p:txBody>
      </p:sp>
    </p:spTree>
    <p:extLst>
      <p:ext uri="{BB962C8B-B14F-4D97-AF65-F5344CB8AC3E}">
        <p14:creationId xmlns:p14="http://schemas.microsoft.com/office/powerpoint/2010/main" val="4176547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A0B262E0AC3B344DA9F670608557FD31" ma:contentTypeVersion="4" ma:contentTypeDescription="Crear nuevo documento." ma:contentTypeScope="" ma:versionID="67e22828cc30d335c9bbb101bc15e587">
  <xsd:schema xmlns:xsd="http://www.w3.org/2001/XMLSchema" xmlns:xs="http://www.w3.org/2001/XMLSchema" xmlns:p="http://schemas.microsoft.com/office/2006/metadata/properties" xmlns:ns3="092f5d9d-4c2a-4f08-b0e7-558db996259c" targetNamespace="http://schemas.microsoft.com/office/2006/metadata/properties" ma:root="true" ma:fieldsID="fabe67f091e8ab8876f511354c6c97eb" ns3:_="">
    <xsd:import namespace="092f5d9d-4c2a-4f08-b0e7-558db996259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2f5d9d-4c2a-4f08-b0e7-558db99625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EDE43F-2C2F-46CD-892C-EE267499B2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2f5d9d-4c2a-4f08-b0e7-558db99625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8A2B41-B6E4-4A98-9B66-099EEC9EAA2D}">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092f5d9d-4c2a-4f08-b0e7-558db996259c"/>
    <ds:schemaRef ds:uri="http://www.w3.org/XML/1998/namespace"/>
  </ds:schemaRefs>
</ds:datastoreItem>
</file>

<file path=customXml/itemProps3.xml><?xml version="1.0" encoding="utf-8"?>
<ds:datastoreItem xmlns:ds="http://schemas.openxmlformats.org/officeDocument/2006/customXml" ds:itemID="{0457FDFD-9830-4A09-8511-33F662EC21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2609</TotalTime>
  <Words>4215</Words>
  <Application>Microsoft Office PowerPoint</Application>
  <PresentationFormat>Panorámica</PresentationFormat>
  <Paragraphs>391</Paragraphs>
  <Slides>30</Slides>
  <Notes>0</Notes>
  <HiddenSlides>2</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30</vt:i4>
      </vt:variant>
    </vt:vector>
  </HeadingPairs>
  <TitlesOfParts>
    <vt:vector size="37" baseType="lpstr">
      <vt:lpstr>Arial</vt:lpstr>
      <vt:lpstr>Arial Narrow</vt:lpstr>
      <vt:lpstr>Calibri</vt:lpstr>
      <vt:lpstr>Calibri Light</vt:lpstr>
      <vt:lpstr>Symbol</vt:lpstr>
      <vt:lpstr>Times New Roman</vt:lpstr>
      <vt:lpstr>Tema de Office</vt:lpstr>
      <vt:lpstr>EJECUCIÓN PRESUPUESTARIA      14 SEPTIEMBRE 2021</vt:lpstr>
      <vt:lpstr>EJECUCIÓN A SEPTIEMBRE 2021</vt:lpstr>
      <vt:lpstr>REFORMA PROGRAMATICA Y PRESUPUESTARIA AMT  2021  </vt:lpstr>
      <vt:lpstr>ANTECEDENTES</vt:lpstr>
      <vt:lpstr>ANTECEDENTES</vt:lpstr>
      <vt:lpstr>REFORMA PRESUPUESTARIA AMT 2021</vt:lpstr>
      <vt:lpstr>INCLUSIÓN PROYECTO DE INVERSIÓN  REVISIÓN TÉCNICA VEHICULAR</vt:lpstr>
      <vt:lpstr>COMPETENCIA RTV</vt:lpstr>
      <vt:lpstr>COMPETENCIA RTV</vt:lpstr>
      <vt:lpstr>COMPETENCIA RTV</vt:lpstr>
      <vt:lpstr>PLANES</vt:lpstr>
      <vt:lpstr>PROYECTO</vt:lpstr>
      <vt:lpstr>PROYECTO</vt:lpstr>
      <vt:lpstr>PROYECTO RTV</vt:lpstr>
      <vt:lpstr>PLAZO DE EJECUCIÓN </vt:lpstr>
      <vt:lpstr>DIAGNOSTICO</vt:lpstr>
      <vt:lpstr>VIABILIDAD</vt:lpstr>
      <vt:lpstr>DEMANDA DEL SERVICIO </vt:lpstr>
      <vt:lpstr>OFERTA</vt:lpstr>
      <vt:lpstr>INVERSIÓN - GESTOR</vt:lpstr>
      <vt:lpstr>INVERSIÓN - GESTOR </vt:lpstr>
      <vt:lpstr>INVERSIÓN - MDMQ </vt:lpstr>
      <vt:lpstr>INGRESOS GENERALES</vt:lpstr>
      <vt:lpstr>INGRESOS GENERALES</vt:lpstr>
      <vt:lpstr>INGRESO - MDMQ</vt:lpstr>
      <vt:lpstr>CONVENIENCIA</vt:lpstr>
      <vt:lpstr>REQUERIMIENTO</vt:lpstr>
      <vt:lpstr>REQUERIMIENTO</vt:lpstr>
      <vt:lpstr>REQUERIMIENTO</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Miguel Alejandro Teran Nuela</dc:creator>
  <cp:lastModifiedBy>Pablo David Rivera Meza</cp:lastModifiedBy>
  <cp:revision>47</cp:revision>
  <dcterms:created xsi:type="dcterms:W3CDTF">2021-09-13T00:26:05Z</dcterms:created>
  <dcterms:modified xsi:type="dcterms:W3CDTF">2021-09-14T20:31:56Z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0x010100A0B262E0AC3B344DA9F670608557FD31</vt:lpwstr>
  </property>
</Properties>
</file>