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317" r:id="rId3"/>
    <p:sldId id="331" r:id="rId4"/>
    <p:sldId id="325" r:id="rId5"/>
    <p:sldId id="327" r:id="rId6"/>
    <p:sldId id="308" r:id="rId7"/>
  </p:sldIdLst>
  <p:sldSz cx="12192000" cy="6858000"/>
  <p:notesSz cx="6805613" cy="99441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98"/>
    <a:srgbClr val="FFC000"/>
    <a:srgbClr val="E8F9FF"/>
    <a:srgbClr val="D0CECE"/>
    <a:srgbClr val="A7D3EE"/>
    <a:srgbClr val="853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1BE0DE6-11A9-4DA3-BE63-F922766A33C7}" v="5" dt="2021-09-07T17:17:00.1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7AC3CCA-C797-4891-BE02-D94E43425B78}" styleName="Estilo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A488322-F2BA-4B5B-9748-0D474271808F}" styleName="Estilo medio 3 - Énfasis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Estilo medio 1 - Énfasi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40" autoAdjust="0"/>
    <p:restoredTop sz="93957" autoAdjust="0"/>
  </p:normalViewPr>
  <p:slideViewPr>
    <p:cSldViewPr snapToGrid="0">
      <p:cViewPr varScale="1">
        <p:scale>
          <a:sx n="69" d="100"/>
          <a:sy n="69" d="100"/>
        </p:scale>
        <p:origin x="708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9DA0EE-E124-4AE3-961F-D1A2AA83D55A}" type="datetimeFigureOut">
              <a:rPr lang="es-EC" smtClean="0"/>
              <a:t>13/9/2021</a:t>
            </a:fld>
            <a:endParaRPr lang="es-EC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1038" y="4786313"/>
            <a:ext cx="5443537" cy="3914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54450" y="944562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A5F15E-F34D-4026-A167-80C356ECFB20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7220953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5F15E-F34D-4026-A167-80C356ECFB20}" type="slidenum">
              <a:rPr lang="es-EC" smtClean="0"/>
              <a:t>5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91453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7953CE-2E20-7843-A127-00AA990083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D65810C-89F9-2A48-93AA-C6142677E1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29844A9-A816-D34D-9F13-1C8CBB80A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DE0B24-4DCA-454C-99D6-F06C7AA577A7}" type="datetimeFigureOut">
              <a:rPr lang="es-EC" smtClean="0"/>
              <a:t>13/9/2021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AB4608-EDEA-2C42-9F74-DB86ABEC83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DB0E5CD-D4DD-AD44-B015-7C6ED7788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573206-10BE-4DF8-A91E-671CBE718BE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906384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B73992-CF36-264D-84E8-AE94C6ADF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BD71072-52A0-C04C-8510-1C8A500125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F5FF97-BE31-E947-AC9C-6D610CFBE3C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38BEA3-385A-D44F-8D54-74BF5B90FDB6}" type="datetimeFigureOut">
              <a:rPr lang="es-EC" smtClean="0"/>
              <a:t>13/9/2021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1FEE66F-83C8-7346-8563-267E99345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12432AE-532C-DB4B-AB94-137CE2959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1F15A0-D805-1C45-968F-7842CD906C8F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55225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6E195D4-CD2F-2F48-9F5D-639E1CD575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CF68F32-43A0-E949-96F5-23F6A320B3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7BFF47-BB4B-DB44-907F-678B9493DC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38BEA3-385A-D44F-8D54-74BF5B90FDB6}" type="datetimeFigureOut">
              <a:rPr lang="es-EC" smtClean="0"/>
              <a:t>13/9/2021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47942D-0F13-AF44-B74A-FFFD14231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9068382-69AE-B444-B432-1D5341C2D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1F15A0-D805-1C45-968F-7842CD906C8F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713336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767BB5-2840-1444-8019-F91B6245E7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20FF5C-175C-D14E-896F-1AF240205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14307C6-4545-B448-A27D-D7EE3C5E11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DE0B24-4DCA-454C-99D6-F06C7AA577A7}" type="datetimeFigureOut">
              <a:rPr lang="es-EC" smtClean="0"/>
              <a:t>13/9/2021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5251525-CAC4-C948-A40E-E96F79202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C0CDAD-4ECB-974A-8DCD-6C9FC3AA4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573206-10BE-4DF8-A91E-671CBE718BE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3301164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8B363E-BC84-C149-8171-E9296DE563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067235-AE17-5A43-BF75-82F359271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828BE88-7AC8-8B42-90C6-3CBB413F4B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DDE0B24-4DCA-454C-99D6-F06C7AA577A7}" type="datetimeFigureOut">
              <a:rPr lang="es-EC" smtClean="0"/>
              <a:t>13/9/2021</a:t>
            </a:fld>
            <a:endParaRPr lang="es-EC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D8D6B92-7B5D-6247-9292-912163362E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FA94A3-ED1E-1B4B-AEB7-9EA9DD916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0573206-10BE-4DF8-A91E-671CBE718BE2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279909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0941C5-48B8-9D42-B857-64AF81E69D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31AD97-58E5-9746-875E-398B19EAD0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87F7B11-7D49-9C4C-A51C-BD132D9E98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712270E-F09A-9648-A52D-4B8A9FF173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38BEA3-385A-D44F-8D54-74BF5B90FDB6}" type="datetimeFigureOut">
              <a:rPr lang="es-EC" smtClean="0"/>
              <a:t>13/9/2021</a:t>
            </a:fld>
            <a:endParaRPr lang="es-EC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5A1DE3-FE19-724B-A49B-A3D83F219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3B1F86E-D782-F442-8308-4C869AE7D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1F15A0-D805-1C45-968F-7842CD906C8F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204438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EEEFAA-9D67-274A-81D3-B8E6B3913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800FB7F-387F-A947-BA35-A853E1708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6B612B2-2EF9-E441-9C31-71729974E2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5309859-96B9-7E46-9D1D-229B6EE3EA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2F59BE9-73EA-8344-B519-1CD30CB5B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ECEC8AB-6F39-2048-8D1D-AF0C4C0207F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38BEA3-385A-D44F-8D54-74BF5B90FDB6}" type="datetimeFigureOut">
              <a:rPr lang="es-EC" smtClean="0"/>
              <a:t>13/9/2021</a:t>
            </a:fld>
            <a:endParaRPr lang="es-EC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570946-EF00-6545-9717-2C4C8BD43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4C34F22-D729-0F44-9EC9-055FCCCC8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1F15A0-D805-1C45-968F-7842CD906C8F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722998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56F52D-A98F-8D45-9F77-BFE1CD377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83A5D9C-9D1D-7140-B891-9EEB7D7820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38BEA3-385A-D44F-8D54-74BF5B90FDB6}" type="datetimeFigureOut">
              <a:rPr lang="es-EC" smtClean="0"/>
              <a:t>13/9/2021</a:t>
            </a:fld>
            <a:endParaRPr lang="es-EC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C29795B-A3B4-844D-9725-180AB569D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EDA329A-1447-454B-82AE-B2E6D6896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1F15A0-D805-1C45-968F-7842CD906C8F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541040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8AD5829-3A71-024C-9E08-0B2A3C5BA79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38BEA3-385A-D44F-8D54-74BF5B90FDB6}" type="datetimeFigureOut">
              <a:rPr lang="es-EC" smtClean="0"/>
              <a:t>13/9/2021</a:t>
            </a:fld>
            <a:endParaRPr lang="es-EC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84B57A1-1B17-B14D-8118-74F20E81F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0B697679-14DB-3943-9DDF-B4107F4BB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1F15A0-D805-1C45-968F-7842CD906C8F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08559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0D445E-7CF8-E844-AED8-AD8DD2CF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E688536-5D41-8741-BF49-84AD8C75F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F558E3F-7FFD-CE43-9691-7618CDCD8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36BC74-0174-AA49-85C5-33D9BB83A3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38BEA3-385A-D44F-8D54-74BF5B90FDB6}" type="datetimeFigureOut">
              <a:rPr lang="es-EC" smtClean="0"/>
              <a:t>13/9/2021</a:t>
            </a:fld>
            <a:endParaRPr lang="es-EC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13A94C9-6EA8-2246-8972-448568A45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B6B1C5-1A53-CD43-BC73-5460A2BDD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1F15A0-D805-1C45-968F-7842CD906C8F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639343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26F66E-CF95-DA41-9E54-2641F9BF5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EE1339D-D0F8-5A47-B9ED-C10006E345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68230E3-8FE3-8D46-BC86-496F6626AC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es-ES"/>
              <a:t>Editar los estilos de texto del patrón
Segundo nivel
Tercer nivel
Cuarto nivel
Quinto nivel</a:t>
            </a:r>
            <a:endParaRPr lang="es-EC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DBE8BD2-471D-B34C-B0E5-F545CAE0EE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438BEA3-385A-D44F-8D54-74BF5B90FDB6}" type="datetimeFigureOut">
              <a:rPr lang="es-EC" smtClean="0"/>
              <a:t>13/9/2021</a:t>
            </a:fld>
            <a:endParaRPr lang="es-EC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28F7F91-8568-A442-8003-A4B4B3BDA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C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A10014-F79A-214C-B2F4-4B6A6C82D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E1F15A0-D805-1C45-968F-7842CD906C8F}" type="slidenum">
              <a:rPr lang="es-EC" smtClean="0"/>
              <a:t>‹Nº›</a:t>
            </a:fld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518754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ángulo 11">
            <a:extLst>
              <a:ext uri="{FF2B5EF4-FFF2-40B4-BE49-F238E27FC236}">
                <a16:creationId xmlns:a16="http://schemas.microsoft.com/office/drawing/2014/main" id="{48988FD0-9505-8A44-A244-193AE85A6837}"/>
              </a:ext>
            </a:extLst>
          </p:cNvPr>
          <p:cNvSpPr/>
          <p:nvPr userDrawn="1"/>
        </p:nvSpPr>
        <p:spPr>
          <a:xfrm>
            <a:off x="0" y="6052028"/>
            <a:ext cx="12192000" cy="850942"/>
          </a:xfrm>
          <a:prstGeom prst="rect">
            <a:avLst/>
          </a:prstGeom>
          <a:solidFill>
            <a:srgbClr val="00569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09A478A-6CC1-2B49-AAAD-E08715D8AB8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2387" y="6105916"/>
            <a:ext cx="2925112" cy="850942"/>
          </a:xfrm>
          <a:prstGeom prst="rect">
            <a:avLst/>
          </a:prstGeom>
        </p:spPr>
      </p:pic>
      <p:pic>
        <p:nvPicPr>
          <p:cNvPr id="16" name="Imagen 15">
            <a:extLst>
              <a:ext uri="{FF2B5EF4-FFF2-40B4-BE49-F238E27FC236}">
                <a16:creationId xmlns:a16="http://schemas.microsoft.com/office/drawing/2014/main" id="{91A9EB8B-396F-D54B-96AD-A34CCB2C252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6651" y="5986477"/>
            <a:ext cx="4948748" cy="1108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374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6064BDED-D1EF-D043-B4BE-D9692C105F3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2155" y="982991"/>
            <a:ext cx="3773684" cy="1292536"/>
          </a:xfrm>
          <a:prstGeom prst="rect">
            <a:avLst/>
          </a:prstGeom>
        </p:spPr>
      </p:pic>
      <p:sp>
        <p:nvSpPr>
          <p:cNvPr id="2" name="Rectángulo redondeado 1"/>
          <p:cNvSpPr/>
          <p:nvPr/>
        </p:nvSpPr>
        <p:spPr>
          <a:xfrm>
            <a:off x="1427018" y="2843563"/>
            <a:ext cx="9272732" cy="181816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Reforma Presupuestaria EPMTPQ</a:t>
            </a:r>
            <a:endParaRPr lang="es-ES" sz="3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s-E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SEPTIEMBRE </a:t>
            </a:r>
            <a:r>
              <a:rPr lang="es-ES" sz="2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 2021</a:t>
            </a:r>
            <a:endParaRPr lang="es-EC" sz="2400" b="1" dirty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278C67F4-05EF-3F43-BA0A-C8CD142C9F06}"/>
              </a:ext>
            </a:extLst>
          </p:cNvPr>
          <p:cNvGrpSpPr/>
          <p:nvPr/>
        </p:nvGrpSpPr>
        <p:grpSpPr>
          <a:xfrm>
            <a:off x="8293100" y="6052028"/>
            <a:ext cx="3898900" cy="966854"/>
            <a:chOff x="8293100" y="6052028"/>
            <a:chExt cx="3898900" cy="966854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8D961C14-FF7A-7649-BC8D-DAF1B895E87D}"/>
                </a:ext>
              </a:extLst>
            </p:cNvPr>
            <p:cNvSpPr/>
            <p:nvPr/>
          </p:nvSpPr>
          <p:spPr>
            <a:xfrm>
              <a:off x="8293100" y="6052028"/>
              <a:ext cx="3898900" cy="850942"/>
            </a:xfrm>
            <a:prstGeom prst="rect">
              <a:avLst/>
            </a:prstGeom>
            <a:solidFill>
              <a:srgbClr val="005698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C" dirty="0"/>
            </a:p>
          </p:txBody>
        </p:sp>
        <p:pic>
          <p:nvPicPr>
            <p:cNvPr id="4" name="Imagen 3">
              <a:extLst>
                <a:ext uri="{FF2B5EF4-FFF2-40B4-BE49-F238E27FC236}">
                  <a16:creationId xmlns:a16="http://schemas.microsoft.com/office/drawing/2014/main" id="{609CAD13-B85E-6A4E-A390-B2FBAA35F7A8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2364"/>
            <a:stretch/>
          </p:blipFill>
          <p:spPr>
            <a:xfrm>
              <a:off x="10699750" y="6071597"/>
              <a:ext cx="1225550" cy="947285"/>
            </a:xfrm>
            <a:prstGeom prst="rect">
              <a:avLst/>
            </a:prstGeom>
          </p:spPr>
        </p:pic>
      </p:grpSp>
      <p:sp>
        <p:nvSpPr>
          <p:cNvPr id="3" name="CuadroTexto 2"/>
          <p:cNvSpPr txBox="1"/>
          <p:nvPr/>
        </p:nvSpPr>
        <p:spPr>
          <a:xfrm>
            <a:off x="3965900" y="6292833"/>
            <a:ext cx="49183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bg1">
                    <a:lumMod val="65000"/>
                  </a:schemeClr>
                </a:solidFill>
                <a:latin typeface="Tw Cen MT" panose="020B0602020104020603" pitchFamily="34" charset="0"/>
              </a:rPr>
              <a:t>Ing. Carlos Poveda, Gerente General EPMTPQ</a:t>
            </a:r>
            <a:endParaRPr lang="es-EC" b="1" dirty="0">
              <a:solidFill>
                <a:schemeClr val="bg1">
                  <a:lumMod val="6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685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adroTexto 15">
            <a:extLst>
              <a:ext uri="{FF2B5EF4-FFF2-40B4-BE49-F238E27FC236}">
                <a16:creationId xmlns:a16="http://schemas.microsoft.com/office/drawing/2014/main" id="{16FC078F-ED74-A446-B422-654706F4ECEE}"/>
              </a:ext>
            </a:extLst>
          </p:cNvPr>
          <p:cNvSpPr txBox="1"/>
          <p:nvPr/>
        </p:nvSpPr>
        <p:spPr>
          <a:xfrm>
            <a:off x="-22887" y="58158"/>
            <a:ext cx="12255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419" sz="2400" b="1" dirty="0">
                <a:solidFill>
                  <a:srgbClr val="0056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POA 2021 </a:t>
            </a:r>
            <a:r>
              <a:rPr lang="es-419" dirty="0">
                <a:solidFill>
                  <a:srgbClr val="0056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(Aprobado </a:t>
            </a:r>
            <a:r>
              <a:rPr lang="es-419" dirty="0" smtClean="0">
                <a:solidFill>
                  <a:srgbClr val="0056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por </a:t>
            </a:r>
            <a:r>
              <a:rPr lang="es-419" dirty="0">
                <a:solidFill>
                  <a:srgbClr val="0056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Directorio)</a:t>
            </a:r>
          </a:p>
        </p:txBody>
      </p:sp>
      <p:graphicFrame>
        <p:nvGraphicFramePr>
          <p:cNvPr id="4" name="Objeto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9250547"/>
              </p:ext>
            </p:extLst>
          </p:nvPr>
        </p:nvGraphicFramePr>
        <p:xfrm>
          <a:off x="1258888" y="523875"/>
          <a:ext cx="9294812" cy="650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Documento" r:id="rId3" imgW="6646456" imgH="4648487" progId="Word.Document.12">
                  <p:embed/>
                </p:oleObj>
              </mc:Choice>
              <mc:Fallback>
                <p:oleObj name="Documento" r:id="rId3" imgW="6646456" imgH="464848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58888" y="523875"/>
                        <a:ext cx="9294812" cy="65071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69976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uadroTexto 15">
            <a:extLst>
              <a:ext uri="{FF2B5EF4-FFF2-40B4-BE49-F238E27FC236}">
                <a16:creationId xmlns:a16="http://schemas.microsoft.com/office/drawing/2014/main" id="{16FC078F-ED74-A446-B422-654706F4ECEE}"/>
              </a:ext>
            </a:extLst>
          </p:cNvPr>
          <p:cNvSpPr txBox="1"/>
          <p:nvPr/>
        </p:nvSpPr>
        <p:spPr>
          <a:xfrm>
            <a:off x="-22887" y="58158"/>
            <a:ext cx="12255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419" sz="2400" b="1" dirty="0">
                <a:solidFill>
                  <a:srgbClr val="0056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POA </a:t>
            </a:r>
            <a:r>
              <a:rPr lang="es-419" sz="2400" b="1" dirty="0" smtClean="0">
                <a:solidFill>
                  <a:srgbClr val="0056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2021 – </a:t>
            </a:r>
            <a:r>
              <a:rPr lang="es-419" sz="2000" dirty="0" smtClean="0">
                <a:solidFill>
                  <a:srgbClr val="0056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cédula presupuestaria corte 08/Sept./2021</a:t>
            </a:r>
            <a:endParaRPr lang="es-419" sz="2000" dirty="0">
              <a:solidFill>
                <a:srgbClr val="005698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9289466"/>
              </p:ext>
            </p:extLst>
          </p:nvPr>
        </p:nvGraphicFramePr>
        <p:xfrm>
          <a:off x="1390275" y="1090576"/>
          <a:ext cx="9734924" cy="1803584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2807652">
                  <a:extLst>
                    <a:ext uri="{9D8B030D-6E8A-4147-A177-3AD203B41FA5}">
                      <a16:colId xmlns:a16="http://schemas.microsoft.com/office/drawing/2014/main" val="3372962102"/>
                    </a:ext>
                  </a:extLst>
                </a:gridCol>
                <a:gridCol w="1959248">
                  <a:extLst>
                    <a:ext uri="{9D8B030D-6E8A-4147-A177-3AD203B41FA5}">
                      <a16:colId xmlns:a16="http://schemas.microsoft.com/office/drawing/2014/main" val="2800968739"/>
                    </a:ext>
                  </a:extLst>
                </a:gridCol>
                <a:gridCol w="1896226">
                  <a:extLst>
                    <a:ext uri="{9D8B030D-6E8A-4147-A177-3AD203B41FA5}">
                      <a16:colId xmlns:a16="http://schemas.microsoft.com/office/drawing/2014/main" val="2458201940"/>
                    </a:ext>
                  </a:extLst>
                </a:gridCol>
                <a:gridCol w="1938364">
                  <a:extLst>
                    <a:ext uri="{9D8B030D-6E8A-4147-A177-3AD203B41FA5}">
                      <a16:colId xmlns:a16="http://schemas.microsoft.com/office/drawing/2014/main" val="460675229"/>
                    </a:ext>
                  </a:extLst>
                </a:gridCol>
                <a:gridCol w="1133434">
                  <a:extLst>
                    <a:ext uri="{9D8B030D-6E8A-4147-A177-3AD203B41FA5}">
                      <a16:colId xmlns:a16="http://schemas.microsoft.com/office/drawing/2014/main" val="3296759777"/>
                    </a:ext>
                  </a:extLst>
                </a:gridCol>
              </a:tblGrid>
              <a:tr h="431984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TIPO</a:t>
                      </a:r>
                      <a:endParaRPr lang="es-ES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ASIGNACIÓN INICIAL</a:t>
                      </a:r>
                      <a:endParaRPr lang="es-ES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CODIFICADO</a:t>
                      </a:r>
                      <a:endParaRPr lang="es-ES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DEVENGADO</a:t>
                      </a:r>
                      <a:endParaRPr lang="es-ES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%</a:t>
                      </a:r>
                      <a:endParaRPr lang="es-ES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87787177"/>
                  </a:ext>
                </a:extLst>
              </a:tr>
              <a:tr h="216891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OPERACIONAL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23.131.062,03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23.131.062,03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9.875.527,36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43%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61864192"/>
                  </a:ext>
                </a:extLst>
              </a:tr>
              <a:tr h="216891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 OPERACIONAL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1.363.834,85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1.363.834,85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801.102,20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59%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4903320"/>
                  </a:ext>
                </a:extLst>
              </a:tr>
              <a:tr h="216891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FINANCIAMIENTO MDMQ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28.000.000,00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28.000.000,00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18.666.666,65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67%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243206612"/>
                  </a:ext>
                </a:extLst>
              </a:tr>
              <a:tr h="216891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SALDO DE FONDOS 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2.864.880,60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2.864.880,60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5.774.730,06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202%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41531552"/>
                  </a:ext>
                </a:extLst>
              </a:tr>
              <a:tr h="216891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Total general</a:t>
                      </a:r>
                      <a:endParaRPr lang="es-ES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55.359.777,48</a:t>
                      </a:r>
                      <a:endParaRPr lang="es-ES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55.359.777,48</a:t>
                      </a:r>
                      <a:endParaRPr lang="es-ES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35.118.026,27</a:t>
                      </a:r>
                      <a:endParaRPr lang="es-ES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63%</a:t>
                      </a:r>
                      <a:endParaRPr lang="es-ES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88889293"/>
                  </a:ext>
                </a:extLst>
              </a:tr>
            </a:tbl>
          </a:graphicData>
        </a:graphic>
      </p:graphicFrame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4941549"/>
              </p:ext>
            </p:extLst>
          </p:nvPr>
        </p:nvGraphicFramePr>
        <p:xfrm>
          <a:off x="946516" y="4105829"/>
          <a:ext cx="11106940" cy="1632585"/>
        </p:xfrm>
        <a:graphic>
          <a:graphicData uri="http://schemas.openxmlformats.org/drawingml/2006/table">
            <a:tbl>
              <a:tblPr>
                <a:tableStyleId>{1FECB4D8-DB02-4DC6-A0A2-4F2EBAE1DC90}</a:tableStyleId>
              </a:tblPr>
              <a:tblGrid>
                <a:gridCol w="3406416">
                  <a:extLst>
                    <a:ext uri="{9D8B030D-6E8A-4147-A177-3AD203B41FA5}">
                      <a16:colId xmlns:a16="http://schemas.microsoft.com/office/drawing/2014/main" val="1959152355"/>
                    </a:ext>
                  </a:extLst>
                </a:gridCol>
                <a:gridCol w="1515566">
                  <a:extLst>
                    <a:ext uri="{9D8B030D-6E8A-4147-A177-3AD203B41FA5}">
                      <a16:colId xmlns:a16="http://schemas.microsoft.com/office/drawing/2014/main" val="4159431359"/>
                    </a:ext>
                  </a:extLst>
                </a:gridCol>
                <a:gridCol w="1602171">
                  <a:extLst>
                    <a:ext uri="{9D8B030D-6E8A-4147-A177-3AD203B41FA5}">
                      <a16:colId xmlns:a16="http://schemas.microsoft.com/office/drawing/2014/main" val="2979061291"/>
                    </a:ext>
                  </a:extLst>
                </a:gridCol>
                <a:gridCol w="1682946">
                  <a:extLst>
                    <a:ext uri="{9D8B030D-6E8A-4147-A177-3AD203B41FA5}">
                      <a16:colId xmlns:a16="http://schemas.microsoft.com/office/drawing/2014/main" val="2306422972"/>
                    </a:ext>
                  </a:extLst>
                </a:gridCol>
                <a:gridCol w="1582312">
                  <a:extLst>
                    <a:ext uri="{9D8B030D-6E8A-4147-A177-3AD203B41FA5}">
                      <a16:colId xmlns:a16="http://schemas.microsoft.com/office/drawing/2014/main" val="1914748339"/>
                    </a:ext>
                  </a:extLst>
                </a:gridCol>
                <a:gridCol w="1317529">
                  <a:extLst>
                    <a:ext uri="{9D8B030D-6E8A-4147-A177-3AD203B41FA5}">
                      <a16:colId xmlns:a16="http://schemas.microsoft.com/office/drawing/2014/main" val="206633433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b"/>
                      <a:r>
                        <a:rPr lang="es-ES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PROYECTO</a:t>
                      </a:r>
                      <a:endParaRPr lang="es-ES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ASIGNACIÓN INICIAL</a:t>
                      </a:r>
                      <a:endParaRPr lang="es-ES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CODIFICADO</a:t>
                      </a:r>
                      <a:endParaRPr lang="es-ES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COMPROMETIDO</a:t>
                      </a:r>
                      <a:endParaRPr lang="es-ES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ES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DEVENGADO</a:t>
                      </a:r>
                      <a:endParaRPr lang="es-ES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6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s-ES" sz="1600" b="1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%</a:t>
                      </a:r>
                      <a:endParaRPr lang="es-ES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771913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P1: GESTION ADMINISTRATIVA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2.040.847,00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1.708.097,23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1.477.611,50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554.863,31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32%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4135551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P2: GESTION DEL TALENTO HUMANO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3.708.249,46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4.040.999,23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3.809.609,02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2.389.325,43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59%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728707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C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P3: OPERACIÓN </a:t>
                      </a:r>
                      <a:r>
                        <a:rPr lang="es-EC" sz="1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CORREDORES </a:t>
                      </a:r>
                      <a:r>
                        <a:rPr lang="es-EC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SMTP</a:t>
                      </a:r>
                      <a:endParaRPr lang="es-EC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49.610.681,02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49.610.681,02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46.287.426,40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31.416.941,68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63%</a:t>
                      </a:r>
                      <a:endParaRPr lang="es-ES" sz="1800" b="1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066218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s-ES" sz="1800" b="1" i="0" u="none" strike="noStrike" dirty="0" smtClean="0">
                          <a:solidFill>
                            <a:srgbClr val="005698"/>
                          </a:solidFill>
                          <a:effectLst/>
                          <a:latin typeface="+mj-lt"/>
                        </a:rPr>
                        <a:t>Total general</a:t>
                      </a:r>
                      <a:endParaRPr lang="es-ES" sz="1800" b="1" i="0" u="none" strike="noStrike" dirty="0">
                        <a:solidFill>
                          <a:srgbClr val="005698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55.359.777,48</a:t>
                      </a:r>
                      <a:endParaRPr lang="es-ES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55.359.777,48</a:t>
                      </a:r>
                      <a:endParaRPr lang="es-ES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51.574.646,92</a:t>
                      </a:r>
                      <a:endParaRPr lang="es-ES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34.361.130,42</a:t>
                      </a:r>
                      <a:endParaRPr lang="es-ES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800" b="1" u="none" strike="noStrike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62%</a:t>
                      </a:r>
                      <a:endParaRPr lang="es-ES" sz="18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9280592"/>
                  </a:ext>
                </a:extLst>
              </a:tr>
            </a:tbl>
          </a:graphicData>
        </a:graphic>
      </p:graphicFrame>
      <p:sp>
        <p:nvSpPr>
          <p:cNvPr id="10" name="Flecha derecha 9"/>
          <p:cNvSpPr/>
          <p:nvPr/>
        </p:nvSpPr>
        <p:spPr>
          <a:xfrm>
            <a:off x="-22886" y="962025"/>
            <a:ext cx="1413162" cy="619992"/>
          </a:xfrm>
          <a:prstGeom prst="rightArrow">
            <a:avLst>
              <a:gd name="adj1" fmla="val 69753"/>
              <a:gd name="adj2" fmla="val 5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  <a:latin typeface="Tw Cen MT" panose="020B0602020104020603" pitchFamily="34" charset="0"/>
              </a:rPr>
              <a:t>INGRESOS</a:t>
            </a:r>
            <a:endParaRPr lang="es-ES" sz="1600" dirty="0">
              <a:solidFill>
                <a:schemeClr val="accent1">
                  <a:lumMod val="75000"/>
                </a:schemeClr>
              </a:solidFill>
              <a:latin typeface="Tw Cen MT" panose="020B0602020104020603" pitchFamily="34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87534" y="4170222"/>
            <a:ext cx="8114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62%</a:t>
            </a:r>
            <a:endParaRPr lang="es-E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135075" y="1500740"/>
            <a:ext cx="811441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28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63</a:t>
            </a:r>
            <a:r>
              <a:rPr lang="es-ES" sz="28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%</a:t>
            </a:r>
            <a:endParaRPr lang="es-ES" sz="28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" name="Flecha izquierda 1"/>
          <p:cNvSpPr/>
          <p:nvPr/>
        </p:nvSpPr>
        <p:spPr>
          <a:xfrm>
            <a:off x="-22887" y="3459560"/>
            <a:ext cx="1413162" cy="772142"/>
          </a:xfrm>
          <a:prstGeom prst="leftArrow">
            <a:avLst>
              <a:gd name="adj1" fmla="val 60765"/>
              <a:gd name="adj2" fmla="val 5000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1600" dirty="0" smtClean="0">
                <a:solidFill>
                  <a:schemeClr val="accent1">
                    <a:lumMod val="75000"/>
                  </a:schemeClr>
                </a:solidFill>
                <a:latin typeface="Tw Cen MT" panose="020B0602020104020603" pitchFamily="34" charset="0"/>
              </a:rPr>
              <a:t>EGRESOS</a:t>
            </a:r>
            <a:endParaRPr lang="es-ES" sz="1600" dirty="0">
              <a:solidFill>
                <a:schemeClr val="accent1">
                  <a:lumMod val="75000"/>
                </a:schemeClr>
              </a:solidFill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733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6FC078F-ED74-A446-B422-654706F4ECEE}"/>
              </a:ext>
            </a:extLst>
          </p:cNvPr>
          <p:cNvSpPr txBox="1"/>
          <p:nvPr/>
        </p:nvSpPr>
        <p:spPr>
          <a:xfrm>
            <a:off x="281914" y="364188"/>
            <a:ext cx="64936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419" sz="2400" b="1" dirty="0">
                <a:solidFill>
                  <a:srgbClr val="0056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Resumen de movimientos para el pago del servicio de buses alimentadores</a:t>
            </a:r>
          </a:p>
        </p:txBody>
      </p:sp>
      <p:sp>
        <p:nvSpPr>
          <p:cNvPr id="19" name="20 CuadroTexto"/>
          <p:cNvSpPr txBox="1">
            <a:spLocks noChangeArrowheads="1"/>
          </p:cNvSpPr>
          <p:nvPr/>
        </p:nvSpPr>
        <p:spPr bwMode="auto">
          <a:xfrm>
            <a:off x="5516828" y="2201442"/>
            <a:ext cx="113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s-ES" altLang="es-ES" sz="1200" b="1" dirty="0">
                <a:solidFill>
                  <a:schemeClr val="bg1"/>
                </a:solidFill>
                <a:latin typeface="+mn-lt"/>
              </a:rPr>
              <a:t>Necesidad 2022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371" y="2030442"/>
            <a:ext cx="9885614" cy="2148637"/>
          </a:xfrm>
          <a:prstGeom prst="rect">
            <a:avLst/>
          </a:prstGeom>
        </p:spPr>
      </p:pic>
      <p:sp>
        <p:nvSpPr>
          <p:cNvPr id="45" name="CuadroTexto 44">
            <a:extLst>
              <a:ext uri="{FF2B5EF4-FFF2-40B4-BE49-F238E27FC236}">
                <a16:creationId xmlns:a16="http://schemas.microsoft.com/office/drawing/2014/main" id="{0EBE4F50-58D5-4D73-B27E-854C7A21375B}"/>
              </a:ext>
            </a:extLst>
          </p:cNvPr>
          <p:cNvSpPr txBox="1"/>
          <p:nvPr/>
        </p:nvSpPr>
        <p:spPr>
          <a:xfrm>
            <a:off x="7590970" y="2398537"/>
            <a:ext cx="382746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chemeClr val="tx2"/>
                </a:solidFill>
              </a:rPr>
              <a:t>REFORMA </a:t>
            </a:r>
            <a:r>
              <a:rPr lang="pt-BR" b="1" dirty="0" smtClean="0">
                <a:solidFill>
                  <a:schemeClr val="tx2"/>
                </a:solidFill>
              </a:rPr>
              <a:t>2021</a:t>
            </a:r>
            <a:endParaRPr lang="es-EC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994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758545" y="1900408"/>
            <a:ext cx="2202872" cy="290897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>
            <a:solidFill>
              <a:schemeClr val="accent6">
                <a:lumMod val="7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2000" dirty="0"/>
          </a:p>
        </p:txBody>
      </p:sp>
      <p:cxnSp>
        <p:nvCxnSpPr>
          <p:cNvPr id="19" name="Conector recto 18"/>
          <p:cNvCxnSpPr/>
          <p:nvPr/>
        </p:nvCxnSpPr>
        <p:spPr>
          <a:xfrm>
            <a:off x="885844" y="851859"/>
            <a:ext cx="0" cy="50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/>
          <p:cNvCxnSpPr/>
          <p:nvPr/>
        </p:nvCxnSpPr>
        <p:spPr>
          <a:xfrm>
            <a:off x="3071837" y="851859"/>
            <a:ext cx="0" cy="50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20"/>
          <p:cNvCxnSpPr/>
          <p:nvPr/>
        </p:nvCxnSpPr>
        <p:spPr>
          <a:xfrm>
            <a:off x="6015077" y="860223"/>
            <a:ext cx="0" cy="5040000"/>
          </a:xfrm>
          <a:prstGeom prst="line">
            <a:avLst/>
          </a:prstGeom>
          <a:ln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cto 21"/>
          <p:cNvCxnSpPr/>
          <p:nvPr/>
        </p:nvCxnSpPr>
        <p:spPr>
          <a:xfrm>
            <a:off x="10096614" y="857736"/>
            <a:ext cx="0" cy="5040000"/>
          </a:xfrm>
          <a:prstGeom prst="line">
            <a:avLst/>
          </a:prstGeom>
          <a:ln>
            <a:solidFill>
              <a:schemeClr val="accent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7623642" y="860223"/>
            <a:ext cx="0" cy="50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ángulo 25"/>
          <p:cNvSpPr/>
          <p:nvPr/>
        </p:nvSpPr>
        <p:spPr>
          <a:xfrm>
            <a:off x="1557366" y="841143"/>
            <a:ext cx="971547" cy="25200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27" name="Rectángulo 26"/>
          <p:cNvSpPr/>
          <p:nvPr/>
        </p:nvSpPr>
        <p:spPr>
          <a:xfrm>
            <a:off x="1557366" y="3352217"/>
            <a:ext cx="971547" cy="2520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sz="2000" dirty="0"/>
          </a:p>
        </p:txBody>
      </p:sp>
      <p:sp>
        <p:nvSpPr>
          <p:cNvPr id="28" name="CuadroTexto 27"/>
          <p:cNvSpPr txBox="1"/>
          <p:nvPr/>
        </p:nvSpPr>
        <p:spPr>
          <a:xfrm>
            <a:off x="1493082" y="1900408"/>
            <a:ext cx="1100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bg1"/>
                </a:solidFill>
              </a:rPr>
              <a:t>27,36</a:t>
            </a:r>
            <a:endParaRPr lang="es-EC" sz="2000" dirty="0">
              <a:solidFill>
                <a:schemeClr val="bg1"/>
              </a:solidFill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1471666" y="4440050"/>
            <a:ext cx="11001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dirty="0">
                <a:solidFill>
                  <a:schemeClr val="bg1"/>
                </a:solidFill>
              </a:rPr>
              <a:t>28</a:t>
            </a:r>
            <a:endParaRPr lang="es-EC" sz="2000" dirty="0">
              <a:solidFill>
                <a:schemeClr val="bg1"/>
              </a:solidFill>
            </a:endParaRPr>
          </a:p>
        </p:txBody>
      </p:sp>
      <p:sp>
        <p:nvSpPr>
          <p:cNvPr id="31" name="Rectángulo 30"/>
          <p:cNvSpPr/>
          <p:nvPr/>
        </p:nvSpPr>
        <p:spPr>
          <a:xfrm>
            <a:off x="4048151" y="2975943"/>
            <a:ext cx="971547" cy="385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/>
              <a:t>4,2</a:t>
            </a:r>
          </a:p>
        </p:txBody>
      </p:sp>
      <p:sp>
        <p:nvSpPr>
          <p:cNvPr id="32" name="Rectángulo 31"/>
          <p:cNvSpPr/>
          <p:nvPr/>
        </p:nvSpPr>
        <p:spPr>
          <a:xfrm>
            <a:off x="3086121" y="860223"/>
            <a:ext cx="971547" cy="21348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22,1</a:t>
            </a:r>
          </a:p>
        </p:txBody>
      </p:sp>
      <p:sp>
        <p:nvSpPr>
          <p:cNvPr id="33" name="Rectángulo 32"/>
          <p:cNvSpPr/>
          <p:nvPr/>
        </p:nvSpPr>
        <p:spPr>
          <a:xfrm>
            <a:off x="3100416" y="3366511"/>
            <a:ext cx="971547" cy="82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/>
              <a:t>9,3</a:t>
            </a:r>
            <a:endParaRPr lang="es-EC" sz="2000" dirty="0"/>
          </a:p>
        </p:txBody>
      </p:sp>
      <p:sp>
        <p:nvSpPr>
          <p:cNvPr id="34" name="Rectángulo 33"/>
          <p:cNvSpPr/>
          <p:nvPr/>
        </p:nvSpPr>
        <p:spPr>
          <a:xfrm>
            <a:off x="4071963" y="4185656"/>
            <a:ext cx="971547" cy="684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/>
              <a:t>7,6</a:t>
            </a:r>
            <a:endParaRPr lang="es-EC" sz="2000" dirty="0"/>
          </a:p>
        </p:txBody>
      </p:sp>
      <p:sp>
        <p:nvSpPr>
          <p:cNvPr id="35" name="Rectángulo 34"/>
          <p:cNvSpPr/>
          <p:nvPr/>
        </p:nvSpPr>
        <p:spPr>
          <a:xfrm>
            <a:off x="5003065" y="4866086"/>
            <a:ext cx="971547" cy="9972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/>
              <a:t>11,1</a:t>
            </a:r>
            <a:endParaRPr lang="es-EC" sz="2000" dirty="0"/>
          </a:p>
        </p:txBody>
      </p:sp>
      <p:sp>
        <p:nvSpPr>
          <p:cNvPr id="36" name="CuadroTexto 35"/>
          <p:cNvSpPr txBox="1"/>
          <p:nvPr/>
        </p:nvSpPr>
        <p:spPr>
          <a:xfrm rot="16200000">
            <a:off x="859644" y="1813133"/>
            <a:ext cx="10287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EPMTPQ</a:t>
            </a:r>
            <a:endParaRPr lang="es-EC" sz="2000" dirty="0"/>
          </a:p>
        </p:txBody>
      </p:sp>
      <p:sp>
        <p:nvSpPr>
          <p:cNvPr id="37" name="CuadroTexto 36"/>
          <p:cNvSpPr txBox="1"/>
          <p:nvPr/>
        </p:nvSpPr>
        <p:spPr>
          <a:xfrm rot="16200000">
            <a:off x="895301" y="4349850"/>
            <a:ext cx="949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MDMQ</a:t>
            </a:r>
            <a:endParaRPr lang="es-EC" sz="2000" dirty="0"/>
          </a:p>
        </p:txBody>
      </p:sp>
      <p:sp>
        <p:nvSpPr>
          <p:cNvPr id="38" name="CuadroTexto 37"/>
          <p:cNvSpPr txBox="1"/>
          <p:nvPr/>
        </p:nvSpPr>
        <p:spPr>
          <a:xfrm>
            <a:off x="6015076" y="1900408"/>
            <a:ext cx="20345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Nómina</a:t>
            </a:r>
          </a:p>
          <a:p>
            <a:endParaRPr lang="es-ES" sz="2000" dirty="0"/>
          </a:p>
          <a:p>
            <a:endParaRPr lang="es-ES" sz="2800" dirty="0"/>
          </a:p>
          <a:p>
            <a:r>
              <a:rPr lang="es-ES" sz="2000" dirty="0"/>
              <a:t>Serv. Generales</a:t>
            </a:r>
          </a:p>
        </p:txBody>
      </p:sp>
      <p:sp>
        <p:nvSpPr>
          <p:cNvPr id="39" name="CuadroTexto 38"/>
          <p:cNvSpPr txBox="1"/>
          <p:nvPr/>
        </p:nvSpPr>
        <p:spPr>
          <a:xfrm>
            <a:off x="6037709" y="3591752"/>
            <a:ext cx="21157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Alimentadores</a:t>
            </a:r>
            <a:endParaRPr lang="es-EC" sz="2000" dirty="0"/>
          </a:p>
        </p:txBody>
      </p:sp>
      <p:sp>
        <p:nvSpPr>
          <p:cNvPr id="40" name="CuadroTexto 39"/>
          <p:cNvSpPr txBox="1"/>
          <p:nvPr/>
        </p:nvSpPr>
        <p:spPr>
          <a:xfrm>
            <a:off x="6019902" y="4095488"/>
            <a:ext cx="15632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/>
              <a:t>Seguridad y</a:t>
            </a:r>
            <a:endParaRPr lang="es-ES" sz="2000" dirty="0"/>
          </a:p>
          <a:p>
            <a:r>
              <a:rPr lang="es-ES" sz="2000" dirty="0"/>
              <a:t>Limpieza</a:t>
            </a:r>
            <a:endParaRPr lang="es-EC" sz="2000" dirty="0"/>
          </a:p>
        </p:txBody>
      </p:sp>
      <p:sp>
        <p:nvSpPr>
          <p:cNvPr id="41" name="CuadroTexto 40"/>
          <p:cNvSpPr txBox="1"/>
          <p:nvPr/>
        </p:nvSpPr>
        <p:spPr>
          <a:xfrm>
            <a:off x="6021118" y="4880242"/>
            <a:ext cx="156327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Arrastres </a:t>
            </a:r>
            <a:r>
              <a:rPr lang="es-ES" sz="1400" dirty="0" smtClean="0"/>
              <a:t>(Servicios Complementarios) 2020</a:t>
            </a:r>
            <a:endParaRPr lang="es-EC" sz="2000" dirty="0"/>
          </a:p>
        </p:txBody>
      </p:sp>
      <p:sp>
        <p:nvSpPr>
          <p:cNvPr id="43" name="Rectángulo 42"/>
          <p:cNvSpPr/>
          <p:nvPr/>
        </p:nvSpPr>
        <p:spPr>
          <a:xfrm>
            <a:off x="8913642" y="2543335"/>
            <a:ext cx="971547" cy="38520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/>
              <a:t>4,5</a:t>
            </a:r>
          </a:p>
        </p:txBody>
      </p:sp>
      <p:sp>
        <p:nvSpPr>
          <p:cNvPr id="44" name="Rectángulo 43"/>
          <p:cNvSpPr/>
          <p:nvPr/>
        </p:nvSpPr>
        <p:spPr>
          <a:xfrm>
            <a:off x="7962877" y="2898642"/>
            <a:ext cx="971547" cy="439200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/>
              <a:t>4,8</a:t>
            </a:r>
          </a:p>
        </p:txBody>
      </p:sp>
      <p:sp>
        <p:nvSpPr>
          <p:cNvPr id="45" name="Rectángulo 44"/>
          <p:cNvSpPr/>
          <p:nvPr/>
        </p:nvSpPr>
        <p:spPr>
          <a:xfrm>
            <a:off x="7962876" y="3349296"/>
            <a:ext cx="971547" cy="900000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/>
              <a:t>10</a:t>
            </a:r>
          </a:p>
        </p:txBody>
      </p:sp>
      <p:sp>
        <p:nvSpPr>
          <p:cNvPr id="46" name="Rectángulo 45"/>
          <p:cNvSpPr/>
          <p:nvPr/>
        </p:nvSpPr>
        <p:spPr>
          <a:xfrm>
            <a:off x="8913641" y="4248759"/>
            <a:ext cx="971548" cy="262368"/>
          </a:xfrm>
          <a:prstGeom prst="rect">
            <a:avLst/>
          </a:prstGeom>
          <a:solidFill>
            <a:schemeClr val="tx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000" dirty="0"/>
              <a:t>0,6</a:t>
            </a:r>
          </a:p>
        </p:txBody>
      </p:sp>
      <p:sp>
        <p:nvSpPr>
          <p:cNvPr id="47" name="CuadroTexto 46"/>
          <p:cNvSpPr txBox="1"/>
          <p:nvPr/>
        </p:nvSpPr>
        <p:spPr>
          <a:xfrm>
            <a:off x="10186558" y="2551269"/>
            <a:ext cx="169579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Repuestos</a:t>
            </a:r>
            <a:endParaRPr lang="es-EC" sz="2000" dirty="0"/>
          </a:p>
        </p:txBody>
      </p:sp>
      <p:sp>
        <p:nvSpPr>
          <p:cNvPr id="48" name="CuadroTexto 47"/>
          <p:cNvSpPr txBox="1"/>
          <p:nvPr/>
        </p:nvSpPr>
        <p:spPr>
          <a:xfrm>
            <a:off x="10185465" y="2951276"/>
            <a:ext cx="1923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Talento Humano</a:t>
            </a:r>
            <a:endParaRPr lang="es-EC" dirty="0"/>
          </a:p>
        </p:txBody>
      </p:sp>
      <p:sp>
        <p:nvSpPr>
          <p:cNvPr id="49" name="CuadroTexto 48"/>
          <p:cNvSpPr txBox="1"/>
          <p:nvPr/>
        </p:nvSpPr>
        <p:spPr>
          <a:xfrm>
            <a:off x="10177597" y="3673506"/>
            <a:ext cx="1709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Alimentadores</a:t>
            </a:r>
            <a:endParaRPr lang="es-EC" sz="2000" dirty="0"/>
          </a:p>
        </p:txBody>
      </p:sp>
      <p:sp>
        <p:nvSpPr>
          <p:cNvPr id="50" name="CuadroTexto 49"/>
          <p:cNvSpPr txBox="1"/>
          <p:nvPr/>
        </p:nvSpPr>
        <p:spPr>
          <a:xfrm>
            <a:off x="10172742" y="4204490"/>
            <a:ext cx="1709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/>
              <a:t>Seguridad</a:t>
            </a:r>
            <a:endParaRPr lang="es-EC" sz="2000" dirty="0"/>
          </a:p>
        </p:txBody>
      </p:sp>
      <p:cxnSp>
        <p:nvCxnSpPr>
          <p:cNvPr id="51" name="Conector recto 50"/>
          <p:cNvCxnSpPr/>
          <p:nvPr/>
        </p:nvCxnSpPr>
        <p:spPr>
          <a:xfrm>
            <a:off x="11733137" y="855610"/>
            <a:ext cx="0" cy="50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Llamada de flecha hacia abajo 51"/>
          <p:cNvSpPr/>
          <p:nvPr/>
        </p:nvSpPr>
        <p:spPr>
          <a:xfrm>
            <a:off x="885832" y="141140"/>
            <a:ext cx="2200290" cy="657059"/>
          </a:xfrm>
          <a:prstGeom prst="downArrowCallou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005698"/>
                </a:solidFill>
              </a:rPr>
              <a:t>INGRESOS</a:t>
            </a:r>
            <a:endParaRPr lang="es-EC" b="1" dirty="0">
              <a:solidFill>
                <a:srgbClr val="005698"/>
              </a:solidFill>
            </a:endParaRPr>
          </a:p>
        </p:txBody>
      </p:sp>
      <p:sp>
        <p:nvSpPr>
          <p:cNvPr id="53" name="Llamada de flecha hacia abajo 52"/>
          <p:cNvSpPr/>
          <p:nvPr/>
        </p:nvSpPr>
        <p:spPr>
          <a:xfrm>
            <a:off x="3100415" y="142761"/>
            <a:ext cx="4500569" cy="657059"/>
          </a:xfrm>
          <a:prstGeom prst="downArrowCallou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005698"/>
                </a:solidFill>
              </a:rPr>
              <a:t>EGRESOS</a:t>
            </a:r>
            <a:endParaRPr lang="es-EC" b="1" dirty="0">
              <a:solidFill>
                <a:srgbClr val="005698"/>
              </a:solidFill>
            </a:endParaRPr>
          </a:p>
        </p:txBody>
      </p:sp>
      <p:sp>
        <p:nvSpPr>
          <p:cNvPr id="54" name="Llamada de flecha hacia abajo 53"/>
          <p:cNvSpPr/>
          <p:nvPr/>
        </p:nvSpPr>
        <p:spPr>
          <a:xfrm>
            <a:off x="7614839" y="140274"/>
            <a:ext cx="4132153" cy="657059"/>
          </a:xfrm>
          <a:prstGeom prst="downArrowCallou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>
                <a:solidFill>
                  <a:srgbClr val="005698"/>
                </a:solidFill>
              </a:rPr>
              <a:t>REFORMA</a:t>
            </a:r>
            <a:endParaRPr lang="es-EC" b="1" dirty="0">
              <a:solidFill>
                <a:srgbClr val="005698"/>
              </a:solidFill>
            </a:endParaRPr>
          </a:p>
        </p:txBody>
      </p:sp>
      <p:sp>
        <p:nvSpPr>
          <p:cNvPr id="56" name="CuadroTexto 55">
            <a:extLst>
              <a:ext uri="{FF2B5EF4-FFF2-40B4-BE49-F238E27FC236}">
                <a16:creationId xmlns:a16="http://schemas.microsoft.com/office/drawing/2014/main" id="{16FC078F-ED74-A446-B422-654706F4ECEE}"/>
              </a:ext>
            </a:extLst>
          </p:cNvPr>
          <p:cNvSpPr txBox="1"/>
          <p:nvPr/>
        </p:nvSpPr>
        <p:spPr>
          <a:xfrm rot="16200000">
            <a:off x="-2702189" y="2776696"/>
            <a:ext cx="6076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s-419" sz="2800" b="1" dirty="0">
                <a:solidFill>
                  <a:srgbClr val="005698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Estructura Financiera de la EPQ</a:t>
            </a:r>
          </a:p>
        </p:txBody>
      </p:sp>
      <p:cxnSp>
        <p:nvCxnSpPr>
          <p:cNvPr id="12" name="Conector recto 11"/>
          <p:cNvCxnSpPr/>
          <p:nvPr/>
        </p:nvCxnSpPr>
        <p:spPr>
          <a:xfrm>
            <a:off x="885832" y="3357572"/>
            <a:ext cx="108360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7" name="CuadroTexto 56"/>
          <p:cNvSpPr txBox="1"/>
          <p:nvPr/>
        </p:nvSpPr>
        <p:spPr>
          <a:xfrm>
            <a:off x="7856320" y="1699662"/>
            <a:ext cx="1959594" cy="400110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b="1" dirty="0" smtClean="0"/>
              <a:t>$ 19.962.269,49</a:t>
            </a:r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441829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>
            <a:extLst>
              <a:ext uri="{FF2B5EF4-FFF2-40B4-BE49-F238E27FC236}">
                <a16:creationId xmlns:a16="http://schemas.microsoft.com/office/drawing/2014/main" id="{49464993-E651-D147-B1BE-39B5D201937B}"/>
              </a:ext>
            </a:extLst>
          </p:cNvPr>
          <p:cNvSpPr/>
          <p:nvPr/>
        </p:nvSpPr>
        <p:spPr>
          <a:xfrm>
            <a:off x="0" y="0"/>
            <a:ext cx="12192000" cy="6077470"/>
          </a:xfrm>
          <a:prstGeom prst="rect">
            <a:avLst/>
          </a:prstGeom>
          <a:solidFill>
            <a:srgbClr val="00569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C2CDCD44-C7DB-7B44-8C86-61132C873BA0}"/>
              </a:ext>
            </a:extLst>
          </p:cNvPr>
          <p:cNvSpPr txBox="1"/>
          <p:nvPr/>
        </p:nvSpPr>
        <p:spPr>
          <a:xfrm>
            <a:off x="3349465" y="2893536"/>
            <a:ext cx="54930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C" sz="4800" dirty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GRACIAS</a:t>
            </a:r>
            <a:endParaRPr lang="es-EC" sz="4800" dirty="0">
              <a:solidFill>
                <a:schemeClr val="bg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01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15482</TotalTime>
  <Words>192</Words>
  <Application>Microsoft Office PowerPoint</Application>
  <PresentationFormat>Panorámica</PresentationFormat>
  <Paragraphs>104</Paragraphs>
  <Slides>6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Tw Cen MT</vt:lpstr>
      <vt:lpstr>Tema de Office</vt:lpstr>
      <vt:lpstr>Documento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Matriz de Necesidades 2022</dc:title>
  <dc:creator>Wilson Montenegro</dc:creator>
  <cp:lastModifiedBy>Jorge Eduardo Sierra Armas</cp:lastModifiedBy>
  <cp:revision>403</cp:revision>
  <cp:lastPrinted>2019-08-14T17:11:24Z</cp:lastPrinted>
  <dcterms:created xsi:type="dcterms:W3CDTF">2018-02-26T16:11:53Z</dcterms:created>
  <dcterms:modified xsi:type="dcterms:W3CDTF">2021-09-13T22:36:01Z</dcterms:modified>
</cp:coreProperties>
</file>