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8" r:id="rId3"/>
    <p:sldId id="257" r:id="rId4"/>
    <p:sldId id="262" r:id="rId5"/>
  </p:sldIdLst>
  <p:sldSz cx="12192000" cy="6858000"/>
  <p:notesSz cx="6797675" cy="9928225"/>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CC00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72" d="100"/>
          <a:sy n="72" d="100"/>
        </p:scale>
        <p:origin x="53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D5FA78-5565-4862-822A-3A28B394B60E}" type="doc">
      <dgm:prSet loTypeId="urn:microsoft.com/office/officeart/2005/8/layout/process1" loCatId="process" qsTypeId="urn:microsoft.com/office/officeart/2005/8/quickstyle/simple1" qsCatId="simple" csTypeId="urn:microsoft.com/office/officeart/2005/8/colors/accent1_5" csCatId="accent1" phldr="1"/>
      <dgm:spPr/>
      <dgm:t>
        <a:bodyPr/>
        <a:lstStyle/>
        <a:p>
          <a:endParaRPr lang="es-EC"/>
        </a:p>
      </dgm:t>
    </dgm:pt>
    <dgm:pt modelId="{2EF5F54F-BB89-4CB1-A116-96C3243D20B3}">
      <dgm:prSet phldrT="[Texto]" custT="1"/>
      <dgm:spPr>
        <a:solidFill>
          <a:srgbClr val="CC0000">
            <a:alpha val="46000"/>
          </a:srgbClr>
        </a:solidFill>
        <a:ln>
          <a:solidFill>
            <a:srgbClr val="CC0000"/>
          </a:solidFill>
        </a:ln>
      </dgm:spPr>
      <dgm:t>
        <a:bodyPr/>
        <a:lstStyle/>
        <a:p>
          <a:r>
            <a:rPr lang="es-EC" sz="1400" dirty="0">
              <a:solidFill>
                <a:schemeClr val="tx1"/>
              </a:solidFill>
            </a:rPr>
            <a:t>El POA 2021 aprobado por Directorio contempla </a:t>
          </a:r>
          <a:r>
            <a:rPr lang="es-ES" sz="1400" dirty="0">
              <a:solidFill>
                <a:schemeClr val="tx1"/>
              </a:solidFill>
            </a:rPr>
            <a:t>la actividad “Gestionar los procesos de pre operación y operación de la PLMQ”</a:t>
          </a:r>
          <a:endParaRPr lang="es-EC" sz="1400" dirty="0">
            <a:solidFill>
              <a:schemeClr val="tx1"/>
            </a:solidFill>
          </a:endParaRPr>
        </a:p>
      </dgm:t>
    </dgm:pt>
    <dgm:pt modelId="{16230100-D28D-485A-AAF8-0B43ECB2E473}" type="parTrans" cxnId="{84F7945F-6292-4CAF-92F9-70B56A702C04}">
      <dgm:prSet/>
      <dgm:spPr/>
      <dgm:t>
        <a:bodyPr/>
        <a:lstStyle/>
        <a:p>
          <a:endParaRPr lang="es-EC" sz="3200">
            <a:solidFill>
              <a:schemeClr val="tx1"/>
            </a:solidFill>
          </a:endParaRPr>
        </a:p>
      </dgm:t>
    </dgm:pt>
    <dgm:pt modelId="{523067B1-331F-49A3-ACAE-0DFB134847ED}" type="sibTrans" cxnId="{84F7945F-6292-4CAF-92F9-70B56A702C04}">
      <dgm:prSet custT="1"/>
      <dgm:spPr>
        <a:solidFill>
          <a:schemeClr val="bg2">
            <a:lumMod val="50000"/>
          </a:schemeClr>
        </a:solidFill>
      </dgm:spPr>
      <dgm:t>
        <a:bodyPr/>
        <a:lstStyle/>
        <a:p>
          <a:endParaRPr lang="es-EC" sz="900">
            <a:solidFill>
              <a:schemeClr val="tx1"/>
            </a:solidFill>
          </a:endParaRPr>
        </a:p>
      </dgm:t>
    </dgm:pt>
    <dgm:pt modelId="{202E590B-55D6-463B-BAAE-043FB9EE1EFF}">
      <dgm:prSet phldrT="[Texto]" custT="1"/>
      <dgm:spPr>
        <a:solidFill>
          <a:srgbClr val="CC0000">
            <a:alpha val="46000"/>
          </a:srgbClr>
        </a:solidFill>
        <a:ln>
          <a:solidFill>
            <a:srgbClr val="CC0000"/>
          </a:solidFill>
        </a:ln>
      </dgm:spPr>
      <dgm:t>
        <a:bodyPr/>
        <a:lstStyle/>
        <a:p>
          <a:r>
            <a:rPr lang="es-ES" sz="1400" dirty="0">
              <a:solidFill>
                <a:schemeClr val="tx1"/>
              </a:solidFill>
            </a:rPr>
            <a:t>La asignación para esta actividad fue de USD 6,904.400,35 planificado para la implementación de la Red de Emergencia P 25.</a:t>
          </a:r>
          <a:endParaRPr lang="es-EC" sz="1400" dirty="0">
            <a:solidFill>
              <a:schemeClr val="tx1"/>
            </a:solidFill>
          </a:endParaRPr>
        </a:p>
      </dgm:t>
    </dgm:pt>
    <dgm:pt modelId="{42D78674-78A3-43B7-8C3F-0255D76EAEE6}" type="parTrans" cxnId="{61502257-2A2A-4EAD-AAC4-AD9B0156CADD}">
      <dgm:prSet/>
      <dgm:spPr/>
      <dgm:t>
        <a:bodyPr/>
        <a:lstStyle/>
        <a:p>
          <a:endParaRPr lang="es-EC" sz="3200">
            <a:solidFill>
              <a:schemeClr val="tx1"/>
            </a:solidFill>
          </a:endParaRPr>
        </a:p>
      </dgm:t>
    </dgm:pt>
    <dgm:pt modelId="{B64C1347-8BD5-4790-BADD-5436BA5FDCFB}" type="sibTrans" cxnId="{61502257-2A2A-4EAD-AAC4-AD9B0156CADD}">
      <dgm:prSet custT="1"/>
      <dgm:spPr>
        <a:solidFill>
          <a:schemeClr val="bg2">
            <a:lumMod val="50000"/>
          </a:schemeClr>
        </a:solidFill>
      </dgm:spPr>
      <dgm:t>
        <a:bodyPr/>
        <a:lstStyle/>
        <a:p>
          <a:endParaRPr lang="es-EC" sz="900">
            <a:solidFill>
              <a:schemeClr val="tx1"/>
            </a:solidFill>
          </a:endParaRPr>
        </a:p>
      </dgm:t>
    </dgm:pt>
    <dgm:pt modelId="{B1F2073E-F2FA-489A-BD77-7A6A2A9C0E84}">
      <dgm:prSet phldrT="[Texto]" custT="1"/>
      <dgm:spPr>
        <a:solidFill>
          <a:srgbClr val="CC0000">
            <a:alpha val="46000"/>
          </a:srgbClr>
        </a:solidFill>
        <a:ln>
          <a:solidFill>
            <a:srgbClr val="CC0000"/>
          </a:solidFill>
        </a:ln>
      </dgm:spPr>
      <dgm:t>
        <a:bodyPr/>
        <a:lstStyle/>
        <a:p>
          <a:r>
            <a:rPr lang="es-ES" sz="1400" dirty="0">
              <a:solidFill>
                <a:schemeClr val="tx1"/>
              </a:solidFill>
            </a:rPr>
            <a:t>El 02 de marzo de 2021, mediante Resolución de Directorio No. DEPMMQ-005-2021 se aprobó el modelo de operación para la Primera Línea del Metro  la EPMMQ</a:t>
          </a:r>
          <a:endParaRPr lang="es-EC" sz="1400" dirty="0">
            <a:solidFill>
              <a:schemeClr val="tx1"/>
            </a:solidFill>
          </a:endParaRPr>
        </a:p>
      </dgm:t>
    </dgm:pt>
    <dgm:pt modelId="{A2C28A95-8749-47E7-94FB-7AD027E83214}" type="parTrans" cxnId="{ED719CF7-0E91-4ACE-A191-93CA59BF074B}">
      <dgm:prSet/>
      <dgm:spPr/>
      <dgm:t>
        <a:bodyPr/>
        <a:lstStyle/>
        <a:p>
          <a:endParaRPr lang="es-EC" sz="3200">
            <a:solidFill>
              <a:schemeClr val="tx1"/>
            </a:solidFill>
          </a:endParaRPr>
        </a:p>
      </dgm:t>
    </dgm:pt>
    <dgm:pt modelId="{93654360-7F9C-4DC0-9E46-05CF50FA57D0}" type="sibTrans" cxnId="{ED719CF7-0E91-4ACE-A191-93CA59BF074B}">
      <dgm:prSet custT="1"/>
      <dgm:spPr>
        <a:solidFill>
          <a:schemeClr val="bg2">
            <a:lumMod val="50000"/>
          </a:schemeClr>
        </a:solidFill>
      </dgm:spPr>
      <dgm:t>
        <a:bodyPr/>
        <a:lstStyle/>
        <a:p>
          <a:endParaRPr lang="es-EC" sz="900">
            <a:solidFill>
              <a:schemeClr val="tx1"/>
            </a:solidFill>
          </a:endParaRPr>
        </a:p>
      </dgm:t>
    </dgm:pt>
    <dgm:pt modelId="{01BFC6A8-0E21-496D-B849-0CBB5B45FE9F}">
      <dgm:prSet phldrT="[Texto]" custT="1"/>
      <dgm:spPr>
        <a:solidFill>
          <a:srgbClr val="CC0000">
            <a:alpha val="46000"/>
          </a:srgbClr>
        </a:solidFill>
        <a:ln>
          <a:solidFill>
            <a:srgbClr val="CC0000"/>
          </a:solidFill>
        </a:ln>
      </dgm:spPr>
      <dgm:t>
        <a:bodyPr/>
        <a:lstStyle/>
        <a:p>
          <a:r>
            <a:rPr lang="es-EC" sz="1400" dirty="0">
              <a:solidFill>
                <a:schemeClr val="tx1"/>
              </a:solidFill>
            </a:rPr>
            <a:t>Generando NUEVAS necesidades</a:t>
          </a:r>
          <a:r>
            <a:rPr lang="es-ES" sz="1400" dirty="0">
              <a:solidFill>
                <a:schemeClr val="tx1"/>
              </a:solidFill>
            </a:rPr>
            <a:t> como mantenimientos, operadores para pruebas integradas, personal, sistemas informáticos, asistencia técnica, entre otros. </a:t>
          </a:r>
          <a:endParaRPr lang="es-EC" sz="1400" dirty="0">
            <a:solidFill>
              <a:schemeClr val="tx1"/>
            </a:solidFill>
          </a:endParaRPr>
        </a:p>
      </dgm:t>
    </dgm:pt>
    <dgm:pt modelId="{BDEDBDD8-B2A0-433A-9212-F6444E06D8E9}" type="parTrans" cxnId="{0F2C8C1B-1F00-4904-8DF4-682754E996E4}">
      <dgm:prSet/>
      <dgm:spPr/>
      <dgm:t>
        <a:bodyPr/>
        <a:lstStyle/>
        <a:p>
          <a:endParaRPr lang="es-EC" sz="3200">
            <a:solidFill>
              <a:schemeClr val="tx1"/>
            </a:solidFill>
          </a:endParaRPr>
        </a:p>
      </dgm:t>
    </dgm:pt>
    <dgm:pt modelId="{49206BF0-2831-4800-9B3B-17B5D0FDA365}" type="sibTrans" cxnId="{0F2C8C1B-1F00-4904-8DF4-682754E996E4}">
      <dgm:prSet custT="1"/>
      <dgm:spPr>
        <a:solidFill>
          <a:schemeClr val="bg2">
            <a:lumMod val="50000"/>
          </a:schemeClr>
        </a:solidFill>
      </dgm:spPr>
      <dgm:t>
        <a:bodyPr/>
        <a:lstStyle/>
        <a:p>
          <a:endParaRPr lang="es-EC" sz="900">
            <a:solidFill>
              <a:schemeClr val="tx1"/>
            </a:solidFill>
          </a:endParaRPr>
        </a:p>
      </dgm:t>
    </dgm:pt>
    <dgm:pt modelId="{4040D18A-1122-4E44-BBD9-733D6DD4F497}">
      <dgm:prSet phldrT="[Texto]" custT="1"/>
      <dgm:spPr>
        <a:solidFill>
          <a:srgbClr val="CC0000">
            <a:alpha val="46000"/>
          </a:srgbClr>
        </a:solidFill>
        <a:ln>
          <a:solidFill>
            <a:srgbClr val="CC0000"/>
          </a:solidFill>
        </a:ln>
      </dgm:spPr>
      <dgm:t>
        <a:bodyPr/>
        <a:lstStyle/>
        <a:p>
          <a:r>
            <a:rPr lang="es-ES" sz="1400">
              <a:solidFill>
                <a:schemeClr val="tx1"/>
              </a:solidFill>
            </a:rPr>
            <a:t>Luego de una priorización interna se solventaron algunos de los rubros mencionados sin embargo se requiere asignación adicional para financiar:</a:t>
          </a:r>
          <a:endParaRPr lang="es-EC" sz="1400" dirty="0">
            <a:solidFill>
              <a:schemeClr val="tx1"/>
            </a:solidFill>
          </a:endParaRPr>
        </a:p>
      </dgm:t>
    </dgm:pt>
    <dgm:pt modelId="{574807E4-ED03-49C5-8840-B594FBEAE039}" type="parTrans" cxnId="{3E4EB119-935D-4D97-A511-4322FA55FAA5}">
      <dgm:prSet/>
      <dgm:spPr/>
      <dgm:t>
        <a:bodyPr/>
        <a:lstStyle/>
        <a:p>
          <a:endParaRPr lang="es-EC" sz="3200">
            <a:solidFill>
              <a:schemeClr val="tx1"/>
            </a:solidFill>
          </a:endParaRPr>
        </a:p>
      </dgm:t>
    </dgm:pt>
    <dgm:pt modelId="{E94C244E-DA96-405B-B2B9-D7CC2F784418}" type="sibTrans" cxnId="{3E4EB119-935D-4D97-A511-4322FA55FAA5}">
      <dgm:prSet/>
      <dgm:spPr/>
      <dgm:t>
        <a:bodyPr/>
        <a:lstStyle/>
        <a:p>
          <a:endParaRPr lang="es-EC" sz="3200">
            <a:solidFill>
              <a:schemeClr val="tx1"/>
            </a:solidFill>
          </a:endParaRPr>
        </a:p>
      </dgm:t>
    </dgm:pt>
    <dgm:pt modelId="{6F09AFBA-9D6A-4E5B-9560-F7A0383FA086}" type="pres">
      <dgm:prSet presAssocID="{ABD5FA78-5565-4862-822A-3A28B394B60E}" presName="Name0" presStyleCnt="0">
        <dgm:presLayoutVars>
          <dgm:dir/>
          <dgm:resizeHandles val="exact"/>
        </dgm:presLayoutVars>
      </dgm:prSet>
      <dgm:spPr/>
    </dgm:pt>
    <dgm:pt modelId="{0D818CA5-DEC9-4942-B52E-051E21548FC0}" type="pres">
      <dgm:prSet presAssocID="{2EF5F54F-BB89-4CB1-A116-96C3243D20B3}" presName="node" presStyleLbl="node1" presStyleIdx="0" presStyleCnt="5">
        <dgm:presLayoutVars>
          <dgm:bulletEnabled val="1"/>
        </dgm:presLayoutVars>
      </dgm:prSet>
      <dgm:spPr/>
    </dgm:pt>
    <dgm:pt modelId="{8D666C7D-1583-40D3-9AC0-B34CF058D6AD}" type="pres">
      <dgm:prSet presAssocID="{523067B1-331F-49A3-ACAE-0DFB134847ED}" presName="sibTrans" presStyleLbl="sibTrans2D1" presStyleIdx="0" presStyleCnt="4"/>
      <dgm:spPr/>
    </dgm:pt>
    <dgm:pt modelId="{2B8D4D00-E411-48A5-B746-856D3380EB94}" type="pres">
      <dgm:prSet presAssocID="{523067B1-331F-49A3-ACAE-0DFB134847ED}" presName="connectorText" presStyleLbl="sibTrans2D1" presStyleIdx="0" presStyleCnt="4"/>
      <dgm:spPr/>
    </dgm:pt>
    <dgm:pt modelId="{C56844A8-9A7E-45BD-A5E1-E7577906E1A3}" type="pres">
      <dgm:prSet presAssocID="{202E590B-55D6-463B-BAAE-043FB9EE1EFF}" presName="node" presStyleLbl="node1" presStyleIdx="1" presStyleCnt="5">
        <dgm:presLayoutVars>
          <dgm:bulletEnabled val="1"/>
        </dgm:presLayoutVars>
      </dgm:prSet>
      <dgm:spPr/>
    </dgm:pt>
    <dgm:pt modelId="{E1CC3739-E7A7-4565-BF56-0884F8D0C3ED}" type="pres">
      <dgm:prSet presAssocID="{B64C1347-8BD5-4790-BADD-5436BA5FDCFB}" presName="sibTrans" presStyleLbl="sibTrans2D1" presStyleIdx="1" presStyleCnt="4"/>
      <dgm:spPr/>
    </dgm:pt>
    <dgm:pt modelId="{437E9A2D-E3CA-47DD-8796-374D562D98B3}" type="pres">
      <dgm:prSet presAssocID="{B64C1347-8BD5-4790-BADD-5436BA5FDCFB}" presName="connectorText" presStyleLbl="sibTrans2D1" presStyleIdx="1" presStyleCnt="4"/>
      <dgm:spPr/>
    </dgm:pt>
    <dgm:pt modelId="{2308D391-DEC2-4695-AB48-F85C0F1B688D}" type="pres">
      <dgm:prSet presAssocID="{B1F2073E-F2FA-489A-BD77-7A6A2A9C0E84}" presName="node" presStyleLbl="node1" presStyleIdx="2" presStyleCnt="5">
        <dgm:presLayoutVars>
          <dgm:bulletEnabled val="1"/>
        </dgm:presLayoutVars>
      </dgm:prSet>
      <dgm:spPr/>
    </dgm:pt>
    <dgm:pt modelId="{0AC2649D-A032-485D-8117-2FE19C1C85C6}" type="pres">
      <dgm:prSet presAssocID="{93654360-7F9C-4DC0-9E46-05CF50FA57D0}" presName="sibTrans" presStyleLbl="sibTrans2D1" presStyleIdx="2" presStyleCnt="4"/>
      <dgm:spPr/>
    </dgm:pt>
    <dgm:pt modelId="{38B28C81-0D3B-4904-8C80-0405186C5155}" type="pres">
      <dgm:prSet presAssocID="{93654360-7F9C-4DC0-9E46-05CF50FA57D0}" presName="connectorText" presStyleLbl="sibTrans2D1" presStyleIdx="2" presStyleCnt="4"/>
      <dgm:spPr/>
    </dgm:pt>
    <dgm:pt modelId="{F4358A5E-EB40-4202-8DE2-7864CFC60DE3}" type="pres">
      <dgm:prSet presAssocID="{01BFC6A8-0E21-496D-B849-0CBB5B45FE9F}" presName="node" presStyleLbl="node1" presStyleIdx="3" presStyleCnt="5">
        <dgm:presLayoutVars>
          <dgm:bulletEnabled val="1"/>
        </dgm:presLayoutVars>
      </dgm:prSet>
      <dgm:spPr/>
    </dgm:pt>
    <dgm:pt modelId="{4BA934DE-7C93-46CD-84A7-77DC481502AA}" type="pres">
      <dgm:prSet presAssocID="{49206BF0-2831-4800-9B3B-17B5D0FDA365}" presName="sibTrans" presStyleLbl="sibTrans2D1" presStyleIdx="3" presStyleCnt="4"/>
      <dgm:spPr/>
    </dgm:pt>
    <dgm:pt modelId="{2F00BD4A-7CD7-49C3-90D0-28885B9F8399}" type="pres">
      <dgm:prSet presAssocID="{49206BF0-2831-4800-9B3B-17B5D0FDA365}" presName="connectorText" presStyleLbl="sibTrans2D1" presStyleIdx="3" presStyleCnt="4"/>
      <dgm:spPr/>
    </dgm:pt>
    <dgm:pt modelId="{2E42CFA3-81E7-4015-9B9B-A27E44665247}" type="pres">
      <dgm:prSet presAssocID="{4040D18A-1122-4E44-BBD9-733D6DD4F497}" presName="node" presStyleLbl="node1" presStyleIdx="4" presStyleCnt="5">
        <dgm:presLayoutVars>
          <dgm:bulletEnabled val="1"/>
        </dgm:presLayoutVars>
      </dgm:prSet>
      <dgm:spPr/>
    </dgm:pt>
  </dgm:ptLst>
  <dgm:cxnLst>
    <dgm:cxn modelId="{3E4EB119-935D-4D97-A511-4322FA55FAA5}" srcId="{ABD5FA78-5565-4862-822A-3A28B394B60E}" destId="{4040D18A-1122-4E44-BBD9-733D6DD4F497}" srcOrd="4" destOrd="0" parTransId="{574807E4-ED03-49C5-8840-B594FBEAE039}" sibTransId="{E94C244E-DA96-405B-B2B9-D7CC2F784418}"/>
    <dgm:cxn modelId="{0F2C8C1B-1F00-4904-8DF4-682754E996E4}" srcId="{ABD5FA78-5565-4862-822A-3A28B394B60E}" destId="{01BFC6A8-0E21-496D-B849-0CBB5B45FE9F}" srcOrd="3" destOrd="0" parTransId="{BDEDBDD8-B2A0-433A-9212-F6444E06D8E9}" sibTransId="{49206BF0-2831-4800-9B3B-17B5D0FDA365}"/>
    <dgm:cxn modelId="{3DB01A2D-F498-4017-B1C1-5046AFAC9BE2}" type="presOf" srcId="{ABD5FA78-5565-4862-822A-3A28B394B60E}" destId="{6F09AFBA-9D6A-4E5B-9560-F7A0383FA086}" srcOrd="0" destOrd="0" presId="urn:microsoft.com/office/officeart/2005/8/layout/process1"/>
    <dgm:cxn modelId="{84F7945F-6292-4CAF-92F9-70B56A702C04}" srcId="{ABD5FA78-5565-4862-822A-3A28B394B60E}" destId="{2EF5F54F-BB89-4CB1-A116-96C3243D20B3}" srcOrd="0" destOrd="0" parTransId="{16230100-D28D-485A-AAF8-0B43ECB2E473}" sibTransId="{523067B1-331F-49A3-ACAE-0DFB134847ED}"/>
    <dgm:cxn modelId="{26DC9962-E9F9-43DC-B716-7C1086D406A2}" type="presOf" srcId="{93654360-7F9C-4DC0-9E46-05CF50FA57D0}" destId="{0AC2649D-A032-485D-8117-2FE19C1C85C6}" srcOrd="0" destOrd="0" presId="urn:microsoft.com/office/officeart/2005/8/layout/process1"/>
    <dgm:cxn modelId="{C7BFCD65-EA7C-406E-9BD8-14D9E531F510}" type="presOf" srcId="{B64C1347-8BD5-4790-BADD-5436BA5FDCFB}" destId="{437E9A2D-E3CA-47DD-8796-374D562D98B3}" srcOrd="1" destOrd="0" presId="urn:microsoft.com/office/officeart/2005/8/layout/process1"/>
    <dgm:cxn modelId="{5683FF70-C586-4E9A-9436-1D469EFF8936}" type="presOf" srcId="{2EF5F54F-BB89-4CB1-A116-96C3243D20B3}" destId="{0D818CA5-DEC9-4942-B52E-051E21548FC0}" srcOrd="0" destOrd="0" presId="urn:microsoft.com/office/officeart/2005/8/layout/process1"/>
    <dgm:cxn modelId="{61502257-2A2A-4EAD-AAC4-AD9B0156CADD}" srcId="{ABD5FA78-5565-4862-822A-3A28B394B60E}" destId="{202E590B-55D6-463B-BAAE-043FB9EE1EFF}" srcOrd="1" destOrd="0" parTransId="{42D78674-78A3-43B7-8C3F-0255D76EAEE6}" sibTransId="{B64C1347-8BD5-4790-BADD-5436BA5FDCFB}"/>
    <dgm:cxn modelId="{B3F8D781-2CD3-4B85-AB55-F45A28FE7A41}" type="presOf" srcId="{49206BF0-2831-4800-9B3B-17B5D0FDA365}" destId="{4BA934DE-7C93-46CD-84A7-77DC481502AA}" srcOrd="0" destOrd="0" presId="urn:microsoft.com/office/officeart/2005/8/layout/process1"/>
    <dgm:cxn modelId="{E631C48A-D153-4520-8E55-FB8AFAAF986C}" type="presOf" srcId="{4040D18A-1122-4E44-BBD9-733D6DD4F497}" destId="{2E42CFA3-81E7-4015-9B9B-A27E44665247}" srcOrd="0" destOrd="0" presId="urn:microsoft.com/office/officeart/2005/8/layout/process1"/>
    <dgm:cxn modelId="{2F3890A1-CF07-4EFF-86EE-E8947F417445}" type="presOf" srcId="{523067B1-331F-49A3-ACAE-0DFB134847ED}" destId="{2B8D4D00-E411-48A5-B746-856D3380EB94}" srcOrd="1" destOrd="0" presId="urn:microsoft.com/office/officeart/2005/8/layout/process1"/>
    <dgm:cxn modelId="{48F688AD-BD2F-47A8-ADEA-AF10841DBA6E}" type="presOf" srcId="{B1F2073E-F2FA-489A-BD77-7A6A2A9C0E84}" destId="{2308D391-DEC2-4695-AB48-F85C0F1B688D}" srcOrd="0" destOrd="0" presId="urn:microsoft.com/office/officeart/2005/8/layout/process1"/>
    <dgm:cxn modelId="{A257BBB4-5E1A-4AB7-B579-2E2D5737AC48}" type="presOf" srcId="{202E590B-55D6-463B-BAAE-043FB9EE1EFF}" destId="{C56844A8-9A7E-45BD-A5E1-E7577906E1A3}" srcOrd="0" destOrd="0" presId="urn:microsoft.com/office/officeart/2005/8/layout/process1"/>
    <dgm:cxn modelId="{F8F5D0B7-60F8-43D0-871E-62D756D8FF92}" type="presOf" srcId="{B64C1347-8BD5-4790-BADD-5436BA5FDCFB}" destId="{E1CC3739-E7A7-4565-BF56-0884F8D0C3ED}" srcOrd="0" destOrd="0" presId="urn:microsoft.com/office/officeart/2005/8/layout/process1"/>
    <dgm:cxn modelId="{AF0308D1-18FE-45DC-B2F2-418FAD3B27B9}" type="presOf" srcId="{523067B1-331F-49A3-ACAE-0DFB134847ED}" destId="{8D666C7D-1583-40D3-9AC0-B34CF058D6AD}" srcOrd="0" destOrd="0" presId="urn:microsoft.com/office/officeart/2005/8/layout/process1"/>
    <dgm:cxn modelId="{3EC797E2-5211-494A-8AD7-DE6DA37FB27E}" type="presOf" srcId="{01BFC6A8-0E21-496D-B849-0CBB5B45FE9F}" destId="{F4358A5E-EB40-4202-8DE2-7864CFC60DE3}" srcOrd="0" destOrd="0" presId="urn:microsoft.com/office/officeart/2005/8/layout/process1"/>
    <dgm:cxn modelId="{D8D20AF0-467E-44D6-9204-D454AE577966}" type="presOf" srcId="{93654360-7F9C-4DC0-9E46-05CF50FA57D0}" destId="{38B28C81-0D3B-4904-8C80-0405186C5155}" srcOrd="1" destOrd="0" presId="urn:microsoft.com/office/officeart/2005/8/layout/process1"/>
    <dgm:cxn modelId="{ED719CF7-0E91-4ACE-A191-93CA59BF074B}" srcId="{ABD5FA78-5565-4862-822A-3A28B394B60E}" destId="{B1F2073E-F2FA-489A-BD77-7A6A2A9C0E84}" srcOrd="2" destOrd="0" parTransId="{A2C28A95-8749-47E7-94FB-7AD027E83214}" sibTransId="{93654360-7F9C-4DC0-9E46-05CF50FA57D0}"/>
    <dgm:cxn modelId="{987C87FC-EF16-491A-AD49-039A5D3ECB3F}" type="presOf" srcId="{49206BF0-2831-4800-9B3B-17B5D0FDA365}" destId="{2F00BD4A-7CD7-49C3-90D0-28885B9F8399}" srcOrd="1" destOrd="0" presId="urn:microsoft.com/office/officeart/2005/8/layout/process1"/>
    <dgm:cxn modelId="{3D417CAA-DCCA-4FEF-A3AB-6A7953B79104}" type="presParOf" srcId="{6F09AFBA-9D6A-4E5B-9560-F7A0383FA086}" destId="{0D818CA5-DEC9-4942-B52E-051E21548FC0}" srcOrd="0" destOrd="0" presId="urn:microsoft.com/office/officeart/2005/8/layout/process1"/>
    <dgm:cxn modelId="{29CCECD4-D9C8-4DDA-8E5D-8AE1BEFCAC4F}" type="presParOf" srcId="{6F09AFBA-9D6A-4E5B-9560-F7A0383FA086}" destId="{8D666C7D-1583-40D3-9AC0-B34CF058D6AD}" srcOrd="1" destOrd="0" presId="urn:microsoft.com/office/officeart/2005/8/layout/process1"/>
    <dgm:cxn modelId="{517C1B4F-A733-4891-841E-A3C8473E9359}" type="presParOf" srcId="{8D666C7D-1583-40D3-9AC0-B34CF058D6AD}" destId="{2B8D4D00-E411-48A5-B746-856D3380EB94}" srcOrd="0" destOrd="0" presId="urn:microsoft.com/office/officeart/2005/8/layout/process1"/>
    <dgm:cxn modelId="{6A3B4768-CF22-44D1-804F-2503C5495272}" type="presParOf" srcId="{6F09AFBA-9D6A-4E5B-9560-F7A0383FA086}" destId="{C56844A8-9A7E-45BD-A5E1-E7577906E1A3}" srcOrd="2" destOrd="0" presId="urn:microsoft.com/office/officeart/2005/8/layout/process1"/>
    <dgm:cxn modelId="{152E3158-9966-47C4-81E8-47F4BDE0128C}" type="presParOf" srcId="{6F09AFBA-9D6A-4E5B-9560-F7A0383FA086}" destId="{E1CC3739-E7A7-4565-BF56-0884F8D0C3ED}" srcOrd="3" destOrd="0" presId="urn:microsoft.com/office/officeart/2005/8/layout/process1"/>
    <dgm:cxn modelId="{C550FCF0-5FB6-4A73-8372-8311C2DE1ACC}" type="presParOf" srcId="{E1CC3739-E7A7-4565-BF56-0884F8D0C3ED}" destId="{437E9A2D-E3CA-47DD-8796-374D562D98B3}" srcOrd="0" destOrd="0" presId="urn:microsoft.com/office/officeart/2005/8/layout/process1"/>
    <dgm:cxn modelId="{1F9FFE4E-267A-43DA-BB36-1952B739BB90}" type="presParOf" srcId="{6F09AFBA-9D6A-4E5B-9560-F7A0383FA086}" destId="{2308D391-DEC2-4695-AB48-F85C0F1B688D}" srcOrd="4" destOrd="0" presId="urn:microsoft.com/office/officeart/2005/8/layout/process1"/>
    <dgm:cxn modelId="{34E9CFF2-EF47-43FF-B29B-E63603DD9562}" type="presParOf" srcId="{6F09AFBA-9D6A-4E5B-9560-F7A0383FA086}" destId="{0AC2649D-A032-485D-8117-2FE19C1C85C6}" srcOrd="5" destOrd="0" presId="urn:microsoft.com/office/officeart/2005/8/layout/process1"/>
    <dgm:cxn modelId="{DAFC102A-4A24-46DE-A537-2E4E86FFEA4E}" type="presParOf" srcId="{0AC2649D-A032-485D-8117-2FE19C1C85C6}" destId="{38B28C81-0D3B-4904-8C80-0405186C5155}" srcOrd="0" destOrd="0" presId="urn:microsoft.com/office/officeart/2005/8/layout/process1"/>
    <dgm:cxn modelId="{814F0314-FB04-45C1-9E94-34F9E88C2877}" type="presParOf" srcId="{6F09AFBA-9D6A-4E5B-9560-F7A0383FA086}" destId="{F4358A5E-EB40-4202-8DE2-7864CFC60DE3}" srcOrd="6" destOrd="0" presId="urn:microsoft.com/office/officeart/2005/8/layout/process1"/>
    <dgm:cxn modelId="{828FB942-1674-4533-AB4B-02F5491E2E74}" type="presParOf" srcId="{6F09AFBA-9D6A-4E5B-9560-F7A0383FA086}" destId="{4BA934DE-7C93-46CD-84A7-77DC481502AA}" srcOrd="7" destOrd="0" presId="urn:microsoft.com/office/officeart/2005/8/layout/process1"/>
    <dgm:cxn modelId="{88B995FE-446F-4DF9-93C5-97C6D4BC7D5C}" type="presParOf" srcId="{4BA934DE-7C93-46CD-84A7-77DC481502AA}" destId="{2F00BD4A-7CD7-49C3-90D0-28885B9F8399}" srcOrd="0" destOrd="0" presId="urn:microsoft.com/office/officeart/2005/8/layout/process1"/>
    <dgm:cxn modelId="{43656D35-C346-4F4A-8A75-82197425533A}" type="presParOf" srcId="{6F09AFBA-9D6A-4E5B-9560-F7A0383FA086}" destId="{2E42CFA3-81E7-4015-9B9B-A27E44665247}" srcOrd="8" destOrd="0" presId="urn:microsoft.com/office/officeart/2005/8/layout/process1"/>
  </dgm:cxnLst>
  <dgm:bg>
    <a:solidFill>
      <a:schemeClr val="bg2">
        <a:lumMod val="9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818CA5-DEC9-4942-B52E-051E21548FC0}">
      <dsp:nvSpPr>
        <dsp:cNvPr id="0" name=""/>
        <dsp:cNvSpPr/>
      </dsp:nvSpPr>
      <dsp:spPr>
        <a:xfrm>
          <a:off x="11370" y="0"/>
          <a:ext cx="1761623" cy="1851900"/>
        </a:xfrm>
        <a:prstGeom prst="roundRect">
          <a:avLst>
            <a:gd name="adj" fmla="val 10000"/>
          </a:avLst>
        </a:prstGeom>
        <a:solidFill>
          <a:srgbClr val="CC0000">
            <a:alpha val="46000"/>
          </a:srgbClr>
        </a:solidFill>
        <a:ln w="12700" cap="flat" cmpd="sng" algn="ctr">
          <a:solidFill>
            <a:srgbClr val="CC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EC" sz="1400" kern="1200" dirty="0">
              <a:solidFill>
                <a:schemeClr val="tx1"/>
              </a:solidFill>
            </a:rPr>
            <a:t>El POA 2021 aprobado por Directorio contempla </a:t>
          </a:r>
          <a:r>
            <a:rPr lang="es-ES" sz="1400" kern="1200" dirty="0">
              <a:solidFill>
                <a:schemeClr val="tx1"/>
              </a:solidFill>
            </a:rPr>
            <a:t>la actividad “Gestionar los procesos de pre operación y operación de la PLMQ”</a:t>
          </a:r>
          <a:endParaRPr lang="es-EC" sz="1400" kern="1200" dirty="0">
            <a:solidFill>
              <a:schemeClr val="tx1"/>
            </a:solidFill>
          </a:endParaRPr>
        </a:p>
      </dsp:txBody>
      <dsp:txXfrm>
        <a:off x="62966" y="51596"/>
        <a:ext cx="1658431" cy="1748708"/>
      </dsp:txXfrm>
    </dsp:sp>
    <dsp:sp modelId="{8D666C7D-1583-40D3-9AC0-B34CF058D6AD}">
      <dsp:nvSpPr>
        <dsp:cNvPr id="0" name=""/>
        <dsp:cNvSpPr/>
      </dsp:nvSpPr>
      <dsp:spPr>
        <a:xfrm>
          <a:off x="1949156" y="707508"/>
          <a:ext cx="373464" cy="436882"/>
        </a:xfrm>
        <a:prstGeom prst="rightArrow">
          <a:avLst>
            <a:gd name="adj1" fmla="val 60000"/>
            <a:gd name="adj2" fmla="val 50000"/>
          </a:avLst>
        </a:prstGeom>
        <a:solidFill>
          <a:schemeClr val="bg2">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s-EC" sz="900" kern="1200">
            <a:solidFill>
              <a:schemeClr val="tx1"/>
            </a:solidFill>
          </a:endParaRPr>
        </a:p>
      </dsp:txBody>
      <dsp:txXfrm>
        <a:off x="1949156" y="794884"/>
        <a:ext cx="261425" cy="262130"/>
      </dsp:txXfrm>
    </dsp:sp>
    <dsp:sp modelId="{C56844A8-9A7E-45BD-A5E1-E7577906E1A3}">
      <dsp:nvSpPr>
        <dsp:cNvPr id="0" name=""/>
        <dsp:cNvSpPr/>
      </dsp:nvSpPr>
      <dsp:spPr>
        <a:xfrm>
          <a:off x="2477643" y="0"/>
          <a:ext cx="1761623" cy="1851900"/>
        </a:xfrm>
        <a:prstGeom prst="roundRect">
          <a:avLst>
            <a:gd name="adj" fmla="val 10000"/>
          </a:avLst>
        </a:prstGeom>
        <a:solidFill>
          <a:srgbClr val="CC0000">
            <a:alpha val="46000"/>
          </a:srgbClr>
        </a:solidFill>
        <a:ln w="12700" cap="flat" cmpd="sng" algn="ctr">
          <a:solidFill>
            <a:srgbClr val="CC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ES" sz="1400" kern="1200" dirty="0">
              <a:solidFill>
                <a:schemeClr val="tx1"/>
              </a:solidFill>
            </a:rPr>
            <a:t>La asignación para esta actividad fue de USD 6,904.400,35 planificado para la implementación de la Red de Emergencia P 25.</a:t>
          </a:r>
          <a:endParaRPr lang="es-EC" sz="1400" kern="1200" dirty="0">
            <a:solidFill>
              <a:schemeClr val="tx1"/>
            </a:solidFill>
          </a:endParaRPr>
        </a:p>
      </dsp:txBody>
      <dsp:txXfrm>
        <a:off x="2529239" y="51596"/>
        <a:ext cx="1658431" cy="1748708"/>
      </dsp:txXfrm>
    </dsp:sp>
    <dsp:sp modelId="{E1CC3739-E7A7-4565-BF56-0884F8D0C3ED}">
      <dsp:nvSpPr>
        <dsp:cNvPr id="0" name=""/>
        <dsp:cNvSpPr/>
      </dsp:nvSpPr>
      <dsp:spPr>
        <a:xfrm>
          <a:off x="4415428" y="707508"/>
          <a:ext cx="373464" cy="436882"/>
        </a:xfrm>
        <a:prstGeom prst="rightArrow">
          <a:avLst>
            <a:gd name="adj1" fmla="val 60000"/>
            <a:gd name="adj2" fmla="val 50000"/>
          </a:avLst>
        </a:prstGeom>
        <a:solidFill>
          <a:schemeClr val="bg2">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s-EC" sz="900" kern="1200">
            <a:solidFill>
              <a:schemeClr val="tx1"/>
            </a:solidFill>
          </a:endParaRPr>
        </a:p>
      </dsp:txBody>
      <dsp:txXfrm>
        <a:off x="4415428" y="794884"/>
        <a:ext cx="261425" cy="262130"/>
      </dsp:txXfrm>
    </dsp:sp>
    <dsp:sp modelId="{2308D391-DEC2-4695-AB48-F85C0F1B688D}">
      <dsp:nvSpPr>
        <dsp:cNvPr id="0" name=""/>
        <dsp:cNvSpPr/>
      </dsp:nvSpPr>
      <dsp:spPr>
        <a:xfrm>
          <a:off x="4943915" y="0"/>
          <a:ext cx="1761623" cy="1851900"/>
        </a:xfrm>
        <a:prstGeom prst="roundRect">
          <a:avLst>
            <a:gd name="adj" fmla="val 10000"/>
          </a:avLst>
        </a:prstGeom>
        <a:solidFill>
          <a:srgbClr val="CC0000">
            <a:alpha val="46000"/>
          </a:srgbClr>
        </a:solidFill>
        <a:ln w="12700" cap="flat" cmpd="sng" algn="ctr">
          <a:solidFill>
            <a:srgbClr val="CC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ES" sz="1400" kern="1200" dirty="0">
              <a:solidFill>
                <a:schemeClr val="tx1"/>
              </a:solidFill>
            </a:rPr>
            <a:t>El 02 de marzo de 2021, mediante Resolución de Directorio No. DEPMMQ-005-2021 se aprobó el modelo de operación para la Primera Línea del Metro  la EPMMQ</a:t>
          </a:r>
          <a:endParaRPr lang="es-EC" sz="1400" kern="1200" dirty="0">
            <a:solidFill>
              <a:schemeClr val="tx1"/>
            </a:solidFill>
          </a:endParaRPr>
        </a:p>
      </dsp:txBody>
      <dsp:txXfrm>
        <a:off x="4995511" y="51596"/>
        <a:ext cx="1658431" cy="1748708"/>
      </dsp:txXfrm>
    </dsp:sp>
    <dsp:sp modelId="{0AC2649D-A032-485D-8117-2FE19C1C85C6}">
      <dsp:nvSpPr>
        <dsp:cNvPr id="0" name=""/>
        <dsp:cNvSpPr/>
      </dsp:nvSpPr>
      <dsp:spPr>
        <a:xfrm>
          <a:off x="6881700" y="707508"/>
          <a:ext cx="373464" cy="436882"/>
        </a:xfrm>
        <a:prstGeom prst="rightArrow">
          <a:avLst>
            <a:gd name="adj1" fmla="val 60000"/>
            <a:gd name="adj2" fmla="val 50000"/>
          </a:avLst>
        </a:prstGeom>
        <a:solidFill>
          <a:schemeClr val="bg2">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s-EC" sz="900" kern="1200">
            <a:solidFill>
              <a:schemeClr val="tx1"/>
            </a:solidFill>
          </a:endParaRPr>
        </a:p>
      </dsp:txBody>
      <dsp:txXfrm>
        <a:off x="6881700" y="794884"/>
        <a:ext cx="261425" cy="262130"/>
      </dsp:txXfrm>
    </dsp:sp>
    <dsp:sp modelId="{F4358A5E-EB40-4202-8DE2-7864CFC60DE3}">
      <dsp:nvSpPr>
        <dsp:cNvPr id="0" name=""/>
        <dsp:cNvSpPr/>
      </dsp:nvSpPr>
      <dsp:spPr>
        <a:xfrm>
          <a:off x="7410187" y="0"/>
          <a:ext cx="1761623" cy="1851900"/>
        </a:xfrm>
        <a:prstGeom prst="roundRect">
          <a:avLst>
            <a:gd name="adj" fmla="val 10000"/>
          </a:avLst>
        </a:prstGeom>
        <a:solidFill>
          <a:srgbClr val="CC0000">
            <a:alpha val="46000"/>
          </a:srgbClr>
        </a:solidFill>
        <a:ln w="12700" cap="flat" cmpd="sng" algn="ctr">
          <a:solidFill>
            <a:srgbClr val="CC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EC" sz="1400" kern="1200" dirty="0">
              <a:solidFill>
                <a:schemeClr val="tx1"/>
              </a:solidFill>
            </a:rPr>
            <a:t>Generando NUEVAS necesidades</a:t>
          </a:r>
          <a:r>
            <a:rPr lang="es-ES" sz="1400" kern="1200" dirty="0">
              <a:solidFill>
                <a:schemeClr val="tx1"/>
              </a:solidFill>
            </a:rPr>
            <a:t> como mantenimientos, operadores para pruebas integradas, personal, sistemas informáticos, asistencia técnica, entre otros. </a:t>
          </a:r>
          <a:endParaRPr lang="es-EC" sz="1400" kern="1200" dirty="0">
            <a:solidFill>
              <a:schemeClr val="tx1"/>
            </a:solidFill>
          </a:endParaRPr>
        </a:p>
      </dsp:txBody>
      <dsp:txXfrm>
        <a:off x="7461783" y="51596"/>
        <a:ext cx="1658431" cy="1748708"/>
      </dsp:txXfrm>
    </dsp:sp>
    <dsp:sp modelId="{4BA934DE-7C93-46CD-84A7-77DC481502AA}">
      <dsp:nvSpPr>
        <dsp:cNvPr id="0" name=""/>
        <dsp:cNvSpPr/>
      </dsp:nvSpPr>
      <dsp:spPr>
        <a:xfrm>
          <a:off x="9347973" y="707508"/>
          <a:ext cx="373464" cy="436882"/>
        </a:xfrm>
        <a:prstGeom prst="rightArrow">
          <a:avLst>
            <a:gd name="adj1" fmla="val 60000"/>
            <a:gd name="adj2" fmla="val 50000"/>
          </a:avLst>
        </a:prstGeom>
        <a:solidFill>
          <a:schemeClr val="bg2">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s-EC" sz="900" kern="1200">
            <a:solidFill>
              <a:schemeClr val="tx1"/>
            </a:solidFill>
          </a:endParaRPr>
        </a:p>
      </dsp:txBody>
      <dsp:txXfrm>
        <a:off x="9347973" y="794884"/>
        <a:ext cx="261425" cy="262130"/>
      </dsp:txXfrm>
    </dsp:sp>
    <dsp:sp modelId="{2E42CFA3-81E7-4015-9B9B-A27E44665247}">
      <dsp:nvSpPr>
        <dsp:cNvPr id="0" name=""/>
        <dsp:cNvSpPr/>
      </dsp:nvSpPr>
      <dsp:spPr>
        <a:xfrm>
          <a:off x="9876460" y="0"/>
          <a:ext cx="1761623" cy="1851900"/>
        </a:xfrm>
        <a:prstGeom prst="roundRect">
          <a:avLst>
            <a:gd name="adj" fmla="val 10000"/>
          </a:avLst>
        </a:prstGeom>
        <a:solidFill>
          <a:srgbClr val="CC0000">
            <a:alpha val="46000"/>
          </a:srgbClr>
        </a:solidFill>
        <a:ln w="12700" cap="flat" cmpd="sng" algn="ctr">
          <a:solidFill>
            <a:srgbClr val="CC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ES" sz="1400" kern="1200">
              <a:solidFill>
                <a:schemeClr val="tx1"/>
              </a:solidFill>
            </a:rPr>
            <a:t>Luego de una priorización interna se solventaron algunos de los rubros mencionados sin embargo se requiere asignación adicional para financiar:</a:t>
          </a:r>
          <a:endParaRPr lang="es-EC" sz="1400" kern="1200" dirty="0">
            <a:solidFill>
              <a:schemeClr val="tx1"/>
            </a:solidFill>
          </a:endParaRPr>
        </a:p>
      </dsp:txBody>
      <dsp:txXfrm>
        <a:off x="9928056" y="51596"/>
        <a:ext cx="1658431" cy="1748708"/>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EC"/>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EC"/>
          </a:p>
        </p:txBody>
      </p:sp>
      <p:sp>
        <p:nvSpPr>
          <p:cNvPr id="4" name="Marcador de fecha 3"/>
          <p:cNvSpPr>
            <a:spLocks noGrp="1"/>
          </p:cNvSpPr>
          <p:nvPr>
            <p:ph type="dt" sz="half" idx="10"/>
          </p:nvPr>
        </p:nvSpPr>
        <p:spPr/>
        <p:txBody>
          <a:bodyPr/>
          <a:lstStyle/>
          <a:p>
            <a:fld id="{C6B19FF3-BA2A-447E-B397-F9833A5E8007}" type="datetimeFigureOut">
              <a:rPr lang="es-EC" smtClean="0"/>
              <a:t>15/9/2021</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9E01C66C-FF61-44E1-BBFA-A5B3918AF873}" type="slidenum">
              <a:rPr lang="es-EC" smtClean="0"/>
              <a:t>‹Nº›</a:t>
            </a:fld>
            <a:endParaRPr lang="es-EC"/>
          </a:p>
        </p:txBody>
      </p:sp>
    </p:spTree>
    <p:extLst>
      <p:ext uri="{BB962C8B-B14F-4D97-AF65-F5344CB8AC3E}">
        <p14:creationId xmlns:p14="http://schemas.microsoft.com/office/powerpoint/2010/main" val="1861144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C"/>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p:cNvSpPr>
            <a:spLocks noGrp="1"/>
          </p:cNvSpPr>
          <p:nvPr>
            <p:ph type="dt" sz="half" idx="10"/>
          </p:nvPr>
        </p:nvSpPr>
        <p:spPr/>
        <p:txBody>
          <a:bodyPr/>
          <a:lstStyle/>
          <a:p>
            <a:fld id="{C6B19FF3-BA2A-447E-B397-F9833A5E8007}" type="datetimeFigureOut">
              <a:rPr lang="es-EC" smtClean="0"/>
              <a:t>15/9/2021</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9E01C66C-FF61-44E1-BBFA-A5B3918AF873}" type="slidenum">
              <a:rPr lang="es-EC" smtClean="0"/>
              <a:t>‹Nº›</a:t>
            </a:fld>
            <a:endParaRPr lang="es-EC"/>
          </a:p>
        </p:txBody>
      </p:sp>
    </p:spTree>
    <p:extLst>
      <p:ext uri="{BB962C8B-B14F-4D97-AF65-F5344CB8AC3E}">
        <p14:creationId xmlns:p14="http://schemas.microsoft.com/office/powerpoint/2010/main" val="3149620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EC"/>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p:cNvSpPr>
            <a:spLocks noGrp="1"/>
          </p:cNvSpPr>
          <p:nvPr>
            <p:ph type="dt" sz="half" idx="10"/>
          </p:nvPr>
        </p:nvSpPr>
        <p:spPr/>
        <p:txBody>
          <a:bodyPr/>
          <a:lstStyle/>
          <a:p>
            <a:fld id="{C6B19FF3-BA2A-447E-B397-F9833A5E8007}" type="datetimeFigureOut">
              <a:rPr lang="es-EC" smtClean="0"/>
              <a:t>15/9/2021</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9E01C66C-FF61-44E1-BBFA-A5B3918AF873}" type="slidenum">
              <a:rPr lang="es-EC" smtClean="0"/>
              <a:t>‹Nº›</a:t>
            </a:fld>
            <a:endParaRPr lang="es-EC"/>
          </a:p>
        </p:txBody>
      </p:sp>
    </p:spTree>
    <p:extLst>
      <p:ext uri="{BB962C8B-B14F-4D97-AF65-F5344CB8AC3E}">
        <p14:creationId xmlns:p14="http://schemas.microsoft.com/office/powerpoint/2010/main" val="435931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C"/>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p:cNvSpPr>
            <a:spLocks noGrp="1"/>
          </p:cNvSpPr>
          <p:nvPr>
            <p:ph type="dt" sz="half" idx="10"/>
          </p:nvPr>
        </p:nvSpPr>
        <p:spPr/>
        <p:txBody>
          <a:bodyPr/>
          <a:lstStyle/>
          <a:p>
            <a:fld id="{C6B19FF3-BA2A-447E-B397-F9833A5E8007}" type="datetimeFigureOut">
              <a:rPr lang="es-EC" smtClean="0"/>
              <a:t>15/9/2021</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9E01C66C-FF61-44E1-BBFA-A5B3918AF873}" type="slidenum">
              <a:rPr lang="es-EC" smtClean="0"/>
              <a:t>‹Nº›</a:t>
            </a:fld>
            <a:endParaRPr lang="es-EC"/>
          </a:p>
        </p:txBody>
      </p:sp>
    </p:spTree>
    <p:extLst>
      <p:ext uri="{BB962C8B-B14F-4D97-AF65-F5344CB8AC3E}">
        <p14:creationId xmlns:p14="http://schemas.microsoft.com/office/powerpoint/2010/main" val="2649950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EC"/>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C6B19FF3-BA2A-447E-B397-F9833A5E8007}" type="datetimeFigureOut">
              <a:rPr lang="es-EC" smtClean="0"/>
              <a:t>15/9/2021</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9E01C66C-FF61-44E1-BBFA-A5B3918AF873}" type="slidenum">
              <a:rPr lang="es-EC" smtClean="0"/>
              <a:t>‹Nº›</a:t>
            </a:fld>
            <a:endParaRPr lang="es-EC"/>
          </a:p>
        </p:txBody>
      </p:sp>
    </p:spTree>
    <p:extLst>
      <p:ext uri="{BB962C8B-B14F-4D97-AF65-F5344CB8AC3E}">
        <p14:creationId xmlns:p14="http://schemas.microsoft.com/office/powerpoint/2010/main" val="768803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C"/>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fecha 4"/>
          <p:cNvSpPr>
            <a:spLocks noGrp="1"/>
          </p:cNvSpPr>
          <p:nvPr>
            <p:ph type="dt" sz="half" idx="10"/>
          </p:nvPr>
        </p:nvSpPr>
        <p:spPr/>
        <p:txBody>
          <a:bodyPr/>
          <a:lstStyle/>
          <a:p>
            <a:fld id="{C6B19FF3-BA2A-447E-B397-F9833A5E8007}" type="datetimeFigureOut">
              <a:rPr lang="es-EC" smtClean="0"/>
              <a:t>15/9/2021</a:t>
            </a:fld>
            <a:endParaRPr lang="es-EC"/>
          </a:p>
        </p:txBody>
      </p:sp>
      <p:sp>
        <p:nvSpPr>
          <p:cNvPr id="6" name="Marcador de pie de página 5"/>
          <p:cNvSpPr>
            <a:spLocks noGrp="1"/>
          </p:cNvSpPr>
          <p:nvPr>
            <p:ph type="ftr" sz="quarter" idx="11"/>
          </p:nvPr>
        </p:nvSpPr>
        <p:spPr/>
        <p:txBody>
          <a:bodyPr/>
          <a:lstStyle/>
          <a:p>
            <a:endParaRPr lang="es-EC"/>
          </a:p>
        </p:txBody>
      </p:sp>
      <p:sp>
        <p:nvSpPr>
          <p:cNvPr id="7" name="Marcador de número de diapositiva 6"/>
          <p:cNvSpPr>
            <a:spLocks noGrp="1"/>
          </p:cNvSpPr>
          <p:nvPr>
            <p:ph type="sldNum" sz="quarter" idx="12"/>
          </p:nvPr>
        </p:nvSpPr>
        <p:spPr/>
        <p:txBody>
          <a:bodyPr/>
          <a:lstStyle/>
          <a:p>
            <a:fld id="{9E01C66C-FF61-44E1-BBFA-A5B3918AF873}" type="slidenum">
              <a:rPr lang="es-EC" smtClean="0"/>
              <a:t>‹Nº›</a:t>
            </a:fld>
            <a:endParaRPr lang="es-EC"/>
          </a:p>
        </p:txBody>
      </p:sp>
    </p:spTree>
    <p:extLst>
      <p:ext uri="{BB962C8B-B14F-4D97-AF65-F5344CB8AC3E}">
        <p14:creationId xmlns:p14="http://schemas.microsoft.com/office/powerpoint/2010/main" val="3414334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EC"/>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7" name="Marcador de fecha 6"/>
          <p:cNvSpPr>
            <a:spLocks noGrp="1"/>
          </p:cNvSpPr>
          <p:nvPr>
            <p:ph type="dt" sz="half" idx="10"/>
          </p:nvPr>
        </p:nvSpPr>
        <p:spPr/>
        <p:txBody>
          <a:bodyPr/>
          <a:lstStyle/>
          <a:p>
            <a:fld id="{C6B19FF3-BA2A-447E-B397-F9833A5E8007}" type="datetimeFigureOut">
              <a:rPr lang="es-EC" smtClean="0"/>
              <a:t>15/9/2021</a:t>
            </a:fld>
            <a:endParaRPr lang="es-EC"/>
          </a:p>
        </p:txBody>
      </p:sp>
      <p:sp>
        <p:nvSpPr>
          <p:cNvPr id="8" name="Marcador de pie de página 7"/>
          <p:cNvSpPr>
            <a:spLocks noGrp="1"/>
          </p:cNvSpPr>
          <p:nvPr>
            <p:ph type="ftr" sz="quarter" idx="11"/>
          </p:nvPr>
        </p:nvSpPr>
        <p:spPr/>
        <p:txBody>
          <a:bodyPr/>
          <a:lstStyle/>
          <a:p>
            <a:endParaRPr lang="es-EC"/>
          </a:p>
        </p:txBody>
      </p:sp>
      <p:sp>
        <p:nvSpPr>
          <p:cNvPr id="9" name="Marcador de número de diapositiva 8"/>
          <p:cNvSpPr>
            <a:spLocks noGrp="1"/>
          </p:cNvSpPr>
          <p:nvPr>
            <p:ph type="sldNum" sz="quarter" idx="12"/>
          </p:nvPr>
        </p:nvSpPr>
        <p:spPr/>
        <p:txBody>
          <a:bodyPr/>
          <a:lstStyle/>
          <a:p>
            <a:fld id="{9E01C66C-FF61-44E1-BBFA-A5B3918AF873}" type="slidenum">
              <a:rPr lang="es-EC" smtClean="0"/>
              <a:t>‹Nº›</a:t>
            </a:fld>
            <a:endParaRPr lang="es-EC"/>
          </a:p>
        </p:txBody>
      </p:sp>
    </p:spTree>
    <p:extLst>
      <p:ext uri="{BB962C8B-B14F-4D97-AF65-F5344CB8AC3E}">
        <p14:creationId xmlns:p14="http://schemas.microsoft.com/office/powerpoint/2010/main" val="733116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C"/>
          </a:p>
        </p:txBody>
      </p:sp>
      <p:sp>
        <p:nvSpPr>
          <p:cNvPr id="3" name="Marcador de fecha 2"/>
          <p:cNvSpPr>
            <a:spLocks noGrp="1"/>
          </p:cNvSpPr>
          <p:nvPr>
            <p:ph type="dt" sz="half" idx="10"/>
          </p:nvPr>
        </p:nvSpPr>
        <p:spPr/>
        <p:txBody>
          <a:bodyPr/>
          <a:lstStyle/>
          <a:p>
            <a:fld id="{C6B19FF3-BA2A-447E-B397-F9833A5E8007}" type="datetimeFigureOut">
              <a:rPr lang="es-EC" smtClean="0"/>
              <a:t>15/9/2021</a:t>
            </a:fld>
            <a:endParaRPr lang="es-EC"/>
          </a:p>
        </p:txBody>
      </p:sp>
      <p:sp>
        <p:nvSpPr>
          <p:cNvPr id="4" name="Marcador de pie de página 3"/>
          <p:cNvSpPr>
            <a:spLocks noGrp="1"/>
          </p:cNvSpPr>
          <p:nvPr>
            <p:ph type="ftr" sz="quarter" idx="11"/>
          </p:nvPr>
        </p:nvSpPr>
        <p:spPr/>
        <p:txBody>
          <a:bodyPr/>
          <a:lstStyle/>
          <a:p>
            <a:endParaRPr lang="es-EC"/>
          </a:p>
        </p:txBody>
      </p:sp>
      <p:sp>
        <p:nvSpPr>
          <p:cNvPr id="5" name="Marcador de número de diapositiva 4"/>
          <p:cNvSpPr>
            <a:spLocks noGrp="1"/>
          </p:cNvSpPr>
          <p:nvPr>
            <p:ph type="sldNum" sz="quarter" idx="12"/>
          </p:nvPr>
        </p:nvSpPr>
        <p:spPr/>
        <p:txBody>
          <a:bodyPr/>
          <a:lstStyle/>
          <a:p>
            <a:fld id="{9E01C66C-FF61-44E1-BBFA-A5B3918AF873}" type="slidenum">
              <a:rPr lang="es-EC" smtClean="0"/>
              <a:t>‹Nº›</a:t>
            </a:fld>
            <a:endParaRPr lang="es-EC"/>
          </a:p>
        </p:txBody>
      </p:sp>
    </p:spTree>
    <p:extLst>
      <p:ext uri="{BB962C8B-B14F-4D97-AF65-F5344CB8AC3E}">
        <p14:creationId xmlns:p14="http://schemas.microsoft.com/office/powerpoint/2010/main" val="4287464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6B19FF3-BA2A-447E-B397-F9833A5E8007}" type="datetimeFigureOut">
              <a:rPr lang="es-EC" smtClean="0"/>
              <a:t>15/9/2021</a:t>
            </a:fld>
            <a:endParaRPr lang="es-EC"/>
          </a:p>
        </p:txBody>
      </p:sp>
      <p:sp>
        <p:nvSpPr>
          <p:cNvPr id="3" name="Marcador de pie de página 2"/>
          <p:cNvSpPr>
            <a:spLocks noGrp="1"/>
          </p:cNvSpPr>
          <p:nvPr>
            <p:ph type="ftr" sz="quarter" idx="11"/>
          </p:nvPr>
        </p:nvSpPr>
        <p:spPr/>
        <p:txBody>
          <a:bodyPr/>
          <a:lstStyle/>
          <a:p>
            <a:endParaRPr lang="es-EC"/>
          </a:p>
        </p:txBody>
      </p:sp>
      <p:sp>
        <p:nvSpPr>
          <p:cNvPr id="4" name="Marcador de número de diapositiva 3"/>
          <p:cNvSpPr>
            <a:spLocks noGrp="1"/>
          </p:cNvSpPr>
          <p:nvPr>
            <p:ph type="sldNum" sz="quarter" idx="12"/>
          </p:nvPr>
        </p:nvSpPr>
        <p:spPr/>
        <p:txBody>
          <a:bodyPr/>
          <a:lstStyle/>
          <a:p>
            <a:fld id="{9E01C66C-FF61-44E1-BBFA-A5B3918AF873}" type="slidenum">
              <a:rPr lang="es-EC" smtClean="0"/>
              <a:t>‹Nº›</a:t>
            </a:fld>
            <a:endParaRPr lang="es-EC"/>
          </a:p>
        </p:txBody>
      </p:sp>
    </p:spTree>
    <p:extLst>
      <p:ext uri="{BB962C8B-B14F-4D97-AF65-F5344CB8AC3E}">
        <p14:creationId xmlns:p14="http://schemas.microsoft.com/office/powerpoint/2010/main" val="2630171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C6B19FF3-BA2A-447E-B397-F9833A5E8007}" type="datetimeFigureOut">
              <a:rPr lang="es-EC" smtClean="0"/>
              <a:t>15/9/2021</a:t>
            </a:fld>
            <a:endParaRPr lang="es-EC"/>
          </a:p>
        </p:txBody>
      </p:sp>
      <p:sp>
        <p:nvSpPr>
          <p:cNvPr id="6" name="Marcador de pie de página 5"/>
          <p:cNvSpPr>
            <a:spLocks noGrp="1"/>
          </p:cNvSpPr>
          <p:nvPr>
            <p:ph type="ftr" sz="quarter" idx="11"/>
          </p:nvPr>
        </p:nvSpPr>
        <p:spPr/>
        <p:txBody>
          <a:bodyPr/>
          <a:lstStyle/>
          <a:p>
            <a:endParaRPr lang="es-EC"/>
          </a:p>
        </p:txBody>
      </p:sp>
      <p:sp>
        <p:nvSpPr>
          <p:cNvPr id="7" name="Marcador de número de diapositiva 6"/>
          <p:cNvSpPr>
            <a:spLocks noGrp="1"/>
          </p:cNvSpPr>
          <p:nvPr>
            <p:ph type="sldNum" sz="quarter" idx="12"/>
          </p:nvPr>
        </p:nvSpPr>
        <p:spPr/>
        <p:txBody>
          <a:bodyPr/>
          <a:lstStyle/>
          <a:p>
            <a:fld id="{9E01C66C-FF61-44E1-BBFA-A5B3918AF873}" type="slidenum">
              <a:rPr lang="es-EC" smtClean="0"/>
              <a:t>‹Nº›</a:t>
            </a:fld>
            <a:endParaRPr lang="es-EC"/>
          </a:p>
        </p:txBody>
      </p:sp>
    </p:spTree>
    <p:extLst>
      <p:ext uri="{BB962C8B-B14F-4D97-AF65-F5344CB8AC3E}">
        <p14:creationId xmlns:p14="http://schemas.microsoft.com/office/powerpoint/2010/main" val="3706898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C6B19FF3-BA2A-447E-B397-F9833A5E8007}" type="datetimeFigureOut">
              <a:rPr lang="es-EC" smtClean="0"/>
              <a:t>15/9/2021</a:t>
            </a:fld>
            <a:endParaRPr lang="es-EC"/>
          </a:p>
        </p:txBody>
      </p:sp>
      <p:sp>
        <p:nvSpPr>
          <p:cNvPr id="6" name="Marcador de pie de página 5"/>
          <p:cNvSpPr>
            <a:spLocks noGrp="1"/>
          </p:cNvSpPr>
          <p:nvPr>
            <p:ph type="ftr" sz="quarter" idx="11"/>
          </p:nvPr>
        </p:nvSpPr>
        <p:spPr/>
        <p:txBody>
          <a:bodyPr/>
          <a:lstStyle/>
          <a:p>
            <a:endParaRPr lang="es-EC"/>
          </a:p>
        </p:txBody>
      </p:sp>
      <p:sp>
        <p:nvSpPr>
          <p:cNvPr id="7" name="Marcador de número de diapositiva 6"/>
          <p:cNvSpPr>
            <a:spLocks noGrp="1"/>
          </p:cNvSpPr>
          <p:nvPr>
            <p:ph type="sldNum" sz="quarter" idx="12"/>
          </p:nvPr>
        </p:nvSpPr>
        <p:spPr/>
        <p:txBody>
          <a:bodyPr/>
          <a:lstStyle/>
          <a:p>
            <a:fld id="{9E01C66C-FF61-44E1-BBFA-A5B3918AF873}" type="slidenum">
              <a:rPr lang="es-EC" smtClean="0"/>
              <a:t>‹Nº›</a:t>
            </a:fld>
            <a:endParaRPr lang="es-EC"/>
          </a:p>
        </p:txBody>
      </p:sp>
    </p:spTree>
    <p:extLst>
      <p:ext uri="{BB962C8B-B14F-4D97-AF65-F5344CB8AC3E}">
        <p14:creationId xmlns:p14="http://schemas.microsoft.com/office/powerpoint/2010/main" val="4229362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B19FF3-BA2A-447E-B397-F9833A5E8007}" type="datetimeFigureOut">
              <a:rPr lang="es-EC" smtClean="0"/>
              <a:t>15/9/2021</a:t>
            </a:fld>
            <a:endParaRPr lang="es-EC"/>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01C66C-FF61-44E1-BBFA-A5B3918AF873}" type="slidenum">
              <a:rPr lang="es-EC" smtClean="0"/>
              <a:t>‹Nº›</a:t>
            </a:fld>
            <a:endParaRPr lang="es-EC"/>
          </a:p>
        </p:txBody>
      </p:sp>
    </p:spTree>
    <p:extLst>
      <p:ext uri="{BB962C8B-B14F-4D97-AF65-F5344CB8AC3E}">
        <p14:creationId xmlns:p14="http://schemas.microsoft.com/office/powerpoint/2010/main" val="28156057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0D9A1F-A388-3A42-8690-5264F9763532}"/>
              </a:ext>
            </a:extLst>
          </p:cNvPr>
          <p:cNvSpPr>
            <a:spLocks noGrp="1"/>
          </p:cNvSpPr>
          <p:nvPr>
            <p:ph type="ctrTitle"/>
          </p:nvPr>
        </p:nvSpPr>
        <p:spPr/>
        <p:txBody>
          <a:bodyPr/>
          <a:lstStyle/>
          <a:p>
            <a:endParaRPr lang="es-EC"/>
          </a:p>
        </p:txBody>
      </p:sp>
      <p:sp>
        <p:nvSpPr>
          <p:cNvPr id="3" name="Subtítulo 2">
            <a:extLst>
              <a:ext uri="{FF2B5EF4-FFF2-40B4-BE49-F238E27FC236}">
                <a16:creationId xmlns:a16="http://schemas.microsoft.com/office/drawing/2014/main" id="{CCA9D74E-0CF6-B144-BD53-58F12D3AAC16}"/>
              </a:ext>
            </a:extLst>
          </p:cNvPr>
          <p:cNvSpPr>
            <a:spLocks noGrp="1"/>
          </p:cNvSpPr>
          <p:nvPr>
            <p:ph type="subTitle" idx="1"/>
          </p:nvPr>
        </p:nvSpPr>
        <p:spPr/>
        <p:txBody>
          <a:bodyPr/>
          <a:lstStyle/>
          <a:p>
            <a:endParaRPr lang="es-EC"/>
          </a:p>
        </p:txBody>
      </p:sp>
      <p:pic>
        <p:nvPicPr>
          <p:cNvPr id="4" name="Imagen 3">
            <a:extLst>
              <a:ext uri="{FF2B5EF4-FFF2-40B4-BE49-F238E27FC236}">
                <a16:creationId xmlns:a16="http://schemas.microsoft.com/office/drawing/2014/main" id="{3EF4A75B-9EC2-504E-BDA6-2EBCAACCCB75}"/>
              </a:ext>
            </a:extLst>
          </p:cNvPr>
          <p:cNvPicPr>
            <a:picLocks noChangeAspect="1"/>
          </p:cNvPicPr>
          <p:nvPr/>
        </p:nvPicPr>
        <p:blipFill>
          <a:blip r:embed="rId2"/>
          <a:stretch>
            <a:fillRect/>
          </a:stretch>
        </p:blipFill>
        <p:spPr>
          <a:xfrm>
            <a:off x="3786" y="0"/>
            <a:ext cx="12188214" cy="6858000"/>
          </a:xfrm>
          <a:prstGeom prst="rect">
            <a:avLst/>
          </a:prstGeom>
          <a:solidFill>
            <a:srgbClr val="800000"/>
          </a:solidFill>
        </p:spPr>
      </p:pic>
    </p:spTree>
    <p:extLst>
      <p:ext uri="{BB962C8B-B14F-4D97-AF65-F5344CB8AC3E}">
        <p14:creationId xmlns:p14="http://schemas.microsoft.com/office/powerpoint/2010/main" val="258021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entágono 10"/>
          <p:cNvSpPr/>
          <p:nvPr/>
        </p:nvSpPr>
        <p:spPr>
          <a:xfrm>
            <a:off x="523129" y="1829317"/>
            <a:ext cx="4929368" cy="1169551"/>
          </a:xfrm>
          <a:prstGeom prst="homePlate">
            <a:avLst/>
          </a:prstGeom>
          <a:solidFill>
            <a:srgbClr val="C00000">
              <a:alpha val="5882"/>
            </a:srgbClr>
          </a:solidFill>
        </p:spPr>
        <p:txBody>
          <a:bodyPr wrap="square">
            <a:spAutoFit/>
          </a:bodyPr>
          <a:lstStyle/>
          <a:p>
            <a:pPr algn="just"/>
            <a:r>
              <a:rPr lang="es-ES" sz="1400" dirty="0"/>
              <a:t>Con memorando Nro. EPMMQ-GG2021-0384- M de fecha 22 de junio de 2021, la EPM Metro de Quito remitió a la Secretaría General de Planificación la reforma al POA 2021 de la EPMMQ, con la necesidad presupuestaria de $ 4.244.000,00 USD</a:t>
            </a:r>
            <a:endParaRPr lang="es-EC" sz="1400" dirty="0"/>
          </a:p>
        </p:txBody>
      </p:sp>
      <p:sp>
        <p:nvSpPr>
          <p:cNvPr id="13" name="Pentágono 12"/>
          <p:cNvSpPr/>
          <p:nvPr/>
        </p:nvSpPr>
        <p:spPr>
          <a:xfrm>
            <a:off x="554929" y="4731069"/>
            <a:ext cx="5047586" cy="1600438"/>
          </a:xfrm>
          <a:prstGeom prst="homePlate">
            <a:avLst/>
          </a:prstGeom>
          <a:solidFill>
            <a:srgbClr val="C00000">
              <a:alpha val="5882"/>
            </a:srgbClr>
          </a:solidFill>
        </p:spPr>
        <p:txBody>
          <a:bodyPr wrap="square">
            <a:spAutoFit/>
          </a:bodyPr>
          <a:lstStyle/>
          <a:p>
            <a:pPr algn="just"/>
            <a:r>
              <a:rPr lang="es-ES" sz="1400" dirty="0"/>
              <a:t>En el mes de agosto, considerando las fechas de entrega de la Obra Civil, del material rodante, y la necesidad de ratificación del modelo de gestión, se determinó la necesidad a financiar por el valor de $2.744.000,00 USD (disminuye $1.500.000 correspondientes a la Asistencia Técnica), indicando este particular mediante Oficio No. EPMMQ-GG-2021-1076-O de fecha 24 de agosto</a:t>
            </a:r>
            <a:endParaRPr lang="es-EC" sz="1400" dirty="0"/>
          </a:p>
        </p:txBody>
      </p:sp>
      <p:sp>
        <p:nvSpPr>
          <p:cNvPr id="14" name="Pentágono 13"/>
          <p:cNvSpPr/>
          <p:nvPr/>
        </p:nvSpPr>
        <p:spPr>
          <a:xfrm>
            <a:off x="523129" y="3172471"/>
            <a:ext cx="4963271" cy="1384995"/>
          </a:xfrm>
          <a:prstGeom prst="homePlate">
            <a:avLst/>
          </a:prstGeom>
          <a:solidFill>
            <a:srgbClr val="C00000">
              <a:alpha val="5882"/>
            </a:srgbClr>
          </a:solidFill>
        </p:spPr>
        <p:txBody>
          <a:bodyPr wrap="square">
            <a:spAutoFit/>
          </a:bodyPr>
          <a:lstStyle/>
          <a:p>
            <a:pPr algn="just"/>
            <a:r>
              <a:rPr lang="es-ES" sz="1400" dirty="0"/>
              <a:t>Conforme el Programa de Obra definido por el Consorcio Línea 1, la entrega de Obra Civil se efectuará el 18 de octubre de 2021. Respecto al material rodante, acorde con lo establecido en el Acta de trabajo No. 9 del contrato de provisión de bienes No LICB-EPMMQ2014-116, la entrega del material rodante se efectuará el 22 de octubre de 2021.</a:t>
            </a:r>
            <a:endParaRPr lang="es-EC" sz="1400" dirty="0"/>
          </a:p>
        </p:txBody>
      </p:sp>
      <p:sp>
        <p:nvSpPr>
          <p:cNvPr id="15" name="Rectángulo redondeado 14"/>
          <p:cNvSpPr/>
          <p:nvPr/>
        </p:nvSpPr>
        <p:spPr>
          <a:xfrm>
            <a:off x="7197679" y="2033251"/>
            <a:ext cx="3044783" cy="605307"/>
          </a:xfrm>
          <a:prstGeom prst="roundRect">
            <a:avLst/>
          </a:prstGeom>
          <a:solidFill>
            <a:srgbClr val="C00000"/>
          </a:solid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t>Asignación a recibir</a:t>
            </a:r>
          </a:p>
          <a:p>
            <a:pPr algn="ctr"/>
            <a:r>
              <a:rPr lang="es-EC" dirty="0"/>
              <a:t>USD 6.244.000 </a:t>
            </a:r>
          </a:p>
        </p:txBody>
      </p:sp>
      <p:sp>
        <p:nvSpPr>
          <p:cNvPr id="16" name="Rectángulo redondeado 15"/>
          <p:cNvSpPr/>
          <p:nvPr/>
        </p:nvSpPr>
        <p:spPr>
          <a:xfrm>
            <a:off x="6132752" y="3164187"/>
            <a:ext cx="2207117" cy="605307"/>
          </a:xfrm>
          <a:prstGeom prst="roundRect">
            <a:avLst/>
          </a:prstGeom>
          <a:solidFill>
            <a:srgbClr val="C00000"/>
          </a:solid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t>USD 2.744.000 </a:t>
            </a:r>
          </a:p>
        </p:txBody>
      </p:sp>
      <p:sp>
        <p:nvSpPr>
          <p:cNvPr id="17" name="Rectángulo redondeado 16"/>
          <p:cNvSpPr/>
          <p:nvPr/>
        </p:nvSpPr>
        <p:spPr>
          <a:xfrm>
            <a:off x="9129778" y="3164187"/>
            <a:ext cx="2499847" cy="605307"/>
          </a:xfrm>
          <a:prstGeom prst="roundRect">
            <a:avLst/>
          </a:prstGeom>
          <a:solidFill>
            <a:srgbClr val="C00000"/>
          </a:solid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t>USD 3.500.000</a:t>
            </a:r>
          </a:p>
        </p:txBody>
      </p:sp>
      <p:sp>
        <p:nvSpPr>
          <p:cNvPr id="19" name="Rectángulo 18"/>
          <p:cNvSpPr/>
          <p:nvPr/>
        </p:nvSpPr>
        <p:spPr>
          <a:xfrm>
            <a:off x="6132752" y="3984710"/>
            <a:ext cx="2207117" cy="738664"/>
          </a:xfrm>
          <a:prstGeom prst="rect">
            <a:avLst/>
          </a:prstGeom>
        </p:spPr>
        <p:txBody>
          <a:bodyPr wrap="square">
            <a:spAutoFit/>
          </a:bodyPr>
          <a:lstStyle/>
          <a:p>
            <a:pPr algn="just"/>
            <a:r>
              <a:rPr lang="es-ES" sz="1400" dirty="0"/>
              <a:t>Asignación adicional para contratación de rubros nuevos</a:t>
            </a:r>
            <a:endParaRPr lang="es-EC" sz="1400" dirty="0"/>
          </a:p>
        </p:txBody>
      </p:sp>
      <p:sp>
        <p:nvSpPr>
          <p:cNvPr id="20" name="Rectángulo 19"/>
          <p:cNvSpPr/>
          <p:nvPr/>
        </p:nvSpPr>
        <p:spPr>
          <a:xfrm>
            <a:off x="9129778" y="3984710"/>
            <a:ext cx="2499847" cy="954107"/>
          </a:xfrm>
          <a:prstGeom prst="rect">
            <a:avLst/>
          </a:prstGeom>
        </p:spPr>
        <p:txBody>
          <a:bodyPr wrap="square">
            <a:spAutoFit/>
          </a:bodyPr>
          <a:lstStyle/>
          <a:p>
            <a:pPr algn="just"/>
            <a:r>
              <a:rPr lang="es-ES" sz="1400" dirty="0"/>
              <a:t>Devolución de recursos (Proceso de traspaso de crédito para la EPM de Transporte de Pasajeros </a:t>
            </a:r>
            <a:r>
              <a:rPr lang="es-EC" sz="1400" dirty="0"/>
              <a:t>de Quito</a:t>
            </a:r>
          </a:p>
        </p:txBody>
      </p:sp>
      <p:cxnSp>
        <p:nvCxnSpPr>
          <p:cNvPr id="22" name="Conector recto de flecha 21"/>
          <p:cNvCxnSpPr>
            <a:stCxn id="15" idx="2"/>
            <a:endCxn id="16" idx="0"/>
          </p:cNvCxnSpPr>
          <p:nvPr/>
        </p:nvCxnSpPr>
        <p:spPr>
          <a:xfrm flipH="1">
            <a:off x="7236311" y="2638558"/>
            <a:ext cx="1483760" cy="52562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 name="Conector recto de flecha 22"/>
          <p:cNvCxnSpPr>
            <a:stCxn id="15" idx="2"/>
            <a:endCxn id="17" idx="0"/>
          </p:cNvCxnSpPr>
          <p:nvPr/>
        </p:nvCxnSpPr>
        <p:spPr>
          <a:xfrm>
            <a:off x="8720071" y="2638558"/>
            <a:ext cx="1659631" cy="52562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 name="Rectángulo 3"/>
          <p:cNvSpPr/>
          <p:nvPr/>
        </p:nvSpPr>
        <p:spPr>
          <a:xfrm>
            <a:off x="554929" y="1408687"/>
            <a:ext cx="4931471" cy="24702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s-EC" dirty="0"/>
              <a:t>ANTECEDENTES</a:t>
            </a:r>
          </a:p>
        </p:txBody>
      </p:sp>
      <p:sp>
        <p:nvSpPr>
          <p:cNvPr id="18" name="14 Rectángulo">
            <a:extLst>
              <a:ext uri="{FF2B5EF4-FFF2-40B4-BE49-F238E27FC236}">
                <a16:creationId xmlns:a16="http://schemas.microsoft.com/office/drawing/2014/main" id="{FE97ECF6-3FFD-4859-9FF5-8ED2983B48EC}"/>
              </a:ext>
            </a:extLst>
          </p:cNvPr>
          <p:cNvSpPr/>
          <p:nvPr/>
        </p:nvSpPr>
        <p:spPr>
          <a:xfrm>
            <a:off x="0" y="1"/>
            <a:ext cx="12191999" cy="662614"/>
          </a:xfrm>
          <a:prstGeom prst="rect">
            <a:avLst/>
          </a:prstGeom>
          <a:solidFill>
            <a:srgbClr val="800000">
              <a:alpha val="8784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dirty="0">
              <a:solidFill>
                <a:schemeClr val="bg1"/>
              </a:solidFill>
              <a:latin typeface="Roboto Thin"/>
            </a:endParaRPr>
          </a:p>
        </p:txBody>
      </p:sp>
      <p:sp>
        <p:nvSpPr>
          <p:cNvPr id="21" name="12 CuadroTexto">
            <a:extLst>
              <a:ext uri="{FF2B5EF4-FFF2-40B4-BE49-F238E27FC236}">
                <a16:creationId xmlns:a16="http://schemas.microsoft.com/office/drawing/2014/main" id="{3E5BF9EC-E795-4094-BDF4-555E192649CA}"/>
              </a:ext>
            </a:extLst>
          </p:cNvPr>
          <p:cNvSpPr txBox="1"/>
          <p:nvPr/>
        </p:nvSpPr>
        <p:spPr>
          <a:xfrm>
            <a:off x="687324" y="88820"/>
            <a:ext cx="4980852" cy="523220"/>
          </a:xfrm>
          <a:prstGeom prst="rect">
            <a:avLst/>
          </a:prstGeom>
          <a:noFill/>
        </p:spPr>
        <p:txBody>
          <a:bodyPr wrap="none">
            <a:spAutoFit/>
          </a:bodyPr>
          <a:lstStyle/>
          <a:p>
            <a:pPr algn="r" eaLnBrk="1" hangingPunct="1">
              <a:defRPr/>
            </a:pPr>
            <a:r>
              <a:rPr lang="es-ES" sz="2800" b="1" dirty="0">
                <a:solidFill>
                  <a:schemeClr val="bg1"/>
                </a:solidFill>
                <a:latin typeface="Bahnschrift" panose="020B0502040204020203" pitchFamily="34" charset="0"/>
                <a:ea typeface="NSimSun" panose="02010609030101010101" pitchFamily="49" charset="-122"/>
              </a:rPr>
              <a:t>REFORMA POA 2021 - EPMMQ</a:t>
            </a:r>
          </a:p>
        </p:txBody>
      </p:sp>
      <p:sp>
        <p:nvSpPr>
          <p:cNvPr id="24" name="Rectángulo 23"/>
          <p:cNvSpPr/>
          <p:nvPr/>
        </p:nvSpPr>
        <p:spPr>
          <a:xfrm>
            <a:off x="0" y="761267"/>
            <a:ext cx="12191999" cy="4571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EC"/>
          </a:p>
        </p:txBody>
      </p:sp>
    </p:spTree>
    <p:extLst>
      <p:ext uri="{BB962C8B-B14F-4D97-AF65-F5344CB8AC3E}">
        <p14:creationId xmlns:p14="http://schemas.microsoft.com/office/powerpoint/2010/main" val="273110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a 6"/>
          <p:cNvGraphicFramePr/>
          <p:nvPr>
            <p:extLst>
              <p:ext uri="{D42A27DB-BD31-4B8C-83A1-F6EECF244321}">
                <p14:modId xmlns:p14="http://schemas.microsoft.com/office/powerpoint/2010/main" val="1477326880"/>
              </p:ext>
            </p:extLst>
          </p:nvPr>
        </p:nvGraphicFramePr>
        <p:xfrm>
          <a:off x="357016" y="931057"/>
          <a:ext cx="11649454" cy="1851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Tabla 8"/>
          <p:cNvGraphicFramePr>
            <a:graphicFrameLocks noGrp="1"/>
          </p:cNvGraphicFramePr>
          <p:nvPr>
            <p:extLst>
              <p:ext uri="{D42A27DB-BD31-4B8C-83A1-F6EECF244321}">
                <p14:modId xmlns:p14="http://schemas.microsoft.com/office/powerpoint/2010/main" val="2667816988"/>
              </p:ext>
            </p:extLst>
          </p:nvPr>
        </p:nvGraphicFramePr>
        <p:xfrm>
          <a:off x="1069693" y="2961243"/>
          <a:ext cx="10419008" cy="3779520"/>
        </p:xfrm>
        <a:graphic>
          <a:graphicData uri="http://schemas.openxmlformats.org/drawingml/2006/table">
            <a:tbl>
              <a:tblPr firstRow="1" bandRow="1">
                <a:tableStyleId>{5C22544A-7EE6-4342-B048-85BDC9FD1C3A}</a:tableStyleId>
              </a:tblPr>
              <a:tblGrid>
                <a:gridCol w="9221273">
                  <a:extLst>
                    <a:ext uri="{9D8B030D-6E8A-4147-A177-3AD203B41FA5}">
                      <a16:colId xmlns:a16="http://schemas.microsoft.com/office/drawing/2014/main" val="20000"/>
                    </a:ext>
                  </a:extLst>
                </a:gridCol>
                <a:gridCol w="1197735">
                  <a:extLst>
                    <a:ext uri="{9D8B030D-6E8A-4147-A177-3AD203B41FA5}">
                      <a16:colId xmlns:a16="http://schemas.microsoft.com/office/drawing/2014/main" val="20001"/>
                    </a:ext>
                  </a:extLst>
                </a:gridCol>
              </a:tblGrid>
              <a:tr h="0">
                <a:tc>
                  <a:txBody>
                    <a:bodyPr/>
                    <a:lstStyle/>
                    <a:p>
                      <a:pPr algn="ctr"/>
                      <a:r>
                        <a:rPr lang="es-EC" sz="1400" dirty="0"/>
                        <a:t>Rubro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r>
                        <a:rPr lang="es-EC" sz="1400" dirty="0"/>
                        <a:t>Monto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extLst>
                  <a:ext uri="{0D108BD9-81ED-4DB2-BD59-A6C34878D82A}">
                    <a16:rowId xmlns:a16="http://schemas.microsoft.com/office/drawing/2014/main" val="10000"/>
                  </a:ext>
                </a:extLst>
              </a:tr>
              <a:tr h="0">
                <a:tc>
                  <a:txBody>
                    <a:bodyPr/>
                    <a:lstStyle/>
                    <a:p>
                      <a:r>
                        <a:rPr lang="es-ES" sz="1400" dirty="0"/>
                        <a:t>Provisión de los medidores y pago de energía eléctrica para pruebas de funcionamiento del Material Rodante.</a:t>
                      </a:r>
                      <a:endParaRPr lang="es-EC"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400" dirty="0"/>
                        <a:t>752.849,60 </a:t>
                      </a:r>
                      <a:endParaRPr lang="es-EC"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01"/>
                  </a:ext>
                </a:extLst>
              </a:tr>
              <a:tr h="0">
                <a:tc>
                  <a:txBody>
                    <a:bodyPr/>
                    <a:lstStyle/>
                    <a:p>
                      <a:r>
                        <a:rPr lang="es-ES" sz="1400" dirty="0"/>
                        <a:t>Contratación del servicio de mantenimiento del sistema Señalización Ferroviaria.</a:t>
                      </a:r>
                      <a:endParaRPr lang="es-EC"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s-EC" sz="1400" dirty="0"/>
                        <a:t>78.640,43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02"/>
                  </a:ext>
                </a:extLst>
              </a:tr>
              <a:tr h="259035">
                <a:tc>
                  <a:txBody>
                    <a:bodyPr/>
                    <a:lstStyle/>
                    <a:p>
                      <a:r>
                        <a:rPr lang="es-ES" sz="1400" dirty="0"/>
                        <a:t>Contratación del servicio de mantenimiento del sistema Comunicaciones (Puesto de Control Central, Control de Estaciones, Telecomunicaciones)</a:t>
                      </a:r>
                      <a:endParaRPr lang="es-EC"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s-EC" sz="1400" dirty="0"/>
                        <a:t>53.530,59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03"/>
                  </a:ext>
                </a:extLst>
              </a:tr>
              <a:tr h="0">
                <a:tc>
                  <a:txBody>
                    <a:bodyPr/>
                    <a:lstStyle/>
                    <a:p>
                      <a:r>
                        <a:rPr lang="es-ES" sz="1400" dirty="0"/>
                        <a:t>Contratación del servicio de mantenimiento del sistema Energía (Subestaciones, Distribución de Energía, Electrificación)</a:t>
                      </a:r>
                      <a:endParaRPr lang="es-EC"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s-EC" sz="1400" dirty="0"/>
                        <a:t>116.526,29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04"/>
                  </a:ext>
                </a:extLst>
              </a:tr>
              <a:tr h="179351">
                <a:tc>
                  <a:txBody>
                    <a:bodyPr/>
                    <a:lstStyle/>
                    <a:p>
                      <a:r>
                        <a:rPr lang="es-ES" sz="1400" dirty="0"/>
                        <a:t>Contratación del servicio de mantenimiento de los subsistemas Electromecánicos (Protección Contra Incendios, Ventilación, Ascensores y Escaleras Mecánicas).</a:t>
                      </a:r>
                      <a:endParaRPr lang="es-EC"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s-EC" sz="1400" dirty="0"/>
                        <a:t>252.381,46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05"/>
                  </a:ext>
                </a:extLst>
              </a:tr>
              <a:tr h="0">
                <a:tc>
                  <a:txBody>
                    <a:bodyPr/>
                    <a:lstStyle/>
                    <a:p>
                      <a:r>
                        <a:rPr lang="es-ES" sz="1400" dirty="0"/>
                        <a:t>Contratación del servicio de mantenimiento de los bienes del contrato de Material Rodante</a:t>
                      </a:r>
                      <a:endParaRPr lang="es-EC"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s-EC" sz="1400" dirty="0"/>
                        <a:t>217.775,79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06"/>
                  </a:ext>
                </a:extLst>
              </a:tr>
              <a:tr h="0">
                <a:tc>
                  <a:txBody>
                    <a:bodyPr/>
                    <a:lstStyle/>
                    <a:p>
                      <a:r>
                        <a:rPr lang="es-ES" sz="1400" dirty="0"/>
                        <a:t>Mantenimiento de Estaciones, Talleres y Cocheras</a:t>
                      </a:r>
                      <a:endParaRPr lang="es-EC"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s-EC" sz="1400" dirty="0"/>
                        <a:t>234.893,00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07"/>
                  </a:ext>
                </a:extLst>
              </a:tr>
              <a:tr h="0">
                <a:tc>
                  <a:txBody>
                    <a:bodyPr/>
                    <a:lstStyle/>
                    <a:p>
                      <a:r>
                        <a:rPr lang="es-ES" sz="1400" dirty="0"/>
                        <a:t>Mantenimiento de Superestructura Vía, Túnel Pozos (PV, PB, SE)</a:t>
                      </a:r>
                      <a:endParaRPr lang="es-EC"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s-EC" sz="1400" dirty="0"/>
                        <a:t>272.726,84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08"/>
                  </a:ext>
                </a:extLst>
              </a:tr>
              <a:tr h="0">
                <a:tc>
                  <a:txBody>
                    <a:bodyPr/>
                    <a:lstStyle/>
                    <a:p>
                      <a:r>
                        <a:rPr lang="es-ES" sz="1400" dirty="0"/>
                        <a:t>Servicios de conducción de operadores de Material Rodante </a:t>
                      </a:r>
                      <a:endParaRPr lang="es-EC"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s-EC" sz="1400" dirty="0"/>
                        <a:t>764.676,00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09"/>
                  </a:ext>
                </a:extLst>
              </a:tr>
              <a:tr h="0">
                <a:tc>
                  <a:txBody>
                    <a:bodyPr/>
                    <a:lstStyle/>
                    <a:p>
                      <a:pPr algn="ctr"/>
                      <a:r>
                        <a:rPr lang="es-EC" sz="1400" b="1" dirty="0"/>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s-EC" sz="1400" b="1" dirty="0"/>
                        <a:t>2.744.000</a:t>
                      </a:r>
                      <a:endParaRPr lang="es-EC"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10"/>
                  </a:ext>
                </a:extLst>
              </a:tr>
            </a:tbl>
          </a:graphicData>
        </a:graphic>
      </p:graphicFrame>
      <p:sp>
        <p:nvSpPr>
          <p:cNvPr id="6" name="14 Rectángulo">
            <a:extLst>
              <a:ext uri="{FF2B5EF4-FFF2-40B4-BE49-F238E27FC236}">
                <a16:creationId xmlns:a16="http://schemas.microsoft.com/office/drawing/2014/main" id="{FE97ECF6-3FFD-4859-9FF5-8ED2983B48EC}"/>
              </a:ext>
            </a:extLst>
          </p:cNvPr>
          <p:cNvSpPr/>
          <p:nvPr/>
        </p:nvSpPr>
        <p:spPr>
          <a:xfrm>
            <a:off x="0" y="1"/>
            <a:ext cx="12191999" cy="662614"/>
          </a:xfrm>
          <a:prstGeom prst="rect">
            <a:avLst/>
          </a:prstGeom>
          <a:solidFill>
            <a:srgbClr val="800000">
              <a:alpha val="8784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dirty="0">
              <a:solidFill>
                <a:schemeClr val="bg1"/>
              </a:solidFill>
              <a:latin typeface="Roboto Thin"/>
            </a:endParaRPr>
          </a:p>
        </p:txBody>
      </p:sp>
      <p:sp>
        <p:nvSpPr>
          <p:cNvPr id="8" name="12 CuadroTexto">
            <a:extLst>
              <a:ext uri="{FF2B5EF4-FFF2-40B4-BE49-F238E27FC236}">
                <a16:creationId xmlns:a16="http://schemas.microsoft.com/office/drawing/2014/main" id="{3E5BF9EC-E795-4094-BDF4-555E192649CA}"/>
              </a:ext>
            </a:extLst>
          </p:cNvPr>
          <p:cNvSpPr txBox="1"/>
          <p:nvPr/>
        </p:nvSpPr>
        <p:spPr>
          <a:xfrm>
            <a:off x="107140" y="59883"/>
            <a:ext cx="7548862" cy="523220"/>
          </a:xfrm>
          <a:prstGeom prst="rect">
            <a:avLst/>
          </a:prstGeom>
          <a:noFill/>
        </p:spPr>
        <p:txBody>
          <a:bodyPr wrap="none">
            <a:spAutoFit/>
          </a:bodyPr>
          <a:lstStyle/>
          <a:p>
            <a:pPr algn="r" eaLnBrk="1" hangingPunct="1">
              <a:defRPr/>
            </a:pPr>
            <a:r>
              <a:rPr lang="es-ES" sz="2800" b="1" dirty="0">
                <a:solidFill>
                  <a:schemeClr val="bg1"/>
                </a:solidFill>
                <a:latin typeface="Bahnschrift" panose="020B0502040204020203" pitchFamily="34" charset="0"/>
                <a:ea typeface="NSimSun" panose="02010609030101010101" pitchFamily="49" charset="-122"/>
              </a:rPr>
              <a:t>JUSTIFICACIÓN REFORMA POA 2021 - EPMMQ</a:t>
            </a:r>
          </a:p>
        </p:txBody>
      </p:sp>
      <p:sp>
        <p:nvSpPr>
          <p:cNvPr id="10" name="Rectángulo 9"/>
          <p:cNvSpPr/>
          <p:nvPr/>
        </p:nvSpPr>
        <p:spPr>
          <a:xfrm>
            <a:off x="0" y="708259"/>
            <a:ext cx="12191999" cy="4571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EC"/>
          </a:p>
        </p:txBody>
      </p:sp>
    </p:spTree>
    <p:extLst>
      <p:ext uri="{BB962C8B-B14F-4D97-AF65-F5344CB8AC3E}">
        <p14:creationId xmlns:p14="http://schemas.microsoft.com/office/powerpoint/2010/main" val="4268925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entágono 10"/>
          <p:cNvSpPr/>
          <p:nvPr/>
        </p:nvSpPr>
        <p:spPr>
          <a:xfrm>
            <a:off x="1212673" y="2178817"/>
            <a:ext cx="4874335" cy="3908762"/>
          </a:xfrm>
          <a:prstGeom prst="homePlate">
            <a:avLst>
              <a:gd name="adj" fmla="val 360691"/>
            </a:avLst>
          </a:prstGeom>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p:spPr>
        <p:txBody>
          <a:bodyPr wrap="square">
            <a:spAutoFit/>
          </a:bodyPr>
          <a:lstStyle/>
          <a:p>
            <a:pPr algn="ctr"/>
            <a:endParaRPr lang="es-ES" sz="1400" dirty="0"/>
          </a:p>
          <a:p>
            <a:pPr algn="ctr"/>
            <a:endParaRPr lang="es-ES" sz="1400" dirty="0"/>
          </a:p>
          <a:p>
            <a:pPr algn="ctr"/>
            <a:endParaRPr lang="es-ES" sz="1400" dirty="0"/>
          </a:p>
          <a:p>
            <a:pPr algn="ctr"/>
            <a:endParaRPr lang="es-ES" sz="1400" dirty="0"/>
          </a:p>
          <a:p>
            <a:pPr algn="ctr"/>
            <a:endParaRPr lang="es-ES" sz="1400" dirty="0"/>
          </a:p>
          <a:p>
            <a:pPr algn="ctr"/>
            <a:endParaRPr lang="es-ES" sz="1400" dirty="0"/>
          </a:p>
          <a:p>
            <a:pPr algn="ctr"/>
            <a:r>
              <a:rPr lang="es-ES" sz="2000" b="1" dirty="0"/>
              <a:t>Con la asignación en Reforma 2021 el </a:t>
            </a:r>
          </a:p>
          <a:p>
            <a:pPr algn="ctr"/>
            <a:r>
              <a:rPr lang="es-ES" sz="2000" b="1" dirty="0"/>
              <a:t>nuevo codificado asciende  </a:t>
            </a:r>
          </a:p>
          <a:p>
            <a:pPr algn="ctr"/>
            <a:endParaRPr lang="es-ES" sz="1400" dirty="0"/>
          </a:p>
          <a:p>
            <a:pPr algn="ctr"/>
            <a:endParaRPr lang="es-ES" sz="1400" dirty="0"/>
          </a:p>
          <a:p>
            <a:pPr algn="ctr"/>
            <a:endParaRPr lang="es-ES" sz="1400" dirty="0"/>
          </a:p>
          <a:p>
            <a:pPr algn="ctr"/>
            <a:endParaRPr lang="es-ES" sz="1400" dirty="0"/>
          </a:p>
          <a:p>
            <a:pPr algn="ctr"/>
            <a:endParaRPr lang="es-ES" sz="1400" dirty="0"/>
          </a:p>
          <a:p>
            <a:pPr algn="ctr"/>
            <a:endParaRPr lang="es-EC" sz="1400" dirty="0"/>
          </a:p>
        </p:txBody>
      </p:sp>
      <p:sp>
        <p:nvSpPr>
          <p:cNvPr id="15" name="Rectángulo redondeado 14"/>
          <p:cNvSpPr/>
          <p:nvPr/>
        </p:nvSpPr>
        <p:spPr>
          <a:xfrm>
            <a:off x="7006782" y="2229778"/>
            <a:ext cx="3044783" cy="605307"/>
          </a:xfrm>
          <a:prstGeom prst="roundRect">
            <a:avLst/>
          </a:prstGeom>
          <a:solidFill>
            <a:srgbClr val="C00000"/>
          </a:solid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t>Asignación a recibir</a:t>
            </a:r>
          </a:p>
          <a:p>
            <a:pPr algn="ctr"/>
            <a:r>
              <a:rPr lang="es-EC" dirty="0"/>
              <a:t>USD 6.244.000 </a:t>
            </a:r>
          </a:p>
        </p:txBody>
      </p:sp>
      <p:sp>
        <p:nvSpPr>
          <p:cNvPr id="16" name="Rectángulo redondeado 15"/>
          <p:cNvSpPr/>
          <p:nvPr/>
        </p:nvSpPr>
        <p:spPr>
          <a:xfrm>
            <a:off x="7425614" y="3538158"/>
            <a:ext cx="2207117" cy="605307"/>
          </a:xfrm>
          <a:prstGeom prst="roundRect">
            <a:avLst/>
          </a:prstGeom>
          <a:solidFill>
            <a:srgbClr val="C00000"/>
          </a:solid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t> Codificado</a:t>
            </a:r>
          </a:p>
          <a:p>
            <a:pPr algn="ctr"/>
            <a:r>
              <a:rPr lang="es-EC" dirty="0"/>
              <a:t>19.226.267,63 </a:t>
            </a:r>
          </a:p>
        </p:txBody>
      </p:sp>
      <p:sp>
        <p:nvSpPr>
          <p:cNvPr id="18" name="14 Rectángulo">
            <a:extLst>
              <a:ext uri="{FF2B5EF4-FFF2-40B4-BE49-F238E27FC236}">
                <a16:creationId xmlns:a16="http://schemas.microsoft.com/office/drawing/2014/main" id="{FE97ECF6-3FFD-4859-9FF5-8ED2983B48EC}"/>
              </a:ext>
            </a:extLst>
          </p:cNvPr>
          <p:cNvSpPr/>
          <p:nvPr/>
        </p:nvSpPr>
        <p:spPr>
          <a:xfrm>
            <a:off x="0" y="1"/>
            <a:ext cx="12191999" cy="662614"/>
          </a:xfrm>
          <a:prstGeom prst="rect">
            <a:avLst/>
          </a:prstGeom>
          <a:solidFill>
            <a:srgbClr val="800000">
              <a:alpha val="8784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dirty="0">
              <a:solidFill>
                <a:schemeClr val="bg1"/>
              </a:solidFill>
              <a:latin typeface="Roboto Thin"/>
            </a:endParaRPr>
          </a:p>
        </p:txBody>
      </p:sp>
      <p:sp>
        <p:nvSpPr>
          <p:cNvPr id="21" name="12 CuadroTexto">
            <a:extLst>
              <a:ext uri="{FF2B5EF4-FFF2-40B4-BE49-F238E27FC236}">
                <a16:creationId xmlns:a16="http://schemas.microsoft.com/office/drawing/2014/main" id="{3E5BF9EC-E795-4094-BDF4-555E192649CA}"/>
              </a:ext>
            </a:extLst>
          </p:cNvPr>
          <p:cNvSpPr txBox="1"/>
          <p:nvPr/>
        </p:nvSpPr>
        <p:spPr>
          <a:xfrm>
            <a:off x="687324" y="88820"/>
            <a:ext cx="4980852" cy="523220"/>
          </a:xfrm>
          <a:prstGeom prst="rect">
            <a:avLst/>
          </a:prstGeom>
          <a:noFill/>
        </p:spPr>
        <p:txBody>
          <a:bodyPr wrap="none">
            <a:spAutoFit/>
          </a:bodyPr>
          <a:lstStyle/>
          <a:p>
            <a:pPr algn="r" eaLnBrk="1" hangingPunct="1">
              <a:defRPr/>
            </a:pPr>
            <a:r>
              <a:rPr lang="es-ES" sz="2800" b="1" dirty="0">
                <a:solidFill>
                  <a:schemeClr val="bg1"/>
                </a:solidFill>
                <a:latin typeface="Bahnschrift" panose="020B0502040204020203" pitchFamily="34" charset="0"/>
                <a:ea typeface="NSimSun" panose="02010609030101010101" pitchFamily="49" charset="-122"/>
              </a:rPr>
              <a:t>REFORMA POA 2021 - EPMMQ</a:t>
            </a:r>
          </a:p>
        </p:txBody>
      </p:sp>
      <p:sp>
        <p:nvSpPr>
          <p:cNvPr id="24" name="Rectángulo 23"/>
          <p:cNvSpPr/>
          <p:nvPr/>
        </p:nvSpPr>
        <p:spPr>
          <a:xfrm>
            <a:off x="0" y="761267"/>
            <a:ext cx="12191999" cy="4571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EC"/>
          </a:p>
        </p:txBody>
      </p:sp>
      <p:sp>
        <p:nvSpPr>
          <p:cNvPr id="25" name="Rectángulo redondeado 15">
            <a:extLst>
              <a:ext uri="{FF2B5EF4-FFF2-40B4-BE49-F238E27FC236}">
                <a16:creationId xmlns:a16="http://schemas.microsoft.com/office/drawing/2014/main" id="{F7A4AA8E-D774-4CFB-9057-9873BBD758D6}"/>
              </a:ext>
            </a:extLst>
          </p:cNvPr>
          <p:cNvSpPr/>
          <p:nvPr/>
        </p:nvSpPr>
        <p:spPr>
          <a:xfrm>
            <a:off x="7190566" y="4846538"/>
            <a:ext cx="2677212" cy="727005"/>
          </a:xfrm>
          <a:prstGeom prst="roundRect">
            <a:avLst/>
          </a:prstGeom>
          <a:solidFill>
            <a:srgbClr val="C00000"/>
          </a:solid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t> </a:t>
            </a:r>
            <a:r>
              <a:rPr lang="es-EC" sz="1800" b="1" i="0" u="none" strike="noStrike" dirty="0">
                <a:solidFill>
                  <a:srgbClr val="000000"/>
                </a:solidFill>
                <a:effectLst/>
                <a:latin typeface="Calibri Light" panose="020F0302020204030204" pitchFamily="34" charset="0"/>
              </a:rPr>
              <a:t> </a:t>
            </a:r>
            <a:r>
              <a:rPr lang="es-EC" dirty="0"/>
              <a:t>Nuevo Codificado 25.470.267,63  </a:t>
            </a:r>
          </a:p>
        </p:txBody>
      </p:sp>
      <p:cxnSp>
        <p:nvCxnSpPr>
          <p:cNvPr id="3" name="Conector recto de flecha 2">
            <a:extLst>
              <a:ext uri="{FF2B5EF4-FFF2-40B4-BE49-F238E27FC236}">
                <a16:creationId xmlns:a16="http://schemas.microsoft.com/office/drawing/2014/main" id="{814C074B-3380-4FC3-96D4-41F6A76B1180}"/>
              </a:ext>
            </a:extLst>
          </p:cNvPr>
          <p:cNvCxnSpPr>
            <a:stCxn id="15" idx="2"/>
            <a:endCxn id="16" idx="0"/>
          </p:cNvCxnSpPr>
          <p:nvPr/>
        </p:nvCxnSpPr>
        <p:spPr>
          <a:xfrm flipH="1">
            <a:off x="8529173" y="2835085"/>
            <a:ext cx="1" cy="703073"/>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5" name="Conector recto de flecha 4">
            <a:extLst>
              <a:ext uri="{FF2B5EF4-FFF2-40B4-BE49-F238E27FC236}">
                <a16:creationId xmlns:a16="http://schemas.microsoft.com/office/drawing/2014/main" id="{EF3F597F-5198-480F-885C-7896294B0BF0}"/>
              </a:ext>
            </a:extLst>
          </p:cNvPr>
          <p:cNvCxnSpPr>
            <a:stCxn id="16" idx="2"/>
            <a:endCxn id="25" idx="0"/>
          </p:cNvCxnSpPr>
          <p:nvPr/>
        </p:nvCxnSpPr>
        <p:spPr>
          <a:xfrm flipH="1">
            <a:off x="8529172" y="4143465"/>
            <a:ext cx="1" cy="703073"/>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350883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3113</TotalTime>
  <Words>502</Words>
  <Application>Microsoft Office PowerPoint</Application>
  <PresentationFormat>Panorámica</PresentationFormat>
  <Paragraphs>57</Paragraphs>
  <Slides>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vt:i4>
      </vt:variant>
    </vt:vector>
  </HeadingPairs>
  <TitlesOfParts>
    <vt:vector size="10" baseType="lpstr">
      <vt:lpstr>Arial</vt:lpstr>
      <vt:lpstr>Bahnschrift</vt:lpstr>
      <vt:lpstr>Calibri</vt:lpstr>
      <vt:lpstr>Calibri Light</vt:lpstr>
      <vt:lpstr>Roboto Thin</vt:lpstr>
      <vt:lpstr>Tema de Office</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María Fernanda Villacis Aguilar</dc:creator>
  <cp:lastModifiedBy>Diego Mauricio Galarza Moreno</cp:lastModifiedBy>
  <cp:revision>21</cp:revision>
  <cp:lastPrinted>2021-09-13T16:16:52Z</cp:lastPrinted>
  <dcterms:created xsi:type="dcterms:W3CDTF">2021-09-10T23:33:34Z</dcterms:created>
  <dcterms:modified xsi:type="dcterms:W3CDTF">2021-09-15T15:18:42Z</dcterms:modified>
</cp:coreProperties>
</file>