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1" r:id="rId2"/>
    <p:sldId id="468" r:id="rId3"/>
    <p:sldId id="471" r:id="rId4"/>
    <p:sldId id="494" r:id="rId5"/>
    <p:sldId id="476" r:id="rId6"/>
    <p:sldId id="472" r:id="rId7"/>
    <p:sldId id="473" r:id="rId8"/>
    <p:sldId id="477" r:id="rId9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D41DFC-2EBF-4414-9021-B20AAD5DE218}">
          <p14:sldIdLst>
            <p14:sldId id="391"/>
            <p14:sldId id="468"/>
            <p14:sldId id="471"/>
            <p14:sldId id="494"/>
            <p14:sldId id="476"/>
            <p14:sldId id="472"/>
            <p14:sldId id="473"/>
            <p14:sldId id="477"/>
          </p14:sldIdLst>
        </p14:section>
        <p14:section name="Sección sin título" id="{351028C6-5764-4B43-A152-862819559B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4343" autoAdjust="0"/>
  </p:normalViewPr>
  <p:slideViewPr>
    <p:cSldViewPr>
      <p:cViewPr varScale="1">
        <p:scale>
          <a:sx n="69" d="100"/>
          <a:sy n="69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A299D5-F8FB-47F5-829E-A11C751F9A9A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1522A2-087B-4A88-9E9B-25EAEF3AC8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522A2-087B-4A88-9E9B-25EAEF3AC84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24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250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299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6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966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04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99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31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5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075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28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09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46E3-A408-4EDC-8E16-7DB45CE60569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0C4A-295A-4EFE-AF4C-59E0614F9C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82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123728" y="5825151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MODIFICACIÓN DE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LA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“</a:t>
            </a:r>
            <a:r>
              <a:rPr lang="es-ES" sz="1400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LICENCIA </a:t>
            </a:r>
            <a:r>
              <a:rPr lang="es-ES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METROPOLITANA URBANÍSTICA DE UTILIZACIÓN </a:t>
            </a:r>
            <a:r>
              <a:rPr lang="es-ES" sz="1400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O APROVECHAMIENTO </a:t>
            </a:r>
            <a:r>
              <a:rPr lang="es-ES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DE ESPACIO PÚBLICO PARA LA INSTALACIÓN DE REDES DE </a:t>
            </a:r>
            <a:r>
              <a:rPr lang="es-ES" sz="1400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SERVICIO </a:t>
            </a:r>
            <a:r>
              <a:rPr lang="es-ES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- LMU </a:t>
            </a:r>
            <a:r>
              <a:rPr lang="es-ES" sz="1400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40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”</a:t>
            </a:r>
            <a:endParaRPr lang="es-EC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Verdana" pitchFamily="34" charset="0"/>
              <a:cs typeface="Helvetica Neue Medium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70" y="1916832"/>
            <a:ext cx="3657484" cy="1378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" y="260648"/>
            <a:ext cx="8297958" cy="53285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EDD7D5-B843-344B-AA44-5E169A64F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45" y="2085246"/>
            <a:ext cx="5668533" cy="15548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844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333758"/>
            <a:ext cx="8229600" cy="1807209"/>
          </a:xfrm>
        </p:spPr>
        <p:txBody>
          <a:bodyPr>
            <a:noAutofit/>
          </a:bodyPr>
          <a:lstStyle/>
          <a:p>
            <a:r>
              <a:rPr lang="es-ES" sz="2200" b="1" dirty="0"/>
              <a:t>(a) Licencia Metropolitana Urbanística para la construcción e instalación de infraestructura </a:t>
            </a:r>
            <a:r>
              <a:rPr lang="es-ES" sz="2200" b="1" dirty="0" smtClean="0"/>
              <a:t>física, </a:t>
            </a:r>
            <a:r>
              <a:rPr lang="es-ES" sz="2200" b="1" dirty="0"/>
              <a:t>por sus siglas LMU 40-A ; y, </a:t>
            </a:r>
            <a:br>
              <a:rPr lang="es-ES" sz="2200" b="1" dirty="0"/>
            </a:b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</a:rPr>
              <a:t>(b) Licencia Metropolitana Urbanística para el uso de bienes de dominio público por el despliegue de redes de servicio», por sus siglas LMU 40-B.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085584" cy="279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465854" y="318096"/>
            <a:ext cx="8087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Capítulo </a:t>
            </a:r>
            <a:r>
              <a:rPr lang="es-EC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V del T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ítulo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 VI, </a:t>
            </a:r>
            <a:r>
              <a:rPr lang="es-EC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del Libro III.6, Libro III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del Código Municipal para el Distrito Metropolitano de Quito, 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Helvetica Neue Medium"/>
              </a:rPr>
              <a:t> </a:t>
            </a:r>
            <a:endParaRPr lang="es-EC" b="1" dirty="0">
              <a:solidFill>
                <a:schemeClr val="tx2"/>
              </a:solidFill>
              <a:latin typeface="Calibri" panose="020F0502020204030204" pitchFamily="34" charset="0"/>
              <a:ea typeface="Verdana" pitchFamily="34" charset="0"/>
              <a:cs typeface="Helvetica Neue Medium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566" y="260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C" sz="3800" dirty="0">
                <a:solidFill>
                  <a:schemeClr val="tx2"/>
                </a:solidFill>
              </a:rPr>
              <a:t>Infraestructura Física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566" y="1226268"/>
            <a:ext cx="8229600" cy="5040560"/>
          </a:xfrm>
        </p:spPr>
        <p:txBody>
          <a:bodyPr>
            <a:normAutofit/>
          </a:bodyPr>
          <a:lstStyle/>
          <a:p>
            <a:pPr lvl="0"/>
            <a:endParaRPr lang="es-EC" dirty="0"/>
          </a:p>
          <a:p>
            <a:pPr marL="0" lvl="0" indent="0">
              <a:buNone/>
            </a:pPr>
            <a:endParaRPr lang="es-EC" dirty="0"/>
          </a:p>
          <a:p>
            <a:pPr marL="0" lvl="0" indent="0">
              <a:buNone/>
            </a:pPr>
            <a:endParaRPr lang="es-EC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33" y="3986960"/>
            <a:ext cx="2083666" cy="1242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04" y="4351881"/>
            <a:ext cx="2086414" cy="1237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22" y="3622820"/>
            <a:ext cx="1583906" cy="1143087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323" y="4688839"/>
            <a:ext cx="1845348" cy="126044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27584" y="2972635"/>
            <a:ext cx="84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Postes.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81199" y="3341508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Equipos (Antenas).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91811" y="3677937"/>
            <a:ext cx="118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Pedestales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435766" y="4041535"/>
            <a:ext cx="98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Ductería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03889" y="974140"/>
            <a:ext cx="84447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Infraestructura física: </a:t>
            </a:r>
            <a:r>
              <a:rPr lang="es-ES" sz="1400" dirty="0"/>
              <a:t> </a:t>
            </a:r>
            <a:r>
              <a:rPr lang="es-ES" sz="1400" dirty="0" smtClean="0"/>
              <a:t>Toda </a:t>
            </a:r>
            <a:r>
              <a:rPr lang="es-ES" sz="1400" dirty="0"/>
              <a:t>construcción u obra civil, equipos y elementos pasivos necesarios para la prestación de servicios del régimen general de telecomunicaciones, que se fija o se incorpora a un terreno o inmueble, en el subsuelo o sobre él, destinada al tendido, despliegue, instalación, soporte y complemento de equipos, elementos de red, sistemas y redes de telecomunicaciones, tal como canalizaciones, ductos, postes, torres, mástiles, cámaras, cables, energía, elementos de red, respaldo y regeneración. No se incluye como infraestructura física a las azoteas de edificios, predios o inmuebles, torres de agua, terrenos, vallas publicitarias, urbanizaciones o similares.</a:t>
            </a:r>
            <a:endParaRPr lang="es-EC" sz="1400" dirty="0"/>
          </a:p>
        </p:txBody>
      </p:sp>
      <p:sp>
        <p:nvSpPr>
          <p:cNvPr id="15" name="Flecha derecha 14"/>
          <p:cNvSpPr/>
          <p:nvPr/>
        </p:nvSpPr>
        <p:spPr>
          <a:xfrm>
            <a:off x="382566" y="6310590"/>
            <a:ext cx="5790594" cy="103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23252" y="5950550"/>
            <a:ext cx="218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Infraestructura Física</a:t>
            </a:r>
            <a:endParaRPr lang="es-EC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4434299"/>
          </a:xfrm>
        </p:spPr>
        <p:txBody>
          <a:bodyPr>
            <a:noAutofit/>
          </a:bodyPr>
          <a:lstStyle/>
          <a:p>
            <a:pPr algn="l"/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b="1" dirty="0" smtClean="0">
                <a:solidFill>
                  <a:schemeClr val="tx2"/>
                </a:solidFill>
                <a:latin typeface="+mn-lt"/>
                <a:ea typeface="Verdana" pitchFamily="34" charset="0"/>
              </a:rPr>
              <a:t>ESTRUCTURA FÍSICA DE LA OM</a:t>
            </a:r>
            <a:endParaRPr lang="es-EC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2" y="1196752"/>
            <a:ext cx="8011595" cy="48795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040560"/>
          </a:xfrm>
        </p:spPr>
        <p:txBody>
          <a:bodyPr>
            <a:noAutofit/>
          </a:bodyPr>
          <a:lstStyle/>
          <a:p>
            <a:pPr algn="l"/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116632"/>
            <a:ext cx="8229600" cy="67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>
                <a:solidFill>
                  <a:schemeClr val="tx2"/>
                </a:solidFill>
                <a:latin typeface="Helvetica Neue Medium"/>
                <a:ea typeface="Verdana" pitchFamily="34" charset="0"/>
                <a:cs typeface="Helvetica Neue Medium"/>
              </a:rPr>
              <a:t>Esquema de la Ordenanza</a:t>
            </a:r>
            <a:endParaRPr lang="es-EC" sz="2800" dirty="0">
              <a:solidFill>
                <a:schemeClr val="tx2"/>
              </a:solidFill>
            </a:endParaRPr>
          </a:p>
        </p:txBody>
      </p:sp>
      <p:sp>
        <p:nvSpPr>
          <p:cNvPr id="26" name="Google Shape;96;p2"/>
          <p:cNvSpPr/>
          <p:nvPr/>
        </p:nvSpPr>
        <p:spPr>
          <a:xfrm>
            <a:off x="516879" y="3356992"/>
            <a:ext cx="1296144" cy="50050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Acto administrativo </a:t>
            </a: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99;p2"/>
          <p:cNvSpPr/>
          <p:nvPr/>
        </p:nvSpPr>
        <p:spPr>
          <a:xfrm>
            <a:off x="2442173" y="2622829"/>
            <a:ext cx="5662615" cy="4792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1000" dirty="0"/>
              <a:t>Licencia Metropolitana Urbanística para la construcción e instalación de infraestructura </a:t>
            </a:r>
            <a:r>
              <a:rPr lang="es-ES" sz="1000" dirty="0" smtClean="0"/>
              <a:t>física (LMU 40 A)</a:t>
            </a:r>
            <a:endParaRPr sz="1000" b="0" i="0" u="none" strike="noStrike" cap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100;p2"/>
          <p:cNvSpPr/>
          <p:nvPr/>
        </p:nvSpPr>
        <p:spPr>
          <a:xfrm>
            <a:off x="2263531" y="1556792"/>
            <a:ext cx="1619128" cy="6059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Prestadores y proveedores </a:t>
            </a: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de </a:t>
            </a:r>
            <a:r>
              <a:rPr lang="es-ES" sz="1000" b="0" i="0" u="none" strike="noStrike" cap="none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infraestructura física </a:t>
            </a: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(inscritos y con títulos habilitantes) </a:t>
            </a: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101;p2"/>
          <p:cNvSpPr/>
          <p:nvPr/>
        </p:nvSpPr>
        <p:spPr>
          <a:xfrm>
            <a:off x="6948264" y="4780895"/>
            <a:ext cx="1440160" cy="89077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C" sz="1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Prestadores y proveedores de infraestructura física (inscritos y con títulos habilitantes) </a:t>
            </a:r>
          </a:p>
        </p:txBody>
      </p:sp>
      <p:cxnSp>
        <p:nvCxnSpPr>
          <p:cNvPr id="32" name="Google Shape;102;p2"/>
          <p:cNvCxnSpPr/>
          <p:nvPr/>
        </p:nvCxnSpPr>
        <p:spPr>
          <a:xfrm>
            <a:off x="4131379" y="1872522"/>
            <a:ext cx="328147" cy="20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" name="Google Shape;104;p2"/>
          <p:cNvSpPr/>
          <p:nvPr/>
        </p:nvSpPr>
        <p:spPr>
          <a:xfrm>
            <a:off x="4678557" y="1556792"/>
            <a:ext cx="1459545" cy="82718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Para la construcción e instalación de </a:t>
            </a: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infraestructura física </a:t>
            </a:r>
            <a:endParaRPr sz="1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(LMU 40 A)</a:t>
            </a: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105;p2"/>
          <p:cNvSpPr/>
          <p:nvPr/>
        </p:nvSpPr>
        <p:spPr>
          <a:xfrm>
            <a:off x="4700691" y="4564669"/>
            <a:ext cx="1459545" cy="167264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C" sz="10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Uso de los Bienes de Dominio Público</a:t>
            </a: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" name="Google Shape;106;p2"/>
          <p:cNvCxnSpPr/>
          <p:nvPr/>
        </p:nvCxnSpPr>
        <p:spPr>
          <a:xfrm>
            <a:off x="7668344" y="4440850"/>
            <a:ext cx="0" cy="2842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107;p2"/>
          <p:cNvCxnSpPr/>
          <p:nvPr/>
        </p:nvCxnSpPr>
        <p:spPr>
          <a:xfrm flipV="1">
            <a:off x="2843808" y="2323090"/>
            <a:ext cx="991" cy="2997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" name="Google Shape;108;p2"/>
          <p:cNvCxnSpPr/>
          <p:nvPr/>
        </p:nvCxnSpPr>
        <p:spPr>
          <a:xfrm>
            <a:off x="6315348" y="1872522"/>
            <a:ext cx="328147" cy="20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" name="Google Shape;109;p2"/>
          <p:cNvSpPr/>
          <p:nvPr/>
        </p:nvSpPr>
        <p:spPr>
          <a:xfrm>
            <a:off x="6934000" y="1556793"/>
            <a:ext cx="1325822" cy="82718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Construcción o Instalación de </a:t>
            </a:r>
            <a:r>
              <a:rPr lang="es-ES" sz="1000" b="0" i="0" u="none" strike="noStrike" cap="none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Infraestructura Física </a:t>
            </a: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" name="Google Shape;110;p2"/>
          <p:cNvCxnSpPr/>
          <p:nvPr/>
        </p:nvCxnSpPr>
        <p:spPr>
          <a:xfrm flipH="1">
            <a:off x="6403520" y="5038212"/>
            <a:ext cx="348572" cy="20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" name="Google Shape;111;p2"/>
          <p:cNvSpPr/>
          <p:nvPr/>
        </p:nvSpPr>
        <p:spPr>
          <a:xfrm>
            <a:off x="2520303" y="4780896"/>
            <a:ext cx="1264230" cy="89097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0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Infraestructura Física</a:t>
            </a:r>
            <a:endParaRPr lang="es-ES" sz="1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99;p2"/>
          <p:cNvSpPr/>
          <p:nvPr/>
        </p:nvSpPr>
        <p:spPr>
          <a:xfrm>
            <a:off x="2411760" y="3892035"/>
            <a:ext cx="5693028" cy="47306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1000" dirty="0" smtClean="0"/>
              <a:t>Licencia </a:t>
            </a:r>
            <a:r>
              <a:rPr lang="es-ES" sz="1000" dirty="0"/>
              <a:t>Metropolitana Urbanística para el uso de bienes de dominio público </a:t>
            </a:r>
            <a:r>
              <a:rPr lang="es-ES" sz="1000" dirty="0" smtClean="0"/>
              <a:t>(LMU 40 B)</a:t>
            </a:r>
            <a:endParaRPr sz="1000" b="0" i="0" u="none" strike="noStrike" cap="none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" name="Google Shape;110;p2"/>
          <p:cNvCxnSpPr/>
          <p:nvPr/>
        </p:nvCxnSpPr>
        <p:spPr>
          <a:xfrm flipH="1">
            <a:off x="4075757" y="5054561"/>
            <a:ext cx="348572" cy="20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  <p:sp>
        <p:nvSpPr>
          <p:cNvPr id="5" name="Flecha doblada 4"/>
          <p:cNvSpPr/>
          <p:nvPr/>
        </p:nvSpPr>
        <p:spPr>
          <a:xfrm>
            <a:off x="1235911" y="2880339"/>
            <a:ext cx="455769" cy="354288"/>
          </a:xfrm>
          <a:prstGeom prst="bentArrow">
            <a:avLst>
              <a:gd name="adj1" fmla="val 32821"/>
              <a:gd name="adj2" fmla="val 27092"/>
              <a:gd name="adj3" fmla="val 50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3" name="Flecha doblada hacia arriba 32"/>
          <p:cNvSpPr/>
          <p:nvPr/>
        </p:nvSpPr>
        <p:spPr>
          <a:xfrm rot="5400000">
            <a:off x="1242426" y="4019055"/>
            <a:ext cx="415280" cy="428310"/>
          </a:xfrm>
          <a:prstGeom prst="bentUpArrow">
            <a:avLst>
              <a:gd name="adj1" fmla="val 25000"/>
              <a:gd name="adj2" fmla="val 25000"/>
              <a:gd name="adj3" fmla="val 31672"/>
            </a:avLst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9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C" sz="3300" b="1" dirty="0">
                <a:solidFill>
                  <a:schemeClr val="tx2">
                    <a:lumMod val="75000"/>
                  </a:schemeClr>
                </a:solidFill>
                <a:latin typeface="Helvetica Neue Medium"/>
                <a:ea typeface="Verdana" pitchFamily="34" charset="0"/>
                <a:cs typeface="Helvetica Neue Medium"/>
              </a:rPr>
              <a:t>Clases de bienes de los gobiernos </a:t>
            </a:r>
            <a:r>
              <a:rPr lang="es-EC" sz="3300" b="1" dirty="0" smtClean="0">
                <a:solidFill>
                  <a:schemeClr val="tx2">
                    <a:lumMod val="75000"/>
                  </a:schemeClr>
                </a:solidFill>
                <a:latin typeface="Helvetica Neue Medium"/>
                <a:ea typeface="Verdana" pitchFamily="34" charset="0"/>
                <a:cs typeface="Helvetica Neue Medium"/>
              </a:rPr>
              <a:t>autónomos </a:t>
            </a:r>
            <a:r>
              <a:rPr lang="es-EC" sz="3300" b="1" dirty="0">
                <a:solidFill>
                  <a:schemeClr val="tx2">
                    <a:lumMod val="75000"/>
                  </a:schemeClr>
                </a:solidFill>
                <a:latin typeface="Helvetica Neue Medium"/>
                <a:ea typeface="Verdana" pitchFamily="34" charset="0"/>
                <a:cs typeface="Helvetica Neue Medium"/>
              </a:rPr>
              <a:t>descentralizados </a:t>
            </a:r>
            <a:r>
              <a:rPr lang="es-EC" sz="3300" b="1" dirty="0">
                <a:solidFill>
                  <a:schemeClr val="tx2"/>
                </a:solidFill>
                <a:latin typeface="Helvetica Neue Medium"/>
                <a:ea typeface="Verdana" pitchFamily="34" charset="0"/>
                <a:cs typeface="Helvetica Neue Medium"/>
              </a:rPr>
              <a:t/>
            </a:r>
            <a:br>
              <a:rPr lang="es-EC" sz="3300" b="1" dirty="0">
                <a:solidFill>
                  <a:schemeClr val="tx2"/>
                </a:solidFill>
                <a:latin typeface="Helvetica Neue Medium"/>
                <a:ea typeface="Verdana" pitchFamily="34" charset="0"/>
                <a:cs typeface="Helvetica Neue Medium"/>
              </a:rPr>
            </a:br>
            <a:endParaRPr lang="es-EC" sz="3300" b="1" dirty="0">
              <a:solidFill>
                <a:schemeClr val="tx2"/>
              </a:solidFill>
              <a:latin typeface="Helvetica Neue Medium"/>
              <a:ea typeface="Verdana" pitchFamily="34" charset="0"/>
              <a:cs typeface="Helvetica Neue Medium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203" y="1949626"/>
            <a:ext cx="5040560" cy="183941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000" b="1" dirty="0"/>
              <a:t>Bienes del Dominio Privado.</a:t>
            </a:r>
          </a:p>
          <a:p>
            <a:pPr algn="just"/>
            <a:endParaRPr lang="es-EC" sz="2000" b="1" dirty="0"/>
          </a:p>
          <a:p>
            <a:pPr algn="just"/>
            <a:r>
              <a:rPr lang="es-EC" sz="2000" b="1" dirty="0"/>
              <a:t>Bienes del Dominio Público.</a:t>
            </a:r>
          </a:p>
          <a:p>
            <a:pPr lvl="1" algn="just"/>
            <a:r>
              <a:rPr lang="es-EC" sz="2000" b="1" dirty="0">
                <a:solidFill>
                  <a:schemeClr val="accent3">
                    <a:lumMod val="75000"/>
                  </a:schemeClr>
                </a:solidFill>
              </a:rPr>
              <a:t>Bienes de Uso Público.</a:t>
            </a:r>
          </a:p>
          <a:p>
            <a:pPr lvl="1" algn="just"/>
            <a:r>
              <a:rPr lang="es-EC" sz="2000" b="1" dirty="0" smtClean="0">
                <a:solidFill>
                  <a:srgbClr val="FF0000"/>
                </a:solidFill>
              </a:rPr>
              <a:t>Bienes instalados en Espacio Público</a:t>
            </a:r>
            <a:endParaRPr lang="es-EC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19592"/>
            <a:ext cx="3168352" cy="26902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7504" y="4574341"/>
            <a:ext cx="8829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+mj-lt"/>
              </a:rPr>
              <a:t>Art. </a:t>
            </a:r>
            <a:r>
              <a:rPr lang="es-EC" sz="1400" dirty="0" smtClean="0">
                <a:latin typeface="+mj-lt"/>
              </a:rPr>
              <a:t>466.1 COOTAD: “</a:t>
            </a:r>
            <a:r>
              <a:rPr lang="es-EC" sz="1400" dirty="0"/>
              <a:t>Soterramiento y adosamiento de redes.- La construcción, instalación y ordenamiento de las redes que soporten la prestación de servicios de telecomunicaciones en las que se incluye audio y video por suscripción y similares, así como de redes eléctricas, se realizarán mediante ductos subterráneos, adosamiento, cámaras u otro tipo de infraestructura que se coloque bajo el suelo, de conformidad con la normativa técnica establecida por la autoridad reguladora correspondiente. </a:t>
            </a:r>
            <a:r>
              <a:rPr lang="es-EC" sz="1400" dirty="0" smtClean="0"/>
              <a:t>(…) Además</a:t>
            </a:r>
            <a:r>
              <a:rPr lang="es-EC" sz="1400" dirty="0"/>
              <a:t>, los prestadores de servicios de telecomunicaciones y redes eléctricas deberán cumplir con la normativa emitida por cada Gobierno Autónomo Descentralizado, tanto para la construcción de las obras civiles necesarias para el soterramiento o adosamiento; para el uso y ocupación de espacios de vía pública; como los permisos y licencias necesarias de uso y ocupación de suelo.</a:t>
            </a:r>
            <a:r>
              <a:rPr lang="es-EC" sz="1400" dirty="0" smtClean="0">
                <a:latin typeface="+mj-lt"/>
              </a:rPr>
              <a:t>”</a:t>
            </a:r>
            <a:endParaRPr lang="es-EC" sz="1400" b="1" i="1" dirty="0">
              <a:latin typeface="+mj-lt"/>
            </a:endParaRPr>
          </a:p>
        </p:txBody>
      </p:sp>
      <p:cxnSp>
        <p:nvCxnSpPr>
          <p:cNvPr id="9" name="8 Conector angular"/>
          <p:cNvCxnSpPr/>
          <p:nvPr/>
        </p:nvCxnSpPr>
        <p:spPr>
          <a:xfrm>
            <a:off x="6633086" y="3563437"/>
            <a:ext cx="2304256" cy="144016"/>
          </a:xfrm>
          <a:prstGeom prst="bentConnector3">
            <a:avLst>
              <a:gd name="adj1" fmla="val 57113"/>
            </a:avLst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633086" y="3710162"/>
            <a:ext cx="747226" cy="329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ángulo 5"/>
          <p:cNvSpPr/>
          <p:nvPr/>
        </p:nvSpPr>
        <p:spPr>
          <a:xfrm>
            <a:off x="107504" y="4058703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+mj-lt"/>
              </a:rPr>
              <a:t>Art. 417 COOTAD: </a:t>
            </a:r>
            <a:r>
              <a:rPr lang="es-EC" sz="1400" dirty="0"/>
              <a:t>“ Son bienes de uso público aquellos cuyo uso por los particulares es directo y general, en forma gratuita. Sin embargo, podrán también ser materia de utilización exclusiva y temporal, mediante el pago de una regalía “.</a:t>
            </a:r>
            <a:endParaRPr lang="es-EC" sz="1400" b="1" i="1" dirty="0"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4" y="208398"/>
            <a:ext cx="8852705" cy="907217"/>
          </a:xfrm>
        </p:spPr>
        <p:txBody>
          <a:bodyPr>
            <a:normAutofit/>
          </a:bodyPr>
          <a:lstStyle/>
          <a:p>
            <a:pPr algn="l"/>
            <a:r>
              <a:rPr lang="es-EC" sz="2600" b="1" dirty="0" smtClean="0">
                <a:solidFill>
                  <a:schemeClr val="bg1">
                    <a:lumMod val="50000"/>
                  </a:schemeClr>
                </a:solidFill>
              </a:rPr>
              <a:t>Regulación de infraestructura física y para el despliegue de las redes de servicio </a:t>
            </a:r>
            <a:endParaRPr lang="es-E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Marcador de contenido 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6136" y="1528281"/>
            <a:ext cx="1599555" cy="9476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68813"/>
            <a:ext cx="1440160" cy="11882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63" y="1480220"/>
            <a:ext cx="1148415" cy="967790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593674" y="908720"/>
            <a:ext cx="717276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smtClean="0">
                <a:solidFill>
                  <a:schemeClr val="tx2"/>
                </a:solidFill>
              </a:rPr>
              <a:t>    POSTE            ANTENA         PEDESTALES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957908" y="918122"/>
            <a:ext cx="180853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DUCTERÍA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AutoShape 2" descr="Image result for VECTOR GRAFICO CABLE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11 Conector recto"/>
          <p:cNvCxnSpPr/>
          <p:nvPr/>
        </p:nvCxnSpPr>
        <p:spPr>
          <a:xfrm>
            <a:off x="706477" y="3429000"/>
            <a:ext cx="7776864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 txBox="1">
            <a:spLocks/>
          </p:cNvSpPr>
          <p:nvPr/>
        </p:nvSpPr>
        <p:spPr>
          <a:xfrm>
            <a:off x="6100585" y="3805331"/>
            <a:ext cx="1263689" cy="359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700" b="1" dirty="0" smtClean="0">
                <a:solidFill>
                  <a:schemeClr val="accent3">
                    <a:lumMod val="50000"/>
                  </a:schemeClr>
                </a:solidFill>
              </a:rPr>
              <a:t>POSTERÍA</a:t>
            </a:r>
            <a:endParaRPr lang="es-ES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60375" y="5085184"/>
            <a:ext cx="8082326" cy="109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u="sng" dirty="0" smtClean="0">
                <a:solidFill>
                  <a:schemeClr val="accent2">
                    <a:lumMod val="75000"/>
                  </a:schemeClr>
                </a:solidFill>
              </a:rPr>
              <a:t>LMU-B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700" b="1" dirty="0"/>
              <a:t>Contraprestación por uso y ocupación del bienes de dominio público (anual).</a:t>
            </a:r>
          </a:p>
          <a:p>
            <a:pPr algn="l"/>
            <a:r>
              <a:rPr lang="es-ES" sz="1700" b="1" dirty="0" smtClean="0"/>
              <a:t>       </a:t>
            </a:r>
            <a:endParaRPr lang="es-ES" sz="2000" b="1" dirty="0" smtClean="0"/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497250" y="2475912"/>
            <a:ext cx="7962886" cy="921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</a:rPr>
              <a:t>LMU-A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1800" b="1" dirty="0" smtClean="0"/>
              <a:t>Tasa por construcción y/o instalación (única vez) </a:t>
            </a:r>
          </a:p>
          <a:p>
            <a:pPr algn="l"/>
            <a:r>
              <a:rPr lang="es-ES" sz="1800" b="1" dirty="0" smtClean="0"/>
              <a:t>       AM 041 / Mayor 42 SBU (10 SBU)  y Menor 42 SBU (2 SBU)</a:t>
            </a:r>
            <a:endParaRPr lang="es-ES" sz="1800" dirty="0" smtClean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81" y="4074189"/>
            <a:ext cx="1440160" cy="118826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240" y="4185596"/>
            <a:ext cx="1148415" cy="967790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842951" y="3614096"/>
            <a:ext cx="717276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700" b="1" dirty="0" smtClean="0">
                <a:solidFill>
                  <a:schemeClr val="tx2"/>
                </a:solidFill>
              </a:rPr>
              <a:t>    </a:t>
            </a:r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POSTE            ANTENA         PEDESTALES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77" y="1429422"/>
            <a:ext cx="1231927" cy="10933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509" y="4271877"/>
            <a:ext cx="819150" cy="8815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059" y="4289845"/>
            <a:ext cx="922404" cy="86354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640813" y="3429000"/>
            <a:ext cx="3280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>
                <a:solidFill>
                  <a:schemeClr val="accent3">
                    <a:lumMod val="50000"/>
                  </a:schemeClr>
                </a:solidFill>
              </a:rPr>
              <a:t>DESPLIEGUE DE </a:t>
            </a:r>
            <a:r>
              <a:rPr lang="es-ES" b="1" u="sng" dirty="0" smtClean="0">
                <a:solidFill>
                  <a:schemeClr val="accent3">
                    <a:lumMod val="50000"/>
                  </a:schemeClr>
                </a:solidFill>
              </a:rPr>
              <a:t>REDES</a:t>
            </a:r>
            <a:endParaRPr lang="es-E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7585152" y="3750715"/>
            <a:ext cx="1749968" cy="47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700" b="1" dirty="0" smtClean="0">
                <a:solidFill>
                  <a:schemeClr val="accent3">
                    <a:lumMod val="50000"/>
                  </a:schemeClr>
                </a:solidFill>
              </a:rPr>
              <a:t>DUCTERÍA</a:t>
            </a:r>
            <a:endParaRPr lang="es-ES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-16631" y="3429000"/>
            <a:ext cx="61007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b="1" u="sng" dirty="0" smtClean="0">
                <a:solidFill>
                  <a:schemeClr val="accent2">
                    <a:lumMod val="50000"/>
                  </a:schemeClr>
                </a:solidFill>
              </a:rPr>
              <a:t>POR EL USO DE BIENES DE DOMINIO PÚBLICO</a:t>
            </a:r>
            <a:endParaRPr lang="es-ES" sz="17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52" y="4076042"/>
            <a:ext cx="1231927" cy="10933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0375" y="6307644"/>
            <a:ext cx="7293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b="1" dirty="0"/>
              <a:t>Contraprestación tarifa regula por el </a:t>
            </a:r>
            <a:r>
              <a:rPr lang="es-ES" b="1" dirty="0" smtClean="0"/>
              <a:t>MINTEL AM 017 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460375" y="5877272"/>
            <a:ext cx="706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>
                <a:solidFill>
                  <a:schemeClr val="accent3">
                    <a:lumMod val="50000"/>
                  </a:schemeClr>
                </a:solidFill>
              </a:rPr>
              <a:t>CONTRATOS DE PROVEEDOR / PROVISIÓN DE INFRAESTRUCTURA FÍSICA</a:t>
            </a:r>
            <a:endParaRPr lang="es-E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4434299"/>
          </a:xfrm>
        </p:spPr>
        <p:txBody>
          <a:bodyPr>
            <a:noAutofit/>
          </a:bodyPr>
          <a:lstStyle/>
          <a:p>
            <a:pPr algn="l"/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b="1" dirty="0">
                <a:solidFill>
                  <a:schemeClr val="tx2"/>
                </a:solidFill>
                <a:latin typeface="+mn-lt"/>
                <a:ea typeface="Verdana" pitchFamily="34" charset="0"/>
                <a:cs typeface="Helvetica Neue Medium"/>
              </a:rPr>
              <a:t>Actores y competencias</a:t>
            </a:r>
            <a:endParaRPr lang="es-EC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ángulo 3"/>
          <p:cNvSpPr/>
          <p:nvPr/>
        </p:nvSpPr>
        <p:spPr>
          <a:xfrm>
            <a:off x="548455" y="1424965"/>
            <a:ext cx="7941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EC" sz="1600" b="1" dirty="0"/>
              <a:t>Autoridad </a:t>
            </a:r>
            <a:r>
              <a:rPr lang="es-EC" sz="1600" b="1" dirty="0" smtClean="0"/>
              <a:t>Administrativa </a:t>
            </a:r>
            <a:r>
              <a:rPr lang="es-EC" sz="1600" b="1" dirty="0"/>
              <a:t>O</a:t>
            </a:r>
            <a:r>
              <a:rPr lang="es-EC" sz="1600" b="1" dirty="0" smtClean="0"/>
              <a:t>torgante</a:t>
            </a:r>
            <a:r>
              <a:rPr lang="es-EC" sz="1600" dirty="0" smtClean="0"/>
              <a:t>: </a:t>
            </a:r>
            <a:r>
              <a:rPr lang="es-EC" sz="1600" b="1" dirty="0" smtClean="0"/>
              <a:t>Secretaría de Territorio Hábitat y Vivienda (LMU)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C" sz="1600" dirty="0" smtClean="0"/>
              <a:t>La entidad responsable del territorio</a:t>
            </a:r>
            <a:r>
              <a:rPr lang="es-EC" sz="1600" dirty="0"/>
              <a:t>, </a:t>
            </a:r>
            <a:r>
              <a:rPr lang="es-EC" sz="1600" dirty="0" smtClean="0"/>
              <a:t>hábitat </a:t>
            </a:r>
            <a:r>
              <a:rPr lang="es-EC" sz="1600" dirty="0"/>
              <a:t>y </a:t>
            </a:r>
            <a:r>
              <a:rPr lang="es-EC" sz="1600" dirty="0" smtClean="0"/>
              <a:t>vivienda</a:t>
            </a:r>
            <a:r>
              <a:rPr lang="es-EC" sz="1600" dirty="0"/>
              <a:t>, quien además tiene la facultad de planificación operativa territorial y de regulación administrativa</a:t>
            </a:r>
            <a:r>
              <a:rPr lang="es-EC" sz="1600" dirty="0" smtClean="0"/>
              <a:t>.</a:t>
            </a:r>
          </a:p>
          <a:p>
            <a:pPr algn="just" fontAlgn="ctr"/>
            <a:endParaRPr lang="es-EC" sz="1600" dirty="0"/>
          </a:p>
          <a:p>
            <a:pPr algn="just" fontAlgn="ctr"/>
            <a:r>
              <a:rPr lang="es-EC" sz="1600" b="1" dirty="0" smtClean="0"/>
              <a:t>Gestión </a:t>
            </a:r>
            <a:r>
              <a:rPr lang="es-EC" sz="1600" b="1" dirty="0"/>
              <a:t>de infraestructura </a:t>
            </a:r>
            <a:r>
              <a:rPr lang="es-EC" sz="1600" b="1" dirty="0" smtClean="0"/>
              <a:t>física </a:t>
            </a:r>
            <a:r>
              <a:rPr lang="es-EC" sz="1600" dirty="0" smtClean="0"/>
              <a:t>:  </a:t>
            </a:r>
            <a:r>
              <a:rPr lang="es-EC" sz="1600" b="1" dirty="0" smtClean="0"/>
              <a:t>Empresa Pública Metropolitana de Movilidad y Obras Públicas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C" sz="1600" dirty="0"/>
              <a:t>La gestión del sistema metropolitano de canalización subterránea estará a cargo de la empresa pública metropolitana encargada de la movilidad y obras públicas, y ejecutará las obras necesarias y complementarias para la consecución del Plan Metropolitano de Intervención, de sus polígonos de soterramiento y el mejoramiento del espacio público..</a:t>
            </a:r>
            <a:endParaRPr lang="es-EC" sz="1600" dirty="0" smtClean="0"/>
          </a:p>
        </p:txBody>
      </p:sp>
      <p:sp>
        <p:nvSpPr>
          <p:cNvPr id="4" name="Elipse 3"/>
          <p:cNvSpPr/>
          <p:nvPr/>
        </p:nvSpPr>
        <p:spPr>
          <a:xfrm>
            <a:off x="269751" y="1412776"/>
            <a:ext cx="216024" cy="21602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269751" y="249289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251520" y="5661248"/>
            <a:ext cx="216024" cy="21602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548455" y="4065691"/>
            <a:ext cx="7734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EC" sz="1600" b="1" dirty="0" smtClean="0"/>
              <a:t>Plan Metropolitano de Intervención </a:t>
            </a:r>
            <a:r>
              <a:rPr lang="es-EC" sz="1600" b="1" dirty="0"/>
              <a:t>: Secretaría de Territorio Hábitat y Vivienda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C" sz="1600" dirty="0" smtClean="0"/>
              <a:t>El </a:t>
            </a:r>
            <a:r>
              <a:rPr lang="es-EC" sz="1600" dirty="0"/>
              <a:t>Plan Metropolitano de Intervención (en adelante PMI) es un instrumento de planificación para el soterramiento de las redes de servicio aéreas de telecomunicaciones y energía eléctrica existentes, que contiene los polígonos de soterramiento en el Distrito Metropolitano de Quito</a:t>
            </a:r>
            <a:endParaRPr lang="es-ES" sz="1600" i="1" dirty="0">
              <a:latin typeface="Arial Narrow" panose="020B0606020202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51520" y="4149080"/>
            <a:ext cx="216024" cy="2160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560643" y="5567912"/>
            <a:ext cx="7734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EC" sz="1600" b="1" dirty="0"/>
              <a:t>Potestad de control</a:t>
            </a:r>
            <a:r>
              <a:rPr lang="es-EC" sz="1600" dirty="0"/>
              <a:t>: </a:t>
            </a:r>
            <a:r>
              <a:rPr lang="es-EC" sz="1600" b="1" dirty="0" smtClean="0"/>
              <a:t>Agencia Metropolitana de Control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C" sz="1600" dirty="0" smtClean="0"/>
              <a:t>Agencia Metropolitana de Control, quien ejerce las potestades de control, instrucción, resolución y ejecución. </a:t>
            </a:r>
            <a:endParaRPr lang="es-ES" sz="1600" i="1" dirty="0"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22" y="6220353"/>
            <a:ext cx="2628900" cy="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13631</TotalTime>
  <Words>804</Words>
  <Application>Microsoft Office PowerPoint</Application>
  <PresentationFormat>Presentación en pantalla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Helvetica Neue Medium</vt:lpstr>
      <vt:lpstr>Times New Roman</vt:lpstr>
      <vt:lpstr>Verdana</vt:lpstr>
      <vt:lpstr>Tema de Office</vt:lpstr>
      <vt:lpstr>Presentación de PowerPoint</vt:lpstr>
      <vt:lpstr>(a) Licencia Metropolitana Urbanística para la construcción e instalación de infraestructura física, por sus siglas LMU 40-A ; y,  (b) Licencia Metropolitana Urbanística para el uso de bienes de dominio público por el despliegue de redes de servicio», por sus siglas LMU 40-B.</vt:lpstr>
      <vt:lpstr>Infraestructura Física</vt:lpstr>
      <vt:lpstr> </vt:lpstr>
      <vt:lpstr> </vt:lpstr>
      <vt:lpstr>Clases de bienes de los gobiernos autónomos descentralizados  </vt:lpstr>
      <vt:lpstr>Regulación de infraestructura física y para el despliegue de las redes de servicio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Lucia Avila Santacruz</dc:creator>
  <cp:lastModifiedBy>Cristian Zapata Yugsi</cp:lastModifiedBy>
  <cp:revision>605</cp:revision>
  <cp:lastPrinted>2020-01-23T12:58:54Z</cp:lastPrinted>
  <dcterms:created xsi:type="dcterms:W3CDTF">2019-07-11T18:34:52Z</dcterms:created>
  <dcterms:modified xsi:type="dcterms:W3CDTF">2022-02-10T02:28:22Z</dcterms:modified>
</cp:coreProperties>
</file>