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4" r:id="rId3"/>
    <p:sldId id="277" r:id="rId4"/>
    <p:sldId id="274" r:id="rId5"/>
    <p:sldId id="265" r:id="rId6"/>
    <p:sldId id="276" r:id="rId7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60A8"/>
    <a:srgbClr val="FFFF1D"/>
    <a:srgbClr val="FFFF8F"/>
    <a:srgbClr val="97D69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80431" autoAdjust="0"/>
  </p:normalViewPr>
  <p:slideViewPr>
    <p:cSldViewPr snapToGrid="0">
      <p:cViewPr varScale="1">
        <p:scale>
          <a:sx n="38" d="100"/>
          <a:sy n="38" d="100"/>
        </p:scale>
        <p:origin x="1176" y="30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A36BB-2371-4548-B01D-04D69295D56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ED04EC6-27DF-4B4B-9E36-533563412C22}">
      <dgm:prSet phldrT="[Texto]" custT="1"/>
      <dgm:spPr/>
      <dgm:t>
        <a:bodyPr/>
        <a:lstStyle/>
        <a:p>
          <a:r>
            <a:rPr lang="es-EC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RECOPILACIÓN</a:t>
          </a:r>
        </a:p>
        <a:p>
          <a:r>
            <a:rPr lang="es-EC" sz="1800" dirty="0"/>
            <a:t>Información literales se carga en carpetas (hasta el 5 de c/mes)</a:t>
          </a:r>
        </a:p>
        <a:p>
          <a:r>
            <a:rPr lang="es-EC" sz="1800" dirty="0"/>
            <a:t>Resolución CTMDMQ-006-2016 </a:t>
          </a:r>
        </a:p>
        <a:p>
          <a:r>
            <a:rPr lang="es-EC" sz="1800" dirty="0"/>
            <a:t>14.09.2016</a:t>
          </a:r>
        </a:p>
      </dgm:t>
    </dgm:pt>
    <dgm:pt modelId="{152F446D-1AB7-41C5-8C58-1FB76188E197}" type="parTrans" cxnId="{E525D009-7969-4DD7-B47A-5E8EE3101175}">
      <dgm:prSet/>
      <dgm:spPr/>
      <dgm:t>
        <a:bodyPr/>
        <a:lstStyle/>
        <a:p>
          <a:endParaRPr lang="es-EC" sz="2000"/>
        </a:p>
      </dgm:t>
    </dgm:pt>
    <dgm:pt modelId="{B4109A57-25FA-4D85-B588-F922E78A4A35}" type="sibTrans" cxnId="{E525D009-7969-4DD7-B47A-5E8EE3101175}">
      <dgm:prSet custT="1"/>
      <dgm:spPr/>
      <dgm:t>
        <a:bodyPr/>
        <a:lstStyle/>
        <a:p>
          <a:endParaRPr lang="es-EC" sz="1600"/>
        </a:p>
      </dgm:t>
    </dgm:pt>
    <dgm:pt modelId="{5544508F-B72E-47E8-AD5B-7281078EB919}">
      <dgm:prSet phldrT="[Texto]" custT="1"/>
      <dgm:spPr/>
      <dgm:t>
        <a:bodyPr/>
        <a:lstStyle/>
        <a:p>
          <a:r>
            <a:rPr lang="es-EC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</a:t>
          </a:r>
        </a:p>
        <a:p>
          <a:r>
            <a:rPr lang="es-EC" sz="1800" dirty="0" smtClean="0"/>
            <a:t>SGP </a:t>
          </a:r>
          <a:r>
            <a:rPr lang="es-EC" sz="1800" dirty="0"/>
            <a:t>verifica la carga con la CALIFICACIÓN DE PARÁMETROS TÉCNICOS (antes del Comité) </a:t>
          </a:r>
        </a:p>
      </dgm:t>
    </dgm:pt>
    <dgm:pt modelId="{B6983F9D-E71D-4902-959A-D91AE1B300D0}" type="parTrans" cxnId="{EF2B1B1B-646B-4B80-89B3-AC7F6B5C75F1}">
      <dgm:prSet/>
      <dgm:spPr/>
      <dgm:t>
        <a:bodyPr/>
        <a:lstStyle/>
        <a:p>
          <a:endParaRPr lang="es-EC" sz="2000"/>
        </a:p>
      </dgm:t>
    </dgm:pt>
    <dgm:pt modelId="{D79AA117-C602-4C3A-813F-267BBC8F43EF}" type="sibTrans" cxnId="{EF2B1B1B-646B-4B80-89B3-AC7F6B5C75F1}">
      <dgm:prSet custT="1"/>
      <dgm:spPr/>
      <dgm:t>
        <a:bodyPr/>
        <a:lstStyle/>
        <a:p>
          <a:endParaRPr lang="es-EC" sz="1600"/>
        </a:p>
      </dgm:t>
    </dgm:pt>
    <dgm:pt modelId="{513F26EC-04B8-4A2D-A34D-DD0734FFD3B7}">
      <dgm:prSet phldrT="[Texto]" custT="1"/>
      <dgm:spPr/>
      <dgm:t>
        <a:bodyPr/>
        <a:lstStyle/>
        <a:p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SOLICITUD DE CONVOCATORIA AL COMITÉ DE TRANSPARENCIA</a:t>
          </a:r>
        </a:p>
        <a:p>
          <a:r>
            <a:rPr lang="es-EC" sz="1800" dirty="0" smtClean="0"/>
            <a:t> hasta el 8 de cada mes</a:t>
          </a:r>
          <a:endParaRPr lang="es-EC" sz="1800" dirty="0"/>
        </a:p>
      </dgm:t>
    </dgm:pt>
    <dgm:pt modelId="{2B0615B1-6024-431D-B615-716EFA3A224B}" type="parTrans" cxnId="{E58DC750-08CD-4C3F-A153-B3268193021B}">
      <dgm:prSet/>
      <dgm:spPr/>
      <dgm:t>
        <a:bodyPr/>
        <a:lstStyle/>
        <a:p>
          <a:endParaRPr lang="es-EC" sz="2000"/>
        </a:p>
      </dgm:t>
    </dgm:pt>
    <dgm:pt modelId="{950BC52D-381B-45B7-80F8-520E7E7DB039}" type="sibTrans" cxnId="{E58DC750-08CD-4C3F-A153-B3268193021B}">
      <dgm:prSet custT="1"/>
      <dgm:spPr/>
      <dgm:t>
        <a:bodyPr/>
        <a:lstStyle/>
        <a:p>
          <a:endParaRPr lang="es-EC" sz="1600"/>
        </a:p>
      </dgm:t>
    </dgm:pt>
    <dgm:pt modelId="{FE09ED47-BBC4-444A-8BBB-0EA1BF019A64}">
      <dgm:prSet phldrT="[Texto]" custT="1"/>
      <dgm:spPr/>
      <dgm:t>
        <a:bodyPr/>
        <a:lstStyle/>
        <a:p>
          <a:r>
            <a:rPr lang="es-EC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AUTOEVALUACIÓN</a:t>
          </a:r>
        </a:p>
        <a:p>
          <a:r>
            <a:rPr lang="es-EC" sz="1800" dirty="0"/>
            <a:t>PLANTILLA DE AUTOEVALUACIÓN E Informe Narrativo de </a:t>
          </a:r>
          <a:r>
            <a:rPr lang="es-EC" sz="1800" dirty="0" smtClean="0"/>
            <a:t>revisión, funcionamiento </a:t>
          </a:r>
          <a:r>
            <a:rPr lang="es-EC" sz="1800" dirty="0"/>
            <a:t>de </a:t>
          </a:r>
          <a:r>
            <a:rPr lang="es-EC" sz="1800" dirty="0" smtClean="0"/>
            <a:t>links, </a:t>
          </a:r>
          <a:r>
            <a:rPr lang="es-EC" sz="1800" dirty="0"/>
            <a:t>contenido y calidad de información </a:t>
          </a:r>
          <a:r>
            <a:rPr lang="es-EC" sz="1800" b="1" dirty="0"/>
            <a:t>hasta antes de la convocatoria del nuevo </a:t>
          </a:r>
          <a:r>
            <a:rPr lang="es-EC" sz="1800" b="1" dirty="0" smtClean="0"/>
            <a:t>Comité</a:t>
          </a:r>
          <a:endParaRPr lang="es-EC" sz="1800" b="1" dirty="0"/>
        </a:p>
      </dgm:t>
    </dgm:pt>
    <dgm:pt modelId="{9DA3B5E4-0F3B-4720-B0DD-483700F48749}" type="parTrans" cxnId="{8701D550-C2D1-4632-AB74-FEA74C71C27E}">
      <dgm:prSet/>
      <dgm:spPr/>
      <dgm:t>
        <a:bodyPr/>
        <a:lstStyle/>
        <a:p>
          <a:endParaRPr lang="es-EC" sz="2000"/>
        </a:p>
      </dgm:t>
    </dgm:pt>
    <dgm:pt modelId="{5F1EC8C5-7C43-4E8C-A11B-83DD043CC62E}" type="sibTrans" cxnId="{8701D550-C2D1-4632-AB74-FEA74C71C27E}">
      <dgm:prSet/>
      <dgm:spPr/>
      <dgm:t>
        <a:bodyPr/>
        <a:lstStyle/>
        <a:p>
          <a:endParaRPr lang="es-EC" sz="2000"/>
        </a:p>
      </dgm:t>
    </dgm:pt>
    <dgm:pt modelId="{9F078BFE-C627-4D20-89E9-1A6BA1A354FA}">
      <dgm:prSet phldrT="[Texto]" custT="1"/>
      <dgm:spPr/>
      <dgm:t>
        <a:bodyPr/>
        <a:lstStyle/>
        <a:p>
          <a:r>
            <a:rPr lang="es-EC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PUBLICACIÓN Y REUNIÓN DEL </a:t>
          </a: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DE TRANSPARENCIA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C" sz="1800" dirty="0" smtClean="0"/>
            <a:t>El Comité aprueba </a:t>
          </a:r>
          <a:r>
            <a:rPr lang="es-EC" sz="1800" dirty="0"/>
            <a:t>la carga de información y se procede a la publicación </a:t>
          </a:r>
        </a:p>
        <a:p>
          <a:r>
            <a:rPr lang="es-EC" sz="1800" dirty="0"/>
            <a:t>hasta el 10 de cada mes</a:t>
          </a:r>
        </a:p>
      </dgm:t>
    </dgm:pt>
    <dgm:pt modelId="{07469B93-A2DD-4CF8-BBF6-5F494EFEDF74}" type="parTrans" cxnId="{C7E712FD-3CD6-44D3-9B1A-C374473E6B96}">
      <dgm:prSet/>
      <dgm:spPr/>
      <dgm:t>
        <a:bodyPr/>
        <a:lstStyle/>
        <a:p>
          <a:endParaRPr lang="es-EC" sz="2000"/>
        </a:p>
      </dgm:t>
    </dgm:pt>
    <dgm:pt modelId="{3A8349B7-B569-45C0-8720-1EC270249A78}" type="sibTrans" cxnId="{C7E712FD-3CD6-44D3-9B1A-C374473E6B96}">
      <dgm:prSet custT="1"/>
      <dgm:spPr/>
      <dgm:t>
        <a:bodyPr/>
        <a:lstStyle/>
        <a:p>
          <a:endParaRPr lang="es-EC" sz="1600"/>
        </a:p>
      </dgm:t>
    </dgm:pt>
    <dgm:pt modelId="{050156E0-FE7C-46EA-A406-C5BD5E2C67D5}" type="pres">
      <dgm:prSet presAssocID="{4A0A36BB-2371-4548-B01D-04D69295D569}" presName="Name0" presStyleCnt="0">
        <dgm:presLayoutVars>
          <dgm:dir/>
          <dgm:resizeHandles val="exact"/>
        </dgm:presLayoutVars>
      </dgm:prSet>
      <dgm:spPr/>
    </dgm:pt>
    <dgm:pt modelId="{18E0AE89-F92D-459A-B141-37BC54455108}" type="pres">
      <dgm:prSet presAssocID="{7ED04EC6-27DF-4B4B-9E36-533563412C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F66206-7981-48DE-A923-E054ECD4E961}" type="pres">
      <dgm:prSet presAssocID="{B4109A57-25FA-4D85-B588-F922E78A4A3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B8BBC4E-46E4-4EFA-92F5-26DA3BE2D395}" type="pres">
      <dgm:prSet presAssocID="{B4109A57-25FA-4D85-B588-F922E78A4A3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56C59698-C251-4C92-9654-4953F871F75A}" type="pres">
      <dgm:prSet presAssocID="{5544508F-B72E-47E8-AD5B-7281078EB9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6F34A7-74E0-4FF1-B37C-8F7FB3440C31}" type="pres">
      <dgm:prSet presAssocID="{D79AA117-C602-4C3A-813F-267BBC8F43E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1F03EB6-E9EC-46D0-A15D-40A3AF8C8D49}" type="pres">
      <dgm:prSet presAssocID="{D79AA117-C602-4C3A-813F-267BBC8F43E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2DED286E-7820-494B-A3D2-53488BB1564B}" type="pres">
      <dgm:prSet presAssocID="{513F26EC-04B8-4A2D-A34D-DD0734FFD3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492A87-BAFE-4D41-A1A2-D8FAD10E2C09}" type="pres">
      <dgm:prSet presAssocID="{950BC52D-381B-45B7-80F8-520E7E7DB03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9BB836DA-329B-459C-8666-D0CF2E038E4B}" type="pres">
      <dgm:prSet presAssocID="{950BC52D-381B-45B7-80F8-520E7E7DB03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AE13C11D-1DA5-40EA-BA52-FC0F5E027E08}" type="pres">
      <dgm:prSet presAssocID="{9F078BFE-C627-4D20-89E9-1A6BA1A354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C21DA1-2AEB-4FB3-AD52-A4ED2400F41E}" type="pres">
      <dgm:prSet presAssocID="{3A8349B7-B569-45C0-8720-1EC270249A7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13BB4877-77BA-4CFB-9817-27336F3A8F7F}" type="pres">
      <dgm:prSet presAssocID="{3A8349B7-B569-45C0-8720-1EC270249A78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60C2731-3C69-4F61-9970-E35E541F2888}" type="pres">
      <dgm:prSet presAssocID="{FE09ED47-BBC4-444A-8BBB-0EA1BF019A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8DC750-08CD-4C3F-A153-B3268193021B}" srcId="{4A0A36BB-2371-4548-B01D-04D69295D569}" destId="{513F26EC-04B8-4A2D-A34D-DD0734FFD3B7}" srcOrd="2" destOrd="0" parTransId="{2B0615B1-6024-431D-B615-716EFA3A224B}" sibTransId="{950BC52D-381B-45B7-80F8-520E7E7DB039}"/>
    <dgm:cxn modelId="{DF23F8A7-19BD-44D4-82D6-B8CE4B5E16BD}" type="presOf" srcId="{7ED04EC6-27DF-4B4B-9E36-533563412C22}" destId="{18E0AE89-F92D-459A-B141-37BC54455108}" srcOrd="0" destOrd="0" presId="urn:microsoft.com/office/officeart/2005/8/layout/process1"/>
    <dgm:cxn modelId="{5E9944C7-89E4-47CE-A52F-29F7F6EB1C56}" type="presOf" srcId="{9F078BFE-C627-4D20-89E9-1A6BA1A354FA}" destId="{AE13C11D-1DA5-40EA-BA52-FC0F5E027E08}" srcOrd="0" destOrd="0" presId="urn:microsoft.com/office/officeart/2005/8/layout/process1"/>
    <dgm:cxn modelId="{5B5827CD-2D54-4A9E-B932-A297FE925FFE}" type="presOf" srcId="{D79AA117-C602-4C3A-813F-267BBC8F43EF}" destId="{81F03EB6-E9EC-46D0-A15D-40A3AF8C8D49}" srcOrd="1" destOrd="0" presId="urn:microsoft.com/office/officeart/2005/8/layout/process1"/>
    <dgm:cxn modelId="{993F59AD-16F1-4C4C-8326-7F9FE8098105}" type="presOf" srcId="{3A8349B7-B569-45C0-8720-1EC270249A78}" destId="{13BB4877-77BA-4CFB-9817-27336F3A8F7F}" srcOrd="1" destOrd="0" presId="urn:microsoft.com/office/officeart/2005/8/layout/process1"/>
    <dgm:cxn modelId="{6AAFA412-31A7-46B3-8463-2CBEB72E1E2A}" type="presOf" srcId="{4A0A36BB-2371-4548-B01D-04D69295D569}" destId="{050156E0-FE7C-46EA-A406-C5BD5E2C67D5}" srcOrd="0" destOrd="0" presId="urn:microsoft.com/office/officeart/2005/8/layout/process1"/>
    <dgm:cxn modelId="{3A3F9E1C-8BA6-46BD-9447-589F3816B52E}" type="presOf" srcId="{513F26EC-04B8-4A2D-A34D-DD0734FFD3B7}" destId="{2DED286E-7820-494B-A3D2-53488BB1564B}" srcOrd="0" destOrd="0" presId="urn:microsoft.com/office/officeart/2005/8/layout/process1"/>
    <dgm:cxn modelId="{E525D009-7969-4DD7-B47A-5E8EE3101175}" srcId="{4A0A36BB-2371-4548-B01D-04D69295D569}" destId="{7ED04EC6-27DF-4B4B-9E36-533563412C22}" srcOrd="0" destOrd="0" parTransId="{152F446D-1AB7-41C5-8C58-1FB76188E197}" sibTransId="{B4109A57-25FA-4D85-B588-F922E78A4A35}"/>
    <dgm:cxn modelId="{5379F1CD-4436-4C23-8450-A5449C1D50EB}" type="presOf" srcId="{3A8349B7-B569-45C0-8720-1EC270249A78}" destId="{28C21DA1-2AEB-4FB3-AD52-A4ED2400F41E}" srcOrd="0" destOrd="0" presId="urn:microsoft.com/office/officeart/2005/8/layout/process1"/>
    <dgm:cxn modelId="{0C1ED980-5B5E-4C0B-B7AA-98A6AEFD1D85}" type="presOf" srcId="{D79AA117-C602-4C3A-813F-267BBC8F43EF}" destId="{476F34A7-74E0-4FF1-B37C-8F7FB3440C31}" srcOrd="0" destOrd="0" presId="urn:microsoft.com/office/officeart/2005/8/layout/process1"/>
    <dgm:cxn modelId="{6F785B07-149A-4E78-AA4C-649B8147FD7A}" type="presOf" srcId="{FE09ED47-BBC4-444A-8BBB-0EA1BF019A64}" destId="{460C2731-3C69-4F61-9970-E35E541F2888}" srcOrd="0" destOrd="0" presId="urn:microsoft.com/office/officeart/2005/8/layout/process1"/>
    <dgm:cxn modelId="{7797612E-3447-4D72-AE51-3A8836D0B1AD}" type="presOf" srcId="{950BC52D-381B-45B7-80F8-520E7E7DB039}" destId="{F7492A87-BAFE-4D41-A1A2-D8FAD10E2C09}" srcOrd="0" destOrd="0" presId="urn:microsoft.com/office/officeart/2005/8/layout/process1"/>
    <dgm:cxn modelId="{C7E712FD-3CD6-44D3-9B1A-C374473E6B96}" srcId="{4A0A36BB-2371-4548-B01D-04D69295D569}" destId="{9F078BFE-C627-4D20-89E9-1A6BA1A354FA}" srcOrd="3" destOrd="0" parTransId="{07469B93-A2DD-4CF8-BBF6-5F494EFEDF74}" sibTransId="{3A8349B7-B569-45C0-8720-1EC270249A78}"/>
    <dgm:cxn modelId="{4DD8CC10-18C7-44D5-BBD6-C3058AD5B323}" type="presOf" srcId="{B4109A57-25FA-4D85-B588-F922E78A4A35}" destId="{6FF66206-7981-48DE-A923-E054ECD4E961}" srcOrd="0" destOrd="0" presId="urn:microsoft.com/office/officeart/2005/8/layout/process1"/>
    <dgm:cxn modelId="{D38E84AB-4AA0-4117-8B98-FAB080D16B6E}" type="presOf" srcId="{950BC52D-381B-45B7-80F8-520E7E7DB039}" destId="{9BB836DA-329B-459C-8666-D0CF2E038E4B}" srcOrd="1" destOrd="0" presId="urn:microsoft.com/office/officeart/2005/8/layout/process1"/>
    <dgm:cxn modelId="{EF2B1B1B-646B-4B80-89B3-AC7F6B5C75F1}" srcId="{4A0A36BB-2371-4548-B01D-04D69295D569}" destId="{5544508F-B72E-47E8-AD5B-7281078EB919}" srcOrd="1" destOrd="0" parTransId="{B6983F9D-E71D-4902-959A-D91AE1B300D0}" sibTransId="{D79AA117-C602-4C3A-813F-267BBC8F43EF}"/>
    <dgm:cxn modelId="{8701D550-C2D1-4632-AB74-FEA74C71C27E}" srcId="{4A0A36BB-2371-4548-B01D-04D69295D569}" destId="{FE09ED47-BBC4-444A-8BBB-0EA1BF019A64}" srcOrd="4" destOrd="0" parTransId="{9DA3B5E4-0F3B-4720-B0DD-483700F48749}" sibTransId="{5F1EC8C5-7C43-4E8C-A11B-83DD043CC62E}"/>
    <dgm:cxn modelId="{CC8F5B50-457D-4FA9-9786-5539E56FBD14}" type="presOf" srcId="{5544508F-B72E-47E8-AD5B-7281078EB919}" destId="{56C59698-C251-4C92-9654-4953F871F75A}" srcOrd="0" destOrd="0" presId="urn:microsoft.com/office/officeart/2005/8/layout/process1"/>
    <dgm:cxn modelId="{4C601D17-49F6-46B2-8089-377E218F0DFE}" type="presOf" srcId="{B4109A57-25FA-4D85-B588-F922E78A4A35}" destId="{FB8BBC4E-46E4-4EFA-92F5-26DA3BE2D395}" srcOrd="1" destOrd="0" presId="urn:microsoft.com/office/officeart/2005/8/layout/process1"/>
    <dgm:cxn modelId="{B60620FF-396F-4CD5-AD46-0D4FEEC2FD8D}" type="presParOf" srcId="{050156E0-FE7C-46EA-A406-C5BD5E2C67D5}" destId="{18E0AE89-F92D-459A-B141-37BC54455108}" srcOrd="0" destOrd="0" presId="urn:microsoft.com/office/officeart/2005/8/layout/process1"/>
    <dgm:cxn modelId="{C2406E78-5B95-408C-B340-66EEDF70081A}" type="presParOf" srcId="{050156E0-FE7C-46EA-A406-C5BD5E2C67D5}" destId="{6FF66206-7981-48DE-A923-E054ECD4E961}" srcOrd="1" destOrd="0" presId="urn:microsoft.com/office/officeart/2005/8/layout/process1"/>
    <dgm:cxn modelId="{4CA26FF4-20CD-4008-8CB8-EA44FE50A3E9}" type="presParOf" srcId="{6FF66206-7981-48DE-A923-E054ECD4E961}" destId="{FB8BBC4E-46E4-4EFA-92F5-26DA3BE2D395}" srcOrd="0" destOrd="0" presId="urn:microsoft.com/office/officeart/2005/8/layout/process1"/>
    <dgm:cxn modelId="{C0E3D255-BA7A-4FB2-8261-FA62D8290B59}" type="presParOf" srcId="{050156E0-FE7C-46EA-A406-C5BD5E2C67D5}" destId="{56C59698-C251-4C92-9654-4953F871F75A}" srcOrd="2" destOrd="0" presId="urn:microsoft.com/office/officeart/2005/8/layout/process1"/>
    <dgm:cxn modelId="{97C79053-0A06-460F-9E70-C8F933BF71C7}" type="presParOf" srcId="{050156E0-FE7C-46EA-A406-C5BD5E2C67D5}" destId="{476F34A7-74E0-4FF1-B37C-8F7FB3440C31}" srcOrd="3" destOrd="0" presId="urn:microsoft.com/office/officeart/2005/8/layout/process1"/>
    <dgm:cxn modelId="{FF4B9F0F-1A67-4E36-B938-D436DA0D7CD3}" type="presParOf" srcId="{476F34A7-74E0-4FF1-B37C-8F7FB3440C31}" destId="{81F03EB6-E9EC-46D0-A15D-40A3AF8C8D49}" srcOrd="0" destOrd="0" presId="urn:microsoft.com/office/officeart/2005/8/layout/process1"/>
    <dgm:cxn modelId="{343534C8-BBB1-4E8B-BF5B-A0A35400164A}" type="presParOf" srcId="{050156E0-FE7C-46EA-A406-C5BD5E2C67D5}" destId="{2DED286E-7820-494B-A3D2-53488BB1564B}" srcOrd="4" destOrd="0" presId="urn:microsoft.com/office/officeart/2005/8/layout/process1"/>
    <dgm:cxn modelId="{6C750E2F-426B-473B-BC74-1B43AC594C29}" type="presParOf" srcId="{050156E0-FE7C-46EA-A406-C5BD5E2C67D5}" destId="{F7492A87-BAFE-4D41-A1A2-D8FAD10E2C09}" srcOrd="5" destOrd="0" presId="urn:microsoft.com/office/officeart/2005/8/layout/process1"/>
    <dgm:cxn modelId="{D953D663-5DD4-4D38-8564-9E9D88C66362}" type="presParOf" srcId="{F7492A87-BAFE-4D41-A1A2-D8FAD10E2C09}" destId="{9BB836DA-329B-459C-8666-D0CF2E038E4B}" srcOrd="0" destOrd="0" presId="urn:microsoft.com/office/officeart/2005/8/layout/process1"/>
    <dgm:cxn modelId="{211E8067-5C5F-4B9F-A63F-12DEDF8D6BA7}" type="presParOf" srcId="{050156E0-FE7C-46EA-A406-C5BD5E2C67D5}" destId="{AE13C11D-1DA5-40EA-BA52-FC0F5E027E08}" srcOrd="6" destOrd="0" presId="urn:microsoft.com/office/officeart/2005/8/layout/process1"/>
    <dgm:cxn modelId="{7F72F394-4796-477B-8E02-0F66AA45639E}" type="presParOf" srcId="{050156E0-FE7C-46EA-A406-C5BD5E2C67D5}" destId="{28C21DA1-2AEB-4FB3-AD52-A4ED2400F41E}" srcOrd="7" destOrd="0" presId="urn:microsoft.com/office/officeart/2005/8/layout/process1"/>
    <dgm:cxn modelId="{EC62BF90-2171-4CFC-B577-C7B5C91F0554}" type="presParOf" srcId="{28C21DA1-2AEB-4FB3-AD52-A4ED2400F41E}" destId="{13BB4877-77BA-4CFB-9817-27336F3A8F7F}" srcOrd="0" destOrd="0" presId="urn:microsoft.com/office/officeart/2005/8/layout/process1"/>
    <dgm:cxn modelId="{ECAC9CA4-D9DE-46DE-8274-7919F0165422}" type="presParOf" srcId="{050156E0-FE7C-46EA-A406-C5BD5E2C67D5}" destId="{460C2731-3C69-4F61-9970-E35E541F2888}" srcOrd="8" destOrd="0" presId="urn:microsoft.com/office/officeart/2005/8/layout/process1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A36BB-2371-4548-B01D-04D69295D56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ED04EC6-27DF-4B4B-9E36-533563412C22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RECOPILACIÓN</a:t>
          </a:r>
        </a:p>
        <a:p>
          <a:r>
            <a:rPr lang="es-EC" dirty="0"/>
            <a:t>Información literales se carga en carpetas, hasta el 5 de c/mes</a:t>
          </a:r>
        </a:p>
        <a:p>
          <a:r>
            <a:rPr lang="es-EC" dirty="0"/>
            <a:t>Resolución CTMDMQ-006-2016 </a:t>
          </a:r>
        </a:p>
        <a:p>
          <a:r>
            <a:rPr lang="es-EC" dirty="0"/>
            <a:t>14.09.2016</a:t>
          </a:r>
        </a:p>
      </dgm:t>
    </dgm:pt>
    <dgm:pt modelId="{152F446D-1AB7-41C5-8C58-1FB76188E197}" type="parTrans" cxnId="{E525D009-7969-4DD7-B47A-5E8EE3101175}">
      <dgm:prSet/>
      <dgm:spPr/>
      <dgm:t>
        <a:bodyPr/>
        <a:lstStyle/>
        <a:p>
          <a:endParaRPr lang="es-EC"/>
        </a:p>
      </dgm:t>
    </dgm:pt>
    <dgm:pt modelId="{B4109A57-25FA-4D85-B588-F922E78A4A35}" type="sibTrans" cxnId="{E525D009-7969-4DD7-B47A-5E8EE3101175}">
      <dgm:prSet/>
      <dgm:spPr/>
      <dgm:t>
        <a:bodyPr/>
        <a:lstStyle/>
        <a:p>
          <a:endParaRPr lang="es-EC"/>
        </a:p>
      </dgm:t>
    </dgm:pt>
    <dgm:pt modelId="{513F26EC-04B8-4A2D-A34D-DD0734FFD3B7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PUBLICACIÓN Y REUNIÓN DEL COMITÉ</a:t>
          </a:r>
        </a:p>
        <a:p>
          <a:r>
            <a:rPr lang="es-EC" dirty="0"/>
            <a:t>Comité de Transparencia aprueba la carga de información y se procede a la publicación </a:t>
          </a:r>
        </a:p>
        <a:p>
          <a:r>
            <a:rPr lang="es-EC" dirty="0"/>
            <a:t>hasta el 10 de cada mes</a:t>
          </a:r>
        </a:p>
      </dgm:t>
    </dgm:pt>
    <dgm:pt modelId="{2B0615B1-6024-431D-B615-716EFA3A224B}" type="parTrans" cxnId="{E58DC750-08CD-4C3F-A153-B3268193021B}">
      <dgm:prSet/>
      <dgm:spPr/>
      <dgm:t>
        <a:bodyPr/>
        <a:lstStyle/>
        <a:p>
          <a:endParaRPr lang="es-EC"/>
        </a:p>
      </dgm:t>
    </dgm:pt>
    <dgm:pt modelId="{950BC52D-381B-45B7-80F8-520E7E7DB039}" type="sibTrans" cxnId="{E58DC750-08CD-4C3F-A153-B3268193021B}">
      <dgm:prSet/>
      <dgm:spPr/>
      <dgm:t>
        <a:bodyPr/>
        <a:lstStyle/>
        <a:p>
          <a:endParaRPr lang="es-EC"/>
        </a:p>
      </dgm:t>
    </dgm:pt>
    <dgm:pt modelId="{CA86A405-E96B-4C7F-AB3C-0441F9EF22EA}">
      <dgm:prSet phldrT="[Texto]"/>
      <dgm:spPr>
        <a:solidFill>
          <a:srgbClr val="FFC000"/>
        </a:solidFill>
      </dgm:spPr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Y ANÁLISIS DE PARÁMETROS TÉCNICOS</a:t>
          </a:r>
        </a:p>
        <a:p>
          <a:r>
            <a:rPr lang="es-EC" dirty="0"/>
            <a:t>revisión de funcionamiento de links, contenido y calidad de información </a:t>
          </a:r>
        </a:p>
        <a:p>
          <a:r>
            <a:rPr lang="es-EC" b="1" dirty="0"/>
            <a:t>hasta el 7 de cada mes</a:t>
          </a:r>
          <a:endParaRPr lang="es-EC" dirty="0"/>
        </a:p>
      </dgm:t>
    </dgm:pt>
    <dgm:pt modelId="{E7B73C5F-E17F-4543-9C61-D65B34AEE3FD}" type="parTrans" cxnId="{D797D4F9-D83E-419A-9974-A7D14C2FD986}">
      <dgm:prSet/>
      <dgm:spPr/>
      <dgm:t>
        <a:bodyPr/>
        <a:lstStyle/>
        <a:p>
          <a:endParaRPr lang="es-EC"/>
        </a:p>
      </dgm:t>
    </dgm:pt>
    <dgm:pt modelId="{8692050F-1016-462C-9139-9ECF3465E6CB}" type="sibTrans" cxnId="{D797D4F9-D83E-419A-9974-A7D14C2FD986}">
      <dgm:prSet/>
      <dgm:spPr/>
      <dgm:t>
        <a:bodyPr/>
        <a:lstStyle/>
        <a:p>
          <a:endParaRPr lang="es-EC"/>
        </a:p>
      </dgm:t>
    </dgm:pt>
    <dgm:pt modelId="{CDEA1F26-0354-4024-A9DD-0C6659B42867}">
      <dgm:prSet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AUTOEVALUACIÓN FINAL</a:t>
          </a:r>
        </a:p>
        <a:p>
          <a:r>
            <a:rPr lang="es-EC" dirty="0"/>
            <a:t>PLANTILLA DE AUTOEVALUACIÓN e Informe Narrativo de revisión de funcionamiento de links y contenido y calidad de información </a:t>
          </a:r>
        </a:p>
        <a:p>
          <a:r>
            <a:rPr lang="es-EC" b="1" dirty="0"/>
            <a:t>hasta el 12 de cada mes</a:t>
          </a:r>
          <a:endParaRPr lang="es-EC" dirty="0"/>
        </a:p>
      </dgm:t>
    </dgm:pt>
    <dgm:pt modelId="{F8023ACA-4E9C-4705-B130-D2166BC2C727}" type="parTrans" cxnId="{776CE69E-A850-4C21-84E9-BF4486AE392D}">
      <dgm:prSet/>
      <dgm:spPr/>
      <dgm:t>
        <a:bodyPr/>
        <a:lstStyle/>
        <a:p>
          <a:endParaRPr lang="es-EC"/>
        </a:p>
      </dgm:t>
    </dgm:pt>
    <dgm:pt modelId="{4D64AA41-914E-446A-837A-5AE3790499D5}" type="sibTrans" cxnId="{776CE69E-A850-4C21-84E9-BF4486AE392D}">
      <dgm:prSet/>
      <dgm:spPr/>
      <dgm:t>
        <a:bodyPr/>
        <a:lstStyle/>
        <a:p>
          <a:endParaRPr lang="es-EC"/>
        </a:p>
      </dgm:t>
    </dgm:pt>
    <dgm:pt modelId="{636C71D1-94B3-48BB-B9FA-91F033B5022D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SOLICITUD DE CONVOCATORIA </a:t>
          </a:r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 COMITÉ DE TRANSPARENCIA</a:t>
          </a:r>
        </a:p>
        <a:p>
          <a:r>
            <a:rPr lang="es-EC" dirty="0"/>
            <a:t> hasta el 8 de cada mes</a:t>
          </a:r>
        </a:p>
      </dgm:t>
    </dgm:pt>
    <dgm:pt modelId="{A3FF8E33-9223-4843-8779-386147818EED}" type="parTrans" cxnId="{972E82BD-54D8-4550-B813-0804E52E27E3}">
      <dgm:prSet/>
      <dgm:spPr/>
      <dgm:t>
        <a:bodyPr/>
        <a:lstStyle/>
        <a:p>
          <a:endParaRPr lang="es-EC"/>
        </a:p>
      </dgm:t>
    </dgm:pt>
    <dgm:pt modelId="{C1094043-5670-44EB-B431-8AFE032AB00F}" type="sibTrans" cxnId="{972E82BD-54D8-4550-B813-0804E52E27E3}">
      <dgm:prSet/>
      <dgm:spPr/>
      <dgm:t>
        <a:bodyPr/>
        <a:lstStyle/>
        <a:p>
          <a:endParaRPr lang="es-EC"/>
        </a:p>
      </dgm:t>
    </dgm:pt>
    <dgm:pt modelId="{050156E0-FE7C-46EA-A406-C5BD5E2C67D5}" type="pres">
      <dgm:prSet presAssocID="{4A0A36BB-2371-4548-B01D-04D69295D569}" presName="Name0" presStyleCnt="0">
        <dgm:presLayoutVars>
          <dgm:dir/>
          <dgm:resizeHandles val="exact"/>
        </dgm:presLayoutVars>
      </dgm:prSet>
      <dgm:spPr/>
    </dgm:pt>
    <dgm:pt modelId="{18E0AE89-F92D-459A-B141-37BC54455108}" type="pres">
      <dgm:prSet presAssocID="{7ED04EC6-27DF-4B4B-9E36-533563412C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F66206-7981-48DE-A923-E054ECD4E961}" type="pres">
      <dgm:prSet presAssocID="{B4109A57-25FA-4D85-B588-F922E78A4A3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B8BBC4E-46E4-4EFA-92F5-26DA3BE2D395}" type="pres">
      <dgm:prSet presAssocID="{B4109A57-25FA-4D85-B588-F922E78A4A3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5C9B2F2-3320-4ABD-87DC-A53FC43C3971}" type="pres">
      <dgm:prSet presAssocID="{CA86A405-E96B-4C7F-AB3C-0441F9EF22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9EE87-4B3D-46F7-B0BB-911E87D79A35}" type="pres">
      <dgm:prSet presAssocID="{8692050F-1016-462C-9139-9ECF3465E6C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9D78556B-5722-4960-ABC7-B7CAAE93310A}" type="pres">
      <dgm:prSet presAssocID="{8692050F-1016-462C-9139-9ECF3465E6CB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AD6A289D-BCCB-48A0-9E9D-C4DD303B77DD}" type="pres">
      <dgm:prSet presAssocID="{636C71D1-94B3-48BB-B9FA-91F033B502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69CD81-CA9F-40B6-ACEF-8F7D2ECC461B}" type="pres">
      <dgm:prSet presAssocID="{C1094043-5670-44EB-B431-8AFE032AB00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312EBC3-E9A0-4760-9A5E-C898CEA74EDD}" type="pres">
      <dgm:prSet presAssocID="{C1094043-5670-44EB-B431-8AFE032AB00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DED286E-7820-494B-A3D2-53488BB1564B}" type="pres">
      <dgm:prSet presAssocID="{513F26EC-04B8-4A2D-A34D-DD0734FFD3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F4C1A-F49B-4E06-BEA9-A562F7732E9F}" type="pres">
      <dgm:prSet presAssocID="{950BC52D-381B-45B7-80F8-520E7E7DB03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DBAD87DD-24B0-45A3-84FF-71D6C7CC84D1}" type="pres">
      <dgm:prSet presAssocID="{950BC52D-381B-45B7-80F8-520E7E7DB039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39B765FF-C742-45A6-B1A5-6818311A0E25}" type="pres">
      <dgm:prSet presAssocID="{CDEA1F26-0354-4024-A9DD-0C6659B428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E8E8D6-06DE-4A3C-9768-8D847B28CDA3}" type="presOf" srcId="{C1094043-5670-44EB-B431-8AFE032AB00F}" destId="{6669CD81-CA9F-40B6-ACEF-8F7D2ECC461B}" srcOrd="0" destOrd="0" presId="urn:microsoft.com/office/officeart/2005/8/layout/process1"/>
    <dgm:cxn modelId="{4D19F035-4C2D-4A89-8974-65248C3E508D}" type="presOf" srcId="{8692050F-1016-462C-9139-9ECF3465E6CB}" destId="{E889EE87-4B3D-46F7-B0BB-911E87D79A35}" srcOrd="0" destOrd="0" presId="urn:microsoft.com/office/officeart/2005/8/layout/process1"/>
    <dgm:cxn modelId="{38D8D463-B4E5-45F0-942E-62C5D1F3C79B}" type="presOf" srcId="{8692050F-1016-462C-9139-9ECF3465E6CB}" destId="{9D78556B-5722-4960-ABC7-B7CAAE93310A}" srcOrd="1" destOrd="0" presId="urn:microsoft.com/office/officeart/2005/8/layout/process1"/>
    <dgm:cxn modelId="{E58DC750-08CD-4C3F-A153-B3268193021B}" srcId="{4A0A36BB-2371-4548-B01D-04D69295D569}" destId="{513F26EC-04B8-4A2D-A34D-DD0734FFD3B7}" srcOrd="3" destOrd="0" parTransId="{2B0615B1-6024-431D-B615-716EFA3A224B}" sibTransId="{950BC52D-381B-45B7-80F8-520E7E7DB039}"/>
    <dgm:cxn modelId="{96186543-CBC2-4569-8817-A69890481975}" type="presOf" srcId="{7ED04EC6-27DF-4B4B-9E36-533563412C22}" destId="{18E0AE89-F92D-459A-B141-37BC54455108}" srcOrd="0" destOrd="0" presId="urn:microsoft.com/office/officeart/2005/8/layout/process1"/>
    <dgm:cxn modelId="{E525D009-7969-4DD7-B47A-5E8EE3101175}" srcId="{4A0A36BB-2371-4548-B01D-04D69295D569}" destId="{7ED04EC6-27DF-4B4B-9E36-533563412C22}" srcOrd="0" destOrd="0" parTransId="{152F446D-1AB7-41C5-8C58-1FB76188E197}" sibTransId="{B4109A57-25FA-4D85-B588-F922E78A4A35}"/>
    <dgm:cxn modelId="{5845255A-44EE-4669-9764-09E05FC8292E}" type="presOf" srcId="{513F26EC-04B8-4A2D-A34D-DD0734FFD3B7}" destId="{2DED286E-7820-494B-A3D2-53488BB1564B}" srcOrd="0" destOrd="0" presId="urn:microsoft.com/office/officeart/2005/8/layout/process1"/>
    <dgm:cxn modelId="{325BE7AD-7796-476E-8D62-DF2F01514233}" type="presOf" srcId="{CA86A405-E96B-4C7F-AB3C-0441F9EF22EA}" destId="{25C9B2F2-3320-4ABD-87DC-A53FC43C3971}" srcOrd="0" destOrd="0" presId="urn:microsoft.com/office/officeart/2005/8/layout/process1"/>
    <dgm:cxn modelId="{9A67F9B0-F88D-4C17-AA20-C94F450D839E}" type="presOf" srcId="{B4109A57-25FA-4D85-B588-F922E78A4A35}" destId="{FB8BBC4E-46E4-4EFA-92F5-26DA3BE2D395}" srcOrd="1" destOrd="0" presId="urn:microsoft.com/office/officeart/2005/8/layout/process1"/>
    <dgm:cxn modelId="{26F86D17-4678-4AFB-9D1E-AAFE86E25CB9}" type="presOf" srcId="{950BC52D-381B-45B7-80F8-520E7E7DB039}" destId="{6B3F4C1A-F49B-4E06-BEA9-A562F7732E9F}" srcOrd="0" destOrd="0" presId="urn:microsoft.com/office/officeart/2005/8/layout/process1"/>
    <dgm:cxn modelId="{972E82BD-54D8-4550-B813-0804E52E27E3}" srcId="{4A0A36BB-2371-4548-B01D-04D69295D569}" destId="{636C71D1-94B3-48BB-B9FA-91F033B5022D}" srcOrd="2" destOrd="0" parTransId="{A3FF8E33-9223-4843-8779-386147818EED}" sibTransId="{C1094043-5670-44EB-B431-8AFE032AB00F}"/>
    <dgm:cxn modelId="{83D55A3D-5725-44BB-A30A-D3BA258B5030}" type="presOf" srcId="{950BC52D-381B-45B7-80F8-520E7E7DB039}" destId="{DBAD87DD-24B0-45A3-84FF-71D6C7CC84D1}" srcOrd="1" destOrd="0" presId="urn:microsoft.com/office/officeart/2005/8/layout/process1"/>
    <dgm:cxn modelId="{B6DD61EF-925B-4F63-9572-7A089E51813F}" type="presOf" srcId="{CDEA1F26-0354-4024-A9DD-0C6659B42867}" destId="{39B765FF-C742-45A6-B1A5-6818311A0E25}" srcOrd="0" destOrd="0" presId="urn:microsoft.com/office/officeart/2005/8/layout/process1"/>
    <dgm:cxn modelId="{318A4AC1-3435-45A2-AFC8-A112854A8023}" type="presOf" srcId="{636C71D1-94B3-48BB-B9FA-91F033B5022D}" destId="{AD6A289D-BCCB-48A0-9E9D-C4DD303B77DD}" srcOrd="0" destOrd="0" presId="urn:microsoft.com/office/officeart/2005/8/layout/process1"/>
    <dgm:cxn modelId="{776CE69E-A850-4C21-84E9-BF4486AE392D}" srcId="{4A0A36BB-2371-4548-B01D-04D69295D569}" destId="{CDEA1F26-0354-4024-A9DD-0C6659B42867}" srcOrd="4" destOrd="0" parTransId="{F8023ACA-4E9C-4705-B130-D2166BC2C727}" sibTransId="{4D64AA41-914E-446A-837A-5AE3790499D5}"/>
    <dgm:cxn modelId="{579A8F3D-3FA3-4C1E-9274-47956FF56B45}" type="presOf" srcId="{4A0A36BB-2371-4548-B01D-04D69295D569}" destId="{050156E0-FE7C-46EA-A406-C5BD5E2C67D5}" srcOrd="0" destOrd="0" presId="urn:microsoft.com/office/officeart/2005/8/layout/process1"/>
    <dgm:cxn modelId="{A2831E61-BC55-4DB2-A145-9E66250123C3}" type="presOf" srcId="{C1094043-5670-44EB-B431-8AFE032AB00F}" destId="{D312EBC3-E9A0-4760-9A5E-C898CEA74EDD}" srcOrd="1" destOrd="0" presId="urn:microsoft.com/office/officeart/2005/8/layout/process1"/>
    <dgm:cxn modelId="{EB2C3B64-21FD-4DD0-9373-BE076966379C}" type="presOf" srcId="{B4109A57-25FA-4D85-B588-F922E78A4A35}" destId="{6FF66206-7981-48DE-A923-E054ECD4E961}" srcOrd="0" destOrd="0" presId="urn:microsoft.com/office/officeart/2005/8/layout/process1"/>
    <dgm:cxn modelId="{D797D4F9-D83E-419A-9974-A7D14C2FD986}" srcId="{4A0A36BB-2371-4548-B01D-04D69295D569}" destId="{CA86A405-E96B-4C7F-AB3C-0441F9EF22EA}" srcOrd="1" destOrd="0" parTransId="{E7B73C5F-E17F-4543-9C61-D65B34AEE3FD}" sibTransId="{8692050F-1016-462C-9139-9ECF3465E6CB}"/>
    <dgm:cxn modelId="{1209A53E-F72F-4807-B6ED-208F861DF6AF}" type="presParOf" srcId="{050156E0-FE7C-46EA-A406-C5BD5E2C67D5}" destId="{18E0AE89-F92D-459A-B141-37BC54455108}" srcOrd="0" destOrd="0" presId="urn:microsoft.com/office/officeart/2005/8/layout/process1"/>
    <dgm:cxn modelId="{BDEE19CC-F68C-448B-8AE7-D9612DD6EA44}" type="presParOf" srcId="{050156E0-FE7C-46EA-A406-C5BD5E2C67D5}" destId="{6FF66206-7981-48DE-A923-E054ECD4E961}" srcOrd="1" destOrd="0" presId="urn:microsoft.com/office/officeart/2005/8/layout/process1"/>
    <dgm:cxn modelId="{ED62CD6D-202E-4A09-88CD-C5A3818A8362}" type="presParOf" srcId="{6FF66206-7981-48DE-A923-E054ECD4E961}" destId="{FB8BBC4E-46E4-4EFA-92F5-26DA3BE2D395}" srcOrd="0" destOrd="0" presId="urn:microsoft.com/office/officeart/2005/8/layout/process1"/>
    <dgm:cxn modelId="{154285AB-E161-4623-99D2-F6B2DCE5AB06}" type="presParOf" srcId="{050156E0-FE7C-46EA-A406-C5BD5E2C67D5}" destId="{25C9B2F2-3320-4ABD-87DC-A53FC43C3971}" srcOrd="2" destOrd="0" presId="urn:microsoft.com/office/officeart/2005/8/layout/process1"/>
    <dgm:cxn modelId="{C3134B8C-CC16-4661-90F9-AA5C919922F3}" type="presParOf" srcId="{050156E0-FE7C-46EA-A406-C5BD5E2C67D5}" destId="{E889EE87-4B3D-46F7-B0BB-911E87D79A35}" srcOrd="3" destOrd="0" presId="urn:microsoft.com/office/officeart/2005/8/layout/process1"/>
    <dgm:cxn modelId="{9821137F-A513-44C2-A133-9E5785CB639B}" type="presParOf" srcId="{E889EE87-4B3D-46F7-B0BB-911E87D79A35}" destId="{9D78556B-5722-4960-ABC7-B7CAAE93310A}" srcOrd="0" destOrd="0" presId="urn:microsoft.com/office/officeart/2005/8/layout/process1"/>
    <dgm:cxn modelId="{856DEACE-8793-4646-AEB6-79CBB176103B}" type="presParOf" srcId="{050156E0-FE7C-46EA-A406-C5BD5E2C67D5}" destId="{AD6A289D-BCCB-48A0-9E9D-C4DD303B77DD}" srcOrd="4" destOrd="0" presId="urn:microsoft.com/office/officeart/2005/8/layout/process1"/>
    <dgm:cxn modelId="{83BA1893-EA3B-4AB5-9854-C37402F86B74}" type="presParOf" srcId="{050156E0-FE7C-46EA-A406-C5BD5E2C67D5}" destId="{6669CD81-CA9F-40B6-ACEF-8F7D2ECC461B}" srcOrd="5" destOrd="0" presId="urn:microsoft.com/office/officeart/2005/8/layout/process1"/>
    <dgm:cxn modelId="{A5C9C8B7-A55B-4D9E-8FD8-04C694F04726}" type="presParOf" srcId="{6669CD81-CA9F-40B6-ACEF-8F7D2ECC461B}" destId="{D312EBC3-E9A0-4760-9A5E-C898CEA74EDD}" srcOrd="0" destOrd="0" presId="urn:microsoft.com/office/officeart/2005/8/layout/process1"/>
    <dgm:cxn modelId="{9B4A8A5C-2632-42B2-94A9-CBB0947951D5}" type="presParOf" srcId="{050156E0-FE7C-46EA-A406-C5BD5E2C67D5}" destId="{2DED286E-7820-494B-A3D2-53488BB1564B}" srcOrd="6" destOrd="0" presId="urn:microsoft.com/office/officeart/2005/8/layout/process1"/>
    <dgm:cxn modelId="{7B85B0F9-81ED-4664-9F61-9DBB1D2F1A8A}" type="presParOf" srcId="{050156E0-FE7C-46EA-A406-C5BD5E2C67D5}" destId="{6B3F4C1A-F49B-4E06-BEA9-A562F7732E9F}" srcOrd="7" destOrd="0" presId="urn:microsoft.com/office/officeart/2005/8/layout/process1"/>
    <dgm:cxn modelId="{FCAE6D4C-C400-4B5B-84C3-677E8B8E44CE}" type="presParOf" srcId="{6B3F4C1A-F49B-4E06-BEA9-A562F7732E9F}" destId="{DBAD87DD-24B0-45A3-84FF-71D6C7CC84D1}" srcOrd="0" destOrd="0" presId="urn:microsoft.com/office/officeart/2005/8/layout/process1"/>
    <dgm:cxn modelId="{3AE5FBA0-54B1-4A9B-995B-8DC1D56B55F8}" type="presParOf" srcId="{050156E0-FE7C-46EA-A406-C5BD5E2C67D5}" destId="{39B765FF-C742-45A6-B1A5-6818311A0E2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AE89-F92D-459A-B141-37BC54455108}">
      <dsp:nvSpPr>
        <dsp:cNvPr id="0" name=""/>
        <dsp:cNvSpPr/>
      </dsp:nvSpPr>
      <dsp:spPr>
        <a:xfrm>
          <a:off x="8681" y="791768"/>
          <a:ext cx="2691308" cy="3008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RECOPILACIÓN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Información literales se carga en carpetas (hasta el 5 de c/mes)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Resolución CTMDMQ-006-2016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14.09.2016</a:t>
          </a:r>
        </a:p>
      </dsp:txBody>
      <dsp:txXfrm>
        <a:off x="87507" y="870594"/>
        <a:ext cx="2533656" cy="2850358"/>
      </dsp:txXfrm>
    </dsp:sp>
    <dsp:sp modelId="{6FF66206-7981-48DE-A923-E054ECD4E961}">
      <dsp:nvSpPr>
        <dsp:cNvPr id="0" name=""/>
        <dsp:cNvSpPr/>
      </dsp:nvSpPr>
      <dsp:spPr>
        <a:xfrm>
          <a:off x="2969121" y="1962051"/>
          <a:ext cx="570557" cy="667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2969121" y="2095540"/>
        <a:ext cx="399390" cy="400466"/>
      </dsp:txXfrm>
    </dsp:sp>
    <dsp:sp modelId="{56C59698-C251-4C92-9654-4953F871F75A}">
      <dsp:nvSpPr>
        <dsp:cNvPr id="0" name=""/>
        <dsp:cNvSpPr/>
      </dsp:nvSpPr>
      <dsp:spPr>
        <a:xfrm>
          <a:off x="3776513" y="791768"/>
          <a:ext cx="2691308" cy="3008010"/>
        </a:xfrm>
        <a:prstGeom prst="roundRect">
          <a:avLst>
            <a:gd name="adj" fmla="val 10000"/>
          </a:avLst>
        </a:prstGeom>
        <a:solidFill>
          <a:schemeClr val="accent5">
            <a:hueOff val="-266031"/>
            <a:satOff val="-8940"/>
            <a:lumOff val="2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SGP </a:t>
          </a:r>
          <a:r>
            <a:rPr lang="es-EC" sz="1800" kern="1200" dirty="0"/>
            <a:t>verifica la carga con la CALIFICACIÓN DE PARÁMETROS TÉCNICOS (antes del Comité) </a:t>
          </a:r>
        </a:p>
      </dsp:txBody>
      <dsp:txXfrm>
        <a:off x="3855339" y="870594"/>
        <a:ext cx="2533656" cy="2850358"/>
      </dsp:txXfrm>
    </dsp:sp>
    <dsp:sp modelId="{476F34A7-74E0-4FF1-B37C-8F7FB3440C31}">
      <dsp:nvSpPr>
        <dsp:cNvPr id="0" name=""/>
        <dsp:cNvSpPr/>
      </dsp:nvSpPr>
      <dsp:spPr>
        <a:xfrm>
          <a:off x="6736953" y="1962051"/>
          <a:ext cx="570557" cy="667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54709"/>
            <a:satOff val="-11920"/>
            <a:lumOff val="35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736953" y="2095540"/>
        <a:ext cx="399390" cy="400466"/>
      </dsp:txXfrm>
    </dsp:sp>
    <dsp:sp modelId="{2DED286E-7820-494B-A3D2-53488BB1564B}">
      <dsp:nvSpPr>
        <dsp:cNvPr id="0" name=""/>
        <dsp:cNvSpPr/>
      </dsp:nvSpPr>
      <dsp:spPr>
        <a:xfrm>
          <a:off x="7544345" y="791768"/>
          <a:ext cx="2691308" cy="3008010"/>
        </a:xfrm>
        <a:prstGeom prst="roundRect">
          <a:avLst>
            <a:gd name="adj" fmla="val 10000"/>
          </a:avLst>
        </a:prstGeom>
        <a:solidFill>
          <a:schemeClr val="accent5">
            <a:hueOff val="-532063"/>
            <a:satOff val="-17880"/>
            <a:lumOff val="5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SOLICITUD DE CONVOCATORIA AL COMITÉ DE TRANSPARENCIA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hasta el 8 de cada mes</a:t>
          </a:r>
          <a:endParaRPr lang="es-EC" sz="1800" kern="1200" dirty="0"/>
        </a:p>
      </dsp:txBody>
      <dsp:txXfrm>
        <a:off x="7623171" y="870594"/>
        <a:ext cx="2533656" cy="2850358"/>
      </dsp:txXfrm>
    </dsp:sp>
    <dsp:sp modelId="{F7492A87-BAFE-4D41-A1A2-D8FAD10E2C09}">
      <dsp:nvSpPr>
        <dsp:cNvPr id="0" name=""/>
        <dsp:cNvSpPr/>
      </dsp:nvSpPr>
      <dsp:spPr>
        <a:xfrm>
          <a:off x="10504785" y="1962051"/>
          <a:ext cx="570557" cy="667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417"/>
            <a:satOff val="-23841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0504785" y="2095540"/>
        <a:ext cx="399390" cy="400466"/>
      </dsp:txXfrm>
    </dsp:sp>
    <dsp:sp modelId="{AE13C11D-1DA5-40EA-BA52-FC0F5E027E08}">
      <dsp:nvSpPr>
        <dsp:cNvPr id="0" name=""/>
        <dsp:cNvSpPr/>
      </dsp:nvSpPr>
      <dsp:spPr>
        <a:xfrm>
          <a:off x="11312177" y="791768"/>
          <a:ext cx="2691308" cy="3008010"/>
        </a:xfrm>
        <a:prstGeom prst="roundRect">
          <a:avLst>
            <a:gd name="adj" fmla="val 10000"/>
          </a:avLst>
        </a:prstGeom>
        <a:solidFill>
          <a:schemeClr val="accent5">
            <a:hueOff val="-798094"/>
            <a:satOff val="-26821"/>
            <a:lumOff val="80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PUBLICACIÓN Y REUNIÓN DEL </a:t>
          </a: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DE TRANSPARENCIA</a:t>
          </a:r>
          <a:endParaRPr lang="es-EC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Comité aprueba </a:t>
          </a:r>
          <a:r>
            <a:rPr lang="es-EC" sz="1800" kern="1200" dirty="0"/>
            <a:t>la carga de información y se procede a la publicación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hasta el 10 de cada mes</a:t>
          </a:r>
        </a:p>
      </dsp:txBody>
      <dsp:txXfrm>
        <a:off x="11391003" y="870594"/>
        <a:ext cx="2533656" cy="2850358"/>
      </dsp:txXfrm>
    </dsp:sp>
    <dsp:sp modelId="{28C21DA1-2AEB-4FB3-AD52-A4ED2400F41E}">
      <dsp:nvSpPr>
        <dsp:cNvPr id="0" name=""/>
        <dsp:cNvSpPr/>
      </dsp:nvSpPr>
      <dsp:spPr>
        <a:xfrm>
          <a:off x="14272617" y="1962051"/>
          <a:ext cx="570557" cy="667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64126"/>
            <a:satOff val="-35761"/>
            <a:lumOff val="1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4272617" y="2095540"/>
        <a:ext cx="399390" cy="400466"/>
      </dsp:txXfrm>
    </dsp:sp>
    <dsp:sp modelId="{460C2731-3C69-4F61-9970-E35E541F2888}">
      <dsp:nvSpPr>
        <dsp:cNvPr id="0" name=""/>
        <dsp:cNvSpPr/>
      </dsp:nvSpPr>
      <dsp:spPr>
        <a:xfrm>
          <a:off x="15080009" y="791768"/>
          <a:ext cx="2691308" cy="3008010"/>
        </a:xfrm>
        <a:prstGeom prst="roundRect">
          <a:avLst>
            <a:gd name="adj" fmla="val 10000"/>
          </a:avLst>
        </a:prstGeom>
        <a:solidFill>
          <a:schemeClr val="accent5">
            <a:hueOff val="-1064126"/>
            <a:satOff val="-35761"/>
            <a:lumOff val="1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AUTOEVALUACIÓN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PLANTILLA DE AUTOEVALUACIÓN E Informe Narrativo de </a:t>
          </a:r>
          <a:r>
            <a:rPr lang="es-EC" sz="1800" kern="1200" dirty="0" smtClean="0"/>
            <a:t>revisión, funcionamiento </a:t>
          </a:r>
          <a:r>
            <a:rPr lang="es-EC" sz="1800" kern="1200" dirty="0"/>
            <a:t>de </a:t>
          </a:r>
          <a:r>
            <a:rPr lang="es-EC" sz="1800" kern="1200" dirty="0" smtClean="0"/>
            <a:t>links, </a:t>
          </a:r>
          <a:r>
            <a:rPr lang="es-EC" sz="1800" kern="1200" dirty="0"/>
            <a:t>contenido y calidad de información </a:t>
          </a:r>
          <a:r>
            <a:rPr lang="es-EC" sz="1800" b="1" kern="1200" dirty="0"/>
            <a:t>hasta antes de la convocatoria del nuevo </a:t>
          </a:r>
          <a:r>
            <a:rPr lang="es-EC" sz="1800" b="1" kern="1200" dirty="0" smtClean="0"/>
            <a:t>Comité</a:t>
          </a:r>
          <a:endParaRPr lang="es-EC" sz="1800" b="1" kern="1200" dirty="0"/>
        </a:p>
      </dsp:txBody>
      <dsp:txXfrm>
        <a:off x="15158835" y="870594"/>
        <a:ext cx="2533656" cy="2850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AE89-F92D-459A-B141-37BC54455108}">
      <dsp:nvSpPr>
        <dsp:cNvPr id="0" name=""/>
        <dsp:cNvSpPr/>
      </dsp:nvSpPr>
      <dsp:spPr>
        <a:xfrm>
          <a:off x="8928" y="242433"/>
          <a:ext cx="2767962" cy="3121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RECOPILACIÓN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Información literales se carga en carpetas, hasta el 5 de c/mes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Resolución CTMDMQ-006-2016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14.09.2016</a:t>
          </a:r>
        </a:p>
      </dsp:txBody>
      <dsp:txXfrm>
        <a:off x="89999" y="323504"/>
        <a:ext cx="2605820" cy="2959790"/>
      </dsp:txXfrm>
    </dsp:sp>
    <dsp:sp modelId="{6FF66206-7981-48DE-A923-E054ECD4E961}">
      <dsp:nvSpPr>
        <dsp:cNvPr id="0" name=""/>
        <dsp:cNvSpPr/>
      </dsp:nvSpPr>
      <dsp:spPr>
        <a:xfrm>
          <a:off x="3053688" y="1460172"/>
          <a:ext cx="586808" cy="68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3053688" y="1597463"/>
        <a:ext cx="410766" cy="411872"/>
      </dsp:txXfrm>
    </dsp:sp>
    <dsp:sp modelId="{25C9B2F2-3320-4ABD-87DC-A53FC43C3971}">
      <dsp:nvSpPr>
        <dsp:cNvPr id="0" name=""/>
        <dsp:cNvSpPr/>
      </dsp:nvSpPr>
      <dsp:spPr>
        <a:xfrm>
          <a:off x="3884076" y="242433"/>
          <a:ext cx="2767962" cy="312193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REVISIÓN Y ANÁLISIS DE PARÁMETROS TÉCNICOS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revisión de funcionamiento de links, contenido y calidad de información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hasta el 7 de cada mes</a:t>
          </a:r>
          <a:endParaRPr lang="es-EC" sz="1800" kern="1200" dirty="0"/>
        </a:p>
      </dsp:txBody>
      <dsp:txXfrm>
        <a:off x="3965147" y="323504"/>
        <a:ext cx="2605820" cy="2959790"/>
      </dsp:txXfrm>
    </dsp:sp>
    <dsp:sp modelId="{E889EE87-4B3D-46F7-B0BB-911E87D79A35}">
      <dsp:nvSpPr>
        <dsp:cNvPr id="0" name=""/>
        <dsp:cNvSpPr/>
      </dsp:nvSpPr>
      <dsp:spPr>
        <a:xfrm>
          <a:off x="6928836" y="1460172"/>
          <a:ext cx="586808" cy="68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54709"/>
            <a:satOff val="-11920"/>
            <a:lumOff val="35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928836" y="1597463"/>
        <a:ext cx="410766" cy="411872"/>
      </dsp:txXfrm>
    </dsp:sp>
    <dsp:sp modelId="{AD6A289D-BCCB-48A0-9E9D-C4DD303B77DD}">
      <dsp:nvSpPr>
        <dsp:cNvPr id="0" name=""/>
        <dsp:cNvSpPr/>
      </dsp:nvSpPr>
      <dsp:spPr>
        <a:xfrm>
          <a:off x="7759225" y="242433"/>
          <a:ext cx="2767962" cy="3121932"/>
        </a:xfrm>
        <a:prstGeom prst="roundRect">
          <a:avLst>
            <a:gd name="adj" fmla="val 10000"/>
          </a:avLst>
        </a:prstGeom>
        <a:solidFill>
          <a:schemeClr val="accent5">
            <a:hueOff val="-532063"/>
            <a:satOff val="-17880"/>
            <a:lumOff val="5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SOLICITUD DE CONVOCATORIA </a:t>
          </a: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 COMITÉ DE TRANSPARENCIA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 hasta el 8 de cada mes</a:t>
          </a:r>
        </a:p>
      </dsp:txBody>
      <dsp:txXfrm>
        <a:off x="7840296" y="323504"/>
        <a:ext cx="2605820" cy="2959790"/>
      </dsp:txXfrm>
    </dsp:sp>
    <dsp:sp modelId="{6669CD81-CA9F-40B6-ACEF-8F7D2ECC461B}">
      <dsp:nvSpPr>
        <dsp:cNvPr id="0" name=""/>
        <dsp:cNvSpPr/>
      </dsp:nvSpPr>
      <dsp:spPr>
        <a:xfrm>
          <a:off x="10803984" y="1460172"/>
          <a:ext cx="586808" cy="68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417"/>
            <a:satOff val="-23841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0803984" y="1597463"/>
        <a:ext cx="410766" cy="411872"/>
      </dsp:txXfrm>
    </dsp:sp>
    <dsp:sp modelId="{2DED286E-7820-494B-A3D2-53488BB1564B}">
      <dsp:nvSpPr>
        <dsp:cNvPr id="0" name=""/>
        <dsp:cNvSpPr/>
      </dsp:nvSpPr>
      <dsp:spPr>
        <a:xfrm>
          <a:off x="11634373" y="242433"/>
          <a:ext cx="2767962" cy="3121932"/>
        </a:xfrm>
        <a:prstGeom prst="roundRect">
          <a:avLst>
            <a:gd name="adj" fmla="val 10000"/>
          </a:avLst>
        </a:prstGeom>
        <a:solidFill>
          <a:schemeClr val="accent5">
            <a:hueOff val="-798094"/>
            <a:satOff val="-26821"/>
            <a:lumOff val="80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PUBLICACIÓN Y REUNIÓN DEL COMITÉ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Comité de Transparencia aprueba la carga de información y se procede a la publicación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hasta el 10 de cada mes</a:t>
          </a:r>
        </a:p>
      </dsp:txBody>
      <dsp:txXfrm>
        <a:off x="11715444" y="323504"/>
        <a:ext cx="2605820" cy="2959790"/>
      </dsp:txXfrm>
    </dsp:sp>
    <dsp:sp modelId="{6B3F4C1A-F49B-4E06-BEA9-A562F7732E9F}">
      <dsp:nvSpPr>
        <dsp:cNvPr id="0" name=""/>
        <dsp:cNvSpPr/>
      </dsp:nvSpPr>
      <dsp:spPr>
        <a:xfrm>
          <a:off x="14679132" y="1460172"/>
          <a:ext cx="586808" cy="68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64126"/>
            <a:satOff val="-35761"/>
            <a:lumOff val="1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4679132" y="1597463"/>
        <a:ext cx="410766" cy="411872"/>
      </dsp:txXfrm>
    </dsp:sp>
    <dsp:sp modelId="{39B765FF-C742-45A6-B1A5-6818311A0E25}">
      <dsp:nvSpPr>
        <dsp:cNvPr id="0" name=""/>
        <dsp:cNvSpPr/>
      </dsp:nvSpPr>
      <dsp:spPr>
        <a:xfrm>
          <a:off x="15509521" y="242433"/>
          <a:ext cx="2767962" cy="3121932"/>
        </a:xfrm>
        <a:prstGeom prst="roundRect">
          <a:avLst>
            <a:gd name="adj" fmla="val 10000"/>
          </a:avLst>
        </a:prstGeom>
        <a:solidFill>
          <a:schemeClr val="accent5">
            <a:hueOff val="-1064126"/>
            <a:satOff val="-35761"/>
            <a:lumOff val="1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AUTOEVALUACIÓN FINAL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PLANTILLA DE AUTOEVALUACIÓN e Informe Narrativo de revisión de funcionamiento de links y contenido y calidad de información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hasta el 12 de cada mes</a:t>
          </a:r>
          <a:endParaRPr lang="es-EC" sz="1800" kern="1200" dirty="0"/>
        </a:p>
      </dsp:txBody>
      <dsp:txXfrm>
        <a:off x="15590592" y="323504"/>
        <a:ext cx="2605820" cy="295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1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15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0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2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caso de identificar en la autoevaluación alguna eventualidad en el contenido o funcionamiento de los literales, se esperaba hasta el siguiente Comité para exponerlo junto con la calificación obtenida y se procedía a la comunicación al Unidad poseedora de la información respectiva.</a:t>
            </a:r>
            <a:endParaRPr kumimoji="1" lang="es-EC" sz="2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731527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054927"/>
            <a:ext cx="16200313" cy="596438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xmlns="" id="{1DA67903-2392-4792-B9E6-24060F77A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フッター プレースホルダー 4">
            <a:extLst>
              <a:ext uri="{FF2B5EF4-FFF2-40B4-BE49-F238E27FC236}">
                <a16:creationId xmlns:a16="http://schemas.microsoft.com/office/drawing/2014/main" xmlns="" id="{66030A41-CDD9-4510-9E69-9536549F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xmlns="" id="{B895AA07-6FF4-49AF-BD78-D7E552BB7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ッター プレースホルダー 4">
            <a:extLst>
              <a:ext uri="{FF2B5EF4-FFF2-40B4-BE49-F238E27FC236}">
                <a16:creationId xmlns:a16="http://schemas.microsoft.com/office/drawing/2014/main" xmlns="" id="{8D16E7FA-4400-45AA-B084-A430F2FF4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ッター プレースホルダー 4">
            <a:extLst>
              <a:ext uri="{FF2B5EF4-FFF2-40B4-BE49-F238E27FC236}">
                <a16:creationId xmlns:a16="http://schemas.microsoft.com/office/drawing/2014/main" xmlns="" id="{35436851-78A9-4627-B7A8-FB7E0E45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300"/>
                            </p:stCondLst>
                            <p:childTnLst>
                              <p:par>
                                <p:cTn id="1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フッター プレースホルダー 4">
            <a:extLst>
              <a:ext uri="{FF2B5EF4-FFF2-40B4-BE49-F238E27FC236}">
                <a16:creationId xmlns:a16="http://schemas.microsoft.com/office/drawing/2014/main" xmlns="" id="{BE892E11-E599-451D-B353-5DC3D07B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ッター プレースホルダー 4">
            <a:extLst>
              <a:ext uri="{FF2B5EF4-FFF2-40B4-BE49-F238E27FC236}">
                <a16:creationId xmlns:a16="http://schemas.microsoft.com/office/drawing/2014/main" xmlns="" id="{CBF0F5FD-8D43-4C85-A17C-6FA8CD3A4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8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150"/>
                            </p:stCondLst>
                            <p:childTnLst>
                              <p:par>
                                <p:cTn id="1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750"/>
                            </p:stCondLst>
                            <p:childTnLst>
                              <p:par>
                                <p:cTn id="1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3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ッター プレースホルダー 4">
            <a:extLst>
              <a:ext uri="{FF2B5EF4-FFF2-40B4-BE49-F238E27FC236}">
                <a16:creationId xmlns:a16="http://schemas.microsoft.com/office/drawing/2014/main" xmlns="" id="{96443282-CD74-43E8-8525-443866779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750"/>
                            </p:stCondLst>
                            <p:childTnLst>
                              <p:par>
                                <p:cTn id="1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3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フッター プレースホルダー 4">
            <a:extLst>
              <a:ext uri="{FF2B5EF4-FFF2-40B4-BE49-F238E27FC236}">
                <a16:creationId xmlns:a16="http://schemas.microsoft.com/office/drawing/2014/main" xmlns="" id="{F5AFFD91-922F-4303-AD87-1BE27C3E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フッター プレースホルダー 4">
            <a:extLst>
              <a:ext uri="{FF2B5EF4-FFF2-40B4-BE49-F238E27FC236}">
                <a16:creationId xmlns:a16="http://schemas.microsoft.com/office/drawing/2014/main" xmlns="" id="{21202FEC-0FD2-4A35-9B82-790D9FE56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"/>
                            </p:stCondLst>
                            <p:childTnLst>
                              <p:par>
                                <p:cTn id="1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フッター プレースホルダー 4">
            <a:extLst>
              <a:ext uri="{FF2B5EF4-FFF2-40B4-BE49-F238E27FC236}">
                <a16:creationId xmlns:a16="http://schemas.microsoft.com/office/drawing/2014/main" xmlns="" id="{22B16737-F3AB-4237-8375-92F3CF744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12" grpId="0" animBg="1"/>
      <p:bldP spid="68" grpId="0" animBg="1"/>
      <p:bldP spid="1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xmlns="" id="{27DA6375-17B4-471C-9A6C-E7E59C606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" name="フッター プレースホルダー 4">
            <a:extLst>
              <a:ext uri="{FF2B5EF4-FFF2-40B4-BE49-F238E27FC236}">
                <a16:creationId xmlns:a16="http://schemas.microsoft.com/office/drawing/2014/main" xmlns="" id="{D6559969-8650-44D3-98C4-2D2256254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572588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フッター プレースホルダー 4">
            <a:extLst>
              <a:ext uri="{FF2B5EF4-FFF2-40B4-BE49-F238E27FC236}">
                <a16:creationId xmlns:a16="http://schemas.microsoft.com/office/drawing/2014/main" xmlns="" id="{D6559969-8650-44D3-98C4-2D2256254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xmlns="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CDF7E0F1-DAF6-459A-B472-886B9AF37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54495" y="3614036"/>
            <a:ext cx="5720902" cy="9731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CE55885-8187-49BF-9B6C-FA9F38ADA3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32676" y="962586"/>
            <a:ext cx="1964540" cy="25423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646E781-23BD-4119-8431-19F38169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-157" r="24500" b="157"/>
          <a:stretch/>
        </p:blipFill>
        <p:spPr>
          <a:xfrm>
            <a:off x="0" y="0"/>
            <a:ext cx="618814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57544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38381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フッター プレースホルダー 4">
            <a:extLst>
              <a:ext uri="{FF2B5EF4-FFF2-40B4-BE49-F238E27FC236}">
                <a16:creationId xmlns:a16="http://schemas.microsoft.com/office/drawing/2014/main" xmlns="" id="{0BC8534C-8AE3-4EAA-836C-8ADD6ACD4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フッター プレースホルダー 4">
            <a:extLst>
              <a:ext uri="{FF2B5EF4-FFF2-40B4-BE49-F238E27FC236}">
                <a16:creationId xmlns:a16="http://schemas.microsoft.com/office/drawing/2014/main" xmlns="" id="{711C55AE-8B23-42FD-B89F-6A4DB841F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フッター プレースホルダー 4">
            <a:extLst>
              <a:ext uri="{FF2B5EF4-FFF2-40B4-BE49-F238E27FC236}">
                <a16:creationId xmlns:a16="http://schemas.microsoft.com/office/drawing/2014/main" xmlns="" id="{4DBEE1F8-24A4-47EE-9C46-3660D0CED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フッター プレースホルダー 4">
            <a:extLst>
              <a:ext uri="{FF2B5EF4-FFF2-40B4-BE49-F238E27FC236}">
                <a16:creationId xmlns:a16="http://schemas.microsoft.com/office/drawing/2014/main" xmlns="" id="{9AC3C802-25D8-438F-AAA4-9346D6E63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50"/>
                            </p:stCondLst>
                            <p:childTnLst>
                              <p:par>
                                <p:cTn id="8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0" y="385245"/>
            <a:ext cx="11206264" cy="7810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B15671A3-B38E-4288-A209-E5DCC4D96CD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679381" y="436996"/>
            <a:ext cx="5907939" cy="10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676" r:id="rId7"/>
    <p:sldLayoutId id="2147483773" r:id="rId8"/>
    <p:sldLayoutId id="2147483752" r:id="rId9"/>
    <p:sldLayoutId id="2147483706" r:id="rId10"/>
    <p:sldLayoutId id="2147483660" r:id="rId11"/>
    <p:sldLayoutId id="2147483704" r:id="rId12"/>
    <p:sldLayoutId id="2147483671" r:id="rId13"/>
    <p:sldLayoutId id="2147483718" r:id="rId14"/>
    <p:sldLayoutId id="2147483680" r:id="rId15"/>
    <p:sldLayoutId id="2147483757" r:id="rId16"/>
    <p:sldLayoutId id="2147483691" r:id="rId17"/>
    <p:sldLayoutId id="2147483702" r:id="rId18"/>
    <p:sldLayoutId id="2147483750" r:id="rId19"/>
    <p:sldLayoutId id="2147483714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27597F-67AF-45CC-9026-A592A409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5300" dirty="0" smtClean="0"/>
              <a:t>Comité de Transparencia GADDMQ</a:t>
            </a:r>
            <a:r>
              <a:rPr lang="es-EC" dirty="0"/>
              <a:t/>
            </a:r>
            <a:br>
              <a:rPr lang="es-EC" dirty="0"/>
            </a:br>
            <a:r>
              <a:rPr lang="es-EC" sz="4400" dirty="0" smtClean="0"/>
              <a:t>10 de enero 2022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52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5697B-8694-47DA-B884-02FB5E57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9444"/>
            <a:ext cx="18059400" cy="1465996"/>
          </a:xfrm>
        </p:spPr>
        <p:txBody>
          <a:bodyPr>
            <a:noAutofit/>
          </a:bodyPr>
          <a:lstStyle/>
          <a:p>
            <a:r>
              <a:rPr lang="es-EC" sz="3200" dirty="0" smtClean="0"/>
              <a:t>ORDEN DEL DÍA:</a:t>
            </a:r>
            <a:endParaRPr lang="es-EC" sz="3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5A9BB73-0A25-4E30-A8EB-C0B8CB7045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9375F7C-5CE7-4593-8648-5C9CC60B2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06400" y="3155330"/>
            <a:ext cx="1674477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ES" dirty="0" smtClean="0"/>
              <a:t>Revisión </a:t>
            </a:r>
            <a:r>
              <a:rPr lang="es-ES" dirty="0"/>
              <a:t>y aprobación del Acta correspondiente a la Sesión No. 028 del Comité </a:t>
            </a:r>
            <a:r>
              <a:rPr lang="es-ES" dirty="0" smtClean="0"/>
              <a:t>de Transparencia</a:t>
            </a:r>
            <a:r>
              <a:rPr lang="es-ES" dirty="0"/>
              <a:t> </a:t>
            </a:r>
            <a:r>
              <a:rPr lang="es-ES" dirty="0" smtClean="0"/>
              <a:t>de </a:t>
            </a:r>
            <a:r>
              <a:rPr lang="es-ES" dirty="0"/>
              <a:t>10 de diciembre de 2021.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2. </a:t>
            </a:r>
            <a:r>
              <a:rPr lang="es-ES" dirty="0"/>
              <a:t>Conocimiento del puntaje final obtenido en el informe correspondiente al mes de diciembre</a:t>
            </a:r>
          </a:p>
          <a:p>
            <a:pPr algn="just"/>
            <a:r>
              <a:rPr lang="es-ES" dirty="0"/>
              <a:t>(información corte noviembre) de 2021. </a:t>
            </a:r>
            <a:endParaRPr lang="es-ES" dirty="0" smtClean="0"/>
          </a:p>
          <a:p>
            <a:pPr algn="just"/>
            <a:endParaRPr lang="es-US" dirty="0"/>
          </a:p>
          <a:p>
            <a:pPr algn="just"/>
            <a:r>
              <a:rPr lang="es-ES" dirty="0" smtClean="0"/>
              <a:t>3. </a:t>
            </a:r>
            <a:r>
              <a:rPr lang="es-ES" dirty="0"/>
              <a:t>Revisión y aprobación de la Matriz de Calificación de Verificación de los literales Art. 7, </a:t>
            </a:r>
            <a:r>
              <a:rPr lang="es-ES" dirty="0" smtClean="0"/>
              <a:t>emitida por </a:t>
            </a:r>
            <a:r>
              <a:rPr lang="es-ES" dirty="0"/>
              <a:t>la Secretaría General de Planificación, en virtud del procedimiento </a:t>
            </a:r>
            <a:r>
              <a:rPr lang="es-ES" dirty="0" smtClean="0"/>
              <a:t>dispuesto mediante</a:t>
            </a:r>
            <a:r>
              <a:rPr lang="es-ES" dirty="0"/>
              <a:t> </a:t>
            </a:r>
            <a:r>
              <a:rPr lang="es-ES" dirty="0" smtClean="0"/>
              <a:t>Resolución </a:t>
            </a:r>
            <a:r>
              <a:rPr lang="es-ES" dirty="0"/>
              <a:t>del Comité de Transparencia No. CTMDMQ-006, previo a </a:t>
            </a:r>
            <a:r>
              <a:rPr lang="es-ES" dirty="0" smtClean="0"/>
              <a:t>la publicación </a:t>
            </a:r>
            <a:r>
              <a:rPr lang="es-ES" dirty="0"/>
              <a:t>de </a:t>
            </a:r>
            <a:r>
              <a:rPr lang="es-ES" dirty="0" smtClean="0"/>
              <a:t>la información </a:t>
            </a:r>
            <a:r>
              <a:rPr lang="es-ES" dirty="0"/>
              <a:t>en los links de transparencia de los sitios web </a:t>
            </a:r>
            <a:r>
              <a:rPr lang="es-ES" dirty="0" smtClean="0"/>
              <a:t>institucionales, correspondiente </a:t>
            </a:r>
            <a:r>
              <a:rPr lang="es-ES" dirty="0"/>
              <a:t>al </a:t>
            </a:r>
            <a:r>
              <a:rPr lang="es-ES" dirty="0" smtClean="0"/>
              <a:t>mes de </a:t>
            </a:r>
            <a:r>
              <a:rPr lang="es-ES" dirty="0"/>
              <a:t>diciembre de 2021. </a:t>
            </a:r>
          </a:p>
          <a:p>
            <a:endParaRPr lang="es-ES" dirty="0" smtClean="0"/>
          </a:p>
          <a:p>
            <a:r>
              <a:rPr lang="es-ES" dirty="0" smtClean="0"/>
              <a:t>4. </a:t>
            </a:r>
            <a:r>
              <a:rPr lang="es-ES" dirty="0"/>
              <a:t>Varios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16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5697B-8694-47DA-B884-02FB5E57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9444"/>
            <a:ext cx="18059400" cy="1465996"/>
          </a:xfrm>
        </p:spPr>
        <p:txBody>
          <a:bodyPr>
            <a:noAutofit/>
          </a:bodyPr>
          <a:lstStyle/>
          <a:p>
            <a:r>
              <a:rPr lang="es-EC" sz="3200" dirty="0" smtClean="0"/>
              <a:t>PUNTO 2 DEL ORDEN DEL DÍA: Puntaje Autoevaluación de diciembre 2021 (información corte noviembre) 2021</a:t>
            </a:r>
            <a:endParaRPr lang="es-EC" sz="3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5A9BB73-0A25-4E30-A8EB-C0B8CB7045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9375F7C-5CE7-4593-8648-5C9CC60B2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19316"/>
              </p:ext>
            </p:extLst>
          </p:nvPr>
        </p:nvGraphicFramePr>
        <p:xfrm>
          <a:off x="445546" y="4537674"/>
          <a:ext cx="16642410" cy="52728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88711"/>
                <a:gridCol w="2429173"/>
                <a:gridCol w="7912062"/>
                <a:gridCol w="5012464"/>
              </a:tblGrid>
              <a:tr h="1335480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Literal</a:t>
                      </a:r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Unidad poseedora</a:t>
                      </a:r>
                      <a:r>
                        <a:rPr lang="es-ES" sz="2400" baseline="0" dirty="0" smtClean="0"/>
                        <a:t> de la Información (UPI)</a:t>
                      </a:r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Observación</a:t>
                      </a:r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Acción CTMDMQ</a:t>
                      </a:r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8394">
                <a:tc>
                  <a:txBody>
                    <a:bodyPr/>
                    <a:lstStyle/>
                    <a:p>
                      <a:endParaRPr lang="es-ES" sz="1800" dirty="0" smtClean="0"/>
                    </a:p>
                    <a:p>
                      <a:r>
                        <a:rPr lang="es-ES" sz="1800" dirty="0" smtClean="0"/>
                        <a:t>Literal c.-</a:t>
                      </a:r>
                      <a:r>
                        <a:rPr lang="es-ES" sz="1800" baseline="0" dirty="0" smtClean="0"/>
                        <a:t> Remuneración mensual por puesto.</a:t>
                      </a:r>
                      <a:endParaRPr lang="es-EC" sz="18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800" b="0" dirty="0" smtClean="0"/>
                    </a:p>
                    <a:p>
                      <a:pPr algn="just"/>
                      <a:r>
                        <a:rPr lang="es-ES" sz="1800" b="0" dirty="0" smtClean="0"/>
                        <a:t>Dirección Metropolitana de Recursos</a:t>
                      </a:r>
                      <a:r>
                        <a:rPr lang="es-ES" sz="1800" b="0" baseline="0" dirty="0" smtClean="0"/>
                        <a:t> Humanos. </a:t>
                      </a:r>
                      <a:endParaRPr lang="es-E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1" dirty="0" smtClean="0"/>
                        <a:t>Observación</a:t>
                      </a:r>
                      <a:r>
                        <a:rPr lang="es-EC" sz="2000" baseline="0" dirty="0" smtClean="0"/>
                        <a:t>: El literal obtiene el 50% (INFORMACIÓN DESACTUALIZADA) de la calificación asignada a este parámetro (5/10) debido a que </a:t>
                      </a:r>
                      <a:r>
                        <a:rPr lang="es-ES" sz="2000" baseline="0" dirty="0" smtClean="0"/>
                        <a:t>se ha identificado que los </a:t>
                      </a:r>
                      <a:r>
                        <a:rPr lang="es-ES" sz="2000" u="sng" baseline="0" dirty="0" smtClean="0"/>
                        <a:t>valores de la columna "Remuneración mensual unificada" no se corresponden con la escala remunerativa de los puestos de la columna "Puesto institucional"</a:t>
                      </a:r>
                      <a:r>
                        <a:rPr lang="es-ES" sz="2000" baseline="0" dirty="0" smtClean="0"/>
                        <a:t>. </a:t>
                      </a:r>
                    </a:p>
                    <a:p>
                      <a:pPr marL="0" marR="0" lvl="0" indent="0" algn="just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aseline="0" dirty="0" smtClean="0"/>
                    </a:p>
                    <a:p>
                      <a:pPr marL="0" marR="0" lvl="0" indent="0" algn="just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Se recomienda revisar las escalas remunerativas de los puestos institucionales del GADDMQ para evitar confusiones a los usuarios.</a:t>
                      </a:r>
                      <a:endParaRPr lang="es-ES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200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0" baseline="0" dirty="0" smtClean="0"/>
                        <a:t>Oficio Nro. GADDMQ-SGP-2022-0052-O, de 06 de enero de 2022, </a:t>
                      </a:r>
                      <a:r>
                        <a:rPr lang="es-ES" sz="1800" b="0" baseline="0" dirty="0" smtClean="0"/>
                        <a:t>se solicitó la actualización urgente de información del literal c.- Remuneración mensual por puesto del Art. 7 de la Ley Orgánica de Transparencia y Acceso a la Información Pública (LOTAIP).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S_tradnl" sz="1800" b="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0" baseline="0" dirty="0" smtClean="0"/>
                        <a:t>La actualización y cambios se realizaron el jueves (06 enero) en la noche por parte de la Unidad Poseedora de la Información</a:t>
                      </a:r>
                      <a:r>
                        <a:rPr lang="es-ES" sz="2000" b="0" baseline="0" dirty="0" smtClean="0"/>
                        <a:t>.</a:t>
                      </a:r>
                      <a:endParaRPr lang="es-ES_tradnl" sz="20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51187" y="2692776"/>
            <a:ext cx="16111263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95% </a:t>
            </a:r>
            <a:r>
              <a:rPr lang="es-ES" dirty="0" smtClean="0"/>
              <a:t>Autoevaluación sobre el cumplimiento del art. 7 de la Ley </a:t>
            </a:r>
            <a:r>
              <a:rPr lang="es-ES" dirty="0"/>
              <a:t>O</a:t>
            </a:r>
            <a:r>
              <a:rPr lang="es-ES" dirty="0" smtClean="0"/>
              <a:t>rgánica de Transparencia y Acceso a la Información </a:t>
            </a:r>
            <a:r>
              <a:rPr lang="es-ES" dirty="0"/>
              <a:t>P</a:t>
            </a:r>
            <a:r>
              <a:rPr lang="es-ES" dirty="0" smtClean="0"/>
              <a:t>ública - LOTAIP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445546" y="3857057"/>
            <a:ext cx="3554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Observaciones: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2023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0" y="1731527"/>
            <a:ext cx="18231290" cy="1011673"/>
          </a:xfrm>
        </p:spPr>
        <p:txBody>
          <a:bodyPr>
            <a:noAutofit/>
          </a:bodyPr>
          <a:lstStyle/>
          <a:p>
            <a:r>
              <a:rPr lang="es-EC" sz="3600" dirty="0" smtClean="0"/>
              <a:t>PUNTO 3 DEL ORDEN DEL DÍA: </a:t>
            </a:r>
            <a:r>
              <a:rPr lang="es-ES" sz="3600" dirty="0"/>
              <a:t>Matriz de Calificación de Verificación de </a:t>
            </a:r>
            <a:r>
              <a:rPr lang="es-ES" sz="3600" dirty="0" smtClean="0"/>
              <a:t>los literales </a:t>
            </a:r>
            <a:r>
              <a:rPr lang="es-ES" sz="3600" dirty="0"/>
              <a:t>Art. </a:t>
            </a:r>
            <a:r>
              <a:rPr lang="es-ES" sz="3600" dirty="0" smtClean="0"/>
              <a:t>7. Enero 2022 (información corte DICIEMBRE 2021)</a:t>
            </a:r>
            <a:endParaRPr lang="es-EC" sz="36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45547" y="2971992"/>
            <a:ext cx="17613853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98% </a:t>
            </a:r>
            <a:r>
              <a:rPr lang="es-ES" dirty="0" smtClean="0"/>
              <a:t>de carga </a:t>
            </a:r>
            <a:r>
              <a:rPr lang="es-ES" dirty="0"/>
              <a:t>de </a:t>
            </a:r>
            <a:r>
              <a:rPr lang="es-ES" dirty="0" smtClean="0"/>
              <a:t>información, correspondiente al mes de enero 2022, con corte </a:t>
            </a:r>
            <a:r>
              <a:rPr lang="es-ES" u="sng" dirty="0" smtClean="0"/>
              <a:t>diciembre</a:t>
            </a:r>
            <a:r>
              <a:rPr lang="es-ES" dirty="0" smtClean="0"/>
              <a:t> de 2021, previo a su publicación en el link </a:t>
            </a:r>
            <a:r>
              <a:rPr lang="es-ES" dirty="0"/>
              <a:t>de transparencia </a:t>
            </a:r>
            <a:r>
              <a:rPr lang="es-ES" dirty="0" smtClean="0"/>
              <a:t>del sitio </a:t>
            </a:r>
            <a:r>
              <a:rPr lang="es-ES" dirty="0"/>
              <a:t>web </a:t>
            </a:r>
            <a:r>
              <a:rPr lang="es-ES" dirty="0" smtClean="0"/>
              <a:t>institucional. </a:t>
            </a:r>
            <a:endParaRPr lang="es-EC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665697B-8694-47DA-B884-02FB5E57F429}"/>
              </a:ext>
            </a:extLst>
          </p:cNvPr>
          <p:cNvSpPr txBox="1">
            <a:spLocks/>
          </p:cNvSpPr>
          <p:nvPr/>
        </p:nvSpPr>
        <p:spPr>
          <a:xfrm>
            <a:off x="0" y="1729506"/>
            <a:ext cx="18059400" cy="1011672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EC" sz="3600" dirty="0"/>
          </a:p>
        </p:txBody>
      </p:sp>
      <p:sp>
        <p:nvSpPr>
          <p:cNvPr id="12" name="Rectángulo 11"/>
          <p:cNvSpPr/>
          <p:nvPr/>
        </p:nvSpPr>
        <p:spPr>
          <a:xfrm>
            <a:off x="11406072" y="4401113"/>
            <a:ext cx="5921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La matriz correspondiente al literal </a:t>
            </a:r>
            <a:r>
              <a:rPr lang="es-ES" sz="2400" b="1" dirty="0"/>
              <a:t>e.- Texto íntegro de contratos colectivos vigentes</a:t>
            </a:r>
            <a:r>
              <a:rPr lang="es-ES" sz="2400" dirty="0"/>
              <a:t>, cuya Unidad Poseedora de Información es la Dirección Metropolitana de Recursos Humanos, </a:t>
            </a:r>
            <a:r>
              <a:rPr lang="es-ES" sz="2400" u="sng" dirty="0" smtClean="0"/>
              <a:t>no cargó a tiempo la matriz, p</a:t>
            </a:r>
            <a:r>
              <a:rPr lang="es-ES" sz="2400" dirty="0" smtClean="0"/>
              <a:t>or </a:t>
            </a:r>
            <a:r>
              <a:rPr lang="es-ES" sz="2400" dirty="0"/>
              <a:t>lo que este literal ha </a:t>
            </a:r>
            <a:r>
              <a:rPr lang="es-ES" sz="2400" dirty="0" smtClean="0"/>
              <a:t>obtenido</a:t>
            </a:r>
            <a:r>
              <a:rPr lang="es-ES" sz="2400" dirty="0"/>
              <a:t> </a:t>
            </a:r>
            <a:r>
              <a:rPr lang="es-ES" sz="2400" dirty="0" smtClean="0"/>
              <a:t>una </a:t>
            </a:r>
            <a:r>
              <a:rPr lang="es-ES" sz="2400" dirty="0"/>
              <a:t>calificación </a:t>
            </a:r>
            <a:r>
              <a:rPr lang="es-ES" sz="2400" dirty="0" smtClean="0"/>
              <a:t>de 0/2.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739" t="22424" r="19116" b="8076"/>
          <a:stretch/>
        </p:blipFill>
        <p:spPr>
          <a:xfrm>
            <a:off x="224724" y="4290799"/>
            <a:ext cx="11181348" cy="583854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769822" y="8311667"/>
            <a:ext cx="5921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i="1" dirty="0" smtClean="0"/>
              <a:t>Nota: La matriz correspondiente fue cargada el viernes 7 de enero de 2022, luego de la emisión de la matriz de verificación. </a:t>
            </a:r>
            <a:endParaRPr lang="es-EC" sz="1600" i="1" dirty="0"/>
          </a:p>
        </p:txBody>
      </p:sp>
    </p:spTree>
    <p:extLst>
      <p:ext uri="{BB962C8B-B14F-4D97-AF65-F5344CB8AC3E}">
        <p14:creationId xmlns:p14="http://schemas.microsoft.com/office/powerpoint/2010/main" val="37625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51377A-9B10-47A3-B409-463DF7BA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1527"/>
            <a:ext cx="16236850" cy="1011673"/>
          </a:xfrm>
        </p:spPr>
        <p:txBody>
          <a:bodyPr>
            <a:normAutofit/>
          </a:bodyPr>
          <a:lstStyle/>
          <a:p>
            <a:r>
              <a:rPr lang="es-EC" sz="4400" dirty="0" smtClean="0"/>
              <a:t>PUNTO 4: Varios</a:t>
            </a:r>
            <a:endParaRPr lang="es-EC" sz="4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228600" y="2781084"/>
            <a:ext cx="17780000" cy="2914368"/>
          </a:xfrm>
        </p:spPr>
        <p:txBody>
          <a:bodyPr>
            <a:normAutofit fontScale="92500"/>
          </a:bodyPr>
          <a:lstStyle/>
          <a:p>
            <a:r>
              <a:rPr lang="es-US" b="1" dirty="0" smtClean="0"/>
              <a:t>PROCESO PROPUESTO DE AUTOEVALUACIÓN DE LOS PARÁMETROS TÉCNICOS DEL ART. 7 LOTAIP:</a:t>
            </a:r>
            <a:r>
              <a:rPr lang="es-US" dirty="0" smtClean="0"/>
              <a:t> </a:t>
            </a:r>
            <a:r>
              <a:rPr lang="es-ES" dirty="0" smtClean="0"/>
              <a:t>La </a:t>
            </a:r>
            <a:r>
              <a:rPr lang="es-ES" dirty="0"/>
              <a:t>Resolución No. 007-DPE-CGAJ, de 15 de enero de 2015, que expide los </a:t>
            </a:r>
            <a:r>
              <a:rPr lang="es-ES" b="1" dirty="0"/>
              <a:t>parámetros técnicos para el cumplimiento de las obligaciones de transparencia activa</a:t>
            </a:r>
            <a:r>
              <a:rPr lang="es-ES" dirty="0"/>
              <a:t> establecidas en el Art.7 de la LOTAIP, determina en su </a:t>
            </a:r>
            <a:r>
              <a:rPr lang="es-ES" u="sng" dirty="0"/>
              <a:t>Art. 14: de la recopilación, revisión y publicación de información, el Comité recopilará la información de las matrices de los literales en medio electrónico, luego se procederá a su respectiva revisión y análisis de conformidad con los parámetros técnicos establecidos en la guía metodológica expedida por la Defensoría del Pueblo y se procederá con la autorización y publicación en el link de transparencia del sitio web institucional. </a:t>
            </a:r>
            <a:r>
              <a:rPr lang="es-EC" u="sng" dirty="0"/>
              <a:t> </a:t>
            </a:r>
            <a:r>
              <a:rPr lang="es-ES" dirty="0" smtClean="0"/>
              <a:t>El </a:t>
            </a:r>
            <a:r>
              <a:rPr lang="es-ES" dirty="0"/>
              <a:t>Comité de Transparencia una vez haya aprobado o autorizado la publicación, solicitará se procesa a publicar en los links de transparencia del sitio web institucional.</a:t>
            </a:r>
            <a:endParaRPr lang="es-EC" dirty="0"/>
          </a:p>
          <a:p>
            <a:r>
              <a:rPr lang="es-ES" dirty="0"/>
              <a:t>El proceso actual de recopilación, revisión y publicación de información, como ha operado hasta el presente mes es el siguiente: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D9086D7-FBE6-46EF-8B6A-440294F12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07481278"/>
              </p:ext>
            </p:extLst>
          </p:nvPr>
        </p:nvGraphicFramePr>
        <p:xfrm>
          <a:off x="228600" y="5695452"/>
          <a:ext cx="17780000" cy="459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28600" y="569545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PROCESO ACTUAL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868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51377A-9B10-47A3-B409-463DF7BA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1527"/>
            <a:ext cx="16236850" cy="1011673"/>
          </a:xfrm>
        </p:spPr>
        <p:txBody>
          <a:bodyPr>
            <a:normAutofit/>
          </a:bodyPr>
          <a:lstStyle/>
          <a:p>
            <a:r>
              <a:rPr lang="es-EC" sz="4400" dirty="0" smtClean="0"/>
              <a:t>PUNTO 4: Varios</a:t>
            </a:r>
            <a:endParaRPr lang="es-EC" sz="4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E462C93-1154-4059-8672-415D9A763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D9086D7-FBE6-46EF-8B6A-440294F12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42625446"/>
              </p:ext>
            </p:extLst>
          </p:nvPr>
        </p:nvGraphicFramePr>
        <p:xfrm>
          <a:off x="0" y="3273516"/>
          <a:ext cx="18286413" cy="360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6865781"/>
            <a:ext cx="1823129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detectarse novedades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errores hasta el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de cada mes y previo a su publicación,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comunique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manera urgente a la Unidad Poseedora de la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información, quienes tendrán como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plazo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</a:t>
            </a:r>
            <a:r>
              <a:rPr lang="es-E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</a:t>
            </a:r>
            <a:r>
              <a:rPr lang="es-E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reunión de Comité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ajustar la información. En el Comité se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novedades y si efectivamente se ajustó o no la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273645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PROPUESTA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38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16948</TotalTime>
  <Words>992</Words>
  <Application>Microsoft Office PowerPoint</Application>
  <PresentationFormat>Personalizado</PresentationFormat>
  <Paragraphs>81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ＭＳ Ｐゴシック</vt:lpstr>
      <vt:lpstr>Arial</vt:lpstr>
      <vt:lpstr>Calibri</vt:lpstr>
      <vt:lpstr>Open Sans</vt:lpstr>
      <vt:lpstr>Open Sans Light</vt:lpstr>
      <vt:lpstr>Route 159 Light</vt:lpstr>
      <vt:lpstr>Route 159 SemiBold</vt:lpstr>
      <vt:lpstr>Route 159 UltraLight</vt:lpstr>
      <vt:lpstr>Spica Neue</vt:lpstr>
      <vt:lpstr>Spica Neue Light</vt:lpstr>
      <vt:lpstr>Times New Roman</vt:lpstr>
      <vt:lpstr>Vega - Header</vt:lpstr>
      <vt:lpstr>Comité de Transparencia GADDMQ 10 de enero 2022</vt:lpstr>
      <vt:lpstr>ORDEN DEL DÍA:</vt:lpstr>
      <vt:lpstr>PUNTO 2 DEL ORDEN DEL DÍA: Puntaje Autoevaluación de diciembre 2021 (información corte noviembre) 2021</vt:lpstr>
      <vt:lpstr>PUNTO 3 DEL ORDEN DEL DÍA: Matriz de Calificación de Verificación de los literales Art. 7. Enero 2022 (información corte DICIEMBRE 2021)</vt:lpstr>
      <vt:lpstr>PUNTO 4: Varios</vt:lpstr>
      <vt:lpstr>PUNTO 4: Varios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Helen Cristina Fabara Villacís</cp:lastModifiedBy>
  <cp:revision>436</cp:revision>
  <dcterms:created xsi:type="dcterms:W3CDTF">2015-09-05T11:42:45Z</dcterms:created>
  <dcterms:modified xsi:type="dcterms:W3CDTF">2022-01-10T21:33:17Z</dcterms:modified>
</cp:coreProperties>
</file>