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6" r:id="rId4"/>
    <p:sldId id="257" r:id="rId5"/>
    <p:sldId id="260" r:id="rId6"/>
    <p:sldId id="262" r:id="rId7"/>
    <p:sldId id="263" r:id="rId8"/>
    <p:sldId id="264" r:id="rId9"/>
    <p:sldId id="265" r:id="rId10"/>
    <p:sldId id="261"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60" autoAdjust="0"/>
    <p:restoredTop sz="94660"/>
  </p:normalViewPr>
  <p:slideViewPr>
    <p:cSldViewPr snapToGrid="0">
      <p:cViewPr>
        <p:scale>
          <a:sx n="82" d="100"/>
          <a:sy n="82" d="100"/>
        </p:scale>
        <p:origin x="-10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x-non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x-none"/>
          </a:p>
        </p:txBody>
      </p:sp>
    </p:spTree>
    <p:extLst>
      <p:ext uri="{BB962C8B-B14F-4D97-AF65-F5344CB8AC3E}">
        <p14:creationId xmlns:p14="http://schemas.microsoft.com/office/powerpoint/2010/main" val="323142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49AA8FAA-D1AA-D145-8270-9F931624DD8E}" type="datetimeFigureOut">
              <a:rPr lang="es-ES_tradnl" smtClean="0"/>
              <a:t>01/12/2020</a:t>
            </a:fld>
            <a:endParaRPr lang="es-ES_tradnl"/>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8C809B8C-0AC6-FC49-AF9D-E2E9BF14380E}" type="slidenum">
              <a:rPr lang="es-ES_tradnl" smtClean="0"/>
              <a:t>‹Nº›</a:t>
            </a:fld>
            <a:endParaRPr lang="es-ES_tradnl"/>
          </a:p>
        </p:txBody>
      </p:sp>
    </p:spTree>
    <p:extLst>
      <p:ext uri="{BB962C8B-B14F-4D97-AF65-F5344CB8AC3E}">
        <p14:creationId xmlns:p14="http://schemas.microsoft.com/office/powerpoint/2010/main" val="2089141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x-none"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x-none"/>
          </a:p>
        </p:txBody>
      </p:sp>
      <p:pic>
        <p:nvPicPr>
          <p:cNvPr id="7" name="Imagen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24928" y="-681854"/>
            <a:ext cx="2470757" cy="2470757"/>
          </a:xfrm>
          <a:prstGeom prst="rect">
            <a:avLst/>
          </a:prstGeom>
        </p:spPr>
      </p:pic>
    </p:spTree>
    <p:extLst>
      <p:ext uri="{BB962C8B-B14F-4D97-AF65-F5344CB8AC3E}">
        <p14:creationId xmlns:p14="http://schemas.microsoft.com/office/powerpoint/2010/main" val="37799924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Hoja_de_c_lculo_de_Microsoft_Excel1.xls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851"/>
          </a:xfrm>
          <a:prstGeom prst="rect">
            <a:avLst/>
          </a:prstGeom>
        </p:spPr>
      </p:pic>
    </p:spTree>
    <p:extLst>
      <p:ext uri="{BB962C8B-B14F-4D97-AF65-F5344CB8AC3E}">
        <p14:creationId xmlns:p14="http://schemas.microsoft.com/office/powerpoint/2010/main" val="50537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xmlns="" id="{BA57E460-1063-DC4F-8EF6-ADA9098FA5B7}"/>
              </a:ext>
            </a:extLst>
          </p:cNvPr>
          <p:cNvSpPr txBox="1">
            <a:spLocks/>
          </p:cNvSpPr>
          <p:nvPr/>
        </p:nvSpPr>
        <p:spPr>
          <a:xfrm>
            <a:off x="1394475" y="709965"/>
            <a:ext cx="7543800" cy="356616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a:t/>
            </a:r>
            <a:br>
              <a:rPr lang="es-EC"/>
            </a:br>
            <a:r>
              <a:rPr lang="es-EC"/>
              <a:t/>
            </a:r>
            <a:br>
              <a:rPr lang="es-EC"/>
            </a:br>
            <a:r>
              <a:rPr lang="es-EC"/>
              <a:t/>
            </a:r>
            <a:br>
              <a:rPr lang="es-EC"/>
            </a:br>
            <a:endParaRPr lang="es-EC" dirty="0"/>
          </a:p>
        </p:txBody>
      </p:sp>
      <p:sp>
        <p:nvSpPr>
          <p:cNvPr id="3" name="CuadroTexto 2">
            <a:extLst>
              <a:ext uri="{FF2B5EF4-FFF2-40B4-BE49-F238E27FC236}">
                <a16:creationId xmlns:a16="http://schemas.microsoft.com/office/drawing/2014/main" xmlns="" id="{CF4D85EB-FD3A-844D-847D-1F159E8AD0C2}"/>
              </a:ext>
            </a:extLst>
          </p:cNvPr>
          <p:cNvSpPr txBox="1"/>
          <p:nvPr/>
        </p:nvSpPr>
        <p:spPr>
          <a:xfrm>
            <a:off x="301335" y="41056"/>
            <a:ext cx="8064896" cy="954107"/>
          </a:xfrm>
          <a:prstGeom prst="rect">
            <a:avLst/>
          </a:prstGeom>
          <a:noFill/>
        </p:spPr>
        <p:txBody>
          <a:bodyPr wrap="square">
            <a:spAutoFit/>
          </a:bodyPr>
          <a:lstStyle/>
          <a:p>
            <a:r>
              <a:rPr lang="es-MX" sz="2800" b="1" dirty="0"/>
              <a:t>Costos Proyecto Victoria del Sur </a:t>
            </a:r>
          </a:p>
          <a:p>
            <a:r>
              <a:rPr lang="es-MX" sz="2800" b="1" dirty="0"/>
              <a:t>Manzanas de la 11 a la 15 de Relocalización</a:t>
            </a:r>
            <a:endParaRPr lang="es-EC" sz="2800" b="1" dirty="0"/>
          </a:p>
        </p:txBody>
      </p:sp>
      <p:sp>
        <p:nvSpPr>
          <p:cNvPr id="4" name="CuadroTexto 3">
            <a:extLst>
              <a:ext uri="{FF2B5EF4-FFF2-40B4-BE49-F238E27FC236}">
                <a16:creationId xmlns:a16="http://schemas.microsoft.com/office/drawing/2014/main" xmlns="" id="{13B6F4CB-C359-844B-BB32-E328C8D76011}"/>
              </a:ext>
            </a:extLst>
          </p:cNvPr>
          <p:cNvSpPr txBox="1"/>
          <p:nvPr/>
        </p:nvSpPr>
        <p:spPr>
          <a:xfrm>
            <a:off x="301335" y="875823"/>
            <a:ext cx="3027840" cy="369332"/>
          </a:xfrm>
          <a:prstGeom prst="rect">
            <a:avLst/>
          </a:prstGeom>
          <a:noFill/>
        </p:spPr>
        <p:txBody>
          <a:bodyPr wrap="square" rtlCol="0">
            <a:spAutoFit/>
          </a:bodyPr>
          <a:lstStyle/>
          <a:p>
            <a:r>
              <a:rPr lang="es-MX" dirty="0"/>
              <a:t>Costos Directos e Indirectos</a:t>
            </a:r>
            <a:endParaRPr lang="es-EC" dirty="0"/>
          </a:p>
        </p:txBody>
      </p:sp>
      <p:sp>
        <p:nvSpPr>
          <p:cNvPr id="5" name="CuadroTexto 4">
            <a:extLst>
              <a:ext uri="{FF2B5EF4-FFF2-40B4-BE49-F238E27FC236}">
                <a16:creationId xmlns:a16="http://schemas.microsoft.com/office/drawing/2014/main" xmlns="" id="{EA9128E6-F09E-F649-A110-6BFB0112D199}"/>
              </a:ext>
            </a:extLst>
          </p:cNvPr>
          <p:cNvSpPr txBox="1"/>
          <p:nvPr/>
        </p:nvSpPr>
        <p:spPr>
          <a:xfrm>
            <a:off x="367796" y="5788863"/>
            <a:ext cx="6937750" cy="369332"/>
          </a:xfrm>
          <a:prstGeom prst="rect">
            <a:avLst/>
          </a:prstGeom>
          <a:noFill/>
        </p:spPr>
        <p:txBody>
          <a:bodyPr wrap="square" rtlCol="0">
            <a:spAutoFit/>
          </a:bodyPr>
          <a:lstStyle/>
          <a:p>
            <a:r>
              <a:rPr lang="es-MX" dirty="0"/>
              <a:t>Fuente: Gerencia Técnica y Dirección Financiera EPMHV (Octubre 2020)</a:t>
            </a:r>
            <a:endParaRPr lang="es-EC" dirty="0"/>
          </a:p>
        </p:txBody>
      </p:sp>
      <p:pic>
        <p:nvPicPr>
          <p:cNvPr id="6" name="Imagen 5">
            <a:extLst>
              <a:ext uri="{FF2B5EF4-FFF2-40B4-BE49-F238E27FC236}">
                <a16:creationId xmlns:a16="http://schemas.microsoft.com/office/drawing/2014/main" xmlns="" id="{1DBBC307-6561-D749-9586-AD1EDF86AC64}"/>
              </a:ext>
            </a:extLst>
          </p:cNvPr>
          <p:cNvPicPr>
            <a:picLocks noChangeAspect="1"/>
          </p:cNvPicPr>
          <p:nvPr/>
        </p:nvPicPr>
        <p:blipFill>
          <a:blip r:embed="rId2"/>
          <a:stretch>
            <a:fillRect/>
          </a:stretch>
        </p:blipFill>
        <p:spPr>
          <a:xfrm>
            <a:off x="110836" y="1267733"/>
            <a:ext cx="11887200" cy="4224560"/>
          </a:xfrm>
          <a:prstGeom prst="rect">
            <a:avLst/>
          </a:prstGeom>
        </p:spPr>
      </p:pic>
    </p:spTree>
    <p:extLst>
      <p:ext uri="{BB962C8B-B14F-4D97-AF65-F5344CB8AC3E}">
        <p14:creationId xmlns:p14="http://schemas.microsoft.com/office/powerpoint/2010/main" val="55366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21E5A5E-3A7D-9B40-9677-639A62EFF8C6}"/>
              </a:ext>
            </a:extLst>
          </p:cNvPr>
          <p:cNvSpPr/>
          <p:nvPr/>
        </p:nvSpPr>
        <p:spPr>
          <a:xfrm>
            <a:off x="556054" y="16653"/>
            <a:ext cx="12603892" cy="1323439"/>
          </a:xfrm>
          <a:prstGeom prst="rect">
            <a:avLst/>
          </a:prstGeom>
        </p:spPr>
        <p:txBody>
          <a:bodyPr wrap="square">
            <a:spAutoFit/>
          </a:bodyPr>
          <a:lstStyle/>
          <a:p>
            <a:r>
              <a:rPr lang="es-MX" sz="4000" b="1" dirty="0"/>
              <a:t>Costos Proyecto Victoria del Sur </a:t>
            </a:r>
            <a:br>
              <a:rPr lang="es-MX" sz="4000" b="1" dirty="0"/>
            </a:br>
            <a:r>
              <a:rPr lang="es-MX" sz="4000" b="1" dirty="0"/>
              <a:t>Manzanas de la 11 a la 15 de Relocalización</a:t>
            </a:r>
            <a:endParaRPr lang="es-ES_tradnl" sz="4000" dirty="0"/>
          </a:p>
        </p:txBody>
      </p:sp>
      <p:cxnSp>
        <p:nvCxnSpPr>
          <p:cNvPr id="3" name="Conector recto 2">
            <a:extLst>
              <a:ext uri="{FF2B5EF4-FFF2-40B4-BE49-F238E27FC236}">
                <a16:creationId xmlns:a16="http://schemas.microsoft.com/office/drawing/2014/main" xmlns="" id="{1BF9DFC9-E6F6-DB46-BB1D-DCB5B2E35480}"/>
              </a:ext>
            </a:extLst>
          </p:cNvPr>
          <p:cNvCxnSpPr>
            <a:cxnSpLocks/>
          </p:cNvCxnSpPr>
          <p:nvPr/>
        </p:nvCxnSpPr>
        <p:spPr>
          <a:xfrm>
            <a:off x="556054" y="1185727"/>
            <a:ext cx="10661675" cy="0"/>
          </a:xfrm>
          <a:prstGeom prst="line">
            <a:avLst/>
          </a:prstGeom>
        </p:spPr>
        <p:style>
          <a:lnRef idx="1">
            <a:schemeClr val="dk1"/>
          </a:lnRef>
          <a:fillRef idx="0">
            <a:schemeClr val="dk1"/>
          </a:fillRef>
          <a:effectRef idx="0">
            <a:schemeClr val="dk1"/>
          </a:effectRef>
          <a:fontRef idx="minor">
            <a:schemeClr val="tx1"/>
          </a:fontRef>
        </p:style>
      </p:cxnSp>
      <p:sp>
        <p:nvSpPr>
          <p:cNvPr id="5" name="Rectángulo 4">
            <a:extLst>
              <a:ext uri="{FF2B5EF4-FFF2-40B4-BE49-F238E27FC236}">
                <a16:creationId xmlns:a16="http://schemas.microsoft.com/office/drawing/2014/main" xmlns="" id="{A3F7CCC5-C417-194A-B5E8-EB4674248F27}"/>
              </a:ext>
            </a:extLst>
          </p:cNvPr>
          <p:cNvSpPr/>
          <p:nvPr/>
        </p:nvSpPr>
        <p:spPr>
          <a:xfrm>
            <a:off x="556054" y="1209036"/>
            <a:ext cx="11400212" cy="5632311"/>
          </a:xfrm>
          <a:prstGeom prst="rect">
            <a:avLst/>
          </a:prstGeom>
        </p:spPr>
        <p:txBody>
          <a:bodyPr wrap="square">
            <a:spAutoFit/>
          </a:bodyPr>
          <a:lstStyle/>
          <a:p>
            <a:r>
              <a:rPr lang="es-MX" sz="3000" dirty="0">
                <a:solidFill>
                  <a:schemeClr val="tx1">
                    <a:lumMod val="75000"/>
                    <a:lumOff val="25000"/>
                  </a:schemeClr>
                </a:solidFill>
              </a:rPr>
              <a:t>Escenario sin los siguientes costos:</a:t>
            </a:r>
          </a:p>
          <a:p>
            <a:endParaRPr lang="es-MX" sz="3000" dirty="0">
              <a:solidFill>
                <a:schemeClr val="tx1">
                  <a:lumMod val="75000"/>
                  <a:lumOff val="25000"/>
                </a:schemeClr>
              </a:solidFill>
            </a:endParaRPr>
          </a:p>
          <a:p>
            <a:pPr marL="514350" indent="-514350">
              <a:buClr>
                <a:srgbClr val="00B0F0"/>
              </a:buClr>
              <a:buFont typeface="+mj-lt"/>
              <a:buAutoNum type="arabicPeriod"/>
            </a:pPr>
            <a:r>
              <a:rPr lang="es-EC" sz="3000" dirty="0">
                <a:solidFill>
                  <a:schemeClr val="tx1">
                    <a:lumMod val="75000"/>
                    <a:lumOff val="25000"/>
                  </a:schemeClr>
                </a:solidFill>
              </a:rPr>
              <a:t>Gastos Promocionales (USD 24.147)</a:t>
            </a:r>
          </a:p>
          <a:p>
            <a:pPr marL="514350" indent="-514350">
              <a:buClr>
                <a:srgbClr val="00B0F0"/>
              </a:buClr>
              <a:buFont typeface="+mj-lt"/>
              <a:buAutoNum type="arabicPeriod"/>
            </a:pPr>
            <a:r>
              <a:rPr lang="es-EC" sz="3000" dirty="0">
                <a:solidFill>
                  <a:schemeClr val="tx1">
                    <a:lumMod val="75000"/>
                    <a:lumOff val="25000"/>
                  </a:schemeClr>
                </a:solidFill>
              </a:rPr>
              <a:t>Gastos Administrativos y personal de la Empresa (USD 664.850)</a:t>
            </a:r>
          </a:p>
          <a:p>
            <a:pPr marL="514350" indent="-514350">
              <a:buClr>
                <a:srgbClr val="00B0F0"/>
              </a:buClr>
              <a:buFont typeface="+mj-lt"/>
              <a:buAutoNum type="arabicPeriod"/>
            </a:pPr>
            <a:r>
              <a:rPr lang="es-EC" sz="3000" dirty="0">
                <a:solidFill>
                  <a:schemeClr val="tx1">
                    <a:lumMod val="75000"/>
                    <a:lumOff val="25000"/>
                  </a:schemeClr>
                </a:solidFill>
              </a:rPr>
              <a:t>Pago de servicios (USD 213.781)</a:t>
            </a:r>
          </a:p>
          <a:p>
            <a:pPr marL="514350" indent="-514350">
              <a:buClr>
                <a:srgbClr val="00B0F0"/>
              </a:buClr>
              <a:buFont typeface="+mj-lt"/>
              <a:buAutoNum type="arabicPeriod"/>
            </a:pPr>
            <a:r>
              <a:rPr lang="es-EC" sz="3000" dirty="0">
                <a:solidFill>
                  <a:schemeClr val="tx1">
                    <a:lumMod val="75000"/>
                    <a:lumOff val="25000"/>
                  </a:schemeClr>
                </a:solidFill>
              </a:rPr>
              <a:t>El costo del terreno que la EPMHV para la s manzanas es USD 478.325,67</a:t>
            </a:r>
          </a:p>
          <a:p>
            <a:pPr marL="514350" indent="-514350">
              <a:buClr>
                <a:srgbClr val="00B0F0"/>
              </a:buClr>
              <a:buFont typeface="+mj-lt"/>
              <a:buAutoNum type="arabicPeriod"/>
            </a:pPr>
            <a:r>
              <a:rPr lang="es-EC" sz="3000" dirty="0">
                <a:solidFill>
                  <a:schemeClr val="tx1">
                    <a:lumMod val="75000"/>
                    <a:lumOff val="25000"/>
                  </a:schemeClr>
                </a:solidFill>
              </a:rPr>
              <a:t>Otros </a:t>
            </a:r>
          </a:p>
          <a:p>
            <a:r>
              <a:rPr lang="es-EC" sz="3000" dirty="0">
                <a:solidFill>
                  <a:schemeClr val="tx1">
                    <a:lumMod val="75000"/>
                    <a:lumOff val="25000"/>
                  </a:schemeClr>
                </a:solidFill>
              </a:rPr>
              <a:t>En este escenario se excluye este costo solo para viviendas de relocalización</a:t>
            </a:r>
          </a:p>
          <a:p>
            <a:endParaRPr lang="es-EC" sz="3000" dirty="0">
              <a:solidFill>
                <a:schemeClr val="tx1">
                  <a:lumMod val="75000"/>
                  <a:lumOff val="25000"/>
                </a:schemeClr>
              </a:solidFill>
            </a:endParaRPr>
          </a:p>
          <a:p>
            <a:r>
              <a:rPr lang="es-EC" sz="2000" dirty="0">
                <a:solidFill>
                  <a:schemeClr val="tx1">
                    <a:lumMod val="75000"/>
                    <a:lumOff val="25000"/>
                  </a:schemeClr>
                </a:solidFill>
              </a:rPr>
              <a:t>Nota: Reunión Comisión de Vivienda 28 de Octubre del 2020</a:t>
            </a:r>
          </a:p>
        </p:txBody>
      </p:sp>
    </p:spTree>
    <p:extLst>
      <p:ext uri="{BB962C8B-B14F-4D97-AF65-F5344CB8AC3E}">
        <p14:creationId xmlns:p14="http://schemas.microsoft.com/office/powerpoint/2010/main" val="2918457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C1C07F49-87FC-644D-AF71-43DA1D6A7F70}"/>
              </a:ext>
            </a:extLst>
          </p:cNvPr>
          <p:cNvSpPr txBox="1"/>
          <p:nvPr/>
        </p:nvSpPr>
        <p:spPr>
          <a:xfrm>
            <a:off x="395536" y="5863552"/>
            <a:ext cx="6937750" cy="369332"/>
          </a:xfrm>
          <a:prstGeom prst="rect">
            <a:avLst/>
          </a:prstGeom>
          <a:noFill/>
        </p:spPr>
        <p:txBody>
          <a:bodyPr wrap="square" rtlCol="0">
            <a:spAutoFit/>
          </a:bodyPr>
          <a:lstStyle/>
          <a:p>
            <a:r>
              <a:rPr lang="es-MX" dirty="0"/>
              <a:t>Fuente: Gerencia Técnica y Dirección Financiera EPMHV (Octubre 2020)</a:t>
            </a:r>
            <a:endParaRPr lang="es-EC" dirty="0"/>
          </a:p>
        </p:txBody>
      </p:sp>
      <p:pic>
        <p:nvPicPr>
          <p:cNvPr id="3" name="Imagen 2">
            <a:extLst>
              <a:ext uri="{FF2B5EF4-FFF2-40B4-BE49-F238E27FC236}">
                <a16:creationId xmlns:a16="http://schemas.microsoft.com/office/drawing/2014/main" xmlns="" id="{71E6FBD5-254E-904C-9AA6-5D2119CDA230}"/>
              </a:ext>
            </a:extLst>
          </p:cNvPr>
          <p:cNvPicPr>
            <a:picLocks noChangeAspect="1"/>
          </p:cNvPicPr>
          <p:nvPr/>
        </p:nvPicPr>
        <p:blipFill>
          <a:blip r:embed="rId2"/>
          <a:stretch>
            <a:fillRect/>
          </a:stretch>
        </p:blipFill>
        <p:spPr>
          <a:xfrm>
            <a:off x="138545" y="1124744"/>
            <a:ext cx="11887200" cy="4313781"/>
          </a:xfrm>
          <a:prstGeom prst="rect">
            <a:avLst/>
          </a:prstGeom>
        </p:spPr>
      </p:pic>
    </p:spTree>
    <p:extLst>
      <p:ext uri="{BB962C8B-B14F-4D97-AF65-F5344CB8AC3E}">
        <p14:creationId xmlns:p14="http://schemas.microsoft.com/office/powerpoint/2010/main" val="4110732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21E5A5E-3A7D-9B40-9677-639A62EFF8C6}"/>
              </a:ext>
            </a:extLst>
          </p:cNvPr>
          <p:cNvSpPr/>
          <p:nvPr/>
        </p:nvSpPr>
        <p:spPr>
          <a:xfrm>
            <a:off x="529160" y="393169"/>
            <a:ext cx="12603892" cy="1323439"/>
          </a:xfrm>
          <a:prstGeom prst="rect">
            <a:avLst/>
          </a:prstGeom>
        </p:spPr>
        <p:txBody>
          <a:bodyPr wrap="square">
            <a:spAutoFit/>
          </a:bodyPr>
          <a:lstStyle/>
          <a:p>
            <a:r>
              <a:rPr lang="es-EC" sz="4000" b="1" dirty="0"/>
              <a:t>Información de los convenios</a:t>
            </a:r>
            <a:br>
              <a:rPr lang="es-EC" sz="4000" b="1" dirty="0"/>
            </a:br>
            <a:r>
              <a:rPr lang="es-EC" sz="4000" b="1" dirty="0"/>
              <a:t>Proyecto Victoria del Sur</a:t>
            </a:r>
            <a:endParaRPr lang="es-ES_tradnl" sz="4000" dirty="0"/>
          </a:p>
        </p:txBody>
      </p:sp>
      <p:cxnSp>
        <p:nvCxnSpPr>
          <p:cNvPr id="3" name="Conector recto 2">
            <a:extLst>
              <a:ext uri="{FF2B5EF4-FFF2-40B4-BE49-F238E27FC236}">
                <a16:creationId xmlns:a16="http://schemas.microsoft.com/office/drawing/2014/main" xmlns="" id="{1BF9DFC9-E6F6-DB46-BB1D-DCB5B2E35480}"/>
              </a:ext>
            </a:extLst>
          </p:cNvPr>
          <p:cNvCxnSpPr>
            <a:cxnSpLocks/>
          </p:cNvCxnSpPr>
          <p:nvPr/>
        </p:nvCxnSpPr>
        <p:spPr>
          <a:xfrm>
            <a:off x="529160" y="1562243"/>
            <a:ext cx="10661675" cy="0"/>
          </a:xfrm>
          <a:prstGeom prst="line">
            <a:avLst/>
          </a:prstGeom>
        </p:spPr>
        <p:style>
          <a:lnRef idx="1">
            <a:schemeClr val="dk1"/>
          </a:lnRef>
          <a:fillRef idx="0">
            <a:schemeClr val="dk1"/>
          </a:fillRef>
          <a:effectRef idx="0">
            <a:schemeClr val="dk1"/>
          </a:effectRef>
          <a:fontRef idx="minor">
            <a:schemeClr val="tx1"/>
          </a:fontRef>
        </p:style>
      </p:cxnSp>
      <p:pic>
        <p:nvPicPr>
          <p:cNvPr id="6" name="Imagen 5">
            <a:extLst>
              <a:ext uri="{FF2B5EF4-FFF2-40B4-BE49-F238E27FC236}">
                <a16:creationId xmlns:a16="http://schemas.microsoft.com/office/drawing/2014/main" xmlns="" id="{7FA6AAC9-3663-574A-92D6-919D6F50ADB7}"/>
              </a:ext>
            </a:extLst>
          </p:cNvPr>
          <p:cNvPicPr>
            <a:picLocks noChangeAspect="1"/>
          </p:cNvPicPr>
          <p:nvPr/>
        </p:nvPicPr>
        <p:blipFill>
          <a:blip r:embed="rId2"/>
          <a:stretch>
            <a:fillRect/>
          </a:stretch>
        </p:blipFill>
        <p:spPr>
          <a:xfrm>
            <a:off x="222425" y="2951007"/>
            <a:ext cx="11617317" cy="1522134"/>
          </a:xfrm>
          <a:prstGeom prst="rect">
            <a:avLst/>
          </a:prstGeom>
        </p:spPr>
      </p:pic>
    </p:spTree>
    <p:extLst>
      <p:ext uri="{BB962C8B-B14F-4D97-AF65-F5344CB8AC3E}">
        <p14:creationId xmlns:p14="http://schemas.microsoft.com/office/powerpoint/2010/main" val="116002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21E5A5E-3A7D-9B40-9677-639A62EFF8C6}"/>
              </a:ext>
            </a:extLst>
          </p:cNvPr>
          <p:cNvSpPr/>
          <p:nvPr/>
        </p:nvSpPr>
        <p:spPr>
          <a:xfrm>
            <a:off x="529160" y="854357"/>
            <a:ext cx="10661675" cy="707886"/>
          </a:xfrm>
          <a:prstGeom prst="rect">
            <a:avLst/>
          </a:prstGeom>
        </p:spPr>
        <p:txBody>
          <a:bodyPr wrap="square">
            <a:spAutoFit/>
          </a:bodyPr>
          <a:lstStyle/>
          <a:p>
            <a:r>
              <a:rPr lang="es-MX" sz="4000" b="1" dirty="0"/>
              <a:t>Costos Totales y Aportes</a:t>
            </a:r>
            <a:endParaRPr lang="es-ES_tradnl" sz="4000" dirty="0"/>
          </a:p>
        </p:txBody>
      </p:sp>
      <p:cxnSp>
        <p:nvCxnSpPr>
          <p:cNvPr id="3" name="Conector recto 2">
            <a:extLst>
              <a:ext uri="{FF2B5EF4-FFF2-40B4-BE49-F238E27FC236}">
                <a16:creationId xmlns:a16="http://schemas.microsoft.com/office/drawing/2014/main" xmlns="" id="{1BF9DFC9-E6F6-DB46-BB1D-DCB5B2E35480}"/>
              </a:ext>
            </a:extLst>
          </p:cNvPr>
          <p:cNvCxnSpPr>
            <a:cxnSpLocks/>
          </p:cNvCxnSpPr>
          <p:nvPr/>
        </p:nvCxnSpPr>
        <p:spPr>
          <a:xfrm>
            <a:off x="529160" y="1562243"/>
            <a:ext cx="10661675"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 name="Objeto 4">
            <a:extLst>
              <a:ext uri="{FF2B5EF4-FFF2-40B4-BE49-F238E27FC236}">
                <a16:creationId xmlns:a16="http://schemas.microsoft.com/office/drawing/2014/main" xmlns="" id="{9D4B78F3-7EFC-9547-91E5-30434EED5B4E}"/>
              </a:ext>
            </a:extLst>
          </p:cNvPr>
          <p:cNvGraphicFramePr>
            <a:graphicFrameLocks noChangeAspect="1"/>
          </p:cNvGraphicFramePr>
          <p:nvPr>
            <p:extLst>
              <p:ext uri="{D42A27DB-BD31-4B8C-83A1-F6EECF244321}">
                <p14:modId xmlns:p14="http://schemas.microsoft.com/office/powerpoint/2010/main" val="3400093973"/>
              </p:ext>
            </p:extLst>
          </p:nvPr>
        </p:nvGraphicFramePr>
        <p:xfrm>
          <a:off x="737437" y="1951908"/>
          <a:ext cx="10674596" cy="3343849"/>
        </p:xfrm>
        <a:graphic>
          <a:graphicData uri="http://schemas.openxmlformats.org/presentationml/2006/ole">
            <mc:AlternateContent xmlns:mc="http://schemas.openxmlformats.org/markup-compatibility/2006">
              <mc:Choice xmlns:v="urn:schemas-microsoft-com:vml" Requires="v">
                <p:oleObj spid="_x0000_s1028" name="Worksheet" r:id="rId4" imgW="5534160" imgH="1733660" progId="Excel.Sheet.12">
                  <p:embed/>
                </p:oleObj>
              </mc:Choice>
              <mc:Fallback>
                <p:oleObj name="Worksheet" r:id="rId4" imgW="5534160" imgH="1733660" progId="Excel.Sheet.12">
                  <p:embed/>
                  <p:pic>
                    <p:nvPicPr>
                      <p:cNvPr id="3" name="Objeto 2">
                        <a:extLst>
                          <a:ext uri="{FF2B5EF4-FFF2-40B4-BE49-F238E27FC236}">
                            <a16:creationId xmlns:a16="http://schemas.microsoft.com/office/drawing/2014/main" xmlns="" id="{858500A9-847A-4821-A895-952D31414FAE}"/>
                          </a:ext>
                        </a:extLst>
                      </p:cNvPr>
                      <p:cNvPicPr/>
                      <p:nvPr/>
                    </p:nvPicPr>
                    <p:blipFill>
                      <a:blip r:embed="rId5"/>
                      <a:stretch>
                        <a:fillRect/>
                      </a:stretch>
                    </p:blipFill>
                    <p:spPr>
                      <a:xfrm>
                        <a:off x="737437" y="1951908"/>
                        <a:ext cx="10674596" cy="3343849"/>
                      </a:xfrm>
                      <a:prstGeom prst="rect">
                        <a:avLst/>
                      </a:prstGeom>
                    </p:spPr>
                  </p:pic>
                </p:oleObj>
              </mc:Fallback>
            </mc:AlternateContent>
          </a:graphicData>
        </a:graphic>
      </p:graphicFrame>
    </p:spTree>
    <p:extLst>
      <p:ext uri="{BB962C8B-B14F-4D97-AF65-F5344CB8AC3E}">
        <p14:creationId xmlns:p14="http://schemas.microsoft.com/office/powerpoint/2010/main" val="3321500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21E5A5E-3A7D-9B40-9677-639A62EFF8C6}"/>
              </a:ext>
            </a:extLst>
          </p:cNvPr>
          <p:cNvSpPr/>
          <p:nvPr/>
        </p:nvSpPr>
        <p:spPr>
          <a:xfrm>
            <a:off x="295243" y="377810"/>
            <a:ext cx="10661675" cy="707886"/>
          </a:xfrm>
          <a:prstGeom prst="rect">
            <a:avLst/>
          </a:prstGeom>
        </p:spPr>
        <p:txBody>
          <a:bodyPr wrap="square">
            <a:spAutoFit/>
          </a:bodyPr>
          <a:lstStyle/>
          <a:p>
            <a:r>
              <a:rPr lang="es-MX" sz="4000" b="1" dirty="0"/>
              <a:t>Propuestas</a:t>
            </a:r>
            <a:endParaRPr lang="es-ES_tradnl" sz="4000" dirty="0"/>
          </a:p>
        </p:txBody>
      </p:sp>
      <p:cxnSp>
        <p:nvCxnSpPr>
          <p:cNvPr id="3" name="Conector recto 2">
            <a:extLst>
              <a:ext uri="{FF2B5EF4-FFF2-40B4-BE49-F238E27FC236}">
                <a16:creationId xmlns:a16="http://schemas.microsoft.com/office/drawing/2014/main" xmlns="" id="{1BF9DFC9-E6F6-DB46-BB1D-DCB5B2E35480}"/>
              </a:ext>
            </a:extLst>
          </p:cNvPr>
          <p:cNvCxnSpPr>
            <a:cxnSpLocks/>
          </p:cNvCxnSpPr>
          <p:nvPr/>
        </p:nvCxnSpPr>
        <p:spPr>
          <a:xfrm>
            <a:off x="295244" y="1098102"/>
            <a:ext cx="10661675"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4" name="Tabla 5">
            <a:extLst>
              <a:ext uri="{FF2B5EF4-FFF2-40B4-BE49-F238E27FC236}">
                <a16:creationId xmlns:a16="http://schemas.microsoft.com/office/drawing/2014/main" xmlns="" id="{AED37000-4E12-5942-9634-7B6595FA1792}"/>
              </a:ext>
            </a:extLst>
          </p:cNvPr>
          <p:cNvGraphicFramePr>
            <a:graphicFrameLocks noGrp="1"/>
          </p:cNvGraphicFramePr>
          <p:nvPr>
            <p:extLst>
              <p:ext uri="{D42A27DB-BD31-4B8C-83A1-F6EECF244321}">
                <p14:modId xmlns:p14="http://schemas.microsoft.com/office/powerpoint/2010/main" val="2469586648"/>
              </p:ext>
            </p:extLst>
          </p:nvPr>
        </p:nvGraphicFramePr>
        <p:xfrm>
          <a:off x="295242" y="1203714"/>
          <a:ext cx="11698284" cy="4378733"/>
        </p:xfrm>
        <a:graphic>
          <a:graphicData uri="http://schemas.openxmlformats.org/drawingml/2006/table">
            <a:tbl>
              <a:tblPr firstRow="1" bandRow="1">
                <a:tableStyleId>{5C22544A-7EE6-4342-B048-85BDC9FD1C3A}</a:tableStyleId>
              </a:tblPr>
              <a:tblGrid>
                <a:gridCol w="5849142">
                  <a:extLst>
                    <a:ext uri="{9D8B030D-6E8A-4147-A177-3AD203B41FA5}">
                      <a16:colId xmlns:a16="http://schemas.microsoft.com/office/drawing/2014/main" xmlns="" val="668388233"/>
                    </a:ext>
                  </a:extLst>
                </a:gridCol>
                <a:gridCol w="5849142">
                  <a:extLst>
                    <a:ext uri="{9D8B030D-6E8A-4147-A177-3AD203B41FA5}">
                      <a16:colId xmlns:a16="http://schemas.microsoft.com/office/drawing/2014/main" xmlns="" val="848754175"/>
                    </a:ext>
                  </a:extLst>
                </a:gridCol>
              </a:tblGrid>
              <a:tr h="401093">
                <a:tc>
                  <a:txBody>
                    <a:bodyPr/>
                    <a:lstStyle/>
                    <a:p>
                      <a:pPr algn="just"/>
                      <a:r>
                        <a:rPr lang="es-ES_tradnl" sz="2000" dirty="0"/>
                        <a:t>Propuesta</a:t>
                      </a:r>
                    </a:p>
                  </a:txBody>
                  <a:tcPr/>
                </a:tc>
                <a:tc>
                  <a:txBody>
                    <a:bodyPr/>
                    <a:lstStyle/>
                    <a:p>
                      <a:pPr algn="just"/>
                      <a:r>
                        <a:rPr lang="es-ES_tradnl" sz="2000" dirty="0"/>
                        <a:t>Análisis</a:t>
                      </a:r>
                    </a:p>
                  </a:txBody>
                  <a:tcPr/>
                </a:tc>
                <a:extLst>
                  <a:ext uri="{0D108BD9-81ED-4DB2-BD59-A6C34878D82A}">
                    <a16:rowId xmlns:a16="http://schemas.microsoft.com/office/drawing/2014/main" xmlns="" val="1487032923"/>
                  </a:ext>
                </a:extLst>
              </a:tr>
              <a:tr h="2401475">
                <a:tc>
                  <a:txBody>
                    <a:bodyPr/>
                    <a:lstStyle/>
                    <a:p>
                      <a:pPr algn="just"/>
                      <a:r>
                        <a:rPr lang="es-MX" sz="2000" dirty="0"/>
                        <a:t>1.- En aplicación del marco legal vigente, los costos de las viviendas de interés social se deben actualizar cada año. En aplicación de la Ordenanza 008-2019, al no existir beneficiarios asignados que hayan realizado un pago no se podrían congelar los precios. </a:t>
                      </a:r>
                    </a:p>
                    <a:p>
                      <a:pPr algn="just"/>
                      <a:r>
                        <a:rPr lang="es-MX" sz="2000" dirty="0"/>
                        <a:t>Valor del (depende de la dimensión el valor final ) departamento promedio es USD  33.877</a:t>
                      </a:r>
                      <a:endParaRPr lang="es-EC" sz="2000" dirty="0"/>
                    </a:p>
                    <a:p>
                      <a:pPr algn="just"/>
                      <a:endParaRPr lang="es-ES_tradnl" sz="2000" dirty="0"/>
                    </a:p>
                  </a:txBody>
                  <a:tcPr/>
                </a:tc>
                <a:tc>
                  <a:txBody>
                    <a:bodyPr/>
                    <a:lstStyle/>
                    <a:p>
                      <a:pPr algn="just"/>
                      <a:r>
                        <a:rPr lang="es-MX" sz="2000" dirty="0"/>
                        <a:t>Este escenario no requiere un subsidio adicional a los entregados por el MIDUVI y el MDMQ</a:t>
                      </a:r>
                    </a:p>
                    <a:p>
                      <a:pPr algn="just"/>
                      <a:endParaRPr lang="es-MX" sz="2000" dirty="0"/>
                    </a:p>
                    <a:p>
                      <a:pPr algn="just"/>
                      <a:r>
                        <a:rPr lang="es-MX" sz="2000" dirty="0"/>
                        <a:t>El beneficiario debe pagar la diferencia.</a:t>
                      </a:r>
                    </a:p>
                    <a:p>
                      <a:pPr algn="just"/>
                      <a:endParaRPr lang="es-MX" sz="2000" dirty="0"/>
                    </a:p>
                    <a:p>
                      <a:pPr algn="just"/>
                      <a:r>
                        <a:rPr lang="es-MX" sz="2000" dirty="0"/>
                        <a:t>Ejemplo con Bono de USD 2000 del MDMQ:  </a:t>
                      </a:r>
                    </a:p>
                    <a:p>
                      <a:pPr algn="just"/>
                      <a:r>
                        <a:rPr lang="es-MX" sz="2000" dirty="0"/>
                        <a:t> </a:t>
                      </a:r>
                    </a:p>
                    <a:p>
                      <a:pPr algn="just"/>
                      <a:r>
                        <a:rPr lang="es-MX" sz="2000" dirty="0"/>
                        <a:t>Costo de la Vivienda promedio USD 33.877</a:t>
                      </a:r>
                    </a:p>
                    <a:p>
                      <a:pPr algn="just"/>
                      <a:r>
                        <a:rPr lang="es-MX" sz="2000" dirty="0"/>
                        <a:t>Aporte MIDUVI                            USD 12.000</a:t>
                      </a:r>
                    </a:p>
                    <a:p>
                      <a:pPr algn="just"/>
                      <a:r>
                        <a:rPr lang="es-MX" sz="2000" dirty="0"/>
                        <a:t>Aporte MDMQ                             USD   2.000</a:t>
                      </a:r>
                    </a:p>
                    <a:p>
                      <a:pPr algn="just"/>
                      <a:r>
                        <a:rPr lang="es-MX" sz="2000" dirty="0"/>
                        <a:t>Saldo                                             USD  19.877</a:t>
                      </a:r>
                    </a:p>
                    <a:p>
                      <a:pPr algn="just"/>
                      <a:r>
                        <a:rPr lang="es-MX" sz="1500" dirty="0"/>
                        <a:t>(Nota: existen 3 valores diferentes de Bonos)</a:t>
                      </a:r>
                    </a:p>
                    <a:p>
                      <a:pPr algn="just"/>
                      <a:endParaRPr lang="es-ES_tradnl" sz="2000" dirty="0"/>
                    </a:p>
                  </a:txBody>
                  <a:tcPr/>
                </a:tc>
                <a:extLst>
                  <a:ext uri="{0D108BD9-81ED-4DB2-BD59-A6C34878D82A}">
                    <a16:rowId xmlns:a16="http://schemas.microsoft.com/office/drawing/2014/main" xmlns="" val="2539177952"/>
                  </a:ext>
                </a:extLst>
              </a:tr>
            </a:tbl>
          </a:graphicData>
        </a:graphic>
      </p:graphicFrame>
    </p:spTree>
    <p:extLst>
      <p:ext uri="{BB962C8B-B14F-4D97-AF65-F5344CB8AC3E}">
        <p14:creationId xmlns:p14="http://schemas.microsoft.com/office/powerpoint/2010/main" val="2026334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21E5A5E-3A7D-9B40-9677-639A62EFF8C6}"/>
              </a:ext>
            </a:extLst>
          </p:cNvPr>
          <p:cNvSpPr/>
          <p:nvPr/>
        </p:nvSpPr>
        <p:spPr>
          <a:xfrm>
            <a:off x="295243" y="377810"/>
            <a:ext cx="10661675" cy="707886"/>
          </a:xfrm>
          <a:prstGeom prst="rect">
            <a:avLst/>
          </a:prstGeom>
        </p:spPr>
        <p:txBody>
          <a:bodyPr wrap="square">
            <a:spAutoFit/>
          </a:bodyPr>
          <a:lstStyle/>
          <a:p>
            <a:r>
              <a:rPr lang="es-MX" sz="4000" b="1" dirty="0"/>
              <a:t>Propuestas</a:t>
            </a:r>
            <a:endParaRPr lang="es-ES_tradnl" sz="4000" dirty="0"/>
          </a:p>
        </p:txBody>
      </p:sp>
      <p:graphicFrame>
        <p:nvGraphicFramePr>
          <p:cNvPr id="4" name="Tabla 5">
            <a:extLst>
              <a:ext uri="{FF2B5EF4-FFF2-40B4-BE49-F238E27FC236}">
                <a16:creationId xmlns:a16="http://schemas.microsoft.com/office/drawing/2014/main" xmlns="" id="{AED37000-4E12-5942-9634-7B6595FA1792}"/>
              </a:ext>
            </a:extLst>
          </p:cNvPr>
          <p:cNvGraphicFramePr>
            <a:graphicFrameLocks noGrp="1"/>
          </p:cNvGraphicFramePr>
          <p:nvPr>
            <p:extLst>
              <p:ext uri="{D42A27DB-BD31-4B8C-83A1-F6EECF244321}">
                <p14:modId xmlns:p14="http://schemas.microsoft.com/office/powerpoint/2010/main" val="3218361336"/>
              </p:ext>
            </p:extLst>
          </p:nvPr>
        </p:nvGraphicFramePr>
        <p:xfrm>
          <a:off x="295242" y="1173235"/>
          <a:ext cx="11698284" cy="4373880"/>
        </p:xfrm>
        <a:graphic>
          <a:graphicData uri="http://schemas.openxmlformats.org/drawingml/2006/table">
            <a:tbl>
              <a:tblPr firstRow="1" bandRow="1">
                <a:tableStyleId>{5C22544A-7EE6-4342-B048-85BDC9FD1C3A}</a:tableStyleId>
              </a:tblPr>
              <a:tblGrid>
                <a:gridCol w="5849142">
                  <a:extLst>
                    <a:ext uri="{9D8B030D-6E8A-4147-A177-3AD203B41FA5}">
                      <a16:colId xmlns:a16="http://schemas.microsoft.com/office/drawing/2014/main" xmlns="" val="668388233"/>
                    </a:ext>
                  </a:extLst>
                </a:gridCol>
                <a:gridCol w="5849142">
                  <a:extLst>
                    <a:ext uri="{9D8B030D-6E8A-4147-A177-3AD203B41FA5}">
                      <a16:colId xmlns:a16="http://schemas.microsoft.com/office/drawing/2014/main" xmlns="" val="848754175"/>
                    </a:ext>
                  </a:extLst>
                </a:gridCol>
              </a:tblGrid>
              <a:tr h="320785">
                <a:tc>
                  <a:txBody>
                    <a:bodyPr/>
                    <a:lstStyle/>
                    <a:p>
                      <a:pPr algn="just"/>
                      <a:r>
                        <a:rPr lang="es-ES_tradnl" sz="2000" dirty="0"/>
                        <a:t>Propuesta</a:t>
                      </a:r>
                    </a:p>
                  </a:txBody>
                  <a:tcPr/>
                </a:tc>
                <a:tc>
                  <a:txBody>
                    <a:bodyPr/>
                    <a:lstStyle/>
                    <a:p>
                      <a:pPr algn="just"/>
                      <a:r>
                        <a:rPr lang="es-ES_tradnl" sz="2000" dirty="0"/>
                        <a:t>Análisis</a:t>
                      </a:r>
                    </a:p>
                  </a:txBody>
                  <a:tcPr/>
                </a:tc>
                <a:extLst>
                  <a:ext uri="{0D108BD9-81ED-4DB2-BD59-A6C34878D82A}">
                    <a16:rowId xmlns:a16="http://schemas.microsoft.com/office/drawing/2014/main" xmlns="" val="1487032923"/>
                  </a:ext>
                </a:extLst>
              </a:tr>
              <a:tr h="3824739">
                <a:tc>
                  <a:txBody>
                    <a:bodyPr/>
                    <a:lstStyle/>
                    <a:p>
                      <a:pPr algn="just"/>
                      <a:r>
                        <a:rPr lang="es-MX" sz="1700" dirty="0"/>
                        <a:t>2.- Tomar el precio del escenario 2, para lo cual se deberá considerar que estos costos se incorporaran en las otras manzanas construidas y por construir del proyecto Victoria del Sur, vivienda VIS en las  Manzana de la 1 a la 10 </a:t>
                      </a:r>
                    </a:p>
                    <a:p>
                      <a:pPr algn="just"/>
                      <a:endParaRPr lang="es-MX" sz="1700" dirty="0"/>
                    </a:p>
                    <a:p>
                      <a:pPr algn="just"/>
                      <a:endParaRPr lang="es-ES_tradnl" sz="1700" dirty="0"/>
                    </a:p>
                  </a:txBody>
                  <a:tcPr/>
                </a:tc>
                <a:tc>
                  <a:txBody>
                    <a:bodyPr/>
                    <a:lstStyle/>
                    <a:p>
                      <a:r>
                        <a:rPr lang="es-MX" sz="1700" dirty="0"/>
                        <a:t>El directorio debería aprobar que se compense con la venta de las viviendas de las manzanas de la 1 a la 10 en Victoria del Sur</a:t>
                      </a:r>
                    </a:p>
                    <a:p>
                      <a:endParaRPr lang="es-MX" sz="1700" dirty="0"/>
                    </a:p>
                    <a:p>
                      <a:r>
                        <a:rPr lang="es-MX" sz="1700" dirty="0"/>
                        <a:t>Los beneficiarios pagaran el saldo de la siguiente manera</a:t>
                      </a:r>
                    </a:p>
                    <a:p>
                      <a:endParaRPr lang="es-MX" sz="17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sz="1700" dirty="0"/>
                        <a:t>Ejemplo con Bono de USD 2000 del MDMQ:  </a:t>
                      </a:r>
                    </a:p>
                    <a:p>
                      <a:endParaRPr lang="es-MX" sz="1700" dirty="0"/>
                    </a:p>
                    <a:p>
                      <a:r>
                        <a:rPr lang="es-MX" sz="1700" dirty="0"/>
                        <a:t>Costo de la Vivienda promedio USD 29.945</a:t>
                      </a:r>
                    </a:p>
                    <a:p>
                      <a:r>
                        <a:rPr lang="es-MX" sz="1700" dirty="0"/>
                        <a:t>Aporte MIDUVI                            USD 12.000</a:t>
                      </a:r>
                    </a:p>
                    <a:p>
                      <a:r>
                        <a:rPr lang="es-MX" sz="1700" dirty="0"/>
                        <a:t>Aporte MDMQ                             USD   2.000</a:t>
                      </a:r>
                    </a:p>
                    <a:p>
                      <a:r>
                        <a:rPr lang="es-MX" sz="1700" dirty="0"/>
                        <a:t>Saldo                                             USD  15.945</a:t>
                      </a:r>
                    </a:p>
                    <a:p>
                      <a:r>
                        <a:rPr lang="es-MX" sz="1700" dirty="0"/>
                        <a:t>(Nota: existen 3 valores diferentes de Bonos)</a:t>
                      </a:r>
                    </a:p>
                    <a:p>
                      <a:endParaRPr lang="es-MX" sz="1700" dirty="0"/>
                    </a:p>
                    <a:p>
                      <a:r>
                        <a:rPr lang="es-MX" sz="1700" dirty="0"/>
                        <a:t>Simulación de  crédito en el Sistema Financiero</a:t>
                      </a:r>
                    </a:p>
                    <a:p>
                      <a:r>
                        <a:rPr lang="es-MX" sz="1700" dirty="0"/>
                        <a:t>Cuota aproximada promedio de crédito a 15 años USD 171</a:t>
                      </a:r>
                      <a:endParaRPr lang="es-EC" sz="1700" dirty="0"/>
                    </a:p>
                  </a:txBody>
                  <a:tcPr/>
                </a:tc>
                <a:extLst>
                  <a:ext uri="{0D108BD9-81ED-4DB2-BD59-A6C34878D82A}">
                    <a16:rowId xmlns:a16="http://schemas.microsoft.com/office/drawing/2014/main" xmlns="" val="2539177952"/>
                  </a:ext>
                </a:extLst>
              </a:tr>
            </a:tbl>
          </a:graphicData>
        </a:graphic>
      </p:graphicFrame>
      <p:cxnSp>
        <p:nvCxnSpPr>
          <p:cNvPr id="3" name="Conector recto 2">
            <a:extLst>
              <a:ext uri="{FF2B5EF4-FFF2-40B4-BE49-F238E27FC236}">
                <a16:creationId xmlns:a16="http://schemas.microsoft.com/office/drawing/2014/main" xmlns="" id="{1BF9DFC9-E6F6-DB46-BB1D-DCB5B2E35480}"/>
              </a:ext>
            </a:extLst>
          </p:cNvPr>
          <p:cNvCxnSpPr>
            <a:cxnSpLocks/>
          </p:cNvCxnSpPr>
          <p:nvPr/>
        </p:nvCxnSpPr>
        <p:spPr>
          <a:xfrm>
            <a:off x="295244" y="1098102"/>
            <a:ext cx="1066167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4850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21E5A5E-3A7D-9B40-9677-639A62EFF8C6}"/>
              </a:ext>
            </a:extLst>
          </p:cNvPr>
          <p:cNvSpPr/>
          <p:nvPr/>
        </p:nvSpPr>
        <p:spPr>
          <a:xfrm>
            <a:off x="295244" y="350520"/>
            <a:ext cx="10661675" cy="707886"/>
          </a:xfrm>
          <a:prstGeom prst="rect">
            <a:avLst/>
          </a:prstGeom>
        </p:spPr>
        <p:txBody>
          <a:bodyPr wrap="square">
            <a:spAutoFit/>
          </a:bodyPr>
          <a:lstStyle/>
          <a:p>
            <a:r>
              <a:rPr lang="es-MX" sz="4000" b="1" dirty="0"/>
              <a:t>Propuestas</a:t>
            </a:r>
            <a:endParaRPr lang="es-ES_tradnl" sz="4000" dirty="0"/>
          </a:p>
        </p:txBody>
      </p:sp>
      <p:cxnSp>
        <p:nvCxnSpPr>
          <p:cNvPr id="3" name="Conector recto 2">
            <a:extLst>
              <a:ext uri="{FF2B5EF4-FFF2-40B4-BE49-F238E27FC236}">
                <a16:creationId xmlns:a16="http://schemas.microsoft.com/office/drawing/2014/main" xmlns="" id="{1BF9DFC9-E6F6-DB46-BB1D-DCB5B2E35480}"/>
              </a:ext>
            </a:extLst>
          </p:cNvPr>
          <p:cNvCxnSpPr>
            <a:cxnSpLocks/>
          </p:cNvCxnSpPr>
          <p:nvPr/>
        </p:nvCxnSpPr>
        <p:spPr>
          <a:xfrm>
            <a:off x="295243" y="1052382"/>
            <a:ext cx="9778397"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 name="Tabla 4">
            <a:extLst>
              <a:ext uri="{FF2B5EF4-FFF2-40B4-BE49-F238E27FC236}">
                <a16:creationId xmlns:a16="http://schemas.microsoft.com/office/drawing/2014/main" xmlns="" id="{4C651458-2F4F-4149-BCF4-4B244B2AA9FF}"/>
              </a:ext>
            </a:extLst>
          </p:cNvPr>
          <p:cNvGraphicFramePr>
            <a:graphicFrameLocks noGrp="1"/>
          </p:cNvGraphicFramePr>
          <p:nvPr>
            <p:extLst>
              <p:ext uri="{D42A27DB-BD31-4B8C-83A1-F6EECF244321}">
                <p14:modId xmlns:p14="http://schemas.microsoft.com/office/powerpoint/2010/main" val="2391910898"/>
              </p:ext>
            </p:extLst>
          </p:nvPr>
        </p:nvGraphicFramePr>
        <p:xfrm>
          <a:off x="295243" y="1153039"/>
          <a:ext cx="11698284" cy="4587240"/>
        </p:xfrm>
        <a:graphic>
          <a:graphicData uri="http://schemas.openxmlformats.org/drawingml/2006/table">
            <a:tbl>
              <a:tblPr firstRow="1" bandRow="1">
                <a:tableStyleId>{5C22544A-7EE6-4342-B048-85BDC9FD1C3A}</a:tableStyleId>
              </a:tblPr>
              <a:tblGrid>
                <a:gridCol w="5849142">
                  <a:extLst>
                    <a:ext uri="{9D8B030D-6E8A-4147-A177-3AD203B41FA5}">
                      <a16:colId xmlns:a16="http://schemas.microsoft.com/office/drawing/2014/main" xmlns="" val="668388233"/>
                    </a:ext>
                  </a:extLst>
                </a:gridCol>
                <a:gridCol w="5849142">
                  <a:extLst>
                    <a:ext uri="{9D8B030D-6E8A-4147-A177-3AD203B41FA5}">
                      <a16:colId xmlns:a16="http://schemas.microsoft.com/office/drawing/2014/main" xmlns="" val="848754175"/>
                    </a:ext>
                  </a:extLst>
                </a:gridCol>
              </a:tblGrid>
              <a:tr h="320785">
                <a:tc>
                  <a:txBody>
                    <a:bodyPr/>
                    <a:lstStyle/>
                    <a:p>
                      <a:pPr algn="just"/>
                      <a:r>
                        <a:rPr lang="es-ES_tradnl" sz="2000" dirty="0"/>
                        <a:t>Propuesta</a:t>
                      </a:r>
                    </a:p>
                  </a:txBody>
                  <a:tcPr/>
                </a:tc>
                <a:tc>
                  <a:txBody>
                    <a:bodyPr/>
                    <a:lstStyle/>
                    <a:p>
                      <a:pPr algn="just"/>
                      <a:r>
                        <a:rPr lang="es-ES_tradnl" sz="2000" dirty="0"/>
                        <a:t>Análisis</a:t>
                      </a:r>
                    </a:p>
                  </a:txBody>
                  <a:tcPr/>
                </a:tc>
                <a:extLst>
                  <a:ext uri="{0D108BD9-81ED-4DB2-BD59-A6C34878D82A}">
                    <a16:rowId xmlns:a16="http://schemas.microsoft.com/office/drawing/2014/main" xmlns="" val="1487032923"/>
                  </a:ext>
                </a:extLst>
              </a:tr>
              <a:tr h="3824739">
                <a:tc>
                  <a:txBody>
                    <a:bodyPr/>
                    <a:lstStyle/>
                    <a:p>
                      <a:pPr algn="just"/>
                      <a:r>
                        <a:rPr lang="es-MX" sz="1700" dirty="0"/>
                        <a:t>3.- Mantener los precios del último convenio a USD 21.150 .</a:t>
                      </a:r>
                    </a:p>
                    <a:p>
                      <a:pPr algn="just"/>
                      <a:endParaRPr lang="es-MX" sz="1700" dirty="0"/>
                    </a:p>
                    <a:p>
                      <a:pPr algn="just"/>
                      <a:r>
                        <a:rPr lang="es-MX" sz="1700" dirty="0"/>
                        <a:t>Para esto se debería elaborar una ordenanza que disponga que todos los precios, de forma independiente de si se realizaron actos conducentes al traspaso de dominio, se entienden congelados a USD 21.150 esto debería aprobar el Concejo Metropolitano. </a:t>
                      </a:r>
                    </a:p>
                    <a:p>
                      <a:pPr algn="just"/>
                      <a:endParaRPr lang="es-MX" sz="1700" dirty="0"/>
                    </a:p>
                    <a:p>
                      <a:pPr algn="just"/>
                      <a:r>
                        <a:rPr lang="es-MX" sz="1700" dirty="0"/>
                        <a:t>Para compensar la diferencia entre el costo USD 33.877 y USD 21.150 que es USD 12.727  por vivienda, un total de USD  5 millones, el Directorio de la EMPHV debería aprobar que se compense con la venta de las viviendas de las manzanas de la 1 a la 10 en Victoria del Sur, viviendas de tipo VIS</a:t>
                      </a:r>
                    </a:p>
                    <a:p>
                      <a:pPr algn="just"/>
                      <a:endParaRPr lang="es-MX" sz="1700" dirty="0"/>
                    </a:p>
                  </a:txBody>
                  <a:tcPr>
                    <a:solidFill>
                      <a:schemeClr val="bg1"/>
                    </a:solidFill>
                  </a:tcPr>
                </a:tc>
                <a:tc>
                  <a:txBody>
                    <a:bodyPr/>
                    <a:lstStyle/>
                    <a:p>
                      <a:r>
                        <a:rPr lang="es-MX" sz="1700" dirty="0"/>
                        <a:t>1.- El beneficiario debería pagar el saldo de la siguiente manera</a:t>
                      </a:r>
                    </a:p>
                    <a:p>
                      <a:endParaRPr lang="es-MX" sz="1700" dirty="0"/>
                    </a:p>
                    <a:p>
                      <a:r>
                        <a:rPr lang="es-MX" sz="1700" dirty="0"/>
                        <a:t>Ejemplo con Bono de USD 2000 del MDMQ:  </a:t>
                      </a:r>
                    </a:p>
                    <a:p>
                      <a:endParaRPr lang="es-MX" sz="1700" dirty="0"/>
                    </a:p>
                    <a:p>
                      <a:r>
                        <a:rPr lang="es-MX" sz="1700" dirty="0"/>
                        <a:t>Costo de la Vivienda promedio USD 21.150</a:t>
                      </a:r>
                    </a:p>
                    <a:p>
                      <a:r>
                        <a:rPr lang="es-MX" sz="1700" dirty="0"/>
                        <a:t>Aporte MIDUVI                            USD 12.000</a:t>
                      </a:r>
                    </a:p>
                    <a:p>
                      <a:r>
                        <a:rPr lang="es-MX" sz="1700" dirty="0"/>
                        <a:t>Aporte MDMQ                             USD   2.000</a:t>
                      </a:r>
                    </a:p>
                    <a:p>
                      <a:r>
                        <a:rPr lang="es-MX" sz="1700" dirty="0"/>
                        <a:t>Saldo                                             USD  7.150</a:t>
                      </a:r>
                    </a:p>
                    <a:p>
                      <a:r>
                        <a:rPr lang="es-MX" sz="1400" dirty="0"/>
                        <a:t>(Nota: existen 3 valores diferentes de Bonos)</a:t>
                      </a:r>
                    </a:p>
                    <a:p>
                      <a:endParaRPr lang="es-MX" sz="1700" dirty="0"/>
                    </a:p>
                    <a:p>
                      <a:r>
                        <a:rPr lang="es-MX" sz="1700" dirty="0"/>
                        <a:t>Simulación de crédito en el Sistema Financiero</a:t>
                      </a:r>
                    </a:p>
                    <a:p>
                      <a:endParaRPr lang="es-MX" sz="1700" dirty="0"/>
                    </a:p>
                    <a:p>
                      <a:r>
                        <a:rPr lang="es-MX" sz="1700" dirty="0"/>
                        <a:t>Cuota aproximada  promedio de crédito a 10 años USD 95</a:t>
                      </a:r>
                    </a:p>
                    <a:p>
                      <a:endParaRPr lang="es-MX" sz="1700" dirty="0"/>
                    </a:p>
                    <a:p>
                      <a:r>
                        <a:rPr lang="es-MX" sz="1700" dirty="0"/>
                        <a:t>2.- Para entregar las viviendas se debería aprobar la reforma a la Ordenanza</a:t>
                      </a:r>
                    </a:p>
                  </a:txBody>
                  <a:tcPr>
                    <a:solidFill>
                      <a:schemeClr val="bg1"/>
                    </a:solidFill>
                  </a:tcPr>
                </a:tc>
                <a:extLst>
                  <a:ext uri="{0D108BD9-81ED-4DB2-BD59-A6C34878D82A}">
                    <a16:rowId xmlns:a16="http://schemas.microsoft.com/office/drawing/2014/main" xmlns="" val="2539177952"/>
                  </a:ext>
                </a:extLst>
              </a:tr>
            </a:tbl>
          </a:graphicData>
        </a:graphic>
      </p:graphicFrame>
    </p:spTree>
    <p:extLst>
      <p:ext uri="{BB962C8B-B14F-4D97-AF65-F5344CB8AC3E}">
        <p14:creationId xmlns:p14="http://schemas.microsoft.com/office/powerpoint/2010/main" val="4166758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21E5A5E-3A7D-9B40-9677-639A62EFF8C6}"/>
              </a:ext>
            </a:extLst>
          </p:cNvPr>
          <p:cNvSpPr/>
          <p:nvPr/>
        </p:nvSpPr>
        <p:spPr>
          <a:xfrm>
            <a:off x="295244" y="137160"/>
            <a:ext cx="10661675" cy="707886"/>
          </a:xfrm>
          <a:prstGeom prst="rect">
            <a:avLst/>
          </a:prstGeom>
        </p:spPr>
        <p:txBody>
          <a:bodyPr wrap="square">
            <a:spAutoFit/>
          </a:bodyPr>
          <a:lstStyle/>
          <a:p>
            <a:r>
              <a:rPr lang="es-MX" sz="4000" b="1" dirty="0"/>
              <a:t>Resumen Comparativo de Propuestas</a:t>
            </a:r>
            <a:endParaRPr lang="es-ES_tradnl" sz="4000" dirty="0"/>
          </a:p>
        </p:txBody>
      </p:sp>
      <p:cxnSp>
        <p:nvCxnSpPr>
          <p:cNvPr id="3" name="Conector recto 2">
            <a:extLst>
              <a:ext uri="{FF2B5EF4-FFF2-40B4-BE49-F238E27FC236}">
                <a16:creationId xmlns:a16="http://schemas.microsoft.com/office/drawing/2014/main" xmlns="" id="{1BF9DFC9-E6F6-DB46-BB1D-DCB5B2E35480}"/>
              </a:ext>
            </a:extLst>
          </p:cNvPr>
          <p:cNvCxnSpPr>
            <a:cxnSpLocks/>
          </p:cNvCxnSpPr>
          <p:nvPr/>
        </p:nvCxnSpPr>
        <p:spPr>
          <a:xfrm>
            <a:off x="295243" y="884742"/>
            <a:ext cx="9778397"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Tabla 4">
            <a:extLst>
              <a:ext uri="{FF2B5EF4-FFF2-40B4-BE49-F238E27FC236}">
                <a16:creationId xmlns:a16="http://schemas.microsoft.com/office/drawing/2014/main" xmlns="" id="{235E5B24-CB47-9648-B197-425933C46F7D}"/>
              </a:ext>
            </a:extLst>
          </p:cNvPr>
          <p:cNvGraphicFramePr>
            <a:graphicFrameLocks/>
          </p:cNvGraphicFramePr>
          <p:nvPr>
            <p:extLst>
              <p:ext uri="{D42A27DB-BD31-4B8C-83A1-F6EECF244321}">
                <p14:modId xmlns:p14="http://schemas.microsoft.com/office/powerpoint/2010/main" val="2907282638"/>
              </p:ext>
            </p:extLst>
          </p:nvPr>
        </p:nvGraphicFramePr>
        <p:xfrm>
          <a:off x="295244" y="975360"/>
          <a:ext cx="11591955" cy="4775181"/>
        </p:xfrm>
        <a:graphic>
          <a:graphicData uri="http://schemas.openxmlformats.org/drawingml/2006/table">
            <a:tbl>
              <a:tblPr firstRow="1" bandRow="1">
                <a:tableStyleId>{5C22544A-7EE6-4342-B048-85BDC9FD1C3A}</a:tableStyleId>
              </a:tblPr>
              <a:tblGrid>
                <a:gridCol w="3516213">
                  <a:extLst>
                    <a:ext uri="{9D8B030D-6E8A-4147-A177-3AD203B41FA5}">
                      <a16:colId xmlns:a16="http://schemas.microsoft.com/office/drawing/2014/main" xmlns="" val="2555245906"/>
                    </a:ext>
                  </a:extLst>
                </a:gridCol>
                <a:gridCol w="4037871">
                  <a:extLst>
                    <a:ext uri="{9D8B030D-6E8A-4147-A177-3AD203B41FA5}">
                      <a16:colId xmlns:a16="http://schemas.microsoft.com/office/drawing/2014/main" xmlns="" val="1684878098"/>
                    </a:ext>
                  </a:extLst>
                </a:gridCol>
                <a:gridCol w="4037871">
                  <a:extLst>
                    <a:ext uri="{9D8B030D-6E8A-4147-A177-3AD203B41FA5}">
                      <a16:colId xmlns:a16="http://schemas.microsoft.com/office/drawing/2014/main" xmlns="" val="1349781574"/>
                    </a:ext>
                  </a:extLst>
                </a:gridCol>
              </a:tblGrid>
              <a:tr h="338603">
                <a:tc>
                  <a:txBody>
                    <a:bodyPr/>
                    <a:lstStyle/>
                    <a:p>
                      <a:r>
                        <a:rPr lang="es-MX" dirty="0"/>
                        <a:t>ESCENARIO 1</a:t>
                      </a:r>
                      <a:endParaRPr lang="es-EC" dirty="0"/>
                    </a:p>
                  </a:txBody>
                  <a:tcPr/>
                </a:tc>
                <a:tc>
                  <a:txBody>
                    <a:bodyPr/>
                    <a:lstStyle/>
                    <a:p>
                      <a:r>
                        <a:rPr lang="es-MX" dirty="0"/>
                        <a:t>ESCENARIO 2</a:t>
                      </a:r>
                      <a:endParaRPr lang="es-EC" dirty="0"/>
                    </a:p>
                  </a:txBody>
                  <a:tcPr/>
                </a:tc>
                <a:tc>
                  <a:txBody>
                    <a:bodyPr/>
                    <a:lstStyle/>
                    <a:p>
                      <a:r>
                        <a:rPr lang="es-MX" dirty="0"/>
                        <a:t>ESCENARIO 3</a:t>
                      </a:r>
                      <a:endParaRPr lang="es-EC" dirty="0"/>
                    </a:p>
                  </a:txBody>
                  <a:tcPr/>
                </a:tc>
                <a:extLst>
                  <a:ext uri="{0D108BD9-81ED-4DB2-BD59-A6C34878D82A}">
                    <a16:rowId xmlns:a16="http://schemas.microsoft.com/office/drawing/2014/main" xmlns="" val="335770993"/>
                  </a:ext>
                </a:extLst>
              </a:tr>
              <a:tr h="4409421">
                <a:tc>
                  <a:txBody>
                    <a:bodyPr/>
                    <a:lstStyle/>
                    <a:p>
                      <a:r>
                        <a:rPr lang="es-MX" dirty="0"/>
                        <a:t>PRECIO = COSTO</a:t>
                      </a:r>
                    </a:p>
                    <a:p>
                      <a:endParaRPr lang="es-MX" dirty="0"/>
                    </a:p>
                    <a:p>
                      <a:r>
                        <a:rPr lang="es-MX" dirty="0"/>
                        <a:t>Costo de la Vivienda promedio USD 33.877</a:t>
                      </a:r>
                    </a:p>
                    <a:p>
                      <a:endParaRPr lang="es-MX" dirty="0"/>
                    </a:p>
                    <a:p>
                      <a:r>
                        <a:rPr lang="es-MX" dirty="0"/>
                        <a:t>Valor a pagar por beneficiario </a:t>
                      </a:r>
                    </a:p>
                    <a:p>
                      <a:r>
                        <a:rPr lang="es-EC" dirty="0"/>
                        <a:t>USD 19.977</a:t>
                      </a:r>
                    </a:p>
                  </a:txBody>
                  <a:tcPr/>
                </a:tc>
                <a:tc>
                  <a:txBody>
                    <a:bodyPr/>
                    <a:lstStyle/>
                    <a:p>
                      <a:r>
                        <a:rPr lang="es-MX" dirty="0"/>
                        <a:t>PRECIO = USD 29.945</a:t>
                      </a:r>
                    </a:p>
                    <a:p>
                      <a:endParaRPr lang="es-MX" dirty="0"/>
                    </a:p>
                    <a:p>
                      <a:r>
                        <a:rPr lang="es-MX" dirty="0"/>
                        <a:t>Valor a pagar por beneficiario </a:t>
                      </a:r>
                    </a:p>
                    <a:p>
                      <a:r>
                        <a:rPr lang="es-EC" dirty="0"/>
                        <a:t>USD 15.945</a:t>
                      </a:r>
                    </a:p>
                    <a:p>
                      <a:endParaRPr lang="es-MX" dirty="0"/>
                    </a:p>
                    <a:p>
                      <a:r>
                        <a:rPr lang="es-MX" dirty="0"/>
                        <a:t>Cuota en 15 años = 171 </a:t>
                      </a:r>
                    </a:p>
                    <a:p>
                      <a:endParaRPr lang="es-MX" dirty="0"/>
                    </a:p>
                    <a:p>
                      <a:r>
                        <a:rPr lang="es-MX" dirty="0"/>
                        <a:t>Valor a compensar  = USD 1.5 millones</a:t>
                      </a:r>
                    </a:p>
                    <a:p>
                      <a:endParaRPr lang="es-MX" dirty="0"/>
                    </a:p>
                    <a:p>
                      <a:r>
                        <a:rPr lang="es-MX" dirty="0"/>
                        <a:t>Se requiere aprobación de Directorio</a:t>
                      </a:r>
                    </a:p>
                    <a:p>
                      <a:endParaRPr lang="es-MX" dirty="0"/>
                    </a:p>
                    <a:p>
                      <a:r>
                        <a:rPr lang="es-MX" dirty="0"/>
                        <a:t>Rápida ejecución</a:t>
                      </a:r>
                    </a:p>
                  </a:txBody>
                  <a:tcPr/>
                </a:tc>
                <a:tc>
                  <a:txBody>
                    <a:bodyPr/>
                    <a:lstStyle/>
                    <a:p>
                      <a:r>
                        <a:rPr lang="es-MX" dirty="0"/>
                        <a:t>Precio = USD 21.150</a:t>
                      </a:r>
                    </a:p>
                    <a:p>
                      <a:endParaRPr lang="es-MX" dirty="0"/>
                    </a:p>
                    <a:p>
                      <a:r>
                        <a:rPr lang="es-MX" dirty="0"/>
                        <a:t>Valor a pagar por beneficiario </a:t>
                      </a:r>
                    </a:p>
                    <a:p>
                      <a:r>
                        <a:rPr lang="es-EC" dirty="0"/>
                        <a:t>USD 7.150</a:t>
                      </a:r>
                    </a:p>
                    <a:p>
                      <a:endParaRPr lang="es-MX" dirty="0"/>
                    </a:p>
                    <a:p>
                      <a:r>
                        <a:rPr lang="es-MX" dirty="0"/>
                        <a:t>Cuota en  10 años = USD 97 </a:t>
                      </a:r>
                    </a:p>
                    <a:p>
                      <a:endParaRPr lang="es-MX" dirty="0"/>
                    </a:p>
                    <a:p>
                      <a:r>
                        <a:rPr lang="es-MX" dirty="0"/>
                        <a:t>Valor a compensar = USD 5 millones</a:t>
                      </a:r>
                    </a:p>
                    <a:p>
                      <a:endParaRPr lang="es-MX" dirty="0"/>
                    </a:p>
                    <a:p>
                      <a:r>
                        <a:rPr lang="es-MX" dirty="0"/>
                        <a:t>Se requiere Ordenanza</a:t>
                      </a:r>
                    </a:p>
                    <a:p>
                      <a:endParaRPr lang="es-MX" dirty="0"/>
                    </a:p>
                    <a:p>
                      <a:r>
                        <a:rPr lang="es-MX" dirty="0"/>
                        <a:t>Se requiere aprobación de Directorio</a:t>
                      </a:r>
                    </a:p>
                    <a:p>
                      <a:endParaRPr lang="es-MX" dirty="0"/>
                    </a:p>
                    <a:p>
                      <a:r>
                        <a:rPr lang="es-MX" b="1" dirty="0">
                          <a:solidFill>
                            <a:srgbClr val="FF0000"/>
                          </a:solidFill>
                        </a:rPr>
                        <a:t>No se puede entregar viviendas hasta no tener aprobada la Ordenanza</a:t>
                      </a:r>
                    </a:p>
                  </a:txBody>
                  <a:tcPr/>
                </a:tc>
                <a:extLst>
                  <a:ext uri="{0D108BD9-81ED-4DB2-BD59-A6C34878D82A}">
                    <a16:rowId xmlns:a16="http://schemas.microsoft.com/office/drawing/2014/main" xmlns="" val="2597527024"/>
                  </a:ext>
                </a:extLst>
              </a:tr>
            </a:tbl>
          </a:graphicData>
        </a:graphic>
      </p:graphicFrame>
    </p:spTree>
    <p:extLst>
      <p:ext uri="{BB962C8B-B14F-4D97-AF65-F5344CB8AC3E}">
        <p14:creationId xmlns:p14="http://schemas.microsoft.com/office/powerpoint/2010/main" val="1530083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21E5A5E-3A7D-9B40-9677-639A62EFF8C6}"/>
              </a:ext>
            </a:extLst>
          </p:cNvPr>
          <p:cNvSpPr/>
          <p:nvPr/>
        </p:nvSpPr>
        <p:spPr>
          <a:xfrm>
            <a:off x="295244" y="685800"/>
            <a:ext cx="10661675" cy="707886"/>
          </a:xfrm>
          <a:prstGeom prst="rect">
            <a:avLst/>
          </a:prstGeom>
        </p:spPr>
        <p:txBody>
          <a:bodyPr wrap="square">
            <a:spAutoFit/>
          </a:bodyPr>
          <a:lstStyle/>
          <a:p>
            <a:r>
              <a:rPr lang="es-MX" sz="4000" b="1" dirty="0"/>
              <a:t>Resumen Comparativo de Propuestas</a:t>
            </a:r>
            <a:endParaRPr lang="es-ES_tradnl" sz="4000" dirty="0"/>
          </a:p>
        </p:txBody>
      </p:sp>
      <p:cxnSp>
        <p:nvCxnSpPr>
          <p:cNvPr id="3" name="Conector recto 2">
            <a:extLst>
              <a:ext uri="{FF2B5EF4-FFF2-40B4-BE49-F238E27FC236}">
                <a16:creationId xmlns:a16="http://schemas.microsoft.com/office/drawing/2014/main" xmlns="" id="{1BF9DFC9-E6F6-DB46-BB1D-DCB5B2E35480}"/>
              </a:ext>
            </a:extLst>
          </p:cNvPr>
          <p:cNvCxnSpPr>
            <a:cxnSpLocks/>
          </p:cNvCxnSpPr>
          <p:nvPr/>
        </p:nvCxnSpPr>
        <p:spPr>
          <a:xfrm>
            <a:off x="295243" y="1433382"/>
            <a:ext cx="9778397" cy="0"/>
          </a:xfrm>
          <a:prstGeom prst="line">
            <a:avLst/>
          </a:prstGeom>
        </p:spPr>
        <p:style>
          <a:lnRef idx="1">
            <a:schemeClr val="dk1"/>
          </a:lnRef>
          <a:fillRef idx="0">
            <a:schemeClr val="dk1"/>
          </a:fillRef>
          <a:effectRef idx="0">
            <a:schemeClr val="dk1"/>
          </a:effectRef>
          <a:fontRef idx="minor">
            <a:schemeClr val="tx1"/>
          </a:fontRef>
        </p:style>
      </p:cxnSp>
      <p:sp>
        <p:nvSpPr>
          <p:cNvPr id="4" name="Rectángulo 3">
            <a:extLst>
              <a:ext uri="{FF2B5EF4-FFF2-40B4-BE49-F238E27FC236}">
                <a16:creationId xmlns:a16="http://schemas.microsoft.com/office/drawing/2014/main" xmlns="" id="{A0D45ED5-372E-6348-AAA0-64A827525AAB}"/>
              </a:ext>
            </a:extLst>
          </p:cNvPr>
          <p:cNvSpPr/>
          <p:nvPr/>
        </p:nvSpPr>
        <p:spPr>
          <a:xfrm>
            <a:off x="106680" y="2032338"/>
            <a:ext cx="11704320" cy="4031873"/>
          </a:xfrm>
          <a:prstGeom prst="rect">
            <a:avLst/>
          </a:prstGeom>
        </p:spPr>
        <p:txBody>
          <a:bodyPr wrap="square">
            <a:spAutoFit/>
          </a:bodyPr>
          <a:lstStyle/>
          <a:p>
            <a:pPr marL="285750" indent="-285750" algn="just">
              <a:buClr>
                <a:srgbClr val="00B0F0"/>
              </a:buClr>
              <a:buFont typeface="Arial" panose="020B0604020202020204" pitchFamily="34" charset="0"/>
              <a:buChar char="•"/>
            </a:pPr>
            <a:r>
              <a:rPr lang="es-MX" sz="3200" dirty="0">
                <a:solidFill>
                  <a:schemeClr val="tx1">
                    <a:lumMod val="75000"/>
                    <a:lumOff val="25000"/>
                  </a:schemeClr>
                </a:solidFill>
              </a:rPr>
              <a:t>Se requiere una nueva ordenanza en virtud del ámbito limitado y específico de esta propuesta, que no sería de aplicación general y solo para el proyecto victoria del sur. </a:t>
            </a:r>
          </a:p>
          <a:p>
            <a:pPr marL="285750" indent="-285750" algn="just">
              <a:buClr>
                <a:srgbClr val="00B0F0"/>
              </a:buClr>
              <a:buFont typeface="Arial" panose="020B0604020202020204" pitchFamily="34" charset="0"/>
              <a:buChar char="•"/>
            </a:pPr>
            <a:endParaRPr lang="es-MX" sz="3200" dirty="0">
              <a:solidFill>
                <a:schemeClr val="tx1">
                  <a:lumMod val="75000"/>
                  <a:lumOff val="25000"/>
                </a:schemeClr>
              </a:solidFill>
            </a:endParaRPr>
          </a:p>
          <a:p>
            <a:pPr marL="285750" indent="-285750" algn="just">
              <a:buClr>
                <a:srgbClr val="00B0F0"/>
              </a:buClr>
              <a:buFont typeface="Arial" panose="020B0604020202020204" pitchFamily="34" charset="0"/>
              <a:buChar char="•"/>
            </a:pPr>
            <a:r>
              <a:rPr lang="es-MX" sz="3200" dirty="0">
                <a:solidFill>
                  <a:schemeClr val="tx1">
                    <a:lumMod val="75000"/>
                    <a:lumOff val="25000"/>
                  </a:schemeClr>
                </a:solidFill>
              </a:rPr>
              <a:t>Adicionalmente, se requiere de una reforma a este nivel, debido a que actualmente  existe la ordenanza 008-2018 que estaría en franca oposición al congelamiento de precios en los casos en donde no existan beneficiarios. </a:t>
            </a:r>
            <a:endParaRPr lang="es-EC" sz="3200" dirty="0">
              <a:solidFill>
                <a:schemeClr val="tx1">
                  <a:lumMod val="75000"/>
                  <a:lumOff val="25000"/>
                </a:schemeClr>
              </a:solidFill>
            </a:endParaRPr>
          </a:p>
        </p:txBody>
      </p:sp>
    </p:spTree>
    <p:extLst>
      <p:ext uri="{BB962C8B-B14F-4D97-AF65-F5344CB8AC3E}">
        <p14:creationId xmlns:p14="http://schemas.microsoft.com/office/powerpoint/2010/main" val="189712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9851"/>
          </a:xfrm>
          <a:prstGeom prst="rect">
            <a:avLst/>
          </a:prstGeom>
        </p:spPr>
      </p:pic>
    </p:spTree>
    <p:extLst>
      <p:ext uri="{BB962C8B-B14F-4D97-AF65-F5344CB8AC3E}">
        <p14:creationId xmlns:p14="http://schemas.microsoft.com/office/powerpoint/2010/main" val="2181849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21E5A5E-3A7D-9B40-9677-639A62EFF8C6}"/>
              </a:ext>
            </a:extLst>
          </p:cNvPr>
          <p:cNvSpPr/>
          <p:nvPr/>
        </p:nvSpPr>
        <p:spPr>
          <a:xfrm>
            <a:off x="295244" y="205354"/>
            <a:ext cx="10661675" cy="707886"/>
          </a:xfrm>
          <a:prstGeom prst="rect">
            <a:avLst/>
          </a:prstGeom>
        </p:spPr>
        <p:txBody>
          <a:bodyPr wrap="square">
            <a:spAutoFit/>
          </a:bodyPr>
          <a:lstStyle/>
          <a:p>
            <a:r>
              <a:rPr lang="es-EC" sz="4000" b="1" dirty="0"/>
              <a:t>DISPOSICIÓN ÚNICA</a:t>
            </a:r>
            <a:endParaRPr lang="es-ES_tradnl" sz="4000" dirty="0"/>
          </a:p>
        </p:txBody>
      </p:sp>
      <p:cxnSp>
        <p:nvCxnSpPr>
          <p:cNvPr id="3" name="Conector recto 2">
            <a:extLst>
              <a:ext uri="{FF2B5EF4-FFF2-40B4-BE49-F238E27FC236}">
                <a16:creationId xmlns:a16="http://schemas.microsoft.com/office/drawing/2014/main" xmlns="" id="{1BF9DFC9-E6F6-DB46-BB1D-DCB5B2E35480}"/>
              </a:ext>
            </a:extLst>
          </p:cNvPr>
          <p:cNvCxnSpPr>
            <a:cxnSpLocks/>
          </p:cNvCxnSpPr>
          <p:nvPr/>
        </p:nvCxnSpPr>
        <p:spPr>
          <a:xfrm>
            <a:off x="295243" y="952936"/>
            <a:ext cx="9778397" cy="0"/>
          </a:xfrm>
          <a:prstGeom prst="line">
            <a:avLst/>
          </a:prstGeom>
        </p:spPr>
        <p:style>
          <a:lnRef idx="1">
            <a:schemeClr val="dk1"/>
          </a:lnRef>
          <a:fillRef idx="0">
            <a:schemeClr val="dk1"/>
          </a:fillRef>
          <a:effectRef idx="0">
            <a:schemeClr val="dk1"/>
          </a:effectRef>
          <a:fontRef idx="minor">
            <a:schemeClr val="tx1"/>
          </a:fontRef>
        </p:style>
      </p:cxnSp>
      <p:sp>
        <p:nvSpPr>
          <p:cNvPr id="4" name="Rectángulo 3">
            <a:extLst>
              <a:ext uri="{FF2B5EF4-FFF2-40B4-BE49-F238E27FC236}">
                <a16:creationId xmlns:a16="http://schemas.microsoft.com/office/drawing/2014/main" xmlns="" id="{A0D45ED5-372E-6348-AAA0-64A827525AAB}"/>
              </a:ext>
            </a:extLst>
          </p:cNvPr>
          <p:cNvSpPr/>
          <p:nvPr/>
        </p:nvSpPr>
        <p:spPr>
          <a:xfrm>
            <a:off x="243840" y="921940"/>
            <a:ext cx="11704320" cy="5647700"/>
          </a:xfrm>
          <a:prstGeom prst="rect">
            <a:avLst/>
          </a:prstGeom>
        </p:spPr>
        <p:txBody>
          <a:bodyPr wrap="square">
            <a:spAutoFit/>
          </a:bodyPr>
          <a:lstStyle/>
          <a:p>
            <a:pPr algn="just">
              <a:buClr>
                <a:srgbClr val="00B0F0"/>
              </a:buClr>
            </a:pPr>
            <a:r>
              <a:rPr lang="es-MX" sz="1900" dirty="0">
                <a:solidFill>
                  <a:schemeClr val="tx1">
                    <a:lumMod val="75000"/>
                    <a:lumOff val="25000"/>
                  </a:schemeClr>
                </a:solidFill>
              </a:rPr>
              <a:t>En el caso del Proyecto Victoria del Sur, únicamente en los casos de relocalización, cuyo promotor inmobiliario es el Municipio del Distrito Metropolitano de Quito a través de la Empresa Pública Metropolitana de Hábitat y Vivienda (EPMHV) se establece, en función del criterio de excepcionalidad, que el precio por vivienda para el beneficiario final  en los casos contemplados en esta disposición, se fija en el valor de USD.21.500, independientemente de la actualización del avaluó catastral, costo efectivo de dichas viviendas, que será de aplicación obligatoria incluso en los casos en donde no se hayan efectuado actos conducentes al traspaso de dominio.</a:t>
            </a:r>
          </a:p>
          <a:p>
            <a:pPr algn="just">
              <a:buClr>
                <a:srgbClr val="00B0F0"/>
              </a:buClr>
            </a:pPr>
            <a:endParaRPr lang="es-MX" sz="1900" dirty="0">
              <a:solidFill>
                <a:schemeClr val="tx1">
                  <a:lumMod val="75000"/>
                  <a:lumOff val="25000"/>
                </a:schemeClr>
              </a:solidFill>
            </a:endParaRPr>
          </a:p>
          <a:p>
            <a:pPr algn="just">
              <a:buClr>
                <a:srgbClr val="00B0F0"/>
              </a:buClr>
            </a:pPr>
            <a:r>
              <a:rPr lang="es-MX" sz="1900" dirty="0">
                <a:solidFill>
                  <a:schemeClr val="tx1">
                    <a:lumMod val="75000"/>
                    <a:lumOff val="25000"/>
                  </a:schemeClr>
                </a:solidFill>
              </a:rPr>
              <a:t>Será competencia exclusiva de la Secretaría de Seguridad y Gobernabilidad del Distrito Metropolitano de Quito, la definición de las familias que son consideradas y calificadas para la entrega de este beneficio y que por lo tanto corresponde a los casos de relocalización. </a:t>
            </a:r>
          </a:p>
          <a:p>
            <a:pPr algn="just">
              <a:buClr>
                <a:srgbClr val="00B0F0"/>
              </a:buClr>
            </a:pPr>
            <a:endParaRPr lang="es-MX" sz="1900" dirty="0">
              <a:solidFill>
                <a:schemeClr val="tx1">
                  <a:lumMod val="75000"/>
                  <a:lumOff val="25000"/>
                </a:schemeClr>
              </a:solidFill>
            </a:endParaRPr>
          </a:p>
          <a:p>
            <a:pPr algn="just">
              <a:buClr>
                <a:srgbClr val="00B0F0"/>
              </a:buClr>
            </a:pPr>
            <a:r>
              <a:rPr lang="es-MX" sz="1900" dirty="0">
                <a:solidFill>
                  <a:schemeClr val="tx1">
                    <a:lumMod val="75000"/>
                    <a:lumOff val="25000"/>
                  </a:schemeClr>
                </a:solidFill>
              </a:rPr>
              <a:t>La EPMHV expedirá el o los reglamentos internos o cualquier otra disposición necesarios a fin de dar cumplimiento con la descrita disposición, incluyendo pero no limitado a la estructuración financiera, contable y jurídica para garantizar las viabilidad integral del Proyecto Victoria del Sur, que será financiado con recursos propios de la EPMHV dentro del marco de sus competencias. </a:t>
            </a:r>
          </a:p>
          <a:p>
            <a:pPr algn="just">
              <a:buClr>
                <a:srgbClr val="00B0F0"/>
              </a:buClr>
            </a:pPr>
            <a:endParaRPr lang="es-MX" sz="1900" dirty="0">
              <a:solidFill>
                <a:schemeClr val="tx1">
                  <a:lumMod val="75000"/>
                  <a:lumOff val="25000"/>
                </a:schemeClr>
              </a:solidFill>
            </a:endParaRPr>
          </a:p>
          <a:p>
            <a:pPr algn="just">
              <a:buClr>
                <a:srgbClr val="00B0F0"/>
              </a:buClr>
            </a:pPr>
            <a:r>
              <a:rPr lang="es-MX" sz="1900" dirty="0">
                <a:solidFill>
                  <a:schemeClr val="tx1">
                    <a:lumMod val="75000"/>
                    <a:lumOff val="25000"/>
                  </a:schemeClr>
                </a:solidFill>
              </a:rPr>
              <a:t>La Empresa Pública Metropolitana de Hábitat y Vivienda informará a las instancias municipales correspondientes acerca de estos casos en el evento de ser requerido.</a:t>
            </a:r>
          </a:p>
          <a:p>
            <a:pPr algn="just">
              <a:buClr>
                <a:srgbClr val="00B0F0"/>
              </a:buClr>
            </a:pPr>
            <a:endParaRPr lang="es-MX" sz="1900" dirty="0">
              <a:solidFill>
                <a:schemeClr val="tx1">
                  <a:lumMod val="75000"/>
                  <a:lumOff val="25000"/>
                </a:schemeClr>
              </a:solidFill>
            </a:endParaRPr>
          </a:p>
        </p:txBody>
      </p:sp>
    </p:spTree>
    <p:extLst>
      <p:ext uri="{BB962C8B-B14F-4D97-AF65-F5344CB8AC3E}">
        <p14:creationId xmlns:p14="http://schemas.microsoft.com/office/powerpoint/2010/main" val="410340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4928" y="-681854"/>
            <a:ext cx="2470757" cy="2470757"/>
          </a:xfrm>
          <a:prstGeom prst="rect">
            <a:avLst/>
          </a:prstGeom>
        </p:spPr>
      </p:pic>
      <p:sp>
        <p:nvSpPr>
          <p:cNvPr id="4" name="Rectángulo 3">
            <a:extLst>
              <a:ext uri="{FF2B5EF4-FFF2-40B4-BE49-F238E27FC236}">
                <a16:creationId xmlns:a16="http://schemas.microsoft.com/office/drawing/2014/main" xmlns="" id="{2014639C-908E-B648-B70E-760D1CAB8DB1}"/>
              </a:ext>
            </a:extLst>
          </p:cNvPr>
          <p:cNvSpPr/>
          <p:nvPr/>
        </p:nvSpPr>
        <p:spPr>
          <a:xfrm>
            <a:off x="903350" y="1536174"/>
            <a:ext cx="8921578" cy="3785652"/>
          </a:xfrm>
          <a:prstGeom prst="rect">
            <a:avLst/>
          </a:prstGeom>
        </p:spPr>
        <p:txBody>
          <a:bodyPr wrap="square">
            <a:spAutoFit/>
          </a:bodyPr>
          <a:lstStyle/>
          <a:p>
            <a:r>
              <a:rPr lang="es-ES_tradnl" sz="8000" dirty="0"/>
              <a:t>Proyecto de </a:t>
            </a:r>
          </a:p>
          <a:p>
            <a:r>
              <a:rPr lang="es-ES_tradnl" sz="8000" dirty="0"/>
              <a:t>relocalización </a:t>
            </a:r>
            <a:br>
              <a:rPr lang="es-ES_tradnl" sz="8000" dirty="0"/>
            </a:br>
            <a:r>
              <a:rPr lang="es-ES_tradnl" sz="8000" dirty="0"/>
              <a:t>Victoria del Sur</a:t>
            </a:r>
          </a:p>
        </p:txBody>
      </p:sp>
      <p:sp>
        <p:nvSpPr>
          <p:cNvPr id="7" name="Rectángulo 6">
            <a:extLst>
              <a:ext uri="{FF2B5EF4-FFF2-40B4-BE49-F238E27FC236}">
                <a16:creationId xmlns:a16="http://schemas.microsoft.com/office/drawing/2014/main" xmlns="" id="{26434FF5-8FFB-7D42-9A8A-44D576E87EC9}"/>
              </a:ext>
            </a:extLst>
          </p:cNvPr>
          <p:cNvSpPr/>
          <p:nvPr/>
        </p:nvSpPr>
        <p:spPr>
          <a:xfrm>
            <a:off x="903350" y="5321826"/>
            <a:ext cx="6096000" cy="707886"/>
          </a:xfrm>
          <a:prstGeom prst="rect">
            <a:avLst/>
          </a:prstGeom>
        </p:spPr>
        <p:txBody>
          <a:bodyPr>
            <a:spAutoFit/>
          </a:bodyPr>
          <a:lstStyle/>
          <a:p>
            <a:r>
              <a:rPr lang="es-ES_tradnl" sz="4000" dirty="0">
                <a:solidFill>
                  <a:schemeClr val="tx1">
                    <a:lumMod val="75000"/>
                    <a:lumOff val="25000"/>
                  </a:schemeClr>
                </a:solidFill>
              </a:rPr>
              <a:t>Noviembre 2020</a:t>
            </a:r>
          </a:p>
        </p:txBody>
      </p:sp>
    </p:spTree>
    <p:extLst>
      <p:ext uri="{BB962C8B-B14F-4D97-AF65-F5344CB8AC3E}">
        <p14:creationId xmlns:p14="http://schemas.microsoft.com/office/powerpoint/2010/main" val="3181204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5F5C13D8-3077-3B40-9A82-57BF05E4A72C}"/>
              </a:ext>
            </a:extLst>
          </p:cNvPr>
          <p:cNvSpPr txBox="1">
            <a:spLocks/>
          </p:cNvSpPr>
          <p:nvPr/>
        </p:nvSpPr>
        <p:spPr>
          <a:xfrm>
            <a:off x="611560" y="986367"/>
            <a:ext cx="3342602" cy="8915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4000" b="1" dirty="0"/>
              <a:t>Agenda</a:t>
            </a:r>
            <a:endParaRPr lang="es-EC" sz="4000" b="1" dirty="0"/>
          </a:p>
        </p:txBody>
      </p:sp>
      <p:sp>
        <p:nvSpPr>
          <p:cNvPr id="5" name="Marcador de contenido 2">
            <a:extLst>
              <a:ext uri="{FF2B5EF4-FFF2-40B4-BE49-F238E27FC236}">
                <a16:creationId xmlns:a16="http://schemas.microsoft.com/office/drawing/2014/main" xmlns="" id="{FC7DF60F-02EB-9D40-9165-C765645BCE55}"/>
              </a:ext>
            </a:extLst>
          </p:cNvPr>
          <p:cNvSpPr txBox="1">
            <a:spLocks/>
          </p:cNvSpPr>
          <p:nvPr/>
        </p:nvSpPr>
        <p:spPr>
          <a:xfrm>
            <a:off x="611560" y="1988840"/>
            <a:ext cx="11226213" cy="4023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just">
              <a:buClr>
                <a:srgbClr val="00B0F0"/>
              </a:buClr>
              <a:buFont typeface="+mj-lt"/>
              <a:buAutoNum type="arabicPeriod"/>
            </a:pPr>
            <a:r>
              <a:rPr lang="es-MX" sz="3000" dirty="0">
                <a:solidFill>
                  <a:schemeClr val="tx1">
                    <a:lumMod val="75000"/>
                    <a:lumOff val="25000"/>
                  </a:schemeClr>
                </a:solidFill>
              </a:rPr>
              <a:t>Convenios de Cooperación Interinstitucional  de la EPMHV y MDMQ</a:t>
            </a:r>
          </a:p>
          <a:p>
            <a:pPr marL="514350" indent="-514350" algn="just">
              <a:buClr>
                <a:srgbClr val="00B0F0"/>
              </a:buClr>
              <a:buFont typeface="+mj-lt"/>
              <a:buAutoNum type="arabicPeriod"/>
            </a:pPr>
            <a:r>
              <a:rPr lang="es-MX" sz="3000" dirty="0">
                <a:solidFill>
                  <a:schemeClr val="tx1">
                    <a:lumMod val="75000"/>
                    <a:lumOff val="25000"/>
                  </a:schemeClr>
                </a:solidFill>
              </a:rPr>
              <a:t>Análisis de la necesidad de reforma a la Ordenanza 377</a:t>
            </a:r>
          </a:p>
          <a:p>
            <a:pPr marL="514350" indent="-514350" algn="just">
              <a:buClr>
                <a:srgbClr val="00B0F0"/>
              </a:buClr>
              <a:buFont typeface="+mj-lt"/>
              <a:buAutoNum type="arabicPeriod"/>
            </a:pPr>
            <a:r>
              <a:rPr lang="es-MX" sz="3000" dirty="0">
                <a:solidFill>
                  <a:schemeClr val="tx1">
                    <a:lumMod val="75000"/>
                    <a:lumOff val="25000"/>
                  </a:schemeClr>
                </a:solidFill>
              </a:rPr>
              <a:t> Información de los convenios</a:t>
            </a:r>
          </a:p>
          <a:p>
            <a:pPr marL="514350" indent="-514350" algn="just">
              <a:buClr>
                <a:srgbClr val="00B0F0"/>
              </a:buClr>
              <a:buFont typeface="+mj-lt"/>
              <a:buAutoNum type="arabicPeriod"/>
            </a:pPr>
            <a:r>
              <a:rPr lang="es-MX" sz="3000" dirty="0">
                <a:solidFill>
                  <a:schemeClr val="tx1">
                    <a:lumMod val="75000"/>
                    <a:lumOff val="25000"/>
                  </a:schemeClr>
                </a:solidFill>
              </a:rPr>
              <a:t>Costos Proyecto Victoria del Sur de las Manzanas de la 11 a la 15 de Relocalización</a:t>
            </a:r>
          </a:p>
          <a:p>
            <a:pPr marL="514350" indent="-514350" algn="just">
              <a:buClr>
                <a:srgbClr val="00B0F0"/>
              </a:buClr>
              <a:buFont typeface="+mj-lt"/>
              <a:buAutoNum type="arabicPeriod"/>
            </a:pPr>
            <a:r>
              <a:rPr lang="es-MX" sz="3000" dirty="0">
                <a:solidFill>
                  <a:schemeClr val="tx1">
                    <a:lumMod val="75000"/>
                    <a:lumOff val="25000"/>
                  </a:schemeClr>
                </a:solidFill>
              </a:rPr>
              <a:t>Costos totales y aportes</a:t>
            </a:r>
          </a:p>
          <a:p>
            <a:pPr marL="514350" indent="-514350" algn="just">
              <a:buClr>
                <a:srgbClr val="00B0F0"/>
              </a:buClr>
              <a:buFont typeface="+mj-lt"/>
              <a:buAutoNum type="arabicPeriod"/>
            </a:pPr>
            <a:r>
              <a:rPr lang="es-MX" sz="3000" dirty="0">
                <a:solidFill>
                  <a:schemeClr val="tx1">
                    <a:lumMod val="75000"/>
                    <a:lumOff val="25000"/>
                  </a:schemeClr>
                </a:solidFill>
              </a:rPr>
              <a:t>Propuestas </a:t>
            </a:r>
          </a:p>
          <a:p>
            <a:pPr marL="514350" indent="-514350">
              <a:buFont typeface="+mj-lt"/>
              <a:buAutoNum type="arabicPeriod"/>
            </a:pPr>
            <a:endParaRPr lang="es-EC" sz="3000" dirty="0">
              <a:solidFill>
                <a:schemeClr val="tx1">
                  <a:lumMod val="75000"/>
                  <a:lumOff val="25000"/>
                </a:schemeClr>
              </a:solidFill>
            </a:endParaRPr>
          </a:p>
        </p:txBody>
      </p:sp>
      <p:cxnSp>
        <p:nvCxnSpPr>
          <p:cNvPr id="7" name="Conector recto 6">
            <a:extLst>
              <a:ext uri="{FF2B5EF4-FFF2-40B4-BE49-F238E27FC236}">
                <a16:creationId xmlns:a16="http://schemas.microsoft.com/office/drawing/2014/main" xmlns="" id="{F855B692-C546-3B47-84BE-7D856187408F}"/>
              </a:ext>
            </a:extLst>
          </p:cNvPr>
          <p:cNvCxnSpPr/>
          <p:nvPr/>
        </p:nvCxnSpPr>
        <p:spPr>
          <a:xfrm>
            <a:off x="611560" y="1767016"/>
            <a:ext cx="953333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179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21E5A5E-3A7D-9B40-9677-639A62EFF8C6}"/>
              </a:ext>
            </a:extLst>
          </p:cNvPr>
          <p:cNvSpPr/>
          <p:nvPr/>
        </p:nvSpPr>
        <p:spPr>
          <a:xfrm>
            <a:off x="556054" y="300852"/>
            <a:ext cx="12603892" cy="1938992"/>
          </a:xfrm>
          <a:prstGeom prst="rect">
            <a:avLst/>
          </a:prstGeom>
        </p:spPr>
        <p:txBody>
          <a:bodyPr wrap="square">
            <a:spAutoFit/>
          </a:bodyPr>
          <a:lstStyle/>
          <a:p>
            <a:r>
              <a:rPr lang="es-EC" sz="4000" b="1" dirty="0"/>
              <a:t>Convenios de Cooperación Interinstitucional </a:t>
            </a:r>
          </a:p>
          <a:p>
            <a:r>
              <a:rPr lang="es-EC" sz="4000" b="1" dirty="0"/>
              <a:t>entre el Municipio del Distrito Metropolitano de </a:t>
            </a:r>
          </a:p>
          <a:p>
            <a:r>
              <a:rPr lang="es-EC" sz="4000" b="1" dirty="0"/>
              <a:t>Quito y la EPMHV</a:t>
            </a:r>
            <a:endParaRPr lang="es-ES_tradnl" sz="4000" dirty="0"/>
          </a:p>
        </p:txBody>
      </p:sp>
      <p:cxnSp>
        <p:nvCxnSpPr>
          <p:cNvPr id="3" name="Conector recto 2">
            <a:extLst>
              <a:ext uri="{FF2B5EF4-FFF2-40B4-BE49-F238E27FC236}">
                <a16:creationId xmlns:a16="http://schemas.microsoft.com/office/drawing/2014/main" xmlns="" id="{1BF9DFC9-E6F6-DB46-BB1D-DCB5B2E35480}"/>
              </a:ext>
            </a:extLst>
          </p:cNvPr>
          <p:cNvCxnSpPr>
            <a:cxnSpLocks/>
          </p:cNvCxnSpPr>
          <p:nvPr/>
        </p:nvCxnSpPr>
        <p:spPr>
          <a:xfrm>
            <a:off x="556054" y="2215130"/>
            <a:ext cx="10478530" cy="0"/>
          </a:xfrm>
          <a:prstGeom prst="line">
            <a:avLst/>
          </a:prstGeom>
        </p:spPr>
        <p:style>
          <a:lnRef idx="1">
            <a:schemeClr val="dk1"/>
          </a:lnRef>
          <a:fillRef idx="0">
            <a:schemeClr val="dk1"/>
          </a:fillRef>
          <a:effectRef idx="0">
            <a:schemeClr val="dk1"/>
          </a:effectRef>
          <a:fontRef idx="minor">
            <a:schemeClr val="tx1"/>
          </a:fontRef>
        </p:style>
      </p:cxnSp>
      <p:sp>
        <p:nvSpPr>
          <p:cNvPr id="5" name="Rectángulo 4">
            <a:extLst>
              <a:ext uri="{FF2B5EF4-FFF2-40B4-BE49-F238E27FC236}">
                <a16:creationId xmlns:a16="http://schemas.microsoft.com/office/drawing/2014/main" xmlns="" id="{A3F7CCC5-C417-194A-B5E8-EB4674248F27}"/>
              </a:ext>
            </a:extLst>
          </p:cNvPr>
          <p:cNvSpPr/>
          <p:nvPr/>
        </p:nvSpPr>
        <p:spPr>
          <a:xfrm>
            <a:off x="556054" y="2240521"/>
            <a:ext cx="10478529" cy="3785652"/>
          </a:xfrm>
          <a:prstGeom prst="rect">
            <a:avLst/>
          </a:prstGeom>
        </p:spPr>
        <p:txBody>
          <a:bodyPr wrap="square">
            <a:spAutoFit/>
          </a:bodyPr>
          <a:lstStyle/>
          <a:p>
            <a:pPr algn="just"/>
            <a:r>
              <a:rPr lang="es-ES_tradnl" sz="3000" dirty="0">
                <a:solidFill>
                  <a:schemeClr val="tx1">
                    <a:lumMod val="75000"/>
                    <a:lumOff val="25000"/>
                  </a:schemeClr>
                </a:solidFill>
              </a:rPr>
              <a:t>1.- Convenio suscrito el 27 de marzo de 2012 entre la Administración General y la EPMHV. </a:t>
            </a:r>
          </a:p>
          <a:p>
            <a:pPr algn="just"/>
            <a:endParaRPr lang="es-ES_tradnl" sz="3000" dirty="0">
              <a:solidFill>
                <a:schemeClr val="tx1">
                  <a:lumMod val="75000"/>
                  <a:lumOff val="25000"/>
                </a:schemeClr>
              </a:solidFill>
            </a:endParaRPr>
          </a:p>
          <a:p>
            <a:pPr algn="just"/>
            <a:r>
              <a:rPr lang="es-ES_tradnl" sz="3000" dirty="0">
                <a:solidFill>
                  <a:schemeClr val="tx1">
                    <a:lumMod val="75000"/>
                    <a:lumOff val="25000"/>
                  </a:schemeClr>
                </a:solidFill>
              </a:rPr>
              <a:t>La cuantía del convenio es de $198.650  Bono de vulnerabilidad para  137 familias a ser relocalizadas en el proyecto Victoria del Sur.</a:t>
            </a:r>
          </a:p>
          <a:p>
            <a:pPr algn="just"/>
            <a:endParaRPr lang="es-ES_tradnl" sz="3000" dirty="0">
              <a:solidFill>
                <a:schemeClr val="tx1">
                  <a:lumMod val="75000"/>
                  <a:lumOff val="25000"/>
                </a:schemeClr>
              </a:solidFill>
            </a:endParaRPr>
          </a:p>
          <a:p>
            <a:pPr algn="just"/>
            <a:r>
              <a:rPr lang="es-ES_tradnl" sz="3000" dirty="0">
                <a:solidFill>
                  <a:schemeClr val="tx1">
                    <a:lumMod val="75000"/>
                    <a:lumOff val="25000"/>
                  </a:schemeClr>
                </a:solidFill>
              </a:rPr>
              <a:t>Monto del Bono: USD 1.450.</a:t>
            </a:r>
          </a:p>
        </p:txBody>
      </p:sp>
    </p:spTree>
    <p:extLst>
      <p:ext uri="{BB962C8B-B14F-4D97-AF65-F5344CB8AC3E}">
        <p14:creationId xmlns:p14="http://schemas.microsoft.com/office/powerpoint/2010/main" val="2961166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21E5A5E-3A7D-9B40-9677-639A62EFF8C6}"/>
              </a:ext>
            </a:extLst>
          </p:cNvPr>
          <p:cNvSpPr/>
          <p:nvPr/>
        </p:nvSpPr>
        <p:spPr>
          <a:xfrm>
            <a:off x="556054" y="300852"/>
            <a:ext cx="12603892" cy="1938992"/>
          </a:xfrm>
          <a:prstGeom prst="rect">
            <a:avLst/>
          </a:prstGeom>
        </p:spPr>
        <p:txBody>
          <a:bodyPr wrap="square">
            <a:spAutoFit/>
          </a:bodyPr>
          <a:lstStyle/>
          <a:p>
            <a:r>
              <a:rPr lang="es-EC" sz="4000" b="1" dirty="0"/>
              <a:t>Convenios de Cooperación Interinstitucional </a:t>
            </a:r>
          </a:p>
          <a:p>
            <a:r>
              <a:rPr lang="es-EC" sz="4000" b="1" dirty="0"/>
              <a:t>entre el Municipio del Distrito Metropolitano de </a:t>
            </a:r>
          </a:p>
          <a:p>
            <a:r>
              <a:rPr lang="es-EC" sz="4000" b="1" dirty="0"/>
              <a:t>Quito y la EPMHV</a:t>
            </a:r>
            <a:endParaRPr lang="es-ES_tradnl" sz="4000" dirty="0"/>
          </a:p>
        </p:txBody>
      </p:sp>
      <p:cxnSp>
        <p:nvCxnSpPr>
          <p:cNvPr id="3" name="Conector recto 2">
            <a:extLst>
              <a:ext uri="{FF2B5EF4-FFF2-40B4-BE49-F238E27FC236}">
                <a16:creationId xmlns:a16="http://schemas.microsoft.com/office/drawing/2014/main" xmlns="" id="{1BF9DFC9-E6F6-DB46-BB1D-DCB5B2E35480}"/>
              </a:ext>
            </a:extLst>
          </p:cNvPr>
          <p:cNvCxnSpPr>
            <a:cxnSpLocks/>
          </p:cNvCxnSpPr>
          <p:nvPr/>
        </p:nvCxnSpPr>
        <p:spPr>
          <a:xfrm>
            <a:off x="556054" y="2215130"/>
            <a:ext cx="10478530" cy="0"/>
          </a:xfrm>
          <a:prstGeom prst="line">
            <a:avLst/>
          </a:prstGeom>
        </p:spPr>
        <p:style>
          <a:lnRef idx="1">
            <a:schemeClr val="dk1"/>
          </a:lnRef>
          <a:fillRef idx="0">
            <a:schemeClr val="dk1"/>
          </a:fillRef>
          <a:effectRef idx="0">
            <a:schemeClr val="dk1"/>
          </a:effectRef>
          <a:fontRef idx="minor">
            <a:schemeClr val="tx1"/>
          </a:fontRef>
        </p:style>
      </p:cxnSp>
      <p:sp>
        <p:nvSpPr>
          <p:cNvPr id="5" name="Rectángulo 4">
            <a:extLst>
              <a:ext uri="{FF2B5EF4-FFF2-40B4-BE49-F238E27FC236}">
                <a16:creationId xmlns:a16="http://schemas.microsoft.com/office/drawing/2014/main" xmlns="" id="{A3F7CCC5-C417-194A-B5E8-EB4674248F27}"/>
              </a:ext>
            </a:extLst>
          </p:cNvPr>
          <p:cNvSpPr/>
          <p:nvPr/>
        </p:nvSpPr>
        <p:spPr>
          <a:xfrm>
            <a:off x="556054" y="2215807"/>
            <a:ext cx="10799805" cy="4555093"/>
          </a:xfrm>
          <a:prstGeom prst="rect">
            <a:avLst/>
          </a:prstGeom>
        </p:spPr>
        <p:txBody>
          <a:bodyPr wrap="square">
            <a:spAutoFit/>
          </a:bodyPr>
          <a:lstStyle/>
          <a:p>
            <a:pPr algn="just"/>
            <a:r>
              <a:rPr lang="es-ES_tradnl" sz="2900" dirty="0">
                <a:solidFill>
                  <a:schemeClr val="tx1">
                    <a:lumMod val="75000"/>
                    <a:lumOff val="25000"/>
                  </a:schemeClr>
                </a:solidFill>
              </a:rPr>
              <a:t>Convenio suscrito el 07 de marzo de 2013 .</a:t>
            </a:r>
          </a:p>
          <a:p>
            <a:pPr algn="just"/>
            <a:endParaRPr lang="es-ES_tradnl" sz="2900" dirty="0">
              <a:solidFill>
                <a:schemeClr val="tx1">
                  <a:lumMod val="75000"/>
                  <a:lumOff val="25000"/>
                </a:schemeClr>
              </a:solidFill>
            </a:endParaRPr>
          </a:p>
          <a:p>
            <a:pPr algn="just"/>
            <a:r>
              <a:rPr lang="es-ES_tradnl" sz="2900" dirty="0">
                <a:solidFill>
                  <a:schemeClr val="tx1">
                    <a:lumMod val="75000"/>
                    <a:lumOff val="25000"/>
                  </a:schemeClr>
                </a:solidFill>
              </a:rPr>
              <a:t>La cuantía del convenio es de $350.000 (trescientos cincuenta mil dólares)</a:t>
            </a:r>
          </a:p>
          <a:p>
            <a:pPr algn="just"/>
            <a:endParaRPr lang="es-ES_tradnl" sz="2900" dirty="0">
              <a:solidFill>
                <a:schemeClr val="tx1">
                  <a:lumMod val="75000"/>
                  <a:lumOff val="25000"/>
                </a:schemeClr>
              </a:solidFill>
            </a:endParaRPr>
          </a:p>
          <a:p>
            <a:pPr algn="just"/>
            <a:r>
              <a:rPr lang="es-ES_tradnl" sz="2900" dirty="0">
                <a:solidFill>
                  <a:schemeClr val="tx1">
                    <a:lumMod val="75000"/>
                    <a:lumOff val="25000"/>
                  </a:schemeClr>
                </a:solidFill>
              </a:rPr>
              <a:t>Bono de vulnerabilidad para 175 familias a ser relocalizadas en el proyecto Victoria del Sur.</a:t>
            </a:r>
          </a:p>
          <a:p>
            <a:pPr algn="just"/>
            <a:endParaRPr lang="es-ES_tradnl" sz="2900" dirty="0">
              <a:solidFill>
                <a:schemeClr val="tx1">
                  <a:lumMod val="75000"/>
                  <a:lumOff val="25000"/>
                </a:schemeClr>
              </a:solidFill>
            </a:endParaRPr>
          </a:p>
          <a:p>
            <a:pPr algn="just"/>
            <a:r>
              <a:rPr lang="es-ES_tradnl" sz="2900" dirty="0">
                <a:solidFill>
                  <a:schemeClr val="tx1">
                    <a:lumMod val="75000"/>
                    <a:lumOff val="25000"/>
                  </a:schemeClr>
                </a:solidFill>
              </a:rPr>
              <a:t>Valor del bono USD 2.000</a:t>
            </a:r>
          </a:p>
          <a:p>
            <a:pPr algn="just"/>
            <a:endParaRPr lang="es-ES_tradnl" sz="2900" dirty="0">
              <a:solidFill>
                <a:schemeClr val="tx1">
                  <a:lumMod val="75000"/>
                  <a:lumOff val="25000"/>
                </a:schemeClr>
              </a:solidFill>
            </a:endParaRPr>
          </a:p>
        </p:txBody>
      </p:sp>
    </p:spTree>
    <p:extLst>
      <p:ext uri="{BB962C8B-B14F-4D97-AF65-F5344CB8AC3E}">
        <p14:creationId xmlns:p14="http://schemas.microsoft.com/office/powerpoint/2010/main" val="374169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21E5A5E-3A7D-9B40-9677-639A62EFF8C6}"/>
              </a:ext>
            </a:extLst>
          </p:cNvPr>
          <p:cNvSpPr/>
          <p:nvPr/>
        </p:nvSpPr>
        <p:spPr>
          <a:xfrm>
            <a:off x="556054" y="300852"/>
            <a:ext cx="12603892" cy="1938992"/>
          </a:xfrm>
          <a:prstGeom prst="rect">
            <a:avLst/>
          </a:prstGeom>
        </p:spPr>
        <p:txBody>
          <a:bodyPr wrap="square">
            <a:spAutoFit/>
          </a:bodyPr>
          <a:lstStyle/>
          <a:p>
            <a:r>
              <a:rPr lang="es-EC" sz="4000" b="1" dirty="0"/>
              <a:t>Convenios de Cooperación Interinstitucional </a:t>
            </a:r>
          </a:p>
          <a:p>
            <a:r>
              <a:rPr lang="es-EC" sz="4000" b="1" dirty="0"/>
              <a:t>entre el Municipio del Distrito Metropolitano de </a:t>
            </a:r>
          </a:p>
          <a:p>
            <a:r>
              <a:rPr lang="es-EC" sz="4000" b="1" dirty="0"/>
              <a:t>Quito y la EPMHV</a:t>
            </a:r>
            <a:endParaRPr lang="es-ES_tradnl" sz="4000" dirty="0"/>
          </a:p>
        </p:txBody>
      </p:sp>
      <p:cxnSp>
        <p:nvCxnSpPr>
          <p:cNvPr id="3" name="Conector recto 2">
            <a:extLst>
              <a:ext uri="{FF2B5EF4-FFF2-40B4-BE49-F238E27FC236}">
                <a16:creationId xmlns:a16="http://schemas.microsoft.com/office/drawing/2014/main" xmlns="" id="{1BF9DFC9-E6F6-DB46-BB1D-DCB5B2E35480}"/>
              </a:ext>
            </a:extLst>
          </p:cNvPr>
          <p:cNvCxnSpPr>
            <a:cxnSpLocks/>
          </p:cNvCxnSpPr>
          <p:nvPr/>
        </p:nvCxnSpPr>
        <p:spPr>
          <a:xfrm>
            <a:off x="556054" y="2215130"/>
            <a:ext cx="10478530" cy="0"/>
          </a:xfrm>
          <a:prstGeom prst="line">
            <a:avLst/>
          </a:prstGeom>
        </p:spPr>
        <p:style>
          <a:lnRef idx="1">
            <a:schemeClr val="dk1"/>
          </a:lnRef>
          <a:fillRef idx="0">
            <a:schemeClr val="dk1"/>
          </a:fillRef>
          <a:effectRef idx="0">
            <a:schemeClr val="dk1"/>
          </a:effectRef>
          <a:fontRef idx="minor">
            <a:schemeClr val="tx1"/>
          </a:fontRef>
        </p:style>
      </p:cxnSp>
      <p:sp>
        <p:nvSpPr>
          <p:cNvPr id="5" name="Rectángulo 4">
            <a:extLst>
              <a:ext uri="{FF2B5EF4-FFF2-40B4-BE49-F238E27FC236}">
                <a16:creationId xmlns:a16="http://schemas.microsoft.com/office/drawing/2014/main" xmlns="" id="{A3F7CCC5-C417-194A-B5E8-EB4674248F27}"/>
              </a:ext>
            </a:extLst>
          </p:cNvPr>
          <p:cNvSpPr/>
          <p:nvPr/>
        </p:nvSpPr>
        <p:spPr>
          <a:xfrm>
            <a:off x="556054" y="2181330"/>
            <a:ext cx="10799805" cy="4108817"/>
          </a:xfrm>
          <a:prstGeom prst="rect">
            <a:avLst/>
          </a:prstGeom>
        </p:spPr>
        <p:txBody>
          <a:bodyPr wrap="square">
            <a:spAutoFit/>
          </a:bodyPr>
          <a:lstStyle/>
          <a:p>
            <a:pPr algn="just"/>
            <a:r>
              <a:rPr lang="es-EC" sz="2900" dirty="0">
                <a:solidFill>
                  <a:schemeClr val="tx1">
                    <a:lumMod val="75000"/>
                    <a:lumOff val="25000"/>
                  </a:schemeClr>
                </a:solidFill>
              </a:rPr>
              <a:t>Convenio ampliatorio suscrito el </a:t>
            </a:r>
            <a:r>
              <a:rPr lang="es-EC" sz="2900" b="1" dirty="0">
                <a:solidFill>
                  <a:schemeClr val="tx1">
                    <a:lumMod val="75000"/>
                    <a:lumOff val="25000"/>
                  </a:schemeClr>
                </a:solidFill>
              </a:rPr>
              <a:t>1 diciembre de 2014 </a:t>
            </a:r>
            <a:r>
              <a:rPr lang="es-EC" sz="2900" dirty="0">
                <a:solidFill>
                  <a:schemeClr val="tx1">
                    <a:lumMod val="75000"/>
                    <a:lumOff val="25000"/>
                  </a:schemeClr>
                </a:solidFill>
              </a:rPr>
              <a:t>.</a:t>
            </a:r>
          </a:p>
          <a:p>
            <a:pPr algn="just"/>
            <a:endParaRPr lang="es-EC" sz="2900" dirty="0">
              <a:solidFill>
                <a:schemeClr val="tx1">
                  <a:lumMod val="75000"/>
                  <a:lumOff val="25000"/>
                </a:schemeClr>
              </a:solidFill>
            </a:endParaRPr>
          </a:p>
          <a:p>
            <a:pPr algn="just"/>
            <a:r>
              <a:rPr lang="es-EC" sz="2900" dirty="0">
                <a:solidFill>
                  <a:schemeClr val="tx1">
                    <a:lumMod val="75000"/>
                    <a:lumOff val="25000"/>
                  </a:schemeClr>
                </a:solidFill>
              </a:rPr>
              <a:t>La cuantía del convenio es de $ 154.800 (ciento cincuenta y cuatro mil ochocientos).</a:t>
            </a:r>
          </a:p>
          <a:p>
            <a:pPr algn="just"/>
            <a:endParaRPr lang="es-EC" sz="2900" dirty="0">
              <a:solidFill>
                <a:schemeClr val="tx1">
                  <a:lumMod val="75000"/>
                  <a:lumOff val="25000"/>
                </a:schemeClr>
              </a:solidFill>
            </a:endParaRPr>
          </a:p>
          <a:p>
            <a:pPr algn="just"/>
            <a:r>
              <a:rPr lang="es-EC" sz="2900" dirty="0">
                <a:solidFill>
                  <a:schemeClr val="tx1">
                    <a:lumMod val="75000"/>
                    <a:lumOff val="25000"/>
                  </a:schemeClr>
                </a:solidFill>
              </a:rPr>
              <a:t>Bono de vulnerabilidad para 72 familias a ser relocalizadas en el proyecto Victoria del Sur.</a:t>
            </a:r>
          </a:p>
          <a:p>
            <a:pPr algn="just"/>
            <a:endParaRPr lang="es-EC" sz="2900" dirty="0">
              <a:solidFill>
                <a:schemeClr val="tx1">
                  <a:lumMod val="75000"/>
                  <a:lumOff val="25000"/>
                </a:schemeClr>
              </a:solidFill>
            </a:endParaRPr>
          </a:p>
          <a:p>
            <a:pPr algn="just"/>
            <a:r>
              <a:rPr lang="es-EC" sz="2900" dirty="0">
                <a:solidFill>
                  <a:schemeClr val="tx1">
                    <a:lumMod val="75000"/>
                    <a:lumOff val="25000"/>
                  </a:schemeClr>
                </a:solidFill>
              </a:rPr>
              <a:t>Monto del Bono:  USD 2.150</a:t>
            </a:r>
          </a:p>
        </p:txBody>
      </p:sp>
    </p:spTree>
    <p:extLst>
      <p:ext uri="{BB962C8B-B14F-4D97-AF65-F5344CB8AC3E}">
        <p14:creationId xmlns:p14="http://schemas.microsoft.com/office/powerpoint/2010/main" val="3073571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21E5A5E-3A7D-9B40-9677-639A62EFF8C6}"/>
              </a:ext>
            </a:extLst>
          </p:cNvPr>
          <p:cNvSpPr/>
          <p:nvPr/>
        </p:nvSpPr>
        <p:spPr>
          <a:xfrm>
            <a:off x="556054" y="37071"/>
            <a:ext cx="12603892" cy="1323439"/>
          </a:xfrm>
          <a:prstGeom prst="rect">
            <a:avLst/>
          </a:prstGeom>
        </p:spPr>
        <p:txBody>
          <a:bodyPr wrap="square">
            <a:spAutoFit/>
          </a:bodyPr>
          <a:lstStyle/>
          <a:p>
            <a:r>
              <a:rPr lang="es-MX" sz="4000" b="1" dirty="0"/>
              <a:t>Análisis de la necesidad de reforma a la </a:t>
            </a:r>
          </a:p>
          <a:p>
            <a:r>
              <a:rPr lang="es-MX" sz="4000" b="1" dirty="0"/>
              <a:t>Ordenanza 377-2013</a:t>
            </a:r>
            <a:endParaRPr lang="es-ES_tradnl" sz="4000" dirty="0"/>
          </a:p>
        </p:txBody>
      </p:sp>
      <p:cxnSp>
        <p:nvCxnSpPr>
          <p:cNvPr id="3" name="Conector recto 2">
            <a:extLst>
              <a:ext uri="{FF2B5EF4-FFF2-40B4-BE49-F238E27FC236}">
                <a16:creationId xmlns:a16="http://schemas.microsoft.com/office/drawing/2014/main" xmlns="" id="{1BF9DFC9-E6F6-DB46-BB1D-DCB5B2E35480}"/>
              </a:ext>
            </a:extLst>
          </p:cNvPr>
          <p:cNvCxnSpPr>
            <a:cxnSpLocks/>
          </p:cNvCxnSpPr>
          <p:nvPr/>
        </p:nvCxnSpPr>
        <p:spPr>
          <a:xfrm>
            <a:off x="556054" y="1206145"/>
            <a:ext cx="10626810" cy="0"/>
          </a:xfrm>
          <a:prstGeom prst="line">
            <a:avLst/>
          </a:prstGeom>
        </p:spPr>
        <p:style>
          <a:lnRef idx="1">
            <a:schemeClr val="dk1"/>
          </a:lnRef>
          <a:fillRef idx="0">
            <a:schemeClr val="dk1"/>
          </a:fillRef>
          <a:effectRef idx="0">
            <a:schemeClr val="dk1"/>
          </a:effectRef>
          <a:fontRef idx="minor">
            <a:schemeClr val="tx1"/>
          </a:fontRef>
        </p:style>
      </p:cxnSp>
      <p:sp>
        <p:nvSpPr>
          <p:cNvPr id="5" name="Rectángulo 4">
            <a:extLst>
              <a:ext uri="{FF2B5EF4-FFF2-40B4-BE49-F238E27FC236}">
                <a16:creationId xmlns:a16="http://schemas.microsoft.com/office/drawing/2014/main" xmlns="" id="{A3F7CCC5-C417-194A-B5E8-EB4674248F27}"/>
              </a:ext>
            </a:extLst>
          </p:cNvPr>
          <p:cNvSpPr/>
          <p:nvPr/>
        </p:nvSpPr>
        <p:spPr>
          <a:xfrm>
            <a:off x="383059" y="1403853"/>
            <a:ext cx="10799805" cy="5062924"/>
          </a:xfrm>
          <a:prstGeom prst="rect">
            <a:avLst/>
          </a:prstGeom>
        </p:spPr>
        <p:txBody>
          <a:bodyPr wrap="square">
            <a:spAutoFit/>
          </a:bodyPr>
          <a:lstStyle/>
          <a:p>
            <a:r>
              <a:rPr lang="es-EC" sz="1900" dirty="0"/>
              <a:t>1.- De conformidad con la Ordenanza Metropolitana No 008-2018, emitida con fecha posterior a la Ordenanza Nro 377-2013 el Concejo resolvió:</a:t>
            </a:r>
          </a:p>
          <a:p>
            <a:pPr algn="just"/>
            <a:r>
              <a:rPr lang="es-EC" sz="1900" dirty="0"/>
              <a:t>Ordenanza Metropolitana No.008-2019 Disposición General Sexta consta:” literal b) Sin perjuicio del proceso de revalorización y de actualización catastral producto del presente  Titulo, los valores de las transferencias de bienes inmuebles de dominio privado de </a:t>
            </a:r>
            <a:r>
              <a:rPr lang="es-EC" sz="1900" u="sng" dirty="0"/>
              <a:t>propiedad del Municipio del Distrito Metropolitano de Quito observaran los  precios acordados por las partes en la siguiente forma:….</a:t>
            </a:r>
            <a:r>
              <a:rPr lang="es-EC" sz="1900" i="1" u="sng" dirty="0"/>
              <a:t> </a:t>
            </a:r>
            <a:r>
              <a:rPr lang="es-EC" sz="1900" b="1" i="1" u="sng" dirty="0"/>
              <a:t>b)</a:t>
            </a:r>
            <a:r>
              <a:rPr lang="es-EC" sz="1900" dirty="0"/>
              <a:t>Para los casos de proyectos de viviendas de interés social cuyo promotor sea el Municipio del Distrito Metropolitano de Quito, </a:t>
            </a:r>
            <a:r>
              <a:rPr lang="es-EC" sz="1900" u="sng" dirty="0"/>
              <a:t>en los cuales se produjeron actos conducentes al traspaso de dominio</a:t>
            </a:r>
            <a:r>
              <a:rPr lang="es-EC" sz="1900" dirty="0"/>
              <a:t>, con una determinada  valoración,  a través de promesas de compraventa, reservas sin promesa de compraventa o cualquier otra documentación, tales como depósitos o transferencias bancarias realizadas a favor de la municipalidad o de los fideicomisos constituidos para la ejecución de este proyecto, que justifiquen dichas transferencias o actos conducentes, plazos o términos y condiciones dispuestos por la Empresa Pública Metropolitana de Hábitat y Vivienda en este momento, donde no se haya perfeccionado la transferencia de dominio, se respetaran los valores convenidos, hasta que se produzca la correspondiente transferencia de dominio, independientemente que se actualice la valoración. La información de estos casos será entrega por la Empresa Pública Metropolitana de Hábitat y Vivienda a las instancias municipales correspondientes</a:t>
            </a:r>
            <a:r>
              <a:rPr lang="es-EC" sz="1900" u="sng" dirty="0"/>
              <a:t>.»</a:t>
            </a:r>
          </a:p>
          <a:p>
            <a:pPr algn="just"/>
            <a:endParaRPr lang="es-EC" sz="1900" dirty="0">
              <a:solidFill>
                <a:schemeClr val="tx1">
                  <a:lumMod val="75000"/>
                  <a:lumOff val="25000"/>
                </a:schemeClr>
              </a:solidFill>
            </a:endParaRPr>
          </a:p>
        </p:txBody>
      </p:sp>
    </p:spTree>
    <p:extLst>
      <p:ext uri="{BB962C8B-B14F-4D97-AF65-F5344CB8AC3E}">
        <p14:creationId xmlns:p14="http://schemas.microsoft.com/office/powerpoint/2010/main" val="410142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21E5A5E-3A7D-9B40-9677-639A62EFF8C6}"/>
              </a:ext>
            </a:extLst>
          </p:cNvPr>
          <p:cNvSpPr/>
          <p:nvPr/>
        </p:nvSpPr>
        <p:spPr>
          <a:xfrm>
            <a:off x="556054" y="445288"/>
            <a:ext cx="12603892" cy="1323439"/>
          </a:xfrm>
          <a:prstGeom prst="rect">
            <a:avLst/>
          </a:prstGeom>
        </p:spPr>
        <p:txBody>
          <a:bodyPr wrap="square">
            <a:spAutoFit/>
          </a:bodyPr>
          <a:lstStyle/>
          <a:p>
            <a:r>
              <a:rPr lang="es-MX" sz="4000" b="1" dirty="0"/>
              <a:t>Análisis de la necesidad de reforma a la </a:t>
            </a:r>
          </a:p>
          <a:p>
            <a:r>
              <a:rPr lang="es-MX" sz="4000" b="1" dirty="0"/>
              <a:t>Ordenanza 377-2013</a:t>
            </a:r>
            <a:endParaRPr lang="es-ES_tradnl" sz="4000" dirty="0"/>
          </a:p>
        </p:txBody>
      </p:sp>
      <p:cxnSp>
        <p:nvCxnSpPr>
          <p:cNvPr id="3" name="Conector recto 2">
            <a:extLst>
              <a:ext uri="{FF2B5EF4-FFF2-40B4-BE49-F238E27FC236}">
                <a16:creationId xmlns:a16="http://schemas.microsoft.com/office/drawing/2014/main" xmlns="" id="{1BF9DFC9-E6F6-DB46-BB1D-DCB5B2E35480}"/>
              </a:ext>
            </a:extLst>
          </p:cNvPr>
          <p:cNvCxnSpPr>
            <a:cxnSpLocks/>
          </p:cNvCxnSpPr>
          <p:nvPr/>
        </p:nvCxnSpPr>
        <p:spPr>
          <a:xfrm>
            <a:off x="556054" y="1614362"/>
            <a:ext cx="10661675" cy="0"/>
          </a:xfrm>
          <a:prstGeom prst="line">
            <a:avLst/>
          </a:prstGeom>
        </p:spPr>
        <p:style>
          <a:lnRef idx="1">
            <a:schemeClr val="dk1"/>
          </a:lnRef>
          <a:fillRef idx="0">
            <a:schemeClr val="dk1"/>
          </a:fillRef>
          <a:effectRef idx="0">
            <a:schemeClr val="dk1"/>
          </a:effectRef>
          <a:fontRef idx="minor">
            <a:schemeClr val="tx1"/>
          </a:fontRef>
        </p:style>
      </p:cxnSp>
      <p:sp>
        <p:nvSpPr>
          <p:cNvPr id="5" name="Rectángulo 4">
            <a:extLst>
              <a:ext uri="{FF2B5EF4-FFF2-40B4-BE49-F238E27FC236}">
                <a16:creationId xmlns:a16="http://schemas.microsoft.com/office/drawing/2014/main" xmlns="" id="{A3F7CCC5-C417-194A-B5E8-EB4674248F27}"/>
              </a:ext>
            </a:extLst>
          </p:cNvPr>
          <p:cNvSpPr/>
          <p:nvPr/>
        </p:nvSpPr>
        <p:spPr>
          <a:xfrm>
            <a:off x="556054" y="1975353"/>
            <a:ext cx="10799805" cy="3477875"/>
          </a:xfrm>
          <a:prstGeom prst="rect">
            <a:avLst/>
          </a:prstGeom>
        </p:spPr>
        <p:txBody>
          <a:bodyPr wrap="square">
            <a:spAutoFit/>
          </a:bodyPr>
          <a:lstStyle/>
          <a:p>
            <a:pPr algn="just"/>
            <a:r>
              <a:rPr lang="es-EC" sz="2000" dirty="0"/>
              <a:t>2.- La Ordenanza No.008-2019 aplica de forma general para todos los proyectos en ejecución de interés social cuyo promotor sea el Municipio Metropolitano de Quito. Es decir, por ser una disposición normativa posterior a la Ordenanza  377-2013 que confiere derechos en favor de los beneficiarios, sus disposiciones se entienden incorporadas la Ordenanza 377-2013.   </a:t>
            </a:r>
          </a:p>
          <a:p>
            <a:pPr algn="just"/>
            <a:r>
              <a:rPr lang="es-EC" sz="2000" dirty="0"/>
              <a:t>3.-</a:t>
            </a:r>
            <a:r>
              <a:rPr lang="es-EC" sz="2000" u="sng" dirty="0"/>
              <a:t>La Ordenanza No.008-2019 no aplica para efectuar un congelamiento de precios en los casos en donde no se encuentran definidos los beneficiarios, por tanto estos no han podido hacer actos conducentes al traspaso de dominio.</a:t>
            </a:r>
          </a:p>
          <a:p>
            <a:pPr algn="just"/>
            <a:r>
              <a:rPr lang="es-EC" sz="2000" dirty="0"/>
              <a:t>Únicamente tendrían este beneficio aquellas personas que han dado una garantía como por ejemplo: </a:t>
            </a:r>
            <a:r>
              <a:rPr lang="es-EC" sz="2000" i="1" dirty="0"/>
              <a:t>promesas de compraventa, reservas sin promesa de compraventa o cualquier otra documentación, conducente al traspaso de dominio.</a:t>
            </a:r>
          </a:p>
          <a:p>
            <a:pPr algn="just"/>
            <a:r>
              <a:rPr lang="es-EC" sz="2000" i="1" dirty="0"/>
              <a:t>4.- No se requiere hacer una reforma a la Ordenanza Nro 377-2013  </a:t>
            </a:r>
            <a:endParaRPr lang="es-EC" sz="2000" dirty="0"/>
          </a:p>
        </p:txBody>
      </p:sp>
    </p:spTree>
    <p:extLst>
      <p:ext uri="{BB962C8B-B14F-4D97-AF65-F5344CB8AC3E}">
        <p14:creationId xmlns:p14="http://schemas.microsoft.com/office/powerpoint/2010/main" val="27851099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1646</Words>
  <Application>Microsoft Office PowerPoint</Application>
  <PresentationFormat>Personalizado</PresentationFormat>
  <Paragraphs>172</Paragraphs>
  <Slides>20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2" baseType="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Mayra Borja</cp:lastModifiedBy>
  <cp:revision>8</cp:revision>
  <dcterms:created xsi:type="dcterms:W3CDTF">2020-05-20T15:01:10Z</dcterms:created>
  <dcterms:modified xsi:type="dcterms:W3CDTF">2020-12-01T20:23:56Z</dcterms:modified>
</cp:coreProperties>
</file>