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96" r:id="rId1"/>
  </p:sldMasterIdLst>
  <p:notesMasterIdLst>
    <p:notesMasterId r:id="rId12"/>
  </p:notesMasterIdLst>
  <p:sldIdLst>
    <p:sldId id="403" r:id="rId2"/>
    <p:sldId id="455" r:id="rId3"/>
    <p:sldId id="460" r:id="rId4"/>
    <p:sldId id="447" r:id="rId5"/>
    <p:sldId id="449" r:id="rId6"/>
    <p:sldId id="450" r:id="rId7"/>
    <p:sldId id="453" r:id="rId8"/>
    <p:sldId id="463" r:id="rId9"/>
    <p:sldId id="458" r:id="rId10"/>
    <p:sldId id="462" r:id="rId11"/>
  </p:sldIdLst>
  <p:sldSz cx="12192000" cy="6858000"/>
  <p:notesSz cx="6858000" cy="992663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1489"/>
    <a:srgbClr val="1D90D5"/>
    <a:srgbClr val="EAF0F7"/>
    <a:srgbClr val="DE0025"/>
    <a:srgbClr val="05238B"/>
    <a:srgbClr val="DD0864"/>
    <a:srgbClr val="44A345"/>
    <a:srgbClr val="F9682D"/>
    <a:srgbClr val="B31D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snapToObjects="1">
      <p:cViewPr>
        <p:scale>
          <a:sx n="100" d="100"/>
          <a:sy n="100" d="100"/>
        </p:scale>
        <p:origin x="-12" y="-1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0140CD73-35F3-4A44-9950-47C4E4E14027}" type="datetimeFigureOut">
              <a:rPr lang="es-ES" smtClean="0"/>
              <a:pPr/>
              <a:t>13/08/2020</a:t>
            </a:fld>
            <a:endParaRPr lang="es-ES"/>
          </a:p>
        </p:txBody>
      </p:sp>
      <p:sp>
        <p:nvSpPr>
          <p:cNvPr id="4" name="Marcador de imagen de diapositiva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1DDF2C08-0878-7244-A9C9-5019D60E4631}" type="slidenum">
              <a:rPr lang="es-ES" smtClean="0"/>
              <a:pPr/>
              <a:t>‹Nº›</a:t>
            </a:fld>
            <a:endParaRPr lang="es-ES"/>
          </a:p>
        </p:txBody>
      </p:sp>
    </p:spTree>
    <p:extLst>
      <p:ext uri="{BB962C8B-B14F-4D97-AF65-F5344CB8AC3E}">
        <p14:creationId xmlns:p14="http://schemas.microsoft.com/office/powerpoint/2010/main" val="28174347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199838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82341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127209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1168664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149504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2269136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350111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972315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69961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360780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0EA5C0B-76F4-B34E-A5F6-535CAB637EA4}" type="datetimeFigureOut">
              <a:rPr lang="es-ES" smtClean="0"/>
              <a:pPr/>
              <a:t>13/08/2020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345170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EA5C0B-76F4-B34E-A5F6-535CAB637EA4}" type="datetimeFigureOut">
              <a:rPr lang="es-ES" smtClean="0"/>
              <a:pPr/>
              <a:t>13/08/2020</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E2F0A-CB8C-FA49-8A3A-4241F28DBB43}" type="slidenum">
              <a:rPr lang="es-ES" smtClean="0"/>
              <a:pPr/>
              <a:t>‹Nº›</a:t>
            </a:fld>
            <a:endParaRPr lang="es-ES"/>
          </a:p>
        </p:txBody>
      </p:sp>
    </p:spTree>
    <p:extLst>
      <p:ext uri="{BB962C8B-B14F-4D97-AF65-F5344CB8AC3E}">
        <p14:creationId xmlns:p14="http://schemas.microsoft.com/office/powerpoint/2010/main" val="17238277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CuadroTexto 9"/>
          <p:cNvSpPr txBox="1"/>
          <p:nvPr/>
        </p:nvSpPr>
        <p:spPr>
          <a:xfrm>
            <a:off x="2616925" y="2285429"/>
            <a:ext cx="1300844" cy="369332"/>
          </a:xfrm>
          <a:prstGeom prst="rect">
            <a:avLst/>
          </a:prstGeom>
          <a:noFill/>
        </p:spPr>
        <p:txBody>
          <a:bodyPr wrap="none" rtlCol="0">
            <a:spAutoFit/>
          </a:bodyPr>
          <a:lstStyle/>
          <a:p>
            <a:pPr lvl="0"/>
            <a:r>
              <a:rPr lang="es-ES" b="1" dirty="0">
                <a:solidFill>
                  <a:schemeClr val="bg1"/>
                </a:solidFill>
                <a:latin typeface="Arial" pitchFamily="34" charset="0"/>
                <a:cs typeface="Arial" pitchFamily="34" charset="0"/>
              </a:rPr>
              <a:t>Comercial</a:t>
            </a:r>
          </a:p>
        </p:txBody>
      </p:sp>
      <p:sp>
        <p:nvSpPr>
          <p:cNvPr id="11" name="CuadroTexto 10"/>
          <p:cNvSpPr txBox="1"/>
          <p:nvPr/>
        </p:nvSpPr>
        <p:spPr>
          <a:xfrm>
            <a:off x="5681747" y="2302824"/>
            <a:ext cx="864652" cy="369332"/>
          </a:xfrm>
          <a:prstGeom prst="rect">
            <a:avLst/>
          </a:prstGeom>
          <a:noFill/>
        </p:spPr>
        <p:txBody>
          <a:bodyPr wrap="none" rtlCol="0">
            <a:spAutoFit/>
          </a:bodyPr>
          <a:lstStyle/>
          <a:p>
            <a:pPr lvl="0"/>
            <a:r>
              <a:rPr lang="es-ES" b="1" dirty="0">
                <a:solidFill>
                  <a:srgbClr val="FFFFFF"/>
                </a:solidFill>
                <a:latin typeface="Arial" pitchFamily="34" charset="0"/>
                <a:cs typeface="Arial" pitchFamily="34" charset="0"/>
              </a:rPr>
              <a:t>Social</a:t>
            </a:r>
          </a:p>
        </p:txBody>
      </p:sp>
      <p:pic>
        <p:nvPicPr>
          <p:cNvPr id="9" name="Imagen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13106" y="4730405"/>
            <a:ext cx="3126266" cy="1573876"/>
          </a:xfrm>
          <a:prstGeom prst="rect">
            <a:avLst/>
          </a:prstGeom>
        </p:spPr>
      </p:pic>
      <p:pic>
        <p:nvPicPr>
          <p:cNvPr id="13" name="Imagen 12"/>
          <p:cNvPicPr>
            <a:picLocks noChangeAspect="1"/>
          </p:cNvPicPr>
          <p:nvPr/>
        </p:nvPicPr>
        <p:blipFill rotWithShape="1">
          <a:blip r:embed="rId3" cstate="screen">
            <a:extLst>
              <a:ext uri="{28A0092B-C50C-407E-A947-70E740481C1C}">
                <a14:useLocalDpi xmlns:a14="http://schemas.microsoft.com/office/drawing/2010/main"/>
              </a:ext>
            </a:extLst>
          </a:blip>
          <a:srcRect t="2" r="16755" b="-179058"/>
          <a:stretch/>
        </p:blipFill>
        <p:spPr>
          <a:xfrm>
            <a:off x="1874877" y="6419439"/>
            <a:ext cx="7335798" cy="446582"/>
          </a:xfrm>
          <a:prstGeom prst="rect">
            <a:avLst/>
          </a:prstGeom>
        </p:spPr>
      </p:pic>
      <p:sp>
        <p:nvSpPr>
          <p:cNvPr id="7" name="1 Título"/>
          <p:cNvSpPr txBox="1">
            <a:spLocks/>
          </p:cNvSpPr>
          <p:nvPr/>
        </p:nvSpPr>
        <p:spPr>
          <a:xfrm>
            <a:off x="2381224" y="1714489"/>
            <a:ext cx="6357982" cy="22621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s-EC" b="1" dirty="0"/>
          </a:p>
        </p:txBody>
      </p:sp>
      <p:sp>
        <p:nvSpPr>
          <p:cNvPr id="8" name="6 Rectángulo"/>
          <p:cNvSpPr/>
          <p:nvPr/>
        </p:nvSpPr>
        <p:spPr>
          <a:xfrm>
            <a:off x="4913746" y="4857761"/>
            <a:ext cx="5325627" cy="646331"/>
          </a:xfrm>
          <a:prstGeom prst="rect">
            <a:avLst/>
          </a:prstGeom>
        </p:spPr>
        <p:txBody>
          <a:bodyPr wrap="square">
            <a:spAutoFit/>
          </a:bodyPr>
          <a:lstStyle/>
          <a:p>
            <a:pPr algn="r">
              <a:buNone/>
            </a:pPr>
            <a:endParaRPr lang="es-EC" b="1" i="1" dirty="0">
              <a:solidFill>
                <a:srgbClr val="002060"/>
              </a:solidFill>
            </a:endParaRPr>
          </a:p>
          <a:p>
            <a:pPr algn="r">
              <a:buNone/>
            </a:pPr>
            <a:endParaRPr lang="es-EC" b="1" i="1" dirty="0">
              <a:solidFill>
                <a:srgbClr val="002060"/>
              </a:solidFill>
            </a:endParaRPr>
          </a:p>
        </p:txBody>
      </p:sp>
      <p:sp>
        <p:nvSpPr>
          <p:cNvPr id="2" name="Rectángulo 1"/>
          <p:cNvSpPr/>
          <p:nvPr/>
        </p:nvSpPr>
        <p:spPr>
          <a:xfrm>
            <a:off x="1696010" y="1990389"/>
            <a:ext cx="7972446" cy="2554545"/>
          </a:xfrm>
          <a:prstGeom prst="rect">
            <a:avLst/>
          </a:prstGeom>
        </p:spPr>
        <p:txBody>
          <a:bodyPr wrap="square">
            <a:spAutoFit/>
          </a:bodyPr>
          <a:lstStyle/>
          <a:p>
            <a:pPr algn="ctr"/>
            <a:r>
              <a:rPr lang="es-EC" sz="3200" b="1" dirty="0"/>
              <a:t>Cuadros Comparativos de Avance de Actividades de Proyectos de Vivienda de Relocalización /Fuente de información con corte al 30 Junio /</a:t>
            </a:r>
            <a:r>
              <a:rPr lang="es-EC" sz="3200" b="1" dirty="0" smtClean="0"/>
              <a:t>Oficio </a:t>
            </a:r>
            <a:r>
              <a:rPr lang="es-EC" sz="3200" b="1" dirty="0"/>
              <a:t>EPMHV GG 2020/0234/28 Julio    </a:t>
            </a:r>
            <a:endParaRPr lang="es-EC" sz="3200" b="1" dirty="0"/>
          </a:p>
        </p:txBody>
      </p:sp>
      <p:pic>
        <p:nvPicPr>
          <p:cNvPr id="12" name="Picture 2" descr="Secretaría-de-Seguridad-Logo">
            <a:extLst>
              <a:ext uri="{FF2B5EF4-FFF2-40B4-BE49-F238E27FC236}">
                <a16:creationId xmlns:a16="http://schemas.microsoft.com/office/drawing/2014/main" xmlns="" id="{8BE4A3E4-A797-4CC5-B44E-A229D83D6D6D}"/>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696010" y="-182783"/>
            <a:ext cx="3657992"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1873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2616925" y="2285429"/>
            <a:ext cx="1300844" cy="369332"/>
          </a:xfrm>
          <a:prstGeom prst="rect">
            <a:avLst/>
          </a:prstGeom>
          <a:noFill/>
        </p:spPr>
        <p:txBody>
          <a:bodyPr wrap="none" rtlCol="0">
            <a:spAutoFit/>
          </a:bodyPr>
          <a:lstStyle/>
          <a:p>
            <a:r>
              <a:rPr lang="es-ES" b="1" dirty="0">
                <a:solidFill>
                  <a:prstClr val="white"/>
                </a:solidFill>
                <a:latin typeface="Arial" pitchFamily="34" charset="0"/>
                <a:cs typeface="Arial" pitchFamily="34" charset="0"/>
              </a:rPr>
              <a:t>Comercial</a:t>
            </a:r>
          </a:p>
        </p:txBody>
      </p:sp>
      <p:sp>
        <p:nvSpPr>
          <p:cNvPr id="11" name="CuadroTexto 10"/>
          <p:cNvSpPr txBox="1"/>
          <p:nvPr/>
        </p:nvSpPr>
        <p:spPr>
          <a:xfrm>
            <a:off x="5681747" y="2302824"/>
            <a:ext cx="864652" cy="369332"/>
          </a:xfrm>
          <a:prstGeom prst="rect">
            <a:avLst/>
          </a:prstGeom>
          <a:noFill/>
        </p:spPr>
        <p:txBody>
          <a:bodyPr wrap="none" rtlCol="0">
            <a:spAutoFit/>
          </a:bodyPr>
          <a:lstStyle/>
          <a:p>
            <a:r>
              <a:rPr lang="es-ES" b="1" dirty="0">
                <a:solidFill>
                  <a:srgbClr val="FFFFFF"/>
                </a:solidFill>
                <a:latin typeface="Arial" pitchFamily="34" charset="0"/>
                <a:cs typeface="Arial" pitchFamily="34" charset="0"/>
              </a:rPr>
              <a:t>Social</a:t>
            </a:r>
          </a:p>
        </p:txBody>
      </p:sp>
      <p:sp>
        <p:nvSpPr>
          <p:cNvPr id="8" name="2 Título"/>
          <p:cNvSpPr>
            <a:spLocks noGrp="1"/>
          </p:cNvSpPr>
          <p:nvPr>
            <p:ph type="title"/>
          </p:nvPr>
        </p:nvSpPr>
        <p:spPr>
          <a:xfrm>
            <a:off x="2216331" y="357167"/>
            <a:ext cx="7733785" cy="865706"/>
          </a:xfrm>
        </p:spPr>
        <p:txBody>
          <a:bodyPr>
            <a:noAutofit/>
          </a:bodyPr>
          <a:lstStyle/>
          <a:p>
            <a:pPr algn="ctr"/>
            <a:r>
              <a:rPr lang="es-EC" sz="2200" b="1" dirty="0">
                <a:latin typeface="+mn-lt"/>
              </a:rPr>
              <a:t>ACCIONES A CONSIDERAR PARA ESTABLECER PRECIOS DE VIVIENDAS DE VICTORIA DEL SUR SEGÚN ORDENANZA METROPOLITANA 008-2019</a:t>
            </a:r>
          </a:p>
        </p:txBody>
      </p:sp>
      <p:sp>
        <p:nvSpPr>
          <p:cNvPr id="2" name="Rectangle 2">
            <a:extLst>
              <a:ext uri="{FF2B5EF4-FFF2-40B4-BE49-F238E27FC236}">
                <a16:creationId xmlns="" xmlns:a16="http://schemas.microsoft.com/office/drawing/2014/main" id="{2D723E0B-7B35-405B-956C-4C97B1CB8443}"/>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pSp>
        <p:nvGrpSpPr>
          <p:cNvPr id="3" name="Grupo 2"/>
          <p:cNvGrpSpPr/>
          <p:nvPr/>
        </p:nvGrpSpPr>
        <p:grpSpPr>
          <a:xfrm>
            <a:off x="1631257" y="1381943"/>
            <a:ext cx="8929487" cy="5176492"/>
            <a:chOff x="212659" y="1451578"/>
            <a:chExt cx="8716829" cy="4987735"/>
          </a:xfrm>
        </p:grpSpPr>
        <p:sp>
          <p:nvSpPr>
            <p:cNvPr id="4" name="Forma libre 3"/>
            <p:cNvSpPr/>
            <p:nvPr/>
          </p:nvSpPr>
          <p:spPr>
            <a:xfrm>
              <a:off x="2761475" y="1451578"/>
              <a:ext cx="6168013" cy="1512854"/>
            </a:xfrm>
            <a:custGeom>
              <a:avLst/>
              <a:gdLst>
                <a:gd name="connsiteX0" fmla="*/ 198422 w 1190509"/>
                <a:gd name="connsiteY0" fmla="*/ 0 h 6274640"/>
                <a:gd name="connsiteX1" fmla="*/ 992087 w 1190509"/>
                <a:gd name="connsiteY1" fmla="*/ 0 h 6274640"/>
                <a:gd name="connsiteX2" fmla="*/ 1190509 w 1190509"/>
                <a:gd name="connsiteY2" fmla="*/ 198422 h 6274640"/>
                <a:gd name="connsiteX3" fmla="*/ 1190509 w 1190509"/>
                <a:gd name="connsiteY3" fmla="*/ 6274640 h 6274640"/>
                <a:gd name="connsiteX4" fmla="*/ 1190509 w 1190509"/>
                <a:gd name="connsiteY4" fmla="*/ 6274640 h 6274640"/>
                <a:gd name="connsiteX5" fmla="*/ 0 w 1190509"/>
                <a:gd name="connsiteY5" fmla="*/ 6274640 h 6274640"/>
                <a:gd name="connsiteX6" fmla="*/ 0 w 1190509"/>
                <a:gd name="connsiteY6" fmla="*/ 6274640 h 6274640"/>
                <a:gd name="connsiteX7" fmla="*/ 0 w 1190509"/>
                <a:gd name="connsiteY7" fmla="*/ 198422 h 6274640"/>
                <a:gd name="connsiteX8" fmla="*/ 198422 w 1190509"/>
                <a:gd name="connsiteY8" fmla="*/ 0 h 627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0509" h="6274640">
                  <a:moveTo>
                    <a:pt x="1190509" y="1045795"/>
                  </a:moveTo>
                  <a:lnTo>
                    <a:pt x="1190509" y="5228845"/>
                  </a:lnTo>
                  <a:cubicBezTo>
                    <a:pt x="1190509" y="5806418"/>
                    <a:pt x="1173654" y="6274637"/>
                    <a:pt x="1152862" y="6274637"/>
                  </a:cubicBezTo>
                  <a:lnTo>
                    <a:pt x="0" y="6274637"/>
                  </a:lnTo>
                  <a:lnTo>
                    <a:pt x="0" y="6274637"/>
                  </a:lnTo>
                  <a:lnTo>
                    <a:pt x="0" y="3"/>
                  </a:lnTo>
                  <a:lnTo>
                    <a:pt x="0" y="3"/>
                  </a:lnTo>
                  <a:lnTo>
                    <a:pt x="1152862" y="3"/>
                  </a:lnTo>
                  <a:cubicBezTo>
                    <a:pt x="1173654" y="3"/>
                    <a:pt x="1190509" y="468222"/>
                    <a:pt x="1190509" y="1045795"/>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7151" tIns="86691" rIns="115266" bIns="86692" numCol="1" spcCol="1270" anchor="ctr" anchorCtr="0">
              <a:noAutofit/>
            </a:bodyPr>
            <a:lstStyle/>
            <a:p>
              <a:pPr marL="0" lvl="1" algn="just" defTabSz="666750">
                <a:lnSpc>
                  <a:spcPct val="90000"/>
                </a:lnSpc>
                <a:spcBef>
                  <a:spcPct val="0"/>
                </a:spcBef>
                <a:spcAft>
                  <a:spcPct val="15000"/>
                </a:spcAft>
              </a:pPr>
              <a:r>
                <a:rPr lang="es-ES_tradnl" sz="1500" b="1" dirty="0" smtClean="0"/>
                <a:t>Conocer </a:t>
              </a:r>
              <a:r>
                <a:rPr lang="es-ES_tradnl" sz="1500" b="1" dirty="0"/>
                <a:t>si la Empresa Municipal de Hábitat y Vivienda solicit</a:t>
              </a:r>
              <a:r>
                <a:rPr lang="es-ES_tradnl" sz="1500" b="1" dirty="0"/>
                <a:t>ó</a:t>
              </a:r>
              <a:r>
                <a:rPr lang="es-ES_tradnl" sz="1500" b="1" dirty="0"/>
                <a:t>  a la Dirección Metropolitana de Catastros se considere la actualización de la  valoración del uso de suelo del Proyecto Habitacional de Victoria del Sur,  considerando la afectación de la Franja de Protección de Quebrada y su respectivo factor de corrección en procura de disminuir  el precio del suelo y por ende su incidencia en los precios de las viviendas de este proyecto municipal.</a:t>
              </a:r>
            </a:p>
          </p:txBody>
        </p:sp>
        <p:sp>
          <p:nvSpPr>
            <p:cNvPr id="5" name="Forma libre 4"/>
            <p:cNvSpPr/>
            <p:nvPr/>
          </p:nvSpPr>
          <p:spPr>
            <a:xfrm>
              <a:off x="213584" y="1641221"/>
              <a:ext cx="2440023" cy="1323211"/>
            </a:xfrm>
            <a:custGeom>
              <a:avLst/>
              <a:gdLst>
                <a:gd name="connsiteX0" fmla="*/ 0 w 2440023"/>
                <a:gd name="connsiteY0" fmla="*/ 220540 h 1323211"/>
                <a:gd name="connsiteX1" fmla="*/ 220540 w 2440023"/>
                <a:gd name="connsiteY1" fmla="*/ 0 h 1323211"/>
                <a:gd name="connsiteX2" fmla="*/ 2219483 w 2440023"/>
                <a:gd name="connsiteY2" fmla="*/ 0 h 1323211"/>
                <a:gd name="connsiteX3" fmla="*/ 2440023 w 2440023"/>
                <a:gd name="connsiteY3" fmla="*/ 220540 h 1323211"/>
                <a:gd name="connsiteX4" fmla="*/ 2440023 w 2440023"/>
                <a:gd name="connsiteY4" fmla="*/ 1102671 h 1323211"/>
                <a:gd name="connsiteX5" fmla="*/ 2219483 w 2440023"/>
                <a:gd name="connsiteY5" fmla="*/ 1323211 h 1323211"/>
                <a:gd name="connsiteX6" fmla="*/ 220540 w 2440023"/>
                <a:gd name="connsiteY6" fmla="*/ 1323211 h 1323211"/>
                <a:gd name="connsiteX7" fmla="*/ 0 w 2440023"/>
                <a:gd name="connsiteY7" fmla="*/ 1102671 h 1323211"/>
                <a:gd name="connsiteX8" fmla="*/ 0 w 2440023"/>
                <a:gd name="connsiteY8" fmla="*/ 220540 h 132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0023" h="1323211">
                  <a:moveTo>
                    <a:pt x="0" y="220540"/>
                  </a:moveTo>
                  <a:cubicBezTo>
                    <a:pt x="0" y="98739"/>
                    <a:pt x="98739" y="0"/>
                    <a:pt x="220540" y="0"/>
                  </a:cubicBezTo>
                  <a:lnTo>
                    <a:pt x="2219483" y="0"/>
                  </a:lnTo>
                  <a:cubicBezTo>
                    <a:pt x="2341284" y="0"/>
                    <a:pt x="2440023" y="98739"/>
                    <a:pt x="2440023" y="220540"/>
                  </a:cubicBezTo>
                  <a:lnTo>
                    <a:pt x="2440023" y="1102671"/>
                  </a:lnTo>
                  <a:cubicBezTo>
                    <a:pt x="2440023" y="1224472"/>
                    <a:pt x="2341284" y="1323211"/>
                    <a:pt x="2219483" y="1323211"/>
                  </a:cubicBezTo>
                  <a:lnTo>
                    <a:pt x="220540" y="1323211"/>
                  </a:lnTo>
                  <a:cubicBezTo>
                    <a:pt x="98739" y="1323211"/>
                    <a:pt x="0" y="1224472"/>
                    <a:pt x="0" y="1102671"/>
                  </a:cubicBezTo>
                  <a:lnTo>
                    <a:pt x="0" y="2205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3174" tIns="98884" rIns="133174" bIns="98884" numCol="1" spcCol="1270" anchor="ctr" anchorCtr="0">
              <a:noAutofit/>
            </a:bodyPr>
            <a:lstStyle/>
            <a:p>
              <a:pPr algn="ctr" defTabSz="800100">
                <a:lnSpc>
                  <a:spcPct val="90000"/>
                </a:lnSpc>
                <a:spcBef>
                  <a:spcPct val="0"/>
                </a:spcBef>
                <a:spcAft>
                  <a:spcPct val="35000"/>
                </a:spcAft>
              </a:pPr>
              <a:endParaRPr lang="es-EC" sz="1600" dirty="0"/>
            </a:p>
            <a:p>
              <a:pPr algn="ctr" defTabSz="800100">
                <a:lnSpc>
                  <a:spcPct val="90000"/>
                </a:lnSpc>
                <a:spcBef>
                  <a:spcPct val="0"/>
                </a:spcBef>
                <a:spcAft>
                  <a:spcPct val="35000"/>
                </a:spcAft>
              </a:pPr>
              <a:r>
                <a:rPr lang="es-EC" sz="1600" dirty="0"/>
                <a:t>DISPOSICIÓN GENERAL TERCERA</a:t>
              </a:r>
            </a:p>
            <a:p>
              <a:pPr algn="ctr" defTabSz="800100">
                <a:lnSpc>
                  <a:spcPct val="90000"/>
                </a:lnSpc>
                <a:spcBef>
                  <a:spcPct val="0"/>
                </a:spcBef>
                <a:spcAft>
                  <a:spcPct val="35000"/>
                </a:spcAft>
              </a:pPr>
              <a:r>
                <a:rPr lang="es-EC" sz="1600" dirty="0"/>
                <a:t>                                       </a:t>
              </a:r>
              <a:endParaRPr lang="es-EC" sz="1600" dirty="0"/>
            </a:p>
          </p:txBody>
        </p:sp>
        <p:sp>
          <p:nvSpPr>
            <p:cNvPr id="6" name="Forma libre 5"/>
            <p:cNvSpPr/>
            <p:nvPr/>
          </p:nvSpPr>
          <p:spPr>
            <a:xfrm>
              <a:off x="3660496" y="3163224"/>
              <a:ext cx="5268992" cy="1574390"/>
            </a:xfrm>
            <a:custGeom>
              <a:avLst/>
              <a:gdLst>
                <a:gd name="connsiteX0" fmla="*/ 266348 w 1598058"/>
                <a:gd name="connsiteY0" fmla="*/ 0 h 5337706"/>
                <a:gd name="connsiteX1" fmla="*/ 1331710 w 1598058"/>
                <a:gd name="connsiteY1" fmla="*/ 0 h 5337706"/>
                <a:gd name="connsiteX2" fmla="*/ 1598058 w 1598058"/>
                <a:gd name="connsiteY2" fmla="*/ 266348 h 5337706"/>
                <a:gd name="connsiteX3" fmla="*/ 1598058 w 1598058"/>
                <a:gd name="connsiteY3" fmla="*/ 5337706 h 5337706"/>
                <a:gd name="connsiteX4" fmla="*/ 1598058 w 1598058"/>
                <a:gd name="connsiteY4" fmla="*/ 5337706 h 5337706"/>
                <a:gd name="connsiteX5" fmla="*/ 0 w 1598058"/>
                <a:gd name="connsiteY5" fmla="*/ 5337706 h 5337706"/>
                <a:gd name="connsiteX6" fmla="*/ 0 w 1598058"/>
                <a:gd name="connsiteY6" fmla="*/ 5337706 h 5337706"/>
                <a:gd name="connsiteX7" fmla="*/ 0 w 1598058"/>
                <a:gd name="connsiteY7" fmla="*/ 266348 h 5337706"/>
                <a:gd name="connsiteX8" fmla="*/ 266348 w 1598058"/>
                <a:gd name="connsiteY8" fmla="*/ 0 h 5337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058" h="5337706">
                  <a:moveTo>
                    <a:pt x="1598058" y="889634"/>
                  </a:moveTo>
                  <a:lnTo>
                    <a:pt x="1598058" y="4448072"/>
                  </a:lnTo>
                  <a:cubicBezTo>
                    <a:pt x="1598058" y="4939403"/>
                    <a:pt x="1562356" y="5337706"/>
                    <a:pt x="1518316" y="5337706"/>
                  </a:cubicBezTo>
                  <a:lnTo>
                    <a:pt x="0" y="5337706"/>
                  </a:lnTo>
                  <a:lnTo>
                    <a:pt x="0" y="5337706"/>
                  </a:lnTo>
                  <a:lnTo>
                    <a:pt x="0" y="0"/>
                  </a:lnTo>
                  <a:lnTo>
                    <a:pt x="0" y="0"/>
                  </a:lnTo>
                  <a:lnTo>
                    <a:pt x="1518316" y="0"/>
                  </a:lnTo>
                  <a:cubicBezTo>
                    <a:pt x="1562356" y="0"/>
                    <a:pt x="1598058" y="398303"/>
                    <a:pt x="1598058" y="889634"/>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7151" tIns="106585" rIns="135160" bIns="106587" numCol="1" spcCol="1270" anchor="ctr" anchorCtr="0">
              <a:noAutofit/>
            </a:bodyPr>
            <a:lstStyle/>
            <a:p>
              <a:pPr marL="0" lvl="1" algn="just" defTabSz="666750">
                <a:lnSpc>
                  <a:spcPct val="90000"/>
                </a:lnSpc>
                <a:spcBef>
                  <a:spcPct val="0"/>
                </a:spcBef>
                <a:spcAft>
                  <a:spcPct val="15000"/>
                </a:spcAft>
              </a:pPr>
              <a:r>
                <a:rPr lang="es-419" sz="1500" b="1" dirty="0"/>
                <a:t>Conocer si la Empresa Municipal de Hábitat y Vivienda informó a la Dirección Metropolitana de Catastros que las viviendas de relocalización de Victoria del Sur tenían asignadas bonos de reasentamiento emitidos por el MIDUVI y otros bonos municipales de vulnerablidad como actos conducentes previo al perfeccionamiento a la transferencia de dominio para que se respeten los valores convenidos independientemente  que se actualice la valoración.</a:t>
              </a:r>
            </a:p>
          </p:txBody>
        </p:sp>
        <p:sp>
          <p:nvSpPr>
            <p:cNvPr id="7" name="Forma libre 6"/>
            <p:cNvSpPr/>
            <p:nvPr/>
          </p:nvSpPr>
          <p:spPr>
            <a:xfrm>
              <a:off x="214509" y="3163224"/>
              <a:ext cx="3271102" cy="1316228"/>
            </a:xfrm>
            <a:custGeom>
              <a:avLst/>
              <a:gdLst>
                <a:gd name="connsiteX0" fmla="*/ 0 w 3377272"/>
                <a:gd name="connsiteY0" fmla="*/ 220540 h 1323211"/>
                <a:gd name="connsiteX1" fmla="*/ 220540 w 3377272"/>
                <a:gd name="connsiteY1" fmla="*/ 0 h 1323211"/>
                <a:gd name="connsiteX2" fmla="*/ 3156732 w 3377272"/>
                <a:gd name="connsiteY2" fmla="*/ 0 h 1323211"/>
                <a:gd name="connsiteX3" fmla="*/ 3377272 w 3377272"/>
                <a:gd name="connsiteY3" fmla="*/ 220540 h 1323211"/>
                <a:gd name="connsiteX4" fmla="*/ 3377272 w 3377272"/>
                <a:gd name="connsiteY4" fmla="*/ 1102671 h 1323211"/>
                <a:gd name="connsiteX5" fmla="*/ 3156732 w 3377272"/>
                <a:gd name="connsiteY5" fmla="*/ 1323211 h 1323211"/>
                <a:gd name="connsiteX6" fmla="*/ 220540 w 3377272"/>
                <a:gd name="connsiteY6" fmla="*/ 1323211 h 1323211"/>
                <a:gd name="connsiteX7" fmla="*/ 0 w 3377272"/>
                <a:gd name="connsiteY7" fmla="*/ 1102671 h 1323211"/>
                <a:gd name="connsiteX8" fmla="*/ 0 w 3377272"/>
                <a:gd name="connsiteY8" fmla="*/ 220540 h 132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7272" h="1323211">
                  <a:moveTo>
                    <a:pt x="0" y="220540"/>
                  </a:moveTo>
                  <a:cubicBezTo>
                    <a:pt x="0" y="98739"/>
                    <a:pt x="98739" y="0"/>
                    <a:pt x="220540" y="0"/>
                  </a:cubicBezTo>
                  <a:lnTo>
                    <a:pt x="3156732" y="0"/>
                  </a:lnTo>
                  <a:cubicBezTo>
                    <a:pt x="3278533" y="0"/>
                    <a:pt x="3377272" y="98739"/>
                    <a:pt x="3377272" y="220540"/>
                  </a:cubicBezTo>
                  <a:lnTo>
                    <a:pt x="3377272" y="1102671"/>
                  </a:lnTo>
                  <a:cubicBezTo>
                    <a:pt x="3377272" y="1224472"/>
                    <a:pt x="3278533" y="1323211"/>
                    <a:pt x="3156732" y="1323211"/>
                  </a:cubicBezTo>
                  <a:lnTo>
                    <a:pt x="220540" y="1323211"/>
                  </a:lnTo>
                  <a:cubicBezTo>
                    <a:pt x="98739" y="1323211"/>
                    <a:pt x="0" y="1224472"/>
                    <a:pt x="0" y="1102671"/>
                  </a:cubicBezTo>
                  <a:lnTo>
                    <a:pt x="0" y="2205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3174" tIns="98884" rIns="133174" bIns="98884" numCol="1" spcCol="1270" anchor="ctr" anchorCtr="0">
              <a:noAutofit/>
            </a:bodyPr>
            <a:lstStyle/>
            <a:p>
              <a:pPr algn="ctr" defTabSz="800100">
                <a:lnSpc>
                  <a:spcPct val="90000"/>
                </a:lnSpc>
                <a:spcBef>
                  <a:spcPct val="0"/>
                </a:spcBef>
                <a:spcAft>
                  <a:spcPct val="35000"/>
                </a:spcAft>
              </a:pPr>
              <a:r>
                <a:rPr lang="es-EC" sz="1600" dirty="0"/>
                <a:t>DISPOSICIÓN GENERAL SEXTA / LITERAL b </a:t>
              </a:r>
              <a:endParaRPr lang="es-EC" sz="1600" dirty="0"/>
            </a:p>
          </p:txBody>
        </p:sp>
        <p:sp>
          <p:nvSpPr>
            <p:cNvPr id="9" name="Forma libre 8"/>
            <p:cNvSpPr/>
            <p:nvPr/>
          </p:nvSpPr>
          <p:spPr>
            <a:xfrm>
              <a:off x="2761475" y="4931962"/>
              <a:ext cx="6168012" cy="1507351"/>
            </a:xfrm>
            <a:custGeom>
              <a:avLst/>
              <a:gdLst>
                <a:gd name="connsiteX0" fmla="*/ 135604 w 813605"/>
                <a:gd name="connsiteY0" fmla="*/ 0 h 6307016"/>
                <a:gd name="connsiteX1" fmla="*/ 678001 w 813605"/>
                <a:gd name="connsiteY1" fmla="*/ 0 h 6307016"/>
                <a:gd name="connsiteX2" fmla="*/ 813605 w 813605"/>
                <a:gd name="connsiteY2" fmla="*/ 135604 h 6307016"/>
                <a:gd name="connsiteX3" fmla="*/ 813605 w 813605"/>
                <a:gd name="connsiteY3" fmla="*/ 6307016 h 6307016"/>
                <a:gd name="connsiteX4" fmla="*/ 813605 w 813605"/>
                <a:gd name="connsiteY4" fmla="*/ 6307016 h 6307016"/>
                <a:gd name="connsiteX5" fmla="*/ 0 w 813605"/>
                <a:gd name="connsiteY5" fmla="*/ 6307016 h 6307016"/>
                <a:gd name="connsiteX6" fmla="*/ 0 w 813605"/>
                <a:gd name="connsiteY6" fmla="*/ 6307016 h 6307016"/>
                <a:gd name="connsiteX7" fmla="*/ 0 w 813605"/>
                <a:gd name="connsiteY7" fmla="*/ 135604 h 6307016"/>
                <a:gd name="connsiteX8" fmla="*/ 135604 w 813605"/>
                <a:gd name="connsiteY8" fmla="*/ 0 h 630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3605" h="6307016">
                  <a:moveTo>
                    <a:pt x="813605" y="1051196"/>
                  </a:moveTo>
                  <a:lnTo>
                    <a:pt x="813605" y="5255820"/>
                  </a:lnTo>
                  <a:cubicBezTo>
                    <a:pt x="813605" y="5836377"/>
                    <a:pt x="805773" y="6307012"/>
                    <a:pt x="796112" y="6307012"/>
                  </a:cubicBezTo>
                  <a:lnTo>
                    <a:pt x="0" y="6307012"/>
                  </a:lnTo>
                  <a:lnTo>
                    <a:pt x="0" y="6307012"/>
                  </a:lnTo>
                  <a:lnTo>
                    <a:pt x="0" y="4"/>
                  </a:lnTo>
                  <a:lnTo>
                    <a:pt x="0" y="4"/>
                  </a:lnTo>
                  <a:lnTo>
                    <a:pt x="796112" y="4"/>
                  </a:lnTo>
                  <a:cubicBezTo>
                    <a:pt x="805773" y="4"/>
                    <a:pt x="813605" y="470639"/>
                    <a:pt x="813605" y="1051196"/>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7151" tIns="68293" rIns="96867" bIns="68292" numCol="1" spcCol="1270" anchor="ctr" anchorCtr="0">
              <a:noAutofit/>
            </a:bodyPr>
            <a:lstStyle/>
            <a:p>
              <a:pPr marL="0" lvl="1" algn="just" defTabSz="666750">
                <a:lnSpc>
                  <a:spcPct val="90000"/>
                </a:lnSpc>
                <a:spcBef>
                  <a:spcPct val="0"/>
                </a:spcBef>
                <a:spcAft>
                  <a:spcPct val="15000"/>
                </a:spcAft>
              </a:pPr>
              <a:r>
                <a:rPr lang="es-EC" sz="1400" b="1" dirty="0"/>
                <a:t>Conocer</a:t>
              </a:r>
              <a:r>
                <a:rPr lang="es-419" sz="1400" b="1" dirty="0"/>
                <a:t> si la Empresa  Metropolitana de Habitat y Vivienda solicitó a la Empresa Municipal de Agua Potable de Quito, la revisión del precio de  la venta del terreno donde se edifico el Proyecto de Vivienda Victoria del Sur, considerando las afectaciones de la Franja de Protección de Quebrada que limita este predio.</a:t>
              </a:r>
            </a:p>
            <a:p>
              <a:pPr marL="0" lvl="1" algn="just" defTabSz="666750">
                <a:lnSpc>
                  <a:spcPct val="90000"/>
                </a:lnSpc>
                <a:spcBef>
                  <a:spcPct val="0"/>
                </a:spcBef>
                <a:spcAft>
                  <a:spcPct val="15000"/>
                </a:spcAft>
              </a:pPr>
              <a:r>
                <a:rPr lang="es-419" sz="1400" b="1" dirty="0"/>
                <a:t>Conocer si la Dirección Metropolitana de Catrastros logro implementar o crear un factor de vivienda de relocalización o emergente para contar con precios referenciales ,establecidos al respecto en la Ordenanza de Relocalización asi como saber si consideró los acabados constructivos de las viviendas de Victoria del Sur.</a:t>
              </a:r>
              <a:endParaRPr lang="es-419" sz="1400" b="1" dirty="0"/>
            </a:p>
          </p:txBody>
        </p:sp>
        <p:sp>
          <p:nvSpPr>
            <p:cNvPr id="13" name="Forma libre 12"/>
            <p:cNvSpPr/>
            <p:nvPr/>
          </p:nvSpPr>
          <p:spPr>
            <a:xfrm>
              <a:off x="212659" y="4847040"/>
              <a:ext cx="2409576" cy="1282691"/>
            </a:xfrm>
            <a:custGeom>
              <a:avLst/>
              <a:gdLst>
                <a:gd name="connsiteX0" fmla="*/ 0 w 2407725"/>
                <a:gd name="connsiteY0" fmla="*/ 220540 h 1323211"/>
                <a:gd name="connsiteX1" fmla="*/ 220540 w 2407725"/>
                <a:gd name="connsiteY1" fmla="*/ 0 h 1323211"/>
                <a:gd name="connsiteX2" fmla="*/ 2187185 w 2407725"/>
                <a:gd name="connsiteY2" fmla="*/ 0 h 1323211"/>
                <a:gd name="connsiteX3" fmla="*/ 2407725 w 2407725"/>
                <a:gd name="connsiteY3" fmla="*/ 220540 h 1323211"/>
                <a:gd name="connsiteX4" fmla="*/ 2407725 w 2407725"/>
                <a:gd name="connsiteY4" fmla="*/ 1102671 h 1323211"/>
                <a:gd name="connsiteX5" fmla="*/ 2187185 w 2407725"/>
                <a:gd name="connsiteY5" fmla="*/ 1323211 h 1323211"/>
                <a:gd name="connsiteX6" fmla="*/ 220540 w 2407725"/>
                <a:gd name="connsiteY6" fmla="*/ 1323211 h 1323211"/>
                <a:gd name="connsiteX7" fmla="*/ 0 w 2407725"/>
                <a:gd name="connsiteY7" fmla="*/ 1102671 h 1323211"/>
                <a:gd name="connsiteX8" fmla="*/ 0 w 2407725"/>
                <a:gd name="connsiteY8" fmla="*/ 220540 h 132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7725" h="1323211">
                  <a:moveTo>
                    <a:pt x="0" y="220540"/>
                  </a:moveTo>
                  <a:cubicBezTo>
                    <a:pt x="0" y="98739"/>
                    <a:pt x="98739" y="0"/>
                    <a:pt x="220540" y="0"/>
                  </a:cubicBezTo>
                  <a:lnTo>
                    <a:pt x="2187185" y="0"/>
                  </a:lnTo>
                  <a:cubicBezTo>
                    <a:pt x="2308986" y="0"/>
                    <a:pt x="2407725" y="98739"/>
                    <a:pt x="2407725" y="220540"/>
                  </a:cubicBezTo>
                  <a:lnTo>
                    <a:pt x="2407725" y="1102671"/>
                  </a:lnTo>
                  <a:cubicBezTo>
                    <a:pt x="2407725" y="1224472"/>
                    <a:pt x="2308986" y="1323211"/>
                    <a:pt x="2187185" y="1323211"/>
                  </a:cubicBezTo>
                  <a:lnTo>
                    <a:pt x="220540" y="1323211"/>
                  </a:lnTo>
                  <a:cubicBezTo>
                    <a:pt x="98739" y="1323211"/>
                    <a:pt x="0" y="1224472"/>
                    <a:pt x="0" y="1102671"/>
                  </a:cubicBezTo>
                  <a:lnTo>
                    <a:pt x="0" y="2205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3174" tIns="98884" rIns="133174" bIns="98884" numCol="1" spcCol="1270" anchor="ctr" anchorCtr="0">
              <a:noAutofit/>
            </a:bodyPr>
            <a:lstStyle/>
            <a:p>
              <a:pPr algn="ctr" defTabSz="800100">
                <a:lnSpc>
                  <a:spcPct val="90000"/>
                </a:lnSpc>
                <a:spcBef>
                  <a:spcPct val="0"/>
                </a:spcBef>
                <a:spcAft>
                  <a:spcPct val="35000"/>
                </a:spcAft>
              </a:pPr>
              <a:r>
                <a:rPr lang="es-EC" sz="1600" dirty="0"/>
                <a:t>  OTRAS CONSIDERACIONES </a:t>
              </a:r>
              <a:endParaRPr lang="es-EC" sz="1600" dirty="0"/>
            </a:p>
          </p:txBody>
        </p:sp>
      </p:grpSp>
      <p:pic>
        <p:nvPicPr>
          <p:cNvPr id="14" name="Imagen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036143" y="6263029"/>
            <a:ext cx="957257" cy="481918"/>
          </a:xfrm>
          <a:prstGeom prst="rect">
            <a:avLst/>
          </a:prstGeom>
        </p:spPr>
      </p:pic>
    </p:spTree>
    <p:extLst>
      <p:ext uri="{BB962C8B-B14F-4D97-AF65-F5344CB8AC3E}">
        <p14:creationId xmlns:p14="http://schemas.microsoft.com/office/powerpoint/2010/main" val="542690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2616925" y="2285429"/>
            <a:ext cx="1300844" cy="369332"/>
          </a:xfrm>
          <a:prstGeom prst="rect">
            <a:avLst/>
          </a:prstGeom>
          <a:noFill/>
        </p:spPr>
        <p:txBody>
          <a:bodyPr wrap="none" rtlCol="0">
            <a:spAutoFit/>
          </a:bodyPr>
          <a:lstStyle/>
          <a:p>
            <a:r>
              <a:rPr lang="es-ES" b="1" dirty="0">
                <a:solidFill>
                  <a:prstClr val="white"/>
                </a:solidFill>
                <a:latin typeface="Arial" pitchFamily="34" charset="0"/>
                <a:cs typeface="Arial" pitchFamily="34" charset="0"/>
              </a:rPr>
              <a:t>Comercial</a:t>
            </a:r>
          </a:p>
        </p:txBody>
      </p:sp>
      <p:sp>
        <p:nvSpPr>
          <p:cNvPr id="11" name="CuadroTexto 10"/>
          <p:cNvSpPr txBox="1"/>
          <p:nvPr/>
        </p:nvSpPr>
        <p:spPr>
          <a:xfrm>
            <a:off x="5681747" y="2302824"/>
            <a:ext cx="864652" cy="369332"/>
          </a:xfrm>
          <a:prstGeom prst="rect">
            <a:avLst/>
          </a:prstGeom>
          <a:noFill/>
        </p:spPr>
        <p:txBody>
          <a:bodyPr wrap="none" rtlCol="0">
            <a:spAutoFit/>
          </a:bodyPr>
          <a:lstStyle/>
          <a:p>
            <a:r>
              <a:rPr lang="es-ES" b="1" dirty="0">
                <a:solidFill>
                  <a:srgbClr val="FFFFFF"/>
                </a:solidFill>
                <a:latin typeface="Arial" pitchFamily="34" charset="0"/>
                <a:cs typeface="Arial" pitchFamily="34" charset="0"/>
              </a:rPr>
              <a:t>Social</a:t>
            </a:r>
          </a:p>
        </p:txBody>
      </p:sp>
      <p:pic>
        <p:nvPicPr>
          <p:cNvPr id="15" name="Imagen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028783" y="6272294"/>
            <a:ext cx="957257" cy="481918"/>
          </a:xfrm>
          <a:prstGeom prst="rect">
            <a:avLst/>
          </a:prstGeom>
        </p:spPr>
      </p:pic>
      <p:pic>
        <p:nvPicPr>
          <p:cNvPr id="16" name="Imagen 15"/>
          <p:cNvPicPr>
            <a:picLocks noChangeAspect="1"/>
          </p:cNvPicPr>
          <p:nvPr/>
        </p:nvPicPr>
        <p:blipFill rotWithShape="1">
          <a:blip r:embed="rId3" cstate="screen">
            <a:extLst>
              <a:ext uri="{28A0092B-C50C-407E-A947-70E740481C1C}">
                <a14:useLocalDpi xmlns:a14="http://schemas.microsoft.com/office/drawing/2010/main"/>
              </a:ext>
            </a:extLst>
          </a:blip>
          <a:srcRect t="2" r="16755" b="-179058"/>
          <a:stretch/>
        </p:blipFill>
        <p:spPr>
          <a:xfrm>
            <a:off x="1874877" y="6419439"/>
            <a:ext cx="8887716" cy="446582"/>
          </a:xfrm>
          <a:prstGeom prst="rect">
            <a:avLst/>
          </a:prstGeom>
        </p:spPr>
      </p:pic>
      <p:sp>
        <p:nvSpPr>
          <p:cNvPr id="8" name="2 Título"/>
          <p:cNvSpPr>
            <a:spLocks noGrp="1"/>
          </p:cNvSpPr>
          <p:nvPr>
            <p:ph type="title"/>
          </p:nvPr>
        </p:nvSpPr>
        <p:spPr>
          <a:xfrm>
            <a:off x="1708732" y="204287"/>
            <a:ext cx="7772400" cy="859174"/>
          </a:xfrm>
        </p:spPr>
        <p:txBody>
          <a:bodyPr>
            <a:noAutofit/>
          </a:bodyPr>
          <a:lstStyle/>
          <a:p>
            <a:pPr algn="ctr"/>
            <a:r>
              <a:rPr lang="es-419" sz="2400" b="1" dirty="0" smtClean="0">
                <a:solidFill>
                  <a:srgbClr val="C00000"/>
                </a:solidFill>
              </a:rPr>
              <a:t/>
            </a:r>
            <a:br>
              <a:rPr lang="es-419" sz="2400" b="1" dirty="0" smtClean="0">
                <a:solidFill>
                  <a:srgbClr val="C00000"/>
                </a:solidFill>
              </a:rPr>
            </a:br>
            <a:r>
              <a:rPr lang="es-419" sz="2400" b="1" dirty="0" smtClean="0">
                <a:solidFill>
                  <a:srgbClr val="C00000"/>
                </a:solidFill>
              </a:rPr>
              <a:t>CONVENIOS </a:t>
            </a:r>
            <a:r>
              <a:rPr lang="es-419" sz="2400" b="1" dirty="0">
                <a:solidFill>
                  <a:srgbClr val="C00000"/>
                </a:solidFill>
              </a:rPr>
              <a:t>DE COOPERACIÓN INTERINSTITUCIONAL </a:t>
            </a:r>
            <a:r>
              <a:rPr lang="es-419" sz="2400" b="1" dirty="0">
                <a:solidFill>
                  <a:srgbClr val="C00000"/>
                </a:solidFill>
              </a:rPr>
              <a:t>/ ASIGNACIÓN DE 1060 BONOS REASENTAMIENTO (MIDUVI)</a:t>
            </a:r>
            <a:r>
              <a:rPr lang="es-419" sz="2800" b="1" dirty="0"/>
              <a:t/>
            </a:r>
            <a:br>
              <a:rPr lang="es-419" sz="2800" b="1" dirty="0"/>
            </a:br>
            <a:endParaRPr lang="es-EC" sz="2800" b="1" dirty="0"/>
          </a:p>
        </p:txBody>
      </p:sp>
      <p:sp>
        <p:nvSpPr>
          <p:cNvPr id="2" name="Rectangle 2">
            <a:extLst>
              <a:ext uri="{FF2B5EF4-FFF2-40B4-BE49-F238E27FC236}">
                <a16:creationId xmlns="" xmlns:a16="http://schemas.microsoft.com/office/drawing/2014/main" id="{2D723E0B-7B35-405B-956C-4C97B1CB8443}"/>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4" name="Rectangle 2">
            <a:extLst>
              <a:ext uri="{FF2B5EF4-FFF2-40B4-BE49-F238E27FC236}">
                <a16:creationId xmlns="" xmlns:a16="http://schemas.microsoft.com/office/drawing/2014/main" id="{6AF57134-21EF-4AC8-9D9F-BD9BDEA1CA02}"/>
              </a:ext>
            </a:extLst>
          </p:cNvPr>
          <p:cNvSpPr>
            <a:spLocks noChangeArrowheads="1"/>
          </p:cNvSpPr>
          <p:nvPr/>
        </p:nvSpPr>
        <p:spPr bwMode="auto">
          <a:xfrm>
            <a:off x="2742870" y="1230003"/>
            <a:ext cx="118421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3" name="Rectangle 2">
            <a:extLst>
              <a:ext uri="{FF2B5EF4-FFF2-40B4-BE49-F238E27FC236}">
                <a16:creationId xmlns="" xmlns:a16="http://schemas.microsoft.com/office/drawing/2014/main" id="{BFE4803B-E34A-4C69-B512-C0B000F4762F}"/>
              </a:ext>
            </a:extLst>
          </p:cNvPr>
          <p:cNvSpPr>
            <a:spLocks noChangeArrowheads="1"/>
          </p:cNvSpPr>
          <p:nvPr/>
        </p:nvSpPr>
        <p:spPr bwMode="auto">
          <a:xfrm>
            <a:off x="2093843" y="1128980"/>
            <a:ext cx="137542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6" name="Rectangle 2">
            <a:extLst>
              <a:ext uri="{FF2B5EF4-FFF2-40B4-BE49-F238E27FC236}">
                <a16:creationId xmlns="" xmlns:a16="http://schemas.microsoft.com/office/drawing/2014/main" id="{F0388912-7856-4E21-B2E8-B3FEF41C1966}"/>
              </a:ext>
            </a:extLst>
          </p:cNvPr>
          <p:cNvSpPr>
            <a:spLocks noChangeArrowheads="1"/>
          </p:cNvSpPr>
          <p:nvPr/>
        </p:nvSpPr>
        <p:spPr bwMode="auto">
          <a:xfrm>
            <a:off x="2058949" y="15807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5" name="Rectangle 2">
            <a:extLst>
              <a:ext uri="{FF2B5EF4-FFF2-40B4-BE49-F238E27FC236}">
                <a16:creationId xmlns="" xmlns:a16="http://schemas.microsoft.com/office/drawing/2014/main" id="{A52943BE-748C-428B-98D7-5C7B3FA26883}"/>
              </a:ext>
            </a:extLst>
          </p:cNvPr>
          <p:cNvSpPr>
            <a:spLocks noChangeArrowheads="1"/>
          </p:cNvSpPr>
          <p:nvPr/>
        </p:nvSpPr>
        <p:spPr bwMode="auto">
          <a:xfrm>
            <a:off x="1524000" y="-161807"/>
            <a:ext cx="170533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aphicFrame>
        <p:nvGraphicFramePr>
          <p:cNvPr id="12" name="Tabla 11">
            <a:extLst>
              <a:ext uri="{FF2B5EF4-FFF2-40B4-BE49-F238E27FC236}">
                <a16:creationId xmlns="" xmlns:a16="http://schemas.microsoft.com/office/drawing/2014/main" id="{29A3ACA4-1B7E-41D9-9E9E-600A70E46691}"/>
              </a:ext>
            </a:extLst>
          </p:cNvPr>
          <p:cNvGraphicFramePr>
            <a:graphicFrameLocks noGrp="1"/>
          </p:cNvGraphicFramePr>
          <p:nvPr>
            <p:extLst>
              <p:ext uri="{D42A27DB-BD31-4B8C-83A1-F6EECF244321}">
                <p14:modId xmlns:p14="http://schemas.microsoft.com/office/powerpoint/2010/main" val="494994705"/>
              </p:ext>
            </p:extLst>
          </p:nvPr>
        </p:nvGraphicFramePr>
        <p:xfrm>
          <a:off x="5947937" y="2917570"/>
          <a:ext cx="4895850" cy="3480770"/>
        </p:xfrm>
        <a:graphic>
          <a:graphicData uri="http://schemas.openxmlformats.org/drawingml/2006/table">
            <a:tbl>
              <a:tblPr firstRow="1" firstCol="1" bandRow="1">
                <a:tableStyleId>{5C22544A-7EE6-4342-B048-85BDC9FD1C3A}</a:tableStyleId>
              </a:tblPr>
              <a:tblGrid>
                <a:gridCol w="1887220">
                  <a:extLst>
                    <a:ext uri="{9D8B030D-6E8A-4147-A177-3AD203B41FA5}">
                      <a16:colId xmlns="" xmlns:a16="http://schemas.microsoft.com/office/drawing/2014/main" val="4211258368"/>
                    </a:ext>
                  </a:extLst>
                </a:gridCol>
                <a:gridCol w="3008630">
                  <a:extLst>
                    <a:ext uri="{9D8B030D-6E8A-4147-A177-3AD203B41FA5}">
                      <a16:colId xmlns="" xmlns:a16="http://schemas.microsoft.com/office/drawing/2014/main" val="2774497298"/>
                    </a:ext>
                  </a:extLst>
                </a:gridCol>
              </a:tblGrid>
              <a:tr h="218485">
                <a:tc>
                  <a:txBody>
                    <a:bodyPr/>
                    <a:lstStyle/>
                    <a:p>
                      <a:pPr algn="just">
                        <a:lnSpc>
                          <a:spcPct val="107000"/>
                        </a:lnSpc>
                        <a:spcAft>
                          <a:spcPts val="0"/>
                        </a:spcAft>
                      </a:pPr>
                      <a:r>
                        <a:rPr lang="es-EC" sz="1400" dirty="0">
                          <a:effectLst/>
                        </a:rPr>
                        <a:t>FIRMANTES</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a:effectLst/>
                        </a:rPr>
                        <a:t>SNGR-MDMQ-MIDUVI</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086142346"/>
                  </a:ext>
                </a:extLst>
              </a:tr>
              <a:tr h="218485">
                <a:tc>
                  <a:txBody>
                    <a:bodyPr/>
                    <a:lstStyle/>
                    <a:p>
                      <a:pPr algn="just">
                        <a:lnSpc>
                          <a:spcPct val="107000"/>
                        </a:lnSpc>
                        <a:spcAft>
                          <a:spcPts val="0"/>
                        </a:spcAft>
                      </a:pPr>
                      <a:r>
                        <a:rPr lang="es-EC" sz="1400">
                          <a:effectLst/>
                        </a:rPr>
                        <a:t>FECHA DE SUSCRIPCIÓN</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Agosto 2012</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055579558"/>
                  </a:ext>
                </a:extLst>
              </a:tr>
              <a:tr h="218485">
                <a:tc>
                  <a:txBody>
                    <a:bodyPr/>
                    <a:lstStyle/>
                    <a:p>
                      <a:pPr algn="just">
                        <a:lnSpc>
                          <a:spcPct val="107000"/>
                        </a:lnSpc>
                        <a:spcAft>
                          <a:spcPts val="0"/>
                        </a:spcAft>
                      </a:pPr>
                      <a:r>
                        <a:rPr lang="es-EC" sz="1400">
                          <a:effectLst/>
                        </a:rPr>
                        <a:t>MONTO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C" sz="1400" dirty="0">
                          <a:effectLst/>
                        </a:rPr>
                        <a:t>USD $8.184.400</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50978001"/>
                  </a:ext>
                </a:extLst>
              </a:tr>
              <a:tr h="1713892">
                <a:tc>
                  <a:txBody>
                    <a:bodyPr/>
                    <a:lstStyle/>
                    <a:p>
                      <a:pPr algn="just">
                        <a:lnSpc>
                          <a:spcPct val="107000"/>
                        </a:lnSpc>
                        <a:spcAft>
                          <a:spcPts val="0"/>
                        </a:spcAft>
                      </a:pPr>
                      <a:r>
                        <a:rPr lang="es-EC" sz="1400" dirty="0">
                          <a:effectLst/>
                        </a:rPr>
                        <a:t>OBJETIVO</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19685">
                        <a:spcAft>
                          <a:spcPts val="0"/>
                        </a:spcAft>
                      </a:pPr>
                      <a:r>
                        <a:rPr lang="es-EC" sz="1400" dirty="0">
                          <a:effectLst/>
                        </a:rPr>
                        <a:t>Ejecutar el proceso constructivo de los proyectos habitacionales</a:t>
                      </a:r>
                    </a:p>
                    <a:p>
                      <a:pPr indent="-19685">
                        <a:spcAft>
                          <a:spcPts val="0"/>
                        </a:spcAft>
                      </a:pPr>
                      <a:r>
                        <a:rPr lang="es-EC" sz="1400" dirty="0">
                          <a:effectLst/>
                        </a:rPr>
                        <a:t> </a:t>
                      </a:r>
                    </a:p>
                    <a:p>
                      <a:pPr marL="342900" lvl="0" indent="-342900" algn="just">
                        <a:spcAft>
                          <a:spcPts val="0"/>
                        </a:spcAft>
                        <a:buFont typeface="Symbol" panose="05050102010706020507" pitchFamily="18" charset="2"/>
                        <a:buChar char=""/>
                      </a:pPr>
                      <a:r>
                        <a:rPr lang="es-EC" sz="1400" dirty="0">
                          <a:effectLst/>
                        </a:rPr>
                        <a:t>Ciudad Bicentenario: 70 familias.</a:t>
                      </a:r>
                    </a:p>
                    <a:p>
                      <a:pPr marL="342900" lvl="0" indent="-342900" algn="just">
                        <a:spcAft>
                          <a:spcPts val="0"/>
                        </a:spcAft>
                        <a:buFont typeface="Symbol" panose="05050102010706020507" pitchFamily="18" charset="2"/>
                        <a:buChar char=""/>
                      </a:pPr>
                      <a:r>
                        <a:rPr lang="es-EC" sz="1400" dirty="0">
                          <a:effectLst/>
                        </a:rPr>
                        <a:t>Victoria del Sur: 382 familias</a:t>
                      </a:r>
                    </a:p>
                    <a:p>
                      <a:pPr marL="342900" lvl="0" indent="-342900" algn="just">
                        <a:spcAft>
                          <a:spcPts val="0"/>
                        </a:spcAft>
                        <a:buFont typeface="Symbol" panose="05050102010706020507" pitchFamily="18" charset="2"/>
                        <a:buChar char=""/>
                      </a:pPr>
                      <a:r>
                        <a:rPr lang="es-EC" sz="1400" dirty="0">
                          <a:effectLst/>
                        </a:rPr>
                        <a:t>Pueblo Blanco: 77 familias</a:t>
                      </a:r>
                    </a:p>
                    <a:p>
                      <a:pPr marL="342900" lvl="0" indent="-342900" algn="just">
                        <a:spcAft>
                          <a:spcPts val="0"/>
                        </a:spcAft>
                        <a:buFont typeface="Symbol" panose="05050102010706020507" pitchFamily="18" charset="2"/>
                        <a:buChar char=""/>
                      </a:pPr>
                      <a:r>
                        <a:rPr lang="es-EC" sz="1400" dirty="0">
                          <a:effectLst/>
                        </a:rPr>
                        <a:t>Bellavista de Carretas: 171 familias</a:t>
                      </a:r>
                    </a:p>
                    <a:p>
                      <a:pPr algn="just">
                        <a:lnSpc>
                          <a:spcPct val="107000"/>
                        </a:lnSpc>
                        <a:spcAft>
                          <a:spcPts val="0"/>
                        </a:spcAft>
                      </a:pPr>
                      <a:r>
                        <a:rPr lang="es-EC" sz="1400" dirty="0">
                          <a:effectLst/>
                        </a:rPr>
                        <a:t> </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966337875"/>
                  </a:ext>
                </a:extLst>
              </a:tr>
              <a:tr h="218485">
                <a:tc>
                  <a:txBody>
                    <a:bodyPr/>
                    <a:lstStyle/>
                    <a:p>
                      <a:pPr algn="just">
                        <a:lnSpc>
                          <a:spcPct val="107000"/>
                        </a:lnSpc>
                        <a:spcAft>
                          <a:spcPts val="0"/>
                        </a:spcAft>
                      </a:pPr>
                      <a:r>
                        <a:rPr lang="es-EC" sz="1400">
                          <a:effectLst/>
                        </a:rPr>
                        <a:t>NÚMERO DE VIVIENDAS</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700</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911057272"/>
                  </a:ext>
                </a:extLst>
              </a:tr>
              <a:tr h="218485">
                <a:tc>
                  <a:txBody>
                    <a:bodyPr/>
                    <a:lstStyle/>
                    <a:p>
                      <a:pPr algn="just">
                        <a:lnSpc>
                          <a:spcPct val="107000"/>
                        </a:lnSpc>
                        <a:spcAft>
                          <a:spcPts val="0"/>
                        </a:spcAft>
                      </a:pPr>
                      <a:r>
                        <a:rPr lang="es-EC" sz="1400">
                          <a:effectLst/>
                        </a:rPr>
                        <a:t>PLAZO DEL CONVENIO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Vencido</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73857317"/>
                  </a:ext>
                </a:extLst>
              </a:tr>
              <a:tr h="218485">
                <a:tc>
                  <a:txBody>
                    <a:bodyPr/>
                    <a:lstStyle/>
                    <a:p>
                      <a:pPr algn="just">
                        <a:lnSpc>
                          <a:spcPct val="107000"/>
                        </a:lnSpc>
                        <a:spcAft>
                          <a:spcPts val="0"/>
                        </a:spcAft>
                      </a:pPr>
                      <a:r>
                        <a:rPr lang="es-EC" sz="1400">
                          <a:effectLst/>
                        </a:rPr>
                        <a:t>ESTADO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Por liquidar (EPMHV)</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447009154"/>
                  </a:ext>
                </a:extLst>
              </a:tr>
            </a:tbl>
          </a:graphicData>
        </a:graphic>
      </p:graphicFrame>
      <p:graphicFrame>
        <p:nvGraphicFramePr>
          <p:cNvPr id="13" name="Tabla 12">
            <a:extLst>
              <a:ext uri="{FF2B5EF4-FFF2-40B4-BE49-F238E27FC236}">
                <a16:creationId xmlns="" xmlns:a16="http://schemas.microsoft.com/office/drawing/2014/main" id="{63DEC729-1140-4CFA-AE10-C39D35BA53EF}"/>
              </a:ext>
            </a:extLst>
          </p:cNvPr>
          <p:cNvGraphicFramePr>
            <a:graphicFrameLocks noGrp="1"/>
          </p:cNvGraphicFramePr>
          <p:nvPr>
            <p:extLst>
              <p:ext uri="{D42A27DB-BD31-4B8C-83A1-F6EECF244321}">
                <p14:modId xmlns:p14="http://schemas.microsoft.com/office/powerpoint/2010/main" val="4170101595"/>
              </p:ext>
            </p:extLst>
          </p:nvPr>
        </p:nvGraphicFramePr>
        <p:xfrm>
          <a:off x="625642" y="1105399"/>
          <a:ext cx="5263231" cy="2545627"/>
        </p:xfrm>
        <a:graphic>
          <a:graphicData uri="http://schemas.openxmlformats.org/drawingml/2006/table">
            <a:tbl>
              <a:tblPr firstRow="1" firstCol="1" bandRow="1">
                <a:tableStyleId>{5C22544A-7EE6-4342-B048-85BDC9FD1C3A}</a:tableStyleId>
              </a:tblPr>
              <a:tblGrid>
                <a:gridCol w="2013064">
                  <a:extLst>
                    <a:ext uri="{9D8B030D-6E8A-4147-A177-3AD203B41FA5}">
                      <a16:colId xmlns="" xmlns:a16="http://schemas.microsoft.com/office/drawing/2014/main" val="3297447245"/>
                    </a:ext>
                  </a:extLst>
                </a:gridCol>
                <a:gridCol w="3250167">
                  <a:extLst>
                    <a:ext uri="{9D8B030D-6E8A-4147-A177-3AD203B41FA5}">
                      <a16:colId xmlns="" xmlns:a16="http://schemas.microsoft.com/office/drawing/2014/main" val="2839781104"/>
                    </a:ext>
                  </a:extLst>
                </a:gridCol>
              </a:tblGrid>
              <a:tr h="254563">
                <a:tc>
                  <a:txBody>
                    <a:bodyPr/>
                    <a:lstStyle/>
                    <a:p>
                      <a:pPr algn="just">
                        <a:lnSpc>
                          <a:spcPct val="107000"/>
                        </a:lnSpc>
                        <a:spcAft>
                          <a:spcPts val="0"/>
                        </a:spcAft>
                      </a:pPr>
                      <a:r>
                        <a:rPr lang="es-EC" sz="1400" dirty="0">
                          <a:effectLst/>
                        </a:rPr>
                        <a:t>FIRMANTES</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SNGR-MDMQ-MIDUVI</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676302484"/>
                  </a:ext>
                </a:extLst>
              </a:tr>
              <a:tr h="254563">
                <a:tc>
                  <a:txBody>
                    <a:bodyPr/>
                    <a:lstStyle/>
                    <a:p>
                      <a:pPr algn="just">
                        <a:lnSpc>
                          <a:spcPct val="107000"/>
                        </a:lnSpc>
                        <a:spcAft>
                          <a:spcPts val="0"/>
                        </a:spcAft>
                      </a:pPr>
                      <a:r>
                        <a:rPr lang="es-EC" sz="1400">
                          <a:effectLst/>
                        </a:rPr>
                        <a:t>FECHA DE SUSCRIPCIÓN</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Junio 2011</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319728031"/>
                  </a:ext>
                </a:extLst>
              </a:tr>
              <a:tr h="254563">
                <a:tc>
                  <a:txBody>
                    <a:bodyPr/>
                    <a:lstStyle/>
                    <a:p>
                      <a:pPr algn="just">
                        <a:lnSpc>
                          <a:spcPct val="107000"/>
                        </a:lnSpc>
                        <a:spcAft>
                          <a:spcPts val="0"/>
                        </a:spcAft>
                      </a:pPr>
                      <a:r>
                        <a:rPr lang="es-EC" sz="1400">
                          <a:effectLst/>
                        </a:rPr>
                        <a:t>MONTO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indent="-457200" algn="just">
                        <a:spcAft>
                          <a:spcPts val="0"/>
                        </a:spcAft>
                      </a:pPr>
                      <a:r>
                        <a:rPr lang="es-EC" sz="1400" dirty="0">
                          <a:effectLst/>
                        </a:rPr>
                        <a:t>USD $3.427.920</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25342334"/>
                  </a:ext>
                </a:extLst>
              </a:tr>
              <a:tr h="787258">
                <a:tc>
                  <a:txBody>
                    <a:bodyPr/>
                    <a:lstStyle/>
                    <a:p>
                      <a:pPr algn="just">
                        <a:lnSpc>
                          <a:spcPct val="107000"/>
                        </a:lnSpc>
                        <a:spcAft>
                          <a:spcPts val="0"/>
                        </a:spcAft>
                      </a:pPr>
                      <a:r>
                        <a:rPr lang="es-EC" sz="1400" dirty="0">
                          <a:effectLst/>
                        </a:rPr>
                        <a:t>OBJETIVO</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Ejecutar el proceso constructivo del Proyecto Habitacional “La Mena” (Bonos de Reasentamiento)</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129097756"/>
                  </a:ext>
                </a:extLst>
              </a:tr>
              <a:tr h="458212">
                <a:tc>
                  <a:txBody>
                    <a:bodyPr/>
                    <a:lstStyle/>
                    <a:p>
                      <a:pPr algn="just">
                        <a:lnSpc>
                          <a:spcPct val="107000"/>
                        </a:lnSpc>
                        <a:spcAft>
                          <a:spcPts val="0"/>
                        </a:spcAft>
                      </a:pPr>
                      <a:r>
                        <a:rPr lang="es-EC" sz="1400" dirty="0">
                          <a:effectLst/>
                        </a:rPr>
                        <a:t>NÚMERO DE VIVIENDAS</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360 (bonos)</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916450849"/>
                  </a:ext>
                </a:extLst>
              </a:tr>
              <a:tr h="281905">
                <a:tc>
                  <a:txBody>
                    <a:bodyPr/>
                    <a:lstStyle/>
                    <a:p>
                      <a:pPr algn="just">
                        <a:lnSpc>
                          <a:spcPct val="107000"/>
                        </a:lnSpc>
                        <a:spcAft>
                          <a:spcPts val="0"/>
                        </a:spcAft>
                      </a:pPr>
                      <a:r>
                        <a:rPr lang="es-EC" sz="1400" dirty="0">
                          <a:effectLst/>
                        </a:rPr>
                        <a:t>PLAZO DEL CONVENIO</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Vencido</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795499930"/>
                  </a:ext>
                </a:extLst>
              </a:tr>
              <a:tr h="254563">
                <a:tc>
                  <a:txBody>
                    <a:bodyPr/>
                    <a:lstStyle/>
                    <a:p>
                      <a:pPr algn="just">
                        <a:lnSpc>
                          <a:spcPct val="107000"/>
                        </a:lnSpc>
                        <a:spcAft>
                          <a:spcPts val="0"/>
                        </a:spcAft>
                      </a:pPr>
                      <a:r>
                        <a:rPr lang="es-EC" sz="1400" dirty="0">
                          <a:effectLst/>
                        </a:rPr>
                        <a:t>ESTADO</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400" dirty="0">
                          <a:effectLst/>
                        </a:rPr>
                        <a:t>Por liquidar (EPMHV)</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393945766"/>
                  </a:ext>
                </a:extLst>
              </a:tr>
            </a:tbl>
          </a:graphicData>
        </a:graphic>
      </p:graphicFrame>
      <p:sp>
        <p:nvSpPr>
          <p:cNvPr id="14" name="Elipse 13">
            <a:extLst>
              <a:ext uri="{FF2B5EF4-FFF2-40B4-BE49-F238E27FC236}">
                <a16:creationId xmlns="" xmlns:a16="http://schemas.microsoft.com/office/drawing/2014/main" id="{D122863F-5F7F-43E6-BB65-EF0FCB2BF96E}"/>
              </a:ext>
            </a:extLst>
          </p:cNvPr>
          <p:cNvSpPr/>
          <p:nvPr/>
        </p:nvSpPr>
        <p:spPr>
          <a:xfrm>
            <a:off x="6095999" y="1658144"/>
            <a:ext cx="1851379" cy="10140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419" dirty="0"/>
              <a:t>CONVENIO 064</a:t>
            </a:r>
            <a:endParaRPr lang="es-EC" dirty="0"/>
          </a:p>
        </p:txBody>
      </p:sp>
      <p:sp>
        <p:nvSpPr>
          <p:cNvPr id="17" name="Elipse 16">
            <a:extLst>
              <a:ext uri="{FF2B5EF4-FFF2-40B4-BE49-F238E27FC236}">
                <a16:creationId xmlns="" xmlns:a16="http://schemas.microsoft.com/office/drawing/2014/main" id="{3F341670-C216-4511-B08C-6B60E512DD63}"/>
              </a:ext>
            </a:extLst>
          </p:cNvPr>
          <p:cNvSpPr/>
          <p:nvPr/>
        </p:nvSpPr>
        <p:spPr>
          <a:xfrm>
            <a:off x="3434927" y="4186899"/>
            <a:ext cx="2246820" cy="105362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419" dirty="0"/>
              <a:t>CONVENIO 202</a:t>
            </a:r>
            <a:endParaRPr lang="es-EC" dirty="0"/>
          </a:p>
        </p:txBody>
      </p:sp>
    </p:spTree>
    <p:extLst>
      <p:ext uri="{BB962C8B-B14F-4D97-AF65-F5344CB8AC3E}">
        <p14:creationId xmlns:p14="http://schemas.microsoft.com/office/powerpoint/2010/main" val="2454835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2616925" y="2285429"/>
            <a:ext cx="1300844" cy="369332"/>
          </a:xfrm>
          <a:prstGeom prst="rect">
            <a:avLst/>
          </a:prstGeom>
          <a:noFill/>
        </p:spPr>
        <p:txBody>
          <a:bodyPr wrap="none" rtlCol="0">
            <a:spAutoFit/>
          </a:bodyPr>
          <a:lstStyle/>
          <a:p>
            <a:r>
              <a:rPr lang="es-ES" b="1" dirty="0">
                <a:solidFill>
                  <a:prstClr val="white"/>
                </a:solidFill>
                <a:latin typeface="Arial" pitchFamily="34" charset="0"/>
                <a:cs typeface="Arial" pitchFamily="34" charset="0"/>
              </a:rPr>
              <a:t>Comercial</a:t>
            </a:r>
          </a:p>
        </p:txBody>
      </p:sp>
      <p:pic>
        <p:nvPicPr>
          <p:cNvPr id="15" name="Imagen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572035" y="6419439"/>
            <a:ext cx="957257" cy="481918"/>
          </a:xfrm>
          <a:prstGeom prst="rect">
            <a:avLst/>
          </a:prstGeom>
        </p:spPr>
      </p:pic>
      <p:pic>
        <p:nvPicPr>
          <p:cNvPr id="16" name="Imagen 15"/>
          <p:cNvPicPr>
            <a:picLocks noChangeAspect="1"/>
          </p:cNvPicPr>
          <p:nvPr/>
        </p:nvPicPr>
        <p:blipFill rotWithShape="1">
          <a:blip r:embed="rId3" cstate="screen">
            <a:extLst>
              <a:ext uri="{28A0092B-C50C-407E-A947-70E740481C1C}">
                <a14:useLocalDpi xmlns:a14="http://schemas.microsoft.com/office/drawing/2010/main"/>
              </a:ext>
            </a:extLst>
          </a:blip>
          <a:srcRect t="2" r="16755" b="-179058"/>
          <a:stretch/>
        </p:blipFill>
        <p:spPr>
          <a:xfrm>
            <a:off x="1874877" y="6411418"/>
            <a:ext cx="7335798" cy="446582"/>
          </a:xfrm>
          <a:prstGeom prst="rect">
            <a:avLst/>
          </a:prstGeom>
        </p:spPr>
      </p:pic>
      <p:sp>
        <p:nvSpPr>
          <p:cNvPr id="2" name="Rectangle 2">
            <a:extLst>
              <a:ext uri="{FF2B5EF4-FFF2-40B4-BE49-F238E27FC236}">
                <a16:creationId xmlns="" xmlns:a16="http://schemas.microsoft.com/office/drawing/2014/main" id="{2D723E0B-7B35-405B-956C-4C97B1CB8443}"/>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4" name="Rectangle 2">
            <a:extLst>
              <a:ext uri="{FF2B5EF4-FFF2-40B4-BE49-F238E27FC236}">
                <a16:creationId xmlns="" xmlns:a16="http://schemas.microsoft.com/office/drawing/2014/main" id="{6AF57134-21EF-4AC8-9D9F-BD9BDEA1CA02}"/>
              </a:ext>
            </a:extLst>
          </p:cNvPr>
          <p:cNvSpPr>
            <a:spLocks noChangeArrowheads="1"/>
          </p:cNvSpPr>
          <p:nvPr/>
        </p:nvSpPr>
        <p:spPr bwMode="auto">
          <a:xfrm>
            <a:off x="2742870" y="1230003"/>
            <a:ext cx="118421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3" name="Rectangle 2">
            <a:extLst>
              <a:ext uri="{FF2B5EF4-FFF2-40B4-BE49-F238E27FC236}">
                <a16:creationId xmlns="" xmlns:a16="http://schemas.microsoft.com/office/drawing/2014/main" id="{BFE4803B-E34A-4C69-B512-C0B000F4762F}"/>
              </a:ext>
            </a:extLst>
          </p:cNvPr>
          <p:cNvSpPr>
            <a:spLocks noChangeArrowheads="1"/>
          </p:cNvSpPr>
          <p:nvPr/>
        </p:nvSpPr>
        <p:spPr bwMode="auto">
          <a:xfrm>
            <a:off x="2093843" y="1128980"/>
            <a:ext cx="137542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25" name="Título 24"/>
          <p:cNvSpPr>
            <a:spLocks noGrp="1"/>
          </p:cNvSpPr>
          <p:nvPr>
            <p:ph type="title"/>
          </p:nvPr>
        </p:nvSpPr>
        <p:spPr>
          <a:xfrm>
            <a:off x="2019415" y="122807"/>
            <a:ext cx="7736417" cy="560844"/>
          </a:xfrm>
        </p:spPr>
        <p:txBody>
          <a:bodyPr>
            <a:noAutofit/>
          </a:bodyPr>
          <a:lstStyle/>
          <a:p>
            <a:pPr algn="ctr" defTabSz="800100"/>
            <a:r>
              <a:rPr lang="es-EC" sz="1400" b="1" dirty="0" smtClean="0">
                <a:latin typeface="Calibri" panose="020F0502020204030204" pitchFamily="34" charset="0"/>
                <a:cs typeface="Calibri" pitchFamily="34" charset="0"/>
              </a:rPr>
              <a:t/>
            </a:r>
            <a:br>
              <a:rPr lang="es-EC" sz="1400" b="1" dirty="0" smtClean="0">
                <a:latin typeface="Calibri" panose="020F0502020204030204" pitchFamily="34" charset="0"/>
                <a:cs typeface="Calibri" pitchFamily="34" charset="0"/>
              </a:rPr>
            </a:br>
            <a:r>
              <a:rPr lang="es-EC" sz="1400" b="1" dirty="0" smtClean="0">
                <a:latin typeface="Calibri" panose="020F0502020204030204" pitchFamily="34" charset="0"/>
                <a:cs typeface="Calibri" pitchFamily="34" charset="0"/>
              </a:rPr>
              <a:t>HOJA </a:t>
            </a:r>
            <a:r>
              <a:rPr lang="es-EC" sz="1400" b="1" dirty="0">
                <a:latin typeface="Calibri" panose="020F0502020204030204" pitchFamily="34" charset="0"/>
                <a:cs typeface="Calibri" pitchFamily="34" charset="0"/>
              </a:rPr>
              <a:t>DE RUTA DEL PLAN METROPOLITANO DE </a:t>
            </a:r>
            <a:r>
              <a:rPr lang="es-EC" sz="1400" b="1" dirty="0">
                <a:latin typeface="Calibri" panose="020F0502020204030204" pitchFamily="34" charset="0"/>
                <a:cs typeface="Calibri" pitchFamily="34" charset="0"/>
              </a:rPr>
              <a:t>RELOCALIZACIÓN  CON  DETERMINACIÓN DE HITOS </a:t>
            </a:r>
            <a:r>
              <a:rPr lang="es-EC" sz="1400" b="1" dirty="0" smtClean="0">
                <a:latin typeface="Calibri" panose="020F0502020204030204" pitchFamily="34" charset="0"/>
                <a:cs typeface="Calibri" pitchFamily="34" charset="0"/>
              </a:rPr>
              <a:t>ESTRATÉGICOS, </a:t>
            </a:r>
            <a:r>
              <a:rPr lang="es-EC" sz="1400" b="1" dirty="0" smtClean="0">
                <a:latin typeface="+mn-lt"/>
              </a:rPr>
              <a:t>CIERRE </a:t>
            </a:r>
            <a:r>
              <a:rPr lang="es-EC" sz="1400" b="1" dirty="0">
                <a:latin typeface="+mn-lt"/>
              </a:rPr>
              <a:t>Y LIQUIDACION CONVENIOS 064 Y 202 SGSG-EPMHV             </a:t>
            </a:r>
            <a:br>
              <a:rPr lang="es-EC" sz="1400" b="1" dirty="0">
                <a:latin typeface="+mn-lt"/>
              </a:rPr>
            </a:br>
            <a:r>
              <a:rPr lang="es-EC" sz="1400" b="1" dirty="0">
                <a:latin typeface="+mn-lt"/>
              </a:rPr>
              <a:t>FECHA LIMITE    07/09/2020             </a:t>
            </a:r>
            <a:r>
              <a:rPr lang="es-EC" sz="1400" dirty="0">
                <a:latin typeface="+mn-lt"/>
              </a:rPr>
              <a:t/>
            </a:r>
            <a:br>
              <a:rPr lang="es-EC" sz="1400" dirty="0">
                <a:latin typeface="+mn-lt"/>
              </a:rPr>
            </a:br>
            <a:endParaRPr lang="es-EC" sz="1400" b="1" dirty="0">
              <a:latin typeface="+mn-lt"/>
            </a:endParaRPr>
          </a:p>
        </p:txBody>
      </p:sp>
      <p:graphicFrame>
        <p:nvGraphicFramePr>
          <p:cNvPr id="9" name="Tabla 8"/>
          <p:cNvGraphicFramePr>
            <a:graphicFrameLocks noGrp="1"/>
          </p:cNvGraphicFramePr>
          <p:nvPr>
            <p:extLst>
              <p:ext uri="{D42A27DB-BD31-4B8C-83A1-F6EECF244321}">
                <p14:modId xmlns:p14="http://schemas.microsoft.com/office/powerpoint/2010/main" val="853267035"/>
              </p:ext>
            </p:extLst>
          </p:nvPr>
        </p:nvGraphicFramePr>
        <p:xfrm>
          <a:off x="0" y="687850"/>
          <a:ext cx="12192000" cy="5723567"/>
        </p:xfrm>
        <a:graphic>
          <a:graphicData uri="http://schemas.openxmlformats.org/drawingml/2006/table">
            <a:tbl>
              <a:tblPr firstRow="1" bandRow="1">
                <a:tableStyleId>{5C22544A-7EE6-4342-B048-85BDC9FD1C3A}</a:tableStyleId>
              </a:tblPr>
              <a:tblGrid>
                <a:gridCol w="4064000"/>
                <a:gridCol w="4064000"/>
                <a:gridCol w="4064000"/>
              </a:tblGrid>
              <a:tr h="257026">
                <a:tc>
                  <a:txBody>
                    <a:bodyPr/>
                    <a:lstStyle/>
                    <a:p>
                      <a:r>
                        <a:rPr lang="es-ES" sz="1000" dirty="0" smtClean="0"/>
                        <a:t>1060 viviendas con Bono para Plan de Relocalización</a:t>
                      </a:r>
                      <a:endParaRPr lang="es-EC" sz="1000" dirty="0"/>
                    </a:p>
                  </a:txBody>
                  <a:tcPr/>
                </a:tc>
                <a:tc>
                  <a:txBody>
                    <a:bodyPr/>
                    <a:lstStyle/>
                    <a:p>
                      <a:pPr algn="ctr"/>
                      <a:r>
                        <a:rPr lang="es-EC" sz="1000" dirty="0" smtClean="0"/>
                        <a:t>Avance</a:t>
                      </a:r>
                      <a:endParaRPr lang="es-EC" sz="1000" dirty="0"/>
                    </a:p>
                  </a:txBody>
                  <a:tcPr/>
                </a:tc>
                <a:tc>
                  <a:txBody>
                    <a:bodyPr/>
                    <a:lstStyle/>
                    <a:p>
                      <a:pPr algn="ctr"/>
                      <a:r>
                        <a:rPr lang="es-EC" sz="1000" dirty="0" smtClean="0"/>
                        <a:t>Acciones por cumplir</a:t>
                      </a:r>
                      <a:endParaRPr lang="es-EC" sz="1000" dirty="0"/>
                    </a:p>
                  </a:txBody>
                  <a:tcPr/>
                </a:tc>
              </a:tr>
              <a:tr h="1220875">
                <a:tc>
                  <a:txBody>
                    <a:bodyPr/>
                    <a:lstStyle/>
                    <a:p>
                      <a:r>
                        <a:rPr lang="es-EC" sz="1000" b="1" dirty="0" smtClean="0"/>
                        <a:t>353 viviendas - entregadas, escrituradas y justificadas a MIDUVI</a:t>
                      </a:r>
                      <a:endParaRPr lang="es-EC" sz="1000" b="1" dirty="0"/>
                    </a:p>
                  </a:txBody>
                  <a:tcPr/>
                </a:tc>
                <a:tc>
                  <a:txBody>
                    <a:bodyPr/>
                    <a:lstStyle/>
                    <a:p>
                      <a:r>
                        <a:rPr lang="es-ES" sz="1000" dirty="0" smtClean="0"/>
                        <a:t>Se tiene a la fecha las 369 Viviendas  entregadas</a:t>
                      </a:r>
                      <a:endParaRPr lang="es-EC" sz="1000" dirty="0"/>
                    </a:p>
                  </a:txBody>
                  <a:tcPr/>
                </a:tc>
                <a:tc>
                  <a:txBody>
                    <a:bodyPr/>
                    <a:lstStyle/>
                    <a:p>
                      <a:pPr algn="l"/>
                      <a:r>
                        <a:rPr lang="es-ES" sz="1000" dirty="0" smtClean="0"/>
                        <a:t>Como</a:t>
                      </a:r>
                      <a:r>
                        <a:rPr lang="es-ES" sz="1000" baseline="0" dirty="0" smtClean="0"/>
                        <a:t> responsable de Liquidación de los Convenios la EPMHV, deberá continuar con los procesos pendientes de cobro, financiamiento, entrega y escrituración de las viviendas, e incluso de justificar el Precio de las Viviendas de Relocalización para poder realizar la Asignación de Beneficiarios e incluso ver la posibilidad de dar a posibles  beneficiarios de Bonos de Vulnerabilidad Especial estas asignaciones como parte del pago de la vivienda.</a:t>
                      </a:r>
                      <a:endParaRPr lang="es-EC" sz="1000" dirty="0"/>
                    </a:p>
                  </a:txBody>
                  <a:tcPr/>
                </a:tc>
              </a:tr>
              <a:tr h="417668">
                <a:tc>
                  <a:txBody>
                    <a:bodyPr/>
                    <a:lstStyle/>
                    <a:p>
                      <a:r>
                        <a:rPr lang="es-ES" sz="1000" b="1" dirty="0" smtClean="0">
                          <a:solidFill>
                            <a:srgbClr val="FF0000"/>
                          </a:solidFill>
                        </a:rPr>
                        <a:t>51 viviendas - entregadas sin cancelar con plazo de cumplimiento </a:t>
                      </a:r>
                      <a:endParaRPr lang="es-EC" sz="1000" b="1" dirty="0">
                        <a:solidFill>
                          <a:srgbClr val="FF0000"/>
                        </a:solidFill>
                      </a:endParaRPr>
                    </a:p>
                  </a:txBody>
                  <a:tcPr/>
                </a:tc>
                <a:tc>
                  <a:txBody>
                    <a:bodyPr/>
                    <a:lstStyle/>
                    <a:p>
                      <a:r>
                        <a:rPr lang="es-ES" sz="1000" dirty="0" smtClean="0"/>
                        <a:t>Notificación ejecutada / Informe socio económico enviado a la EPMHV para articulación de facilidades de pago.</a:t>
                      </a:r>
                      <a:endParaRPr lang="es-EC" sz="1000" dirty="0"/>
                    </a:p>
                  </a:txBody>
                  <a:tcPr/>
                </a:tc>
                <a:tc>
                  <a:txBody>
                    <a:bodyPr/>
                    <a:lstStyle/>
                    <a:p>
                      <a:pPr algn="just"/>
                      <a:r>
                        <a:rPr lang="es-ES" sz="1000" dirty="0" smtClean="0"/>
                        <a:t>Gestión de financiamiento y de cobranza por parte de la EPMHV </a:t>
                      </a:r>
                      <a:endParaRPr lang="es-EC" sz="1000" dirty="0"/>
                    </a:p>
                  </a:txBody>
                  <a:tcPr/>
                </a:tc>
              </a:tr>
              <a:tr h="578309">
                <a:tc>
                  <a:txBody>
                    <a:bodyPr/>
                    <a:lstStyle/>
                    <a:p>
                      <a:r>
                        <a:rPr lang="es-ES" sz="1000" b="1" dirty="0" smtClean="0">
                          <a:solidFill>
                            <a:srgbClr val="1D90D5"/>
                          </a:solidFill>
                        </a:rPr>
                        <a:t>193 viviendas - canceladas sin escriturar </a:t>
                      </a:r>
                      <a:endParaRPr lang="es-EC" sz="1000" b="1" dirty="0">
                        <a:solidFill>
                          <a:srgbClr val="1D90D5"/>
                        </a:solidFill>
                      </a:endParaRPr>
                    </a:p>
                  </a:txBody>
                  <a:tcPr/>
                </a:tc>
                <a:tc>
                  <a:txBody>
                    <a:bodyPr/>
                    <a:lstStyle/>
                    <a:p>
                      <a:r>
                        <a:rPr lang="es-ES" sz="1000" dirty="0" smtClean="0"/>
                        <a:t>Proceso de notificación ejecutado y en gestión de titularización de viviendas por parte de la EPMHV</a:t>
                      </a:r>
                      <a:endParaRPr lang="es-EC" sz="1000" dirty="0"/>
                    </a:p>
                  </a:txBody>
                  <a:tcPr/>
                </a:tc>
                <a:tc>
                  <a:txBody>
                    <a:bodyPr/>
                    <a:lstStyle/>
                    <a:p>
                      <a:pPr algn="just"/>
                      <a:r>
                        <a:rPr lang="es-ES" sz="1000" dirty="0" smtClean="0"/>
                        <a:t>EPMHV debe establecer proceso simplificado de escrituración, y dar una solución conjunta con el MIDUVI para obtención de bono </a:t>
                      </a:r>
                      <a:r>
                        <a:rPr lang="es-ES" sz="1000" dirty="0" err="1" smtClean="0"/>
                        <a:t>ó</a:t>
                      </a:r>
                      <a:r>
                        <a:rPr lang="es-ES" sz="1000" dirty="0" smtClean="0"/>
                        <a:t> subsidio de titularización.</a:t>
                      </a:r>
                      <a:endParaRPr lang="es-EC" sz="1000" dirty="0"/>
                    </a:p>
                  </a:txBody>
                  <a:tcPr/>
                </a:tc>
              </a:tr>
              <a:tr h="967397">
                <a:tc>
                  <a:txBody>
                    <a:bodyPr/>
                    <a:lstStyle/>
                    <a:p>
                      <a:r>
                        <a:rPr lang="es-ES" sz="1000" b="1" dirty="0" smtClean="0">
                          <a:solidFill>
                            <a:srgbClr val="FFC000"/>
                          </a:solidFill>
                        </a:rPr>
                        <a:t>57 viviendas - sin pago, ni ocupación y sin localización de beneficiarios </a:t>
                      </a:r>
                      <a:endParaRPr lang="es-EC" sz="1000" b="1" dirty="0">
                        <a:solidFill>
                          <a:srgbClr val="FFC000"/>
                        </a:solidFill>
                      </a:endParaRPr>
                    </a:p>
                  </a:txBody>
                  <a:tcPr/>
                </a:tc>
                <a:tc>
                  <a:txBody>
                    <a:bodyPr/>
                    <a:lstStyle/>
                    <a:p>
                      <a:r>
                        <a:rPr lang="es-ES" sz="1000" dirty="0" smtClean="0"/>
                        <a:t>Petición de contacto realizada a AZ y SGTCYPC ejecutado</a:t>
                      </a:r>
                      <a:endParaRPr lang="es-EC" sz="1000" dirty="0"/>
                    </a:p>
                  </a:txBody>
                  <a:tcPr/>
                </a:tc>
                <a:tc>
                  <a:txBody>
                    <a:bodyPr/>
                    <a:lstStyle/>
                    <a:p>
                      <a:pPr algn="just"/>
                      <a:r>
                        <a:rPr lang="es-ES" sz="1000" dirty="0" smtClean="0"/>
                        <a:t>- Pendiente notificación por prensa a beneficiarios por parte de la EPMHV</a:t>
                      </a:r>
                    </a:p>
                    <a:p>
                      <a:pPr algn="just"/>
                      <a:r>
                        <a:rPr lang="es-ES" sz="1000" dirty="0" smtClean="0"/>
                        <a:t>- Una vez que se tenga saneado el proceso la SGSG podrá hacer una reasignación de estas viviendas con el apoyo coordinado con </a:t>
                      </a:r>
                      <a:r>
                        <a:rPr lang="es-ES" sz="1000" dirty="0" err="1" smtClean="0"/>
                        <a:t>SGCTyPC</a:t>
                      </a:r>
                      <a:r>
                        <a:rPr lang="es-ES" sz="1000" dirty="0" smtClean="0"/>
                        <a:t> y A Zonales; e informar esta lista actualizada a la EPMHV para que continúe con el proceso de financiamiento y entrega de viviendas.</a:t>
                      </a:r>
                      <a:endParaRPr lang="es-EC" sz="1000" dirty="0"/>
                    </a:p>
                  </a:txBody>
                  <a:tcPr/>
                </a:tc>
              </a:tr>
              <a:tr h="899592">
                <a:tc>
                  <a:txBody>
                    <a:bodyPr/>
                    <a:lstStyle/>
                    <a:p>
                      <a:r>
                        <a:rPr lang="es-ES" sz="1000" b="1" dirty="0" smtClean="0">
                          <a:solidFill>
                            <a:srgbClr val="00B050"/>
                          </a:solidFill>
                        </a:rPr>
                        <a:t>24 viviendas - asignación  pendiente por SGSG </a:t>
                      </a:r>
                      <a:endParaRPr lang="es-EC" sz="1000" b="1" dirty="0">
                        <a:solidFill>
                          <a:srgbClr val="00B050"/>
                        </a:solidFill>
                      </a:endParaRPr>
                    </a:p>
                  </a:txBody>
                  <a:tcPr/>
                </a:tc>
                <a:tc>
                  <a:txBody>
                    <a:bodyPr/>
                    <a:lstStyle/>
                    <a:p>
                      <a:r>
                        <a:rPr lang="es-ES" sz="1000" dirty="0" smtClean="0"/>
                        <a:t>La SGSG se encuentra en proceso de Validación y asignación para envió de lista de Beneficiarios a la EPMHV: </a:t>
                      </a:r>
                    </a:p>
                    <a:p>
                      <a:r>
                        <a:rPr lang="es-ES" sz="1000" dirty="0" smtClean="0"/>
                        <a:t>3 viviendas indicadas como dato por parte de la AZ Delicia.</a:t>
                      </a:r>
                    </a:p>
                    <a:p>
                      <a:r>
                        <a:rPr lang="es-ES" sz="1000" dirty="0" smtClean="0"/>
                        <a:t>2 viviendas indicadas como dato por parte de la AZ </a:t>
                      </a:r>
                      <a:r>
                        <a:rPr lang="es-ES" sz="1000" dirty="0" err="1" smtClean="0"/>
                        <a:t>Quitumbe</a:t>
                      </a:r>
                      <a:r>
                        <a:rPr lang="es-ES" sz="1000" dirty="0" smtClean="0"/>
                        <a:t>.</a:t>
                      </a:r>
                    </a:p>
                    <a:p>
                      <a:r>
                        <a:rPr lang="es-ES" sz="1000" dirty="0" smtClean="0"/>
                        <a:t>17 viviendas indicadas como dato por parte de la AZ Manuela Sáenz.</a:t>
                      </a:r>
                      <a:endParaRPr lang="es-EC" sz="1000" dirty="0"/>
                    </a:p>
                  </a:txBody>
                  <a:tcPr/>
                </a:tc>
                <a:tc>
                  <a:txBody>
                    <a:bodyPr/>
                    <a:lstStyle/>
                    <a:p>
                      <a:pPr algn="just"/>
                      <a:r>
                        <a:rPr lang="es-ES" sz="1000" dirty="0" smtClean="0"/>
                        <a:t>Falta remitir otras AZ sus listas que puedan cumplir con esta tipología y ubicación de vivienda que se ajuste con el perfil de Núcleo Familiar.</a:t>
                      </a:r>
                    </a:p>
                    <a:p>
                      <a:pPr algn="just"/>
                      <a:r>
                        <a:rPr lang="es-ES" sz="1000" dirty="0" smtClean="0"/>
                        <a:t>Para completar el cupo de Viviendas asignadas a Bellavista de Carretas de</a:t>
                      </a:r>
                      <a:r>
                        <a:rPr lang="es-ES" sz="1000" baseline="0" dirty="0" smtClean="0"/>
                        <a:t> acuerdo a Convenios (171 viviendas) se han completado asignando 134 cupos en Bellavista de Carretas, 3 en La Mena y 34  Ciudad Bicentenario</a:t>
                      </a:r>
                      <a:endParaRPr lang="es-EC" sz="1000" dirty="0"/>
                    </a:p>
                  </a:txBody>
                  <a:tcPr/>
                </a:tc>
              </a:tr>
              <a:tr h="1060234">
                <a:tc>
                  <a:txBody>
                    <a:bodyPr/>
                    <a:lstStyle/>
                    <a:p>
                      <a:r>
                        <a:rPr lang="es-ES" sz="1000" b="1" dirty="0" smtClean="0">
                          <a:solidFill>
                            <a:srgbClr val="7030A0"/>
                          </a:solidFill>
                        </a:rPr>
                        <a:t>382 viviendas - pendiente definir el Precio de la Vivienda de Relocalización en Proyecto</a:t>
                      </a:r>
                      <a:r>
                        <a:rPr lang="es-ES" sz="1000" b="1" baseline="0" dirty="0" smtClean="0">
                          <a:solidFill>
                            <a:srgbClr val="7030A0"/>
                          </a:solidFill>
                        </a:rPr>
                        <a:t> Habitacional Victoria del Sur</a:t>
                      </a:r>
                      <a:endParaRPr lang="es-EC" sz="1000" b="1" dirty="0">
                        <a:solidFill>
                          <a:srgbClr val="7030A0"/>
                        </a:solidFill>
                      </a:endParaRPr>
                    </a:p>
                  </a:txBody>
                  <a:tcPr/>
                </a:tc>
                <a:tc>
                  <a:txBody>
                    <a:bodyPr/>
                    <a:lstStyle/>
                    <a:p>
                      <a:r>
                        <a:rPr lang="es-ES" sz="1000" dirty="0" smtClean="0"/>
                        <a:t>calificadas 189 familias sin asignación de vivienda y bono de vulnerabilidad especial. </a:t>
                      </a:r>
                      <a:endParaRPr lang="es-EC" sz="1000" dirty="0"/>
                    </a:p>
                  </a:txBody>
                  <a:tcPr/>
                </a:tc>
                <a:tc>
                  <a:txBody>
                    <a:bodyPr/>
                    <a:lstStyle/>
                    <a:p>
                      <a:pPr algn="just"/>
                      <a:r>
                        <a:rPr lang="es-ES" sz="1000" dirty="0" smtClean="0"/>
                        <a:t>- Desglosar y justificar los Precios para la Vivienda de Relocalización por parte de EPMHV en las </a:t>
                      </a:r>
                      <a:r>
                        <a:rPr lang="es-ES" sz="1000" dirty="0" err="1" smtClean="0"/>
                        <a:t>Mzs</a:t>
                      </a:r>
                      <a:r>
                        <a:rPr lang="es-ES" sz="1000" dirty="0" smtClean="0"/>
                        <a:t>. 11, 12, 13, 14 y 15</a:t>
                      </a:r>
                    </a:p>
                    <a:p>
                      <a:pPr algn="just"/>
                      <a:r>
                        <a:rPr lang="es-ES" sz="1000" dirty="0" smtClean="0"/>
                        <a:t>- Obtención de las DPH de las </a:t>
                      </a:r>
                      <a:r>
                        <a:rPr lang="es-ES" sz="1000" dirty="0" err="1" smtClean="0"/>
                        <a:t>Mzs</a:t>
                      </a:r>
                      <a:r>
                        <a:rPr lang="es-ES" sz="1000" dirty="0" smtClean="0"/>
                        <a:t>. 14 y 15 por parte de  DMC</a:t>
                      </a:r>
                    </a:p>
                    <a:p>
                      <a:pPr algn="just"/>
                      <a:r>
                        <a:rPr lang="es-ES" sz="1000" dirty="0" smtClean="0"/>
                        <a:t>- Identificación y priorización de Beneficiarios por sectores por parte de A Zonales y SGSG.</a:t>
                      </a:r>
                    </a:p>
                    <a:p>
                      <a:pPr algn="just"/>
                      <a:r>
                        <a:rPr lang="es-ES" sz="1000" dirty="0" smtClean="0"/>
                        <a:t>Cronograma de precalificación por AZ – 31/12/2020</a:t>
                      </a:r>
                      <a:endParaRPr lang="es-EC" sz="1000" dirty="0"/>
                    </a:p>
                  </a:txBody>
                  <a:tcPr/>
                </a:tc>
              </a:tr>
              <a:tr h="322466">
                <a:tc>
                  <a:txBody>
                    <a:bodyPr/>
                    <a:lstStyle/>
                    <a:p>
                      <a:r>
                        <a:rPr lang="es-ES" sz="1000" b="1" dirty="0" smtClean="0">
                          <a:solidFill>
                            <a:schemeClr val="accent4">
                              <a:lumMod val="75000"/>
                            </a:schemeClr>
                          </a:solidFill>
                        </a:rPr>
                        <a:t>44 viviendas – entregadas, sin asignación bono MIDUVI en Proy. La Mena</a:t>
                      </a:r>
                      <a:endParaRPr lang="es-EC" sz="1000" b="1" dirty="0">
                        <a:solidFill>
                          <a:schemeClr val="accent4">
                            <a:lumMod val="75000"/>
                          </a:schemeClr>
                        </a:solidFill>
                      </a:endParaRPr>
                    </a:p>
                  </a:txBody>
                  <a:tcPr/>
                </a:tc>
                <a:tc>
                  <a:txBody>
                    <a:bodyPr/>
                    <a:lstStyle/>
                    <a:p>
                      <a:r>
                        <a:rPr lang="es-EC" sz="1000" dirty="0" smtClean="0"/>
                        <a:t>sin escriturar</a:t>
                      </a:r>
                      <a:endParaRPr lang="es-EC" sz="1000" dirty="0"/>
                    </a:p>
                  </a:txBody>
                  <a:tcPr/>
                </a:tc>
                <a:tc>
                  <a:txBody>
                    <a:bodyPr/>
                    <a:lstStyle/>
                    <a:p>
                      <a:pPr algn="just"/>
                      <a:r>
                        <a:rPr lang="es-ES" sz="1000" dirty="0" smtClean="0"/>
                        <a:t>Promover acuerdo con MIDUVI para cobertura por parte de la EPMHV</a:t>
                      </a:r>
                      <a:endParaRPr lang="es-EC" sz="1000" dirty="0"/>
                    </a:p>
                  </a:txBody>
                  <a:tcPr/>
                </a:tc>
              </a:tr>
            </a:tbl>
          </a:graphicData>
        </a:graphic>
      </p:graphicFrame>
    </p:spTree>
    <p:extLst>
      <p:ext uri="{BB962C8B-B14F-4D97-AF65-F5344CB8AC3E}">
        <p14:creationId xmlns:p14="http://schemas.microsoft.com/office/powerpoint/2010/main" val="434778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572035" y="6419439"/>
            <a:ext cx="957257" cy="481918"/>
          </a:xfrm>
          <a:prstGeom prst="rect">
            <a:avLst/>
          </a:prstGeom>
        </p:spPr>
      </p:pic>
      <p:sp>
        <p:nvSpPr>
          <p:cNvPr id="8" name="2 Título"/>
          <p:cNvSpPr>
            <a:spLocks noGrp="1"/>
          </p:cNvSpPr>
          <p:nvPr>
            <p:ph type="title"/>
          </p:nvPr>
        </p:nvSpPr>
        <p:spPr>
          <a:xfrm>
            <a:off x="1766694" y="219874"/>
            <a:ext cx="7805341" cy="882413"/>
          </a:xfrm>
        </p:spPr>
        <p:txBody>
          <a:bodyPr>
            <a:noAutofit/>
          </a:bodyPr>
          <a:lstStyle/>
          <a:p>
            <a:pPr algn="ctr"/>
            <a:r>
              <a:rPr lang="es-EC" sz="2200" b="1" dirty="0" smtClean="0"/>
              <a:t/>
            </a:r>
            <a:br>
              <a:rPr lang="es-EC" sz="2200" b="1" dirty="0" smtClean="0"/>
            </a:br>
            <a:r>
              <a:rPr lang="es-EC" sz="2200" b="1" dirty="0" smtClean="0"/>
              <a:t>P</a:t>
            </a:r>
            <a:r>
              <a:rPr lang="es-419" sz="2200" b="1" dirty="0"/>
              <a:t>royecto de Vivienda de Relocalización La Mena con 360 Soluciones Habitacionales Convenio 064 MDMD/MIDUVI / Junio 2011</a:t>
            </a:r>
            <a:r>
              <a:rPr lang="es-419" sz="2800" b="1" dirty="0"/>
              <a:t/>
            </a:r>
            <a:br>
              <a:rPr lang="es-419" sz="2800" b="1" dirty="0"/>
            </a:br>
            <a:endParaRPr lang="es-EC" sz="2800" b="1" dirty="0"/>
          </a:p>
        </p:txBody>
      </p:sp>
      <p:sp>
        <p:nvSpPr>
          <p:cNvPr id="2" name="Rectangle 2">
            <a:extLst>
              <a:ext uri="{FF2B5EF4-FFF2-40B4-BE49-F238E27FC236}">
                <a16:creationId xmlns:a16="http://schemas.microsoft.com/office/drawing/2014/main" xmlns="" id="{2D723E0B-7B35-405B-956C-4C97B1CB8443}"/>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4" name="Rectangle 2">
            <a:extLst>
              <a:ext uri="{FF2B5EF4-FFF2-40B4-BE49-F238E27FC236}">
                <a16:creationId xmlns:a16="http://schemas.microsoft.com/office/drawing/2014/main" xmlns="" id="{6AF57134-21EF-4AC8-9D9F-BD9BDEA1CA02}"/>
              </a:ext>
            </a:extLst>
          </p:cNvPr>
          <p:cNvSpPr>
            <a:spLocks noChangeArrowheads="1"/>
          </p:cNvSpPr>
          <p:nvPr/>
        </p:nvSpPr>
        <p:spPr bwMode="auto">
          <a:xfrm>
            <a:off x="2742870" y="1230003"/>
            <a:ext cx="118421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5" name="Rectangle 2">
            <a:extLst>
              <a:ext uri="{FF2B5EF4-FFF2-40B4-BE49-F238E27FC236}">
                <a16:creationId xmlns:a16="http://schemas.microsoft.com/office/drawing/2014/main" xmlns="" id="{A52943BE-748C-428B-98D7-5C7B3FA26883}"/>
              </a:ext>
            </a:extLst>
          </p:cNvPr>
          <p:cNvSpPr>
            <a:spLocks noChangeArrowheads="1"/>
          </p:cNvSpPr>
          <p:nvPr/>
        </p:nvSpPr>
        <p:spPr bwMode="auto">
          <a:xfrm>
            <a:off x="1524000" y="-161807"/>
            <a:ext cx="170533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aphicFrame>
        <p:nvGraphicFramePr>
          <p:cNvPr id="14" name="Tabla 13"/>
          <p:cNvGraphicFramePr>
            <a:graphicFrameLocks noGrp="1"/>
          </p:cNvGraphicFramePr>
          <p:nvPr>
            <p:extLst>
              <p:ext uri="{D42A27DB-BD31-4B8C-83A1-F6EECF244321}">
                <p14:modId xmlns:p14="http://schemas.microsoft.com/office/powerpoint/2010/main" val="3183955234"/>
              </p:ext>
            </p:extLst>
          </p:nvPr>
        </p:nvGraphicFramePr>
        <p:xfrm>
          <a:off x="625643" y="1102287"/>
          <a:ext cx="9903650" cy="4598952"/>
        </p:xfrm>
        <a:graphic>
          <a:graphicData uri="http://schemas.openxmlformats.org/drawingml/2006/table">
            <a:tbl>
              <a:tblPr firstRow="1" bandRow="1">
                <a:tableStyleId>{5C22544A-7EE6-4342-B048-85BDC9FD1C3A}</a:tableStyleId>
              </a:tblPr>
              <a:tblGrid>
                <a:gridCol w="6038811"/>
                <a:gridCol w="3864839"/>
              </a:tblGrid>
              <a:tr h="437709">
                <a:tc>
                  <a:txBody>
                    <a:bodyPr/>
                    <a:lstStyle/>
                    <a:p>
                      <a:pPr algn="l" rtl="0" fontAlgn="ctr"/>
                      <a:r>
                        <a:rPr lang="es-ES" sz="1800" u="none" strike="noStrike" dirty="0">
                          <a:effectLst/>
                        </a:rPr>
                        <a:t>ESTADO INICIAL FEBRERO DEL 2020 </a:t>
                      </a:r>
                      <a:endParaRPr lang="es-ES" sz="1800" b="0" i="0" u="none" strike="noStrike" dirty="0">
                        <a:solidFill>
                          <a:srgbClr val="FFFFFF"/>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a:effectLst/>
                        </a:rPr>
                        <a:t>ESTADO 11 DE AGOSTO DEL 2020</a:t>
                      </a:r>
                      <a:endParaRPr lang="en-US" sz="1800" b="0" i="0" u="none" strike="noStrike" dirty="0">
                        <a:solidFill>
                          <a:srgbClr val="FFFFFF"/>
                        </a:solidFill>
                        <a:effectLst/>
                        <a:latin typeface="Calibri" panose="020F0502020204030204" pitchFamily="34" charset="0"/>
                      </a:endParaRPr>
                    </a:p>
                  </a:txBody>
                  <a:tcPr marL="8583" marR="8583" marT="8583" marB="0" anchor="ctr"/>
                </a:tc>
              </a:tr>
              <a:tr h="223146">
                <a:tc>
                  <a:txBody>
                    <a:bodyPr/>
                    <a:lstStyle/>
                    <a:p>
                      <a:pPr algn="l" rtl="0" fontAlgn="ctr"/>
                      <a:r>
                        <a:rPr lang="en-US" sz="1800" b="1" u="none" strike="noStrike" dirty="0" smtClean="0">
                          <a:effectLst/>
                        </a:rPr>
                        <a:t>363 </a:t>
                      </a:r>
                      <a:r>
                        <a:rPr lang="en-US" sz="1800" b="1" u="none" strike="noStrike" dirty="0" err="1" smtClean="0">
                          <a:effectLst/>
                        </a:rPr>
                        <a:t>viviendas</a:t>
                      </a:r>
                      <a:r>
                        <a:rPr lang="en-US" sz="1800" b="1" u="none" strike="noStrike" dirty="0" smtClean="0">
                          <a:effectLst/>
                        </a:rPr>
                        <a:t> </a:t>
                      </a:r>
                      <a:r>
                        <a:rPr lang="en-US" sz="1800" b="1" u="none" strike="noStrike" dirty="0">
                          <a:effectLst/>
                        </a:rPr>
                        <a:t>con Bono del </a:t>
                      </a:r>
                      <a:r>
                        <a:rPr lang="en-US" sz="1800" b="1" u="none" strike="noStrike" dirty="0" smtClean="0">
                          <a:effectLst/>
                        </a:rPr>
                        <a:t>MIDUVI</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8583" marR="8583" marT="8583" marB="0" anchor="ctr"/>
                </a:tc>
              </a:tr>
              <a:tr h="652272">
                <a:tc>
                  <a:txBody>
                    <a:bodyPr/>
                    <a:lstStyle/>
                    <a:p>
                      <a:pPr algn="l" rtl="0" fontAlgn="ctr"/>
                      <a:r>
                        <a:rPr lang="en-US" sz="1800" b="1" u="none" strike="noStrike" dirty="0" smtClean="0">
                          <a:effectLst/>
                        </a:rPr>
                        <a:t>203 </a:t>
                      </a:r>
                      <a:r>
                        <a:rPr lang="en-US" sz="1800" b="1" u="none" strike="noStrike" dirty="0" err="1">
                          <a:effectLst/>
                        </a:rPr>
                        <a:t>viviendas</a:t>
                      </a:r>
                      <a:r>
                        <a:rPr lang="en-US" sz="1800" b="1" u="none" strike="noStrike" dirty="0">
                          <a:effectLst/>
                        </a:rPr>
                        <a:t> - </a:t>
                      </a:r>
                      <a:r>
                        <a:rPr lang="en-US" sz="1800" b="1" u="none" strike="noStrike" dirty="0" err="1">
                          <a:effectLst/>
                        </a:rPr>
                        <a:t>entregadas</a:t>
                      </a:r>
                      <a:r>
                        <a:rPr lang="en-US" sz="1800" b="1" u="none" strike="noStrike" dirty="0">
                          <a:effectLst/>
                        </a:rPr>
                        <a:t>, </a:t>
                      </a:r>
                      <a:r>
                        <a:rPr lang="en-US" sz="1800" b="1" u="none" strike="noStrike" dirty="0" err="1">
                          <a:effectLst/>
                        </a:rPr>
                        <a:t>escrituradas</a:t>
                      </a:r>
                      <a:r>
                        <a:rPr lang="en-US" sz="1800" b="1" u="none" strike="noStrike" dirty="0">
                          <a:effectLst/>
                        </a:rPr>
                        <a:t> y </a:t>
                      </a:r>
                      <a:r>
                        <a:rPr lang="en-US" sz="1800" b="1" u="none" strike="noStrike" dirty="0" err="1">
                          <a:effectLst/>
                        </a:rPr>
                        <a:t>justificadas</a:t>
                      </a:r>
                      <a:r>
                        <a:rPr lang="en-US" sz="1800" b="1"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smtClean="0">
                          <a:effectLst/>
                        </a:rPr>
                        <a:t>214 </a:t>
                      </a:r>
                      <a:r>
                        <a:rPr lang="en-US" sz="1800" u="none" strike="noStrike" dirty="0" err="1">
                          <a:effectLst/>
                        </a:rPr>
                        <a:t>viviendas</a:t>
                      </a:r>
                      <a:r>
                        <a:rPr lang="en-US" sz="1800" u="none" strike="noStrike" dirty="0">
                          <a:effectLst/>
                        </a:rPr>
                        <a:t> - </a:t>
                      </a:r>
                      <a:r>
                        <a:rPr lang="en-US" sz="1800" u="none" strike="noStrike" dirty="0" err="1">
                          <a:effectLst/>
                        </a:rPr>
                        <a:t>entregadas</a:t>
                      </a:r>
                      <a:r>
                        <a:rPr lang="en-US" sz="1800" u="none" strike="noStrike" dirty="0">
                          <a:effectLst/>
                        </a:rPr>
                        <a:t>, </a:t>
                      </a:r>
                      <a:r>
                        <a:rPr lang="en-US" sz="1800" u="none" strike="noStrike" dirty="0" err="1">
                          <a:effectLst/>
                        </a:rPr>
                        <a:t>escrituradas</a:t>
                      </a:r>
                      <a:r>
                        <a:rPr lang="en-US" sz="1800" u="none" strike="noStrike" dirty="0">
                          <a:effectLst/>
                        </a:rPr>
                        <a:t> y </a:t>
                      </a:r>
                      <a:r>
                        <a:rPr lang="en-US" sz="1800" u="none" strike="noStrike" dirty="0" err="1">
                          <a:effectLst/>
                        </a:rPr>
                        <a:t>justificadas</a:t>
                      </a:r>
                      <a:r>
                        <a:rPr lang="en-US" sz="1800"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r>
              <a:tr h="652272">
                <a:tc>
                  <a:txBody>
                    <a:bodyPr/>
                    <a:lstStyle/>
                    <a:p>
                      <a:pPr algn="l" rtl="0" fontAlgn="ctr"/>
                      <a:r>
                        <a:rPr lang="es-ES" sz="1800" b="1" u="none" strike="noStrike" dirty="0">
                          <a:solidFill>
                            <a:srgbClr val="FF0000"/>
                          </a:solidFill>
                          <a:effectLst/>
                        </a:rPr>
                        <a:t>30 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a:effectLst/>
                        </a:rPr>
                        <a:t>30 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r>
              <a:tr h="429126">
                <a:tc rowSpan="2">
                  <a:txBody>
                    <a:bodyPr/>
                    <a:lstStyle/>
                    <a:p>
                      <a:pPr algn="l" rtl="0" fontAlgn="ctr"/>
                      <a:r>
                        <a:rPr lang="es-ES" sz="1800" b="1" u="none" strike="noStrike" dirty="0">
                          <a:solidFill>
                            <a:srgbClr val="FFC000"/>
                          </a:solidFill>
                          <a:effectLst/>
                        </a:rPr>
                        <a:t>127 viviendas - canceladas sin escriturar </a:t>
                      </a:r>
                      <a:endParaRPr lang="es-ES" sz="1800" b="1" i="0" u="none" strike="noStrike" dirty="0">
                        <a:solidFill>
                          <a:srgbClr val="FFC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a:effectLst/>
                        </a:rPr>
                        <a:t>116 viviendas - canceladas sin escriturar </a:t>
                      </a:r>
                      <a:endParaRPr lang="es-ES" sz="1800" b="1" i="0" u="none" strike="noStrike" dirty="0">
                        <a:solidFill>
                          <a:srgbClr val="05238B"/>
                        </a:solidFill>
                        <a:effectLst/>
                        <a:latin typeface="Calibri" panose="020F0502020204030204" pitchFamily="34" charset="0"/>
                      </a:endParaRPr>
                    </a:p>
                  </a:txBody>
                  <a:tcPr marL="8583" marR="8583" marT="8583" marB="0" anchor="ctr"/>
                </a:tc>
              </a:tr>
              <a:tr h="223146">
                <a:tc vMerge="1">
                  <a:txBody>
                    <a:bodyPr/>
                    <a:lstStyle/>
                    <a:p>
                      <a:endParaRPr lang="es-EC"/>
                    </a:p>
                  </a:txBody>
                  <a:tcPr/>
                </a:tc>
                <a:tc>
                  <a:txBody>
                    <a:bodyPr/>
                    <a:lstStyle/>
                    <a:p>
                      <a:pPr algn="l" rtl="0" fontAlgn="ctr"/>
                      <a:r>
                        <a:rPr lang="es-ES" sz="1800" u="none" strike="noStrike" dirty="0">
                          <a:effectLst/>
                        </a:rPr>
                        <a:t>25 en trámite por EPMHV</a:t>
                      </a:r>
                      <a:endParaRPr lang="es-ES" sz="1800" b="1" i="0" u="none" strike="noStrike" dirty="0">
                        <a:solidFill>
                          <a:srgbClr val="05238B"/>
                        </a:solidFill>
                        <a:effectLst/>
                        <a:latin typeface="Calibri" panose="020F0502020204030204" pitchFamily="34" charset="0"/>
                      </a:endParaRPr>
                    </a:p>
                  </a:txBody>
                  <a:tcPr marL="8583" marR="8583" marT="8583" marB="0" anchor="ctr"/>
                </a:tc>
              </a:tr>
              <a:tr h="652272">
                <a:tc>
                  <a:txBody>
                    <a:bodyPr/>
                    <a:lstStyle/>
                    <a:p>
                      <a:pPr algn="l" rtl="0" fontAlgn="ctr"/>
                      <a:r>
                        <a:rPr lang="es-ES" sz="1800" b="1" u="none" strike="noStrike" dirty="0">
                          <a:solidFill>
                            <a:srgbClr val="00B050"/>
                          </a:solidFill>
                          <a:effectLst/>
                        </a:rPr>
                        <a:t>1 viviendas - sin pago, ni ocupación y sin localización de beneficiarios </a:t>
                      </a:r>
                      <a:endParaRPr lang="es-ES" sz="1800" b="1" i="0" u="none" strike="noStrike" dirty="0">
                        <a:solidFill>
                          <a:srgbClr val="00B05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a:effectLst/>
                        </a:rPr>
                        <a:t>1 viviendas - sin pago, ni ocupación y sin localización de beneficiarios </a:t>
                      </a:r>
                      <a:endParaRPr lang="es-ES" sz="1800" b="1" i="0" u="none" strike="noStrike" dirty="0">
                        <a:solidFill>
                          <a:srgbClr val="800000"/>
                        </a:solidFill>
                        <a:effectLst/>
                        <a:latin typeface="Calibri" panose="020F0502020204030204" pitchFamily="34" charset="0"/>
                      </a:endParaRPr>
                    </a:p>
                  </a:txBody>
                  <a:tcPr marL="8583" marR="8583" marT="8583" marB="0" anchor="ctr"/>
                </a:tc>
              </a:tr>
              <a:tr h="429126">
                <a:tc rowSpan="2">
                  <a:txBody>
                    <a:bodyPr/>
                    <a:lstStyle/>
                    <a:p>
                      <a:pPr algn="l" rtl="0" fontAlgn="ctr"/>
                      <a:r>
                        <a:rPr lang="es-ES" sz="1800" b="1" u="none" strike="noStrike" dirty="0">
                          <a:solidFill>
                            <a:srgbClr val="4C1489"/>
                          </a:solidFill>
                          <a:effectLst/>
                        </a:rPr>
                        <a:t>2 viviendas - asignación  pendiente por SGSG </a:t>
                      </a:r>
                      <a:endParaRPr lang="es-ES" sz="1800" b="1" i="0" u="none" strike="noStrike" dirty="0">
                        <a:solidFill>
                          <a:srgbClr val="4C1489"/>
                        </a:solidFill>
                        <a:effectLst/>
                        <a:latin typeface="Calibri" panose="020F0502020204030204" pitchFamily="34" charset="0"/>
                      </a:endParaRPr>
                    </a:p>
                  </a:txBody>
                  <a:tcPr marL="8583" marR="8583" marT="8583" marB="0" anchor="ctr"/>
                </a:tc>
                <a:tc>
                  <a:txBody>
                    <a:bodyPr/>
                    <a:lstStyle/>
                    <a:p>
                      <a:pPr algn="l" rtl="0" fontAlgn="ctr"/>
                      <a:r>
                        <a:rPr lang="es-ES" sz="1800" u="none" strike="noStrike">
                          <a:effectLst/>
                        </a:rPr>
                        <a:t>0 viviendas - asignación  pendiente por SGSG</a:t>
                      </a:r>
                      <a:endParaRPr lang="es-ES" sz="1800" b="1" i="0" u="none" strike="noStrike">
                        <a:solidFill>
                          <a:srgbClr val="7F6000"/>
                        </a:solidFill>
                        <a:effectLst/>
                        <a:latin typeface="Calibri" panose="020F0502020204030204" pitchFamily="34" charset="0"/>
                      </a:endParaRPr>
                    </a:p>
                  </a:txBody>
                  <a:tcPr marL="8583" marR="8583" marT="8583" marB="0" anchor="ctr"/>
                </a:tc>
              </a:tr>
              <a:tr h="652272">
                <a:tc vMerge="1">
                  <a:txBody>
                    <a:bodyPr/>
                    <a:lstStyle/>
                    <a:p>
                      <a:endParaRPr lang="es-EC"/>
                    </a:p>
                  </a:txBody>
                  <a:tcPr/>
                </a:tc>
                <a:tc>
                  <a:txBody>
                    <a:bodyPr/>
                    <a:lstStyle/>
                    <a:p>
                      <a:pPr algn="l" rtl="0" fontAlgn="ctr"/>
                      <a:r>
                        <a:rPr lang="es-ES" sz="1800" u="none" strike="noStrike" dirty="0">
                          <a:effectLst/>
                        </a:rPr>
                        <a:t>2 en análisis la solicitud de AZ </a:t>
                      </a:r>
                      <a:r>
                        <a:rPr lang="es-ES" sz="1800" u="none" strike="noStrike" dirty="0" err="1">
                          <a:effectLst/>
                        </a:rPr>
                        <a:t>Quitumbe</a:t>
                      </a:r>
                      <a:r>
                        <a:rPr lang="es-ES" sz="1800" u="none" strike="noStrike" dirty="0">
                          <a:effectLst/>
                        </a:rPr>
                        <a:t> (2020/08/11 oficio enviado por AZ Q.)</a:t>
                      </a:r>
                      <a:endParaRPr lang="es-ES" sz="1800" b="1" i="0" u="none" strike="noStrike" dirty="0">
                        <a:solidFill>
                          <a:srgbClr val="7F6000"/>
                        </a:solidFill>
                        <a:effectLst/>
                        <a:latin typeface="Calibri" panose="020F0502020204030204" pitchFamily="34" charset="0"/>
                      </a:endParaRPr>
                    </a:p>
                  </a:txBody>
                  <a:tcPr marL="8583" marR="8583" marT="8583" marB="0" anchor="ctr"/>
                </a:tc>
              </a:tr>
            </a:tbl>
          </a:graphicData>
        </a:graphic>
      </p:graphicFrame>
    </p:spTree>
    <p:extLst>
      <p:ext uri="{BB962C8B-B14F-4D97-AF65-F5344CB8AC3E}">
        <p14:creationId xmlns:p14="http://schemas.microsoft.com/office/powerpoint/2010/main" val="366713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2616925" y="2285429"/>
            <a:ext cx="1300844" cy="369332"/>
          </a:xfrm>
          <a:prstGeom prst="rect">
            <a:avLst/>
          </a:prstGeom>
          <a:noFill/>
        </p:spPr>
        <p:txBody>
          <a:bodyPr wrap="none" rtlCol="0">
            <a:spAutoFit/>
          </a:bodyPr>
          <a:lstStyle/>
          <a:p>
            <a:r>
              <a:rPr lang="es-ES" b="1" dirty="0">
                <a:solidFill>
                  <a:prstClr val="white"/>
                </a:solidFill>
                <a:latin typeface="Arial" pitchFamily="34" charset="0"/>
                <a:cs typeface="Arial" pitchFamily="34" charset="0"/>
              </a:rPr>
              <a:t>Comercial</a:t>
            </a:r>
          </a:p>
        </p:txBody>
      </p:sp>
      <p:pic>
        <p:nvPicPr>
          <p:cNvPr id="15" name="Imagen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572035" y="6419439"/>
            <a:ext cx="957257" cy="481918"/>
          </a:xfrm>
          <a:prstGeom prst="rect">
            <a:avLst/>
          </a:prstGeom>
        </p:spPr>
      </p:pic>
      <p:sp>
        <p:nvSpPr>
          <p:cNvPr id="8" name="2 Título"/>
          <p:cNvSpPr>
            <a:spLocks noGrp="1"/>
          </p:cNvSpPr>
          <p:nvPr>
            <p:ph type="title"/>
          </p:nvPr>
        </p:nvSpPr>
        <p:spPr>
          <a:xfrm>
            <a:off x="1244081" y="212059"/>
            <a:ext cx="8180940" cy="975157"/>
          </a:xfrm>
        </p:spPr>
        <p:txBody>
          <a:bodyPr>
            <a:noAutofit/>
          </a:bodyPr>
          <a:lstStyle/>
          <a:p>
            <a:pPr algn="ctr"/>
            <a:r>
              <a:rPr lang="es-EC" sz="2200" b="1" dirty="0" smtClean="0"/>
              <a:t/>
            </a:r>
            <a:br>
              <a:rPr lang="es-EC" sz="2200" b="1" dirty="0" smtClean="0"/>
            </a:br>
            <a:r>
              <a:rPr lang="es-EC" sz="2200" b="1" dirty="0" smtClean="0"/>
              <a:t>P</a:t>
            </a:r>
            <a:r>
              <a:rPr lang="es-419" sz="2200" b="1" dirty="0"/>
              <a:t>royecto</a:t>
            </a:r>
            <a:r>
              <a:rPr lang="es-419" sz="2200" b="1" dirty="0"/>
              <a:t> de Vivienda de Relocalización Pueblo Blanco con 77 Soluciones Habitacionales /Convenio 202 /MDMQ/MIDUVI/Agosto 2012</a:t>
            </a:r>
            <a:r>
              <a:rPr lang="es-419" sz="2200" b="1" dirty="0"/>
              <a:t/>
            </a:r>
            <a:br>
              <a:rPr lang="es-419" sz="2200" b="1" dirty="0"/>
            </a:br>
            <a:endParaRPr lang="es-EC" sz="2200" b="1" dirty="0"/>
          </a:p>
        </p:txBody>
      </p:sp>
      <p:sp>
        <p:nvSpPr>
          <p:cNvPr id="2" name="Rectangle 2">
            <a:extLst>
              <a:ext uri="{FF2B5EF4-FFF2-40B4-BE49-F238E27FC236}">
                <a16:creationId xmlns:a16="http://schemas.microsoft.com/office/drawing/2014/main" xmlns="" id="{2D723E0B-7B35-405B-956C-4C97B1CB8443}"/>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3" name="Rectangle 2">
            <a:extLst>
              <a:ext uri="{FF2B5EF4-FFF2-40B4-BE49-F238E27FC236}">
                <a16:creationId xmlns:a16="http://schemas.microsoft.com/office/drawing/2014/main" xmlns="" id="{BFE4803B-E34A-4C69-B512-C0B000F4762F}"/>
              </a:ext>
            </a:extLst>
          </p:cNvPr>
          <p:cNvSpPr>
            <a:spLocks noChangeArrowheads="1"/>
          </p:cNvSpPr>
          <p:nvPr/>
        </p:nvSpPr>
        <p:spPr bwMode="auto">
          <a:xfrm>
            <a:off x="2093843" y="1128980"/>
            <a:ext cx="137542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6" name="Rectangle 2">
            <a:extLst>
              <a:ext uri="{FF2B5EF4-FFF2-40B4-BE49-F238E27FC236}">
                <a16:creationId xmlns:a16="http://schemas.microsoft.com/office/drawing/2014/main" xmlns="" id="{F0388912-7856-4E21-B2E8-B3FEF41C1966}"/>
              </a:ext>
            </a:extLst>
          </p:cNvPr>
          <p:cNvSpPr>
            <a:spLocks noChangeArrowheads="1"/>
          </p:cNvSpPr>
          <p:nvPr/>
        </p:nvSpPr>
        <p:spPr bwMode="auto">
          <a:xfrm>
            <a:off x="2058949" y="15807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5" name="Rectangle 2">
            <a:extLst>
              <a:ext uri="{FF2B5EF4-FFF2-40B4-BE49-F238E27FC236}">
                <a16:creationId xmlns:a16="http://schemas.microsoft.com/office/drawing/2014/main" xmlns="" id="{A52943BE-748C-428B-98D7-5C7B3FA26883}"/>
              </a:ext>
            </a:extLst>
          </p:cNvPr>
          <p:cNvSpPr>
            <a:spLocks noChangeArrowheads="1"/>
          </p:cNvSpPr>
          <p:nvPr/>
        </p:nvSpPr>
        <p:spPr bwMode="auto">
          <a:xfrm>
            <a:off x="1524000" y="-161807"/>
            <a:ext cx="170533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aphicFrame>
        <p:nvGraphicFramePr>
          <p:cNvPr id="19" name="Tabla 18"/>
          <p:cNvGraphicFramePr>
            <a:graphicFrameLocks noGrp="1"/>
          </p:cNvGraphicFramePr>
          <p:nvPr>
            <p:extLst>
              <p:ext uri="{D42A27DB-BD31-4B8C-83A1-F6EECF244321}">
                <p14:modId xmlns:p14="http://schemas.microsoft.com/office/powerpoint/2010/main" val="1481492688"/>
              </p:ext>
            </p:extLst>
          </p:nvPr>
        </p:nvGraphicFramePr>
        <p:xfrm>
          <a:off x="866273" y="1193757"/>
          <a:ext cx="9446303" cy="4598952"/>
        </p:xfrm>
        <a:graphic>
          <a:graphicData uri="http://schemas.openxmlformats.org/drawingml/2006/table">
            <a:tbl>
              <a:tblPr firstRow="1" bandRow="1">
                <a:tableStyleId>{5C22544A-7EE6-4342-B048-85BDC9FD1C3A}</a:tableStyleId>
              </a:tblPr>
              <a:tblGrid>
                <a:gridCol w="5759941"/>
                <a:gridCol w="3686362"/>
              </a:tblGrid>
              <a:tr h="437709">
                <a:tc>
                  <a:txBody>
                    <a:bodyPr/>
                    <a:lstStyle/>
                    <a:p>
                      <a:pPr algn="l" rtl="0" fontAlgn="ctr"/>
                      <a:r>
                        <a:rPr lang="es-ES" sz="1800" u="none" strike="noStrike" dirty="0">
                          <a:effectLst/>
                        </a:rPr>
                        <a:t>ESTADO INICIAL FEBRERO DEL 2020 </a:t>
                      </a:r>
                      <a:endParaRPr lang="es-ES" sz="1800" b="0" i="0" u="none" strike="noStrike" dirty="0">
                        <a:solidFill>
                          <a:srgbClr val="FFFFFF"/>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a:effectLst/>
                        </a:rPr>
                        <a:t>ESTADO 11 DE AGOSTO DEL 2020</a:t>
                      </a:r>
                      <a:endParaRPr lang="en-US" sz="1800" b="0" i="0" u="none" strike="noStrike" dirty="0">
                        <a:solidFill>
                          <a:srgbClr val="FFFFFF"/>
                        </a:solidFill>
                        <a:effectLst/>
                        <a:latin typeface="Calibri" panose="020F0502020204030204" pitchFamily="34" charset="0"/>
                      </a:endParaRPr>
                    </a:p>
                  </a:txBody>
                  <a:tcPr marL="8583" marR="8583" marT="8583" marB="0" anchor="ctr"/>
                </a:tc>
              </a:tr>
              <a:tr h="223146">
                <a:tc>
                  <a:txBody>
                    <a:bodyPr/>
                    <a:lstStyle/>
                    <a:p>
                      <a:pPr algn="l" rtl="0" fontAlgn="ctr"/>
                      <a:r>
                        <a:rPr lang="en-US" sz="1800" b="1" u="none" strike="noStrike" dirty="0" smtClean="0">
                          <a:effectLst/>
                        </a:rPr>
                        <a:t>77 </a:t>
                      </a:r>
                      <a:r>
                        <a:rPr lang="en-US" sz="1800" b="1" u="none" strike="noStrike" dirty="0" err="1" smtClean="0">
                          <a:effectLst/>
                        </a:rPr>
                        <a:t>viviendas</a:t>
                      </a:r>
                      <a:r>
                        <a:rPr lang="en-US" sz="1800" b="1" u="none" strike="noStrike" dirty="0" smtClean="0">
                          <a:effectLst/>
                        </a:rPr>
                        <a:t> </a:t>
                      </a:r>
                      <a:r>
                        <a:rPr lang="en-US" sz="1800" b="1" u="none" strike="noStrike" dirty="0">
                          <a:effectLst/>
                        </a:rPr>
                        <a:t>con Bono del </a:t>
                      </a:r>
                      <a:r>
                        <a:rPr lang="en-US" sz="1800" b="1" u="none" strike="noStrike" dirty="0" smtClean="0">
                          <a:effectLst/>
                        </a:rPr>
                        <a:t>MIDUVI</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8583" marR="8583" marT="8583" marB="0" anchor="ctr"/>
                </a:tc>
              </a:tr>
              <a:tr h="652272">
                <a:tc>
                  <a:txBody>
                    <a:bodyPr/>
                    <a:lstStyle/>
                    <a:p>
                      <a:pPr algn="l" rtl="0" fontAlgn="ctr"/>
                      <a:r>
                        <a:rPr lang="en-US" sz="1800" b="1" u="none" strike="noStrike" dirty="0" smtClean="0">
                          <a:effectLst/>
                        </a:rPr>
                        <a:t>44 </a:t>
                      </a:r>
                      <a:r>
                        <a:rPr lang="en-US" sz="1800" b="1" u="none" strike="noStrike" dirty="0" err="1">
                          <a:effectLst/>
                        </a:rPr>
                        <a:t>viviendas</a:t>
                      </a:r>
                      <a:r>
                        <a:rPr lang="en-US" sz="1800" b="1" u="none" strike="noStrike" dirty="0">
                          <a:effectLst/>
                        </a:rPr>
                        <a:t> - </a:t>
                      </a:r>
                      <a:r>
                        <a:rPr lang="en-US" sz="1800" b="1" u="none" strike="noStrike" dirty="0" err="1">
                          <a:effectLst/>
                        </a:rPr>
                        <a:t>entregadas</a:t>
                      </a:r>
                      <a:r>
                        <a:rPr lang="en-US" sz="1800" b="1" u="none" strike="noStrike" dirty="0">
                          <a:effectLst/>
                        </a:rPr>
                        <a:t>, </a:t>
                      </a:r>
                      <a:r>
                        <a:rPr lang="en-US" sz="1800" b="1" u="none" strike="noStrike" dirty="0" err="1">
                          <a:effectLst/>
                        </a:rPr>
                        <a:t>escrituradas</a:t>
                      </a:r>
                      <a:r>
                        <a:rPr lang="en-US" sz="1800" b="1" u="none" strike="noStrike" dirty="0">
                          <a:effectLst/>
                        </a:rPr>
                        <a:t> y </a:t>
                      </a:r>
                      <a:r>
                        <a:rPr lang="en-US" sz="1800" b="1" u="none" strike="noStrike" dirty="0" err="1">
                          <a:effectLst/>
                        </a:rPr>
                        <a:t>justificadas</a:t>
                      </a:r>
                      <a:r>
                        <a:rPr lang="en-US" sz="1800" b="1"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smtClean="0">
                          <a:effectLst/>
                        </a:rPr>
                        <a:t>45 </a:t>
                      </a:r>
                      <a:r>
                        <a:rPr lang="en-US" sz="1800" u="none" strike="noStrike" dirty="0" err="1">
                          <a:effectLst/>
                        </a:rPr>
                        <a:t>viviendas</a:t>
                      </a:r>
                      <a:r>
                        <a:rPr lang="en-US" sz="1800" u="none" strike="noStrike" dirty="0">
                          <a:effectLst/>
                        </a:rPr>
                        <a:t> - </a:t>
                      </a:r>
                      <a:r>
                        <a:rPr lang="en-US" sz="1800" u="none" strike="noStrike" dirty="0" err="1">
                          <a:effectLst/>
                        </a:rPr>
                        <a:t>entregadas</a:t>
                      </a:r>
                      <a:r>
                        <a:rPr lang="en-US" sz="1800" u="none" strike="noStrike" dirty="0">
                          <a:effectLst/>
                        </a:rPr>
                        <a:t>, </a:t>
                      </a:r>
                      <a:r>
                        <a:rPr lang="en-US" sz="1800" u="none" strike="noStrike" dirty="0" err="1">
                          <a:effectLst/>
                        </a:rPr>
                        <a:t>escrituradas</a:t>
                      </a:r>
                      <a:r>
                        <a:rPr lang="en-US" sz="1800" u="none" strike="noStrike" dirty="0">
                          <a:effectLst/>
                        </a:rPr>
                        <a:t> y </a:t>
                      </a:r>
                      <a:r>
                        <a:rPr lang="en-US" sz="1800" u="none" strike="noStrike" dirty="0" err="1">
                          <a:effectLst/>
                        </a:rPr>
                        <a:t>justificadas</a:t>
                      </a:r>
                      <a:r>
                        <a:rPr lang="en-US" sz="1800"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r>
              <a:tr h="652272">
                <a:tc>
                  <a:txBody>
                    <a:bodyPr/>
                    <a:lstStyle/>
                    <a:p>
                      <a:pPr algn="l" rtl="0" fontAlgn="ctr"/>
                      <a:r>
                        <a:rPr lang="es-ES" sz="1800" b="1" u="none" strike="noStrike" dirty="0" smtClean="0">
                          <a:solidFill>
                            <a:srgbClr val="FF0000"/>
                          </a:solidFill>
                          <a:effectLst/>
                        </a:rPr>
                        <a:t>10 </a:t>
                      </a:r>
                      <a:r>
                        <a:rPr lang="es-ES" sz="1800" b="1" u="none" strike="noStrike" dirty="0">
                          <a:solidFill>
                            <a:srgbClr val="FF0000"/>
                          </a:solidFill>
                          <a:effectLst/>
                        </a:rPr>
                        <a:t>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10 </a:t>
                      </a:r>
                      <a:r>
                        <a:rPr lang="es-ES" sz="1800" u="none" strike="noStrike" dirty="0">
                          <a:effectLst/>
                        </a:rPr>
                        <a:t>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r>
              <a:tr h="429126">
                <a:tc rowSpan="2">
                  <a:txBody>
                    <a:bodyPr/>
                    <a:lstStyle/>
                    <a:p>
                      <a:pPr algn="l" rtl="0" fontAlgn="ctr"/>
                      <a:r>
                        <a:rPr lang="es-ES" sz="1800" b="1" u="none" strike="noStrike" dirty="0" smtClean="0">
                          <a:solidFill>
                            <a:srgbClr val="FFC000"/>
                          </a:solidFill>
                          <a:effectLst/>
                        </a:rPr>
                        <a:t>22 </a:t>
                      </a:r>
                      <a:r>
                        <a:rPr lang="es-ES" sz="1800" b="1" u="none" strike="noStrike" dirty="0">
                          <a:solidFill>
                            <a:srgbClr val="FFC000"/>
                          </a:solidFill>
                          <a:effectLst/>
                        </a:rPr>
                        <a:t>viviendas - canceladas sin escriturar </a:t>
                      </a:r>
                      <a:endParaRPr lang="es-ES" sz="1800" b="1" i="0" u="none" strike="noStrike" dirty="0">
                        <a:solidFill>
                          <a:srgbClr val="FFC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21 </a:t>
                      </a:r>
                      <a:r>
                        <a:rPr lang="es-ES" sz="1800" u="none" strike="noStrike" dirty="0">
                          <a:effectLst/>
                        </a:rPr>
                        <a:t>viviendas - canceladas sin escriturar </a:t>
                      </a:r>
                      <a:endParaRPr lang="es-ES" sz="1800" b="1" i="0" u="none" strike="noStrike" dirty="0">
                        <a:solidFill>
                          <a:srgbClr val="05238B"/>
                        </a:solidFill>
                        <a:effectLst/>
                        <a:latin typeface="Calibri" panose="020F0502020204030204" pitchFamily="34" charset="0"/>
                      </a:endParaRPr>
                    </a:p>
                  </a:txBody>
                  <a:tcPr marL="8583" marR="8583" marT="8583" marB="0" anchor="ctr"/>
                </a:tc>
              </a:tr>
              <a:tr h="223146">
                <a:tc vMerge="1">
                  <a:txBody>
                    <a:bodyPr/>
                    <a:lstStyle/>
                    <a:p>
                      <a:endParaRPr lang="es-EC"/>
                    </a:p>
                  </a:txBody>
                  <a:tcPr/>
                </a:tc>
                <a:tc>
                  <a:txBody>
                    <a:bodyPr/>
                    <a:lstStyle/>
                    <a:p>
                      <a:pPr algn="l" rtl="0" fontAlgn="ctr"/>
                      <a:r>
                        <a:rPr lang="es-ES" sz="1800" u="none" strike="noStrike" dirty="0" smtClean="0">
                          <a:effectLst/>
                        </a:rPr>
                        <a:t>4 </a:t>
                      </a:r>
                      <a:r>
                        <a:rPr lang="es-ES" sz="1800" u="none" strike="noStrike" dirty="0">
                          <a:effectLst/>
                        </a:rPr>
                        <a:t>en trámite por EPMHV</a:t>
                      </a:r>
                      <a:endParaRPr lang="es-ES" sz="1800" b="1" i="0" u="none" strike="noStrike" dirty="0">
                        <a:solidFill>
                          <a:srgbClr val="05238B"/>
                        </a:solidFill>
                        <a:effectLst/>
                        <a:latin typeface="Calibri" panose="020F0502020204030204" pitchFamily="34" charset="0"/>
                      </a:endParaRPr>
                    </a:p>
                  </a:txBody>
                  <a:tcPr marL="8583" marR="8583" marT="8583" marB="0" anchor="ctr"/>
                </a:tc>
              </a:tr>
              <a:tr h="652272">
                <a:tc>
                  <a:txBody>
                    <a:bodyPr/>
                    <a:lstStyle/>
                    <a:p>
                      <a:pPr algn="l" rtl="0" fontAlgn="ctr"/>
                      <a:r>
                        <a:rPr lang="es-ES" sz="1800" b="1" u="none" strike="noStrike" dirty="0">
                          <a:solidFill>
                            <a:srgbClr val="00B050"/>
                          </a:solidFill>
                          <a:effectLst/>
                        </a:rPr>
                        <a:t>1 viviendas - sin pago, ni ocupación y sin localización de beneficiarios </a:t>
                      </a:r>
                      <a:endParaRPr lang="es-ES" sz="1800" b="1" i="0" u="none" strike="noStrike" dirty="0">
                        <a:solidFill>
                          <a:srgbClr val="00B05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a:effectLst/>
                        </a:rPr>
                        <a:t>1 viviendas - sin pago, ni ocupación y sin localización de beneficiarios </a:t>
                      </a:r>
                      <a:endParaRPr lang="es-ES" sz="1800" b="1" i="0" u="none" strike="noStrike" dirty="0">
                        <a:solidFill>
                          <a:srgbClr val="800000"/>
                        </a:solidFill>
                        <a:effectLst/>
                        <a:latin typeface="Calibri" panose="020F0502020204030204" pitchFamily="34" charset="0"/>
                      </a:endParaRPr>
                    </a:p>
                  </a:txBody>
                  <a:tcPr marL="8583" marR="8583" marT="8583" marB="0" anchor="ctr"/>
                </a:tc>
              </a:tr>
              <a:tr h="429126">
                <a:tc rowSpan="2">
                  <a:txBody>
                    <a:bodyPr/>
                    <a:lstStyle/>
                    <a:p>
                      <a:pPr algn="l" rtl="0" fontAlgn="ctr"/>
                      <a:r>
                        <a:rPr lang="es-ES" sz="1800" b="1" u="none" strike="noStrike" dirty="0" smtClean="0">
                          <a:solidFill>
                            <a:srgbClr val="4C1489"/>
                          </a:solidFill>
                          <a:effectLst/>
                        </a:rPr>
                        <a:t>0 </a:t>
                      </a:r>
                      <a:r>
                        <a:rPr lang="es-ES" sz="1800" b="1" u="none" strike="noStrike" dirty="0">
                          <a:solidFill>
                            <a:srgbClr val="4C1489"/>
                          </a:solidFill>
                          <a:effectLst/>
                        </a:rPr>
                        <a:t>viviendas - asignación  pendiente por SGSG </a:t>
                      </a:r>
                      <a:endParaRPr lang="es-ES" sz="1800" b="1" i="0" u="none" strike="noStrike" dirty="0">
                        <a:solidFill>
                          <a:srgbClr val="4C1489"/>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a:effectLst/>
                        </a:rPr>
                        <a:t>0 viviendas - asignación  pendiente por SGSG</a:t>
                      </a:r>
                      <a:endParaRPr lang="es-ES" sz="1800" b="1" i="0" u="none" strike="noStrike" dirty="0">
                        <a:solidFill>
                          <a:srgbClr val="7F6000"/>
                        </a:solidFill>
                        <a:effectLst/>
                        <a:latin typeface="Calibri" panose="020F0502020204030204" pitchFamily="34" charset="0"/>
                      </a:endParaRPr>
                    </a:p>
                  </a:txBody>
                  <a:tcPr marL="8583" marR="8583" marT="8583" marB="0" anchor="ctr"/>
                </a:tc>
              </a:tr>
              <a:tr h="652272">
                <a:tc vMerge="1">
                  <a:txBody>
                    <a:bodyPr/>
                    <a:lstStyle/>
                    <a:p>
                      <a:endParaRPr lang="es-EC"/>
                    </a:p>
                  </a:txBody>
                  <a:tcPr/>
                </a:tc>
                <a:tc>
                  <a:txBody>
                    <a:bodyPr/>
                    <a:lstStyle/>
                    <a:p>
                      <a:pPr algn="l" rtl="0" fontAlgn="ctr"/>
                      <a:r>
                        <a:rPr lang="es-ES" sz="1800" u="none" strike="noStrike" dirty="0" smtClean="0">
                          <a:effectLst/>
                        </a:rPr>
                        <a:t>0 </a:t>
                      </a:r>
                      <a:r>
                        <a:rPr lang="es-ES" sz="1800" u="none" strike="noStrike" dirty="0">
                          <a:effectLst/>
                        </a:rPr>
                        <a:t>en análisis </a:t>
                      </a:r>
                      <a:r>
                        <a:rPr lang="es-ES" sz="1800" u="none" strike="noStrike" dirty="0" smtClean="0">
                          <a:effectLst/>
                        </a:rPr>
                        <a:t>pendiente</a:t>
                      </a:r>
                      <a:r>
                        <a:rPr lang="es-ES" sz="1800" u="none" strike="noStrike" baseline="0" dirty="0" smtClean="0">
                          <a:effectLst/>
                        </a:rPr>
                        <a:t> que otras </a:t>
                      </a:r>
                      <a:r>
                        <a:rPr lang="es-ES" sz="1800" u="none" strike="noStrike" baseline="0" dirty="0" err="1" smtClean="0">
                          <a:effectLst/>
                        </a:rPr>
                        <a:t>AZonales</a:t>
                      </a:r>
                      <a:endParaRPr lang="es-ES" sz="1800" b="1" i="0" u="none" strike="noStrike" dirty="0">
                        <a:solidFill>
                          <a:srgbClr val="7F6000"/>
                        </a:solidFill>
                        <a:effectLst/>
                        <a:latin typeface="Calibri" panose="020F0502020204030204" pitchFamily="34" charset="0"/>
                      </a:endParaRPr>
                    </a:p>
                  </a:txBody>
                  <a:tcPr marL="8583" marR="8583" marT="8583" marB="0" anchor="ctr"/>
                </a:tc>
              </a:tr>
            </a:tbl>
          </a:graphicData>
        </a:graphic>
      </p:graphicFrame>
    </p:spTree>
    <p:extLst>
      <p:ext uri="{BB962C8B-B14F-4D97-AF65-F5344CB8AC3E}">
        <p14:creationId xmlns:p14="http://schemas.microsoft.com/office/powerpoint/2010/main" val="1140299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p:cNvSpPr txBox="1"/>
          <p:nvPr/>
        </p:nvSpPr>
        <p:spPr>
          <a:xfrm>
            <a:off x="5681747" y="2302824"/>
            <a:ext cx="864652" cy="369332"/>
          </a:xfrm>
          <a:prstGeom prst="rect">
            <a:avLst/>
          </a:prstGeom>
          <a:noFill/>
        </p:spPr>
        <p:txBody>
          <a:bodyPr wrap="none" rtlCol="0">
            <a:spAutoFit/>
          </a:bodyPr>
          <a:lstStyle/>
          <a:p>
            <a:r>
              <a:rPr lang="es-ES" b="1" dirty="0">
                <a:solidFill>
                  <a:srgbClr val="FFFFFF"/>
                </a:solidFill>
                <a:latin typeface="Arial" pitchFamily="34" charset="0"/>
                <a:cs typeface="Arial" pitchFamily="34" charset="0"/>
              </a:rPr>
              <a:t>Social</a:t>
            </a:r>
          </a:p>
        </p:txBody>
      </p:sp>
      <p:pic>
        <p:nvPicPr>
          <p:cNvPr id="15" name="Imagen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572035" y="6419439"/>
            <a:ext cx="957257" cy="481918"/>
          </a:xfrm>
          <a:prstGeom prst="rect">
            <a:avLst/>
          </a:prstGeom>
        </p:spPr>
      </p:pic>
      <p:sp>
        <p:nvSpPr>
          <p:cNvPr id="8" name="2 Título"/>
          <p:cNvSpPr>
            <a:spLocks noGrp="1"/>
          </p:cNvSpPr>
          <p:nvPr>
            <p:ph type="title"/>
          </p:nvPr>
        </p:nvSpPr>
        <p:spPr>
          <a:xfrm>
            <a:off x="1913714" y="257389"/>
            <a:ext cx="8400716" cy="898596"/>
          </a:xfrm>
        </p:spPr>
        <p:txBody>
          <a:bodyPr>
            <a:noAutofit/>
          </a:bodyPr>
          <a:lstStyle/>
          <a:p>
            <a:pPr algn="ctr"/>
            <a:r>
              <a:rPr lang="es-EC" sz="2800" b="1" dirty="0" smtClean="0"/>
              <a:t/>
            </a:r>
            <a:br>
              <a:rPr lang="es-EC" sz="2800" b="1" dirty="0" smtClean="0"/>
            </a:br>
            <a:r>
              <a:rPr lang="es-EC" sz="2200" b="1" dirty="0" smtClean="0"/>
              <a:t>P</a:t>
            </a:r>
            <a:r>
              <a:rPr lang="es-419" sz="2200" b="1" dirty="0"/>
              <a:t>royecto</a:t>
            </a:r>
            <a:r>
              <a:rPr lang="es-419" sz="2200" b="1" dirty="0"/>
              <a:t> de Vivienda de Relocalización Bellavista de Carretas  con 134 Habitacionales /Convenio 202 /MDMQ/MIDUVI/Agosto 2012</a:t>
            </a:r>
            <a:br>
              <a:rPr lang="es-419" sz="2200" b="1" dirty="0"/>
            </a:br>
            <a:endParaRPr lang="es-EC" sz="2800" b="1" dirty="0"/>
          </a:p>
        </p:txBody>
      </p:sp>
      <p:sp>
        <p:nvSpPr>
          <p:cNvPr id="2" name="Rectangle 2">
            <a:extLst>
              <a:ext uri="{FF2B5EF4-FFF2-40B4-BE49-F238E27FC236}">
                <a16:creationId xmlns:a16="http://schemas.microsoft.com/office/drawing/2014/main" xmlns="" id="{2D723E0B-7B35-405B-956C-4C97B1CB8443}"/>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3" name="Rectangle 2">
            <a:extLst>
              <a:ext uri="{FF2B5EF4-FFF2-40B4-BE49-F238E27FC236}">
                <a16:creationId xmlns:a16="http://schemas.microsoft.com/office/drawing/2014/main" xmlns="" id="{BFE4803B-E34A-4C69-B512-C0B000F4762F}"/>
              </a:ext>
            </a:extLst>
          </p:cNvPr>
          <p:cNvSpPr>
            <a:spLocks noChangeArrowheads="1"/>
          </p:cNvSpPr>
          <p:nvPr/>
        </p:nvSpPr>
        <p:spPr bwMode="auto">
          <a:xfrm>
            <a:off x="2093843" y="1128980"/>
            <a:ext cx="137542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6" name="Rectangle 2">
            <a:extLst>
              <a:ext uri="{FF2B5EF4-FFF2-40B4-BE49-F238E27FC236}">
                <a16:creationId xmlns:a16="http://schemas.microsoft.com/office/drawing/2014/main" xmlns="" id="{F0388912-7856-4E21-B2E8-B3FEF41C1966}"/>
              </a:ext>
            </a:extLst>
          </p:cNvPr>
          <p:cNvSpPr>
            <a:spLocks noChangeArrowheads="1"/>
          </p:cNvSpPr>
          <p:nvPr/>
        </p:nvSpPr>
        <p:spPr bwMode="auto">
          <a:xfrm>
            <a:off x="2058949" y="15807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5" name="Rectangle 2">
            <a:extLst>
              <a:ext uri="{FF2B5EF4-FFF2-40B4-BE49-F238E27FC236}">
                <a16:creationId xmlns:a16="http://schemas.microsoft.com/office/drawing/2014/main" xmlns="" id="{A52943BE-748C-428B-98D7-5C7B3FA26883}"/>
              </a:ext>
            </a:extLst>
          </p:cNvPr>
          <p:cNvSpPr>
            <a:spLocks noChangeArrowheads="1"/>
          </p:cNvSpPr>
          <p:nvPr/>
        </p:nvSpPr>
        <p:spPr bwMode="auto">
          <a:xfrm>
            <a:off x="1524000" y="-161807"/>
            <a:ext cx="170533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aphicFrame>
        <p:nvGraphicFramePr>
          <p:cNvPr id="19" name="Tabla 18"/>
          <p:cNvGraphicFramePr>
            <a:graphicFrameLocks noGrp="1"/>
          </p:cNvGraphicFramePr>
          <p:nvPr>
            <p:extLst>
              <p:ext uri="{D42A27DB-BD31-4B8C-83A1-F6EECF244321}">
                <p14:modId xmlns:p14="http://schemas.microsoft.com/office/powerpoint/2010/main" val="2886871700"/>
              </p:ext>
            </p:extLst>
          </p:nvPr>
        </p:nvGraphicFramePr>
        <p:xfrm>
          <a:off x="1016819" y="1167414"/>
          <a:ext cx="9512473" cy="5199656"/>
        </p:xfrm>
        <a:graphic>
          <a:graphicData uri="http://schemas.openxmlformats.org/drawingml/2006/table">
            <a:tbl>
              <a:tblPr firstRow="1" bandRow="1">
                <a:tableStyleId>{5C22544A-7EE6-4342-B048-85BDC9FD1C3A}</a:tableStyleId>
              </a:tblPr>
              <a:tblGrid>
                <a:gridCol w="5800288"/>
                <a:gridCol w="3712185"/>
              </a:tblGrid>
              <a:tr h="375466">
                <a:tc>
                  <a:txBody>
                    <a:bodyPr/>
                    <a:lstStyle/>
                    <a:p>
                      <a:pPr algn="l" rtl="0" fontAlgn="ctr"/>
                      <a:r>
                        <a:rPr lang="es-ES" sz="1800" u="none" strike="noStrike" dirty="0">
                          <a:effectLst/>
                        </a:rPr>
                        <a:t>ESTADO INICIAL FEBRERO DEL 2020 </a:t>
                      </a:r>
                      <a:endParaRPr lang="es-ES" sz="1800" b="0" i="0" u="none" strike="noStrike" dirty="0">
                        <a:solidFill>
                          <a:srgbClr val="FFFFFF"/>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a:effectLst/>
                        </a:rPr>
                        <a:t>ESTADO 11 DE AGOSTO DEL 2020</a:t>
                      </a:r>
                      <a:endParaRPr lang="en-US" sz="1800" b="0" i="0" u="none" strike="noStrike" dirty="0">
                        <a:solidFill>
                          <a:srgbClr val="FFFFFF"/>
                        </a:solidFill>
                        <a:effectLst/>
                        <a:latin typeface="Calibri" panose="020F0502020204030204" pitchFamily="34" charset="0"/>
                      </a:endParaRPr>
                    </a:p>
                  </a:txBody>
                  <a:tcPr marL="8583" marR="8583" marT="8583" marB="0" anchor="ctr"/>
                </a:tc>
              </a:tr>
              <a:tr h="265712">
                <a:tc>
                  <a:txBody>
                    <a:bodyPr/>
                    <a:lstStyle/>
                    <a:p>
                      <a:pPr algn="l" rtl="0" fontAlgn="ctr"/>
                      <a:r>
                        <a:rPr lang="en-US" sz="1800" b="1" u="none" strike="noStrike" dirty="0" smtClean="0">
                          <a:effectLst/>
                        </a:rPr>
                        <a:t>134 </a:t>
                      </a:r>
                      <a:r>
                        <a:rPr lang="en-US" sz="1800" b="1" u="none" strike="noStrike" dirty="0" err="1" smtClean="0">
                          <a:effectLst/>
                        </a:rPr>
                        <a:t>viviendas</a:t>
                      </a:r>
                      <a:r>
                        <a:rPr lang="en-US" sz="1800" b="1" u="none" strike="noStrike" dirty="0" smtClean="0">
                          <a:effectLst/>
                        </a:rPr>
                        <a:t> </a:t>
                      </a:r>
                      <a:r>
                        <a:rPr lang="en-US" sz="1800" b="1" u="none" strike="noStrike" dirty="0">
                          <a:effectLst/>
                        </a:rPr>
                        <a:t>con Bono del </a:t>
                      </a:r>
                      <a:r>
                        <a:rPr lang="en-US" sz="1800" b="1" u="none" strike="noStrike" dirty="0" smtClean="0">
                          <a:effectLst/>
                        </a:rPr>
                        <a:t>MIDUVI</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8583" marR="8583" marT="8583" marB="0" anchor="ctr"/>
                </a:tc>
              </a:tr>
              <a:tr h="559518">
                <a:tc>
                  <a:txBody>
                    <a:bodyPr/>
                    <a:lstStyle/>
                    <a:p>
                      <a:pPr algn="l" rtl="0" fontAlgn="ctr"/>
                      <a:r>
                        <a:rPr lang="en-US" sz="1800" b="1" u="none" strike="noStrike" dirty="0" smtClean="0">
                          <a:effectLst/>
                        </a:rPr>
                        <a:t>80 </a:t>
                      </a:r>
                      <a:r>
                        <a:rPr lang="en-US" sz="1800" b="1" u="none" strike="noStrike" dirty="0" err="1" smtClean="0">
                          <a:effectLst/>
                        </a:rPr>
                        <a:t>viviendas</a:t>
                      </a:r>
                      <a:r>
                        <a:rPr lang="en-US" sz="1800" b="1" u="none" strike="noStrike" dirty="0" smtClean="0">
                          <a:effectLst/>
                        </a:rPr>
                        <a:t> </a:t>
                      </a:r>
                      <a:r>
                        <a:rPr lang="en-US" sz="1800" b="1" u="none" strike="noStrike" dirty="0">
                          <a:effectLst/>
                        </a:rPr>
                        <a:t>- </a:t>
                      </a:r>
                      <a:r>
                        <a:rPr lang="en-US" sz="1800" b="1" u="none" strike="noStrike" dirty="0" err="1">
                          <a:effectLst/>
                        </a:rPr>
                        <a:t>entregadas</a:t>
                      </a:r>
                      <a:r>
                        <a:rPr lang="en-US" sz="1800" b="1" u="none" strike="noStrike" dirty="0">
                          <a:effectLst/>
                        </a:rPr>
                        <a:t>, </a:t>
                      </a:r>
                      <a:r>
                        <a:rPr lang="en-US" sz="1800" b="1" u="none" strike="noStrike" dirty="0" err="1">
                          <a:effectLst/>
                        </a:rPr>
                        <a:t>escrituradas</a:t>
                      </a:r>
                      <a:r>
                        <a:rPr lang="en-US" sz="1800" b="1" u="none" strike="noStrike" dirty="0">
                          <a:effectLst/>
                        </a:rPr>
                        <a:t> y </a:t>
                      </a:r>
                      <a:r>
                        <a:rPr lang="en-US" sz="1800" b="1" u="none" strike="noStrike" dirty="0" err="1">
                          <a:effectLst/>
                        </a:rPr>
                        <a:t>justificadas</a:t>
                      </a:r>
                      <a:r>
                        <a:rPr lang="en-US" sz="1800" b="1"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smtClean="0">
                          <a:effectLst/>
                        </a:rPr>
                        <a:t>82 </a:t>
                      </a:r>
                      <a:r>
                        <a:rPr lang="en-US" sz="1800" u="none" strike="noStrike" dirty="0" err="1">
                          <a:effectLst/>
                        </a:rPr>
                        <a:t>viviendas</a:t>
                      </a:r>
                      <a:r>
                        <a:rPr lang="en-US" sz="1800" u="none" strike="noStrike" dirty="0">
                          <a:effectLst/>
                        </a:rPr>
                        <a:t> - </a:t>
                      </a:r>
                      <a:r>
                        <a:rPr lang="en-US" sz="1800" u="none" strike="noStrike" dirty="0" err="1">
                          <a:effectLst/>
                        </a:rPr>
                        <a:t>entregadas</a:t>
                      </a:r>
                      <a:r>
                        <a:rPr lang="en-US" sz="1800" u="none" strike="noStrike" dirty="0">
                          <a:effectLst/>
                        </a:rPr>
                        <a:t>, </a:t>
                      </a:r>
                      <a:r>
                        <a:rPr lang="en-US" sz="1800" u="none" strike="noStrike" dirty="0" err="1">
                          <a:effectLst/>
                        </a:rPr>
                        <a:t>escrituradas</a:t>
                      </a:r>
                      <a:r>
                        <a:rPr lang="en-US" sz="1800" u="none" strike="noStrike" dirty="0">
                          <a:effectLst/>
                        </a:rPr>
                        <a:t> y </a:t>
                      </a:r>
                      <a:r>
                        <a:rPr lang="en-US" sz="1800" u="none" strike="noStrike" dirty="0" err="1">
                          <a:effectLst/>
                        </a:rPr>
                        <a:t>justificadas</a:t>
                      </a:r>
                      <a:r>
                        <a:rPr lang="en-US" sz="1800"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r>
              <a:tr h="559518">
                <a:tc>
                  <a:txBody>
                    <a:bodyPr/>
                    <a:lstStyle/>
                    <a:p>
                      <a:pPr algn="l" rtl="0" fontAlgn="ctr"/>
                      <a:r>
                        <a:rPr lang="es-ES" sz="1800" b="1" u="none" strike="noStrike" dirty="0" smtClean="0">
                          <a:solidFill>
                            <a:srgbClr val="FF0000"/>
                          </a:solidFill>
                          <a:effectLst/>
                        </a:rPr>
                        <a:t>9 </a:t>
                      </a:r>
                      <a:r>
                        <a:rPr lang="es-ES" sz="1800" b="1" u="none" strike="noStrike" dirty="0">
                          <a:solidFill>
                            <a:srgbClr val="FF0000"/>
                          </a:solidFill>
                          <a:effectLst/>
                        </a:rPr>
                        <a:t>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9 </a:t>
                      </a:r>
                      <a:r>
                        <a:rPr lang="es-ES" sz="1800" u="none" strike="noStrike" dirty="0">
                          <a:effectLst/>
                        </a:rPr>
                        <a:t>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r>
              <a:tr h="368104">
                <a:tc rowSpan="2">
                  <a:txBody>
                    <a:bodyPr/>
                    <a:lstStyle/>
                    <a:p>
                      <a:pPr algn="l" rtl="0" fontAlgn="ctr"/>
                      <a:r>
                        <a:rPr lang="es-ES" sz="1800" b="1" u="none" strike="noStrike" dirty="0" smtClean="0">
                          <a:solidFill>
                            <a:srgbClr val="FFC000"/>
                          </a:solidFill>
                          <a:effectLst/>
                        </a:rPr>
                        <a:t>25 </a:t>
                      </a:r>
                      <a:r>
                        <a:rPr lang="es-ES" sz="1800" b="1" u="none" strike="noStrike" dirty="0">
                          <a:solidFill>
                            <a:srgbClr val="FFC000"/>
                          </a:solidFill>
                          <a:effectLst/>
                        </a:rPr>
                        <a:t>viviendas - canceladas sin escriturar </a:t>
                      </a:r>
                      <a:endParaRPr lang="es-ES" sz="1800" b="1" i="0" u="none" strike="noStrike" dirty="0">
                        <a:solidFill>
                          <a:srgbClr val="FFC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23 </a:t>
                      </a:r>
                      <a:r>
                        <a:rPr lang="es-ES" sz="1800" u="none" strike="noStrike" dirty="0">
                          <a:effectLst/>
                        </a:rPr>
                        <a:t>viviendas - canceladas sin escriturar </a:t>
                      </a:r>
                      <a:endParaRPr lang="es-ES" sz="1800" b="1" i="0" u="none" strike="noStrike" dirty="0">
                        <a:solidFill>
                          <a:srgbClr val="05238B"/>
                        </a:solidFill>
                        <a:effectLst/>
                        <a:latin typeface="Calibri" panose="020F0502020204030204" pitchFamily="34" charset="0"/>
                      </a:endParaRPr>
                    </a:p>
                  </a:txBody>
                  <a:tcPr marL="8583" marR="8583" marT="8583" marB="0" anchor="ctr"/>
                </a:tc>
              </a:tr>
              <a:tr h="265712">
                <a:tc vMerge="1">
                  <a:txBody>
                    <a:bodyPr/>
                    <a:lstStyle/>
                    <a:p>
                      <a:endParaRPr lang="es-EC"/>
                    </a:p>
                  </a:txBody>
                  <a:tcPr/>
                </a:tc>
                <a:tc>
                  <a:txBody>
                    <a:bodyPr/>
                    <a:lstStyle/>
                    <a:p>
                      <a:pPr algn="l" rtl="0" fontAlgn="ctr"/>
                      <a:r>
                        <a:rPr lang="es-ES" sz="1800" u="none" strike="noStrike" dirty="0" smtClean="0">
                          <a:effectLst/>
                        </a:rPr>
                        <a:t>1 </a:t>
                      </a:r>
                      <a:r>
                        <a:rPr lang="es-ES" sz="1800" u="none" strike="noStrike" dirty="0">
                          <a:effectLst/>
                        </a:rPr>
                        <a:t>en trámite por EPMHV</a:t>
                      </a:r>
                      <a:endParaRPr lang="es-ES" sz="1800" b="1" i="0" u="none" strike="noStrike" dirty="0">
                        <a:solidFill>
                          <a:srgbClr val="05238B"/>
                        </a:solidFill>
                        <a:effectLst/>
                        <a:latin typeface="Calibri" panose="020F0502020204030204" pitchFamily="34" charset="0"/>
                      </a:endParaRPr>
                    </a:p>
                  </a:txBody>
                  <a:tcPr marL="8583" marR="8583" marT="8583" marB="0" anchor="ctr"/>
                </a:tc>
              </a:tr>
              <a:tr h="559518">
                <a:tc>
                  <a:txBody>
                    <a:bodyPr/>
                    <a:lstStyle/>
                    <a:p>
                      <a:pPr algn="l" rtl="0" fontAlgn="ctr"/>
                      <a:r>
                        <a:rPr lang="es-ES" sz="1800" b="1" u="none" strike="noStrike" dirty="0" smtClean="0">
                          <a:solidFill>
                            <a:srgbClr val="00B050"/>
                          </a:solidFill>
                          <a:effectLst/>
                        </a:rPr>
                        <a:t>15 </a:t>
                      </a:r>
                      <a:r>
                        <a:rPr lang="es-ES" sz="1800" b="1" u="none" strike="noStrike" dirty="0">
                          <a:solidFill>
                            <a:srgbClr val="00B050"/>
                          </a:solidFill>
                          <a:effectLst/>
                        </a:rPr>
                        <a:t>viviendas - sin pago, ni ocupación y sin localización de beneficiarios </a:t>
                      </a:r>
                      <a:endParaRPr lang="es-ES" sz="1800" b="1" i="0" u="none" strike="noStrike" dirty="0">
                        <a:solidFill>
                          <a:srgbClr val="00B05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15 </a:t>
                      </a:r>
                      <a:r>
                        <a:rPr lang="es-ES" sz="1800" u="none" strike="noStrike" dirty="0">
                          <a:effectLst/>
                        </a:rPr>
                        <a:t>viviendas - sin pago, ni ocupación y sin localización de beneficiarios </a:t>
                      </a:r>
                      <a:endParaRPr lang="es-ES" sz="1800" b="1" i="0" u="none" strike="noStrike" dirty="0">
                        <a:solidFill>
                          <a:srgbClr val="800000"/>
                        </a:solidFill>
                        <a:effectLst/>
                        <a:latin typeface="Calibri" panose="020F0502020204030204" pitchFamily="34" charset="0"/>
                      </a:endParaRPr>
                    </a:p>
                  </a:txBody>
                  <a:tcPr marL="8583" marR="8583" marT="8583" marB="0" anchor="ctr"/>
                </a:tc>
              </a:tr>
              <a:tr h="523362">
                <a:tc rowSpan="2">
                  <a:txBody>
                    <a:bodyPr/>
                    <a:lstStyle/>
                    <a:p>
                      <a:pPr algn="l" rtl="0" fontAlgn="ctr"/>
                      <a:r>
                        <a:rPr lang="es-ES" sz="1800" b="1" u="none" strike="noStrike" dirty="0" smtClean="0">
                          <a:solidFill>
                            <a:srgbClr val="4C1489"/>
                          </a:solidFill>
                          <a:effectLst/>
                        </a:rPr>
                        <a:t>5 </a:t>
                      </a:r>
                      <a:r>
                        <a:rPr lang="es-ES" sz="1800" b="1" u="none" strike="noStrike" dirty="0">
                          <a:solidFill>
                            <a:srgbClr val="4C1489"/>
                          </a:solidFill>
                          <a:effectLst/>
                        </a:rPr>
                        <a:t>viviendas - asignación  pendiente por SGSG </a:t>
                      </a:r>
                      <a:endParaRPr lang="es-ES" sz="1800" b="1" i="0" u="none" strike="noStrike" dirty="0">
                        <a:solidFill>
                          <a:srgbClr val="4C1489"/>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0 </a:t>
                      </a:r>
                      <a:r>
                        <a:rPr lang="es-ES" sz="1800" u="none" strike="noStrike" dirty="0">
                          <a:effectLst/>
                        </a:rPr>
                        <a:t>viviendas - asignación  pendiente por SGSG</a:t>
                      </a:r>
                      <a:endParaRPr lang="es-ES" sz="1800" b="1" i="0" u="none" strike="noStrike" dirty="0">
                        <a:solidFill>
                          <a:srgbClr val="7F6000"/>
                        </a:solidFill>
                        <a:effectLst/>
                        <a:latin typeface="Calibri" panose="020F0502020204030204" pitchFamily="34" charset="0"/>
                      </a:endParaRPr>
                    </a:p>
                  </a:txBody>
                  <a:tcPr marL="8583" marR="8583" marT="8583" marB="0" anchor="ctr"/>
                </a:tc>
              </a:tr>
              <a:tr h="1553963">
                <a:tc vMerge="1">
                  <a:txBody>
                    <a:bodyPr/>
                    <a:lstStyle/>
                    <a:p>
                      <a:endParaRPr lang="es-EC"/>
                    </a:p>
                  </a:txBody>
                  <a:tcPr/>
                </a:tc>
                <a:tc>
                  <a:txBody>
                    <a:bodyPr/>
                    <a:lstStyle/>
                    <a:p>
                      <a:pPr algn="l" rtl="0" fontAlgn="ctr"/>
                      <a:r>
                        <a:rPr lang="es-ES" sz="1800" u="none" strike="noStrike" dirty="0" smtClean="0">
                          <a:effectLst/>
                        </a:rPr>
                        <a:t>3 en análisis la solicitud de AZ La</a:t>
                      </a:r>
                      <a:r>
                        <a:rPr lang="es-ES" sz="1800" u="none" strike="noStrike" baseline="0" dirty="0" smtClean="0">
                          <a:effectLst/>
                        </a:rPr>
                        <a:t> Delicia</a:t>
                      </a:r>
                      <a:r>
                        <a:rPr lang="es-ES" sz="1800" u="none" strike="noStrike" dirty="0" smtClean="0">
                          <a:effectLst/>
                        </a:rPr>
                        <a:t> (2020/08/05 oficio enviado por AZ La Delicia.)</a:t>
                      </a:r>
                    </a:p>
                    <a:p>
                      <a:pPr algn="l" rtl="0" fontAlgn="ctr"/>
                      <a:endParaRPr lang="es-ES" sz="1800" u="none" strike="noStrike" dirty="0" smtClean="0">
                        <a:effectLst/>
                      </a:endParaRPr>
                    </a:p>
                    <a:p>
                      <a:pPr algn="l" rtl="0" fontAlgn="ctr"/>
                      <a:r>
                        <a:rPr lang="es-ES" sz="1800" u="none" strike="noStrike" dirty="0" smtClean="0">
                          <a:effectLst/>
                        </a:rPr>
                        <a:t>2 por definir si otras zonales solicitan la Asignación</a:t>
                      </a:r>
                      <a:endParaRPr lang="es-ES" sz="1800" b="1" i="0" u="none" strike="noStrike" dirty="0">
                        <a:solidFill>
                          <a:srgbClr val="7F6000"/>
                        </a:solidFill>
                        <a:effectLst/>
                        <a:latin typeface="Calibri" panose="020F0502020204030204" pitchFamily="34" charset="0"/>
                      </a:endParaRPr>
                    </a:p>
                  </a:txBody>
                  <a:tcPr marL="8583" marR="8583" marT="8583" marB="0" anchor="ctr"/>
                </a:tc>
              </a:tr>
            </a:tbl>
          </a:graphicData>
        </a:graphic>
      </p:graphicFrame>
    </p:spTree>
    <p:extLst>
      <p:ext uri="{BB962C8B-B14F-4D97-AF65-F5344CB8AC3E}">
        <p14:creationId xmlns:p14="http://schemas.microsoft.com/office/powerpoint/2010/main" val="3090807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2616925" y="2285429"/>
            <a:ext cx="1300844" cy="369332"/>
          </a:xfrm>
          <a:prstGeom prst="rect">
            <a:avLst/>
          </a:prstGeom>
          <a:noFill/>
        </p:spPr>
        <p:txBody>
          <a:bodyPr wrap="none" rtlCol="0">
            <a:spAutoFit/>
          </a:bodyPr>
          <a:lstStyle/>
          <a:p>
            <a:r>
              <a:rPr lang="es-ES" b="1" dirty="0">
                <a:solidFill>
                  <a:prstClr val="white"/>
                </a:solidFill>
                <a:latin typeface="Arial" pitchFamily="34" charset="0"/>
                <a:cs typeface="Arial" pitchFamily="34" charset="0"/>
              </a:rPr>
              <a:t>Comercial</a:t>
            </a:r>
          </a:p>
        </p:txBody>
      </p:sp>
      <p:sp>
        <p:nvSpPr>
          <p:cNvPr id="11" name="CuadroTexto 10"/>
          <p:cNvSpPr txBox="1"/>
          <p:nvPr/>
        </p:nvSpPr>
        <p:spPr>
          <a:xfrm>
            <a:off x="5681747" y="2302824"/>
            <a:ext cx="864652" cy="369332"/>
          </a:xfrm>
          <a:prstGeom prst="rect">
            <a:avLst/>
          </a:prstGeom>
          <a:noFill/>
        </p:spPr>
        <p:txBody>
          <a:bodyPr wrap="none" rtlCol="0">
            <a:spAutoFit/>
          </a:bodyPr>
          <a:lstStyle/>
          <a:p>
            <a:r>
              <a:rPr lang="es-ES" b="1" dirty="0">
                <a:solidFill>
                  <a:srgbClr val="FFFFFF"/>
                </a:solidFill>
                <a:latin typeface="Arial" pitchFamily="34" charset="0"/>
                <a:cs typeface="Arial" pitchFamily="34" charset="0"/>
              </a:rPr>
              <a:t>Social</a:t>
            </a:r>
          </a:p>
        </p:txBody>
      </p:sp>
      <p:pic>
        <p:nvPicPr>
          <p:cNvPr id="15" name="Imagen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831267" y="6160697"/>
            <a:ext cx="957257" cy="481918"/>
          </a:xfrm>
          <a:prstGeom prst="rect">
            <a:avLst/>
          </a:prstGeom>
        </p:spPr>
      </p:pic>
      <p:sp>
        <p:nvSpPr>
          <p:cNvPr id="8" name="2 Título"/>
          <p:cNvSpPr>
            <a:spLocks noGrp="1"/>
          </p:cNvSpPr>
          <p:nvPr>
            <p:ph type="title"/>
          </p:nvPr>
        </p:nvSpPr>
        <p:spPr>
          <a:xfrm>
            <a:off x="1428599" y="161807"/>
            <a:ext cx="8460875" cy="809976"/>
          </a:xfrm>
        </p:spPr>
        <p:txBody>
          <a:bodyPr>
            <a:noAutofit/>
          </a:bodyPr>
          <a:lstStyle/>
          <a:p>
            <a:pPr algn="ctr"/>
            <a:r>
              <a:rPr lang="es-EC" sz="2200" b="1" dirty="0"/>
              <a:t>P</a:t>
            </a:r>
            <a:r>
              <a:rPr lang="es-419" sz="2200" b="1" dirty="0"/>
              <a:t>royecto</a:t>
            </a:r>
            <a:r>
              <a:rPr lang="es-419" sz="2200" b="1" dirty="0"/>
              <a:t> de Vivienda de Relocalización Ciudad Bicentenario  con </a:t>
            </a:r>
            <a:r>
              <a:rPr lang="es-419" sz="2200" b="1" dirty="0" smtClean="0"/>
              <a:t>104 </a:t>
            </a:r>
            <a:r>
              <a:rPr lang="es-419" sz="2200" b="1" dirty="0"/>
              <a:t>Habitacionales /Convenio 202 /MDMQ/MIDUVI/Agosto 2012</a:t>
            </a:r>
            <a:endParaRPr lang="es-EC" sz="2200" b="1" dirty="0"/>
          </a:p>
        </p:txBody>
      </p:sp>
      <p:sp>
        <p:nvSpPr>
          <p:cNvPr id="2" name="Rectangle 2">
            <a:extLst>
              <a:ext uri="{FF2B5EF4-FFF2-40B4-BE49-F238E27FC236}">
                <a16:creationId xmlns:a16="http://schemas.microsoft.com/office/drawing/2014/main" xmlns="" id="{2D723E0B-7B35-405B-956C-4C97B1CB8443}"/>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3" name="Rectangle 2">
            <a:extLst>
              <a:ext uri="{FF2B5EF4-FFF2-40B4-BE49-F238E27FC236}">
                <a16:creationId xmlns:a16="http://schemas.microsoft.com/office/drawing/2014/main" xmlns="" id="{BFE4803B-E34A-4C69-B512-C0B000F4762F}"/>
              </a:ext>
            </a:extLst>
          </p:cNvPr>
          <p:cNvSpPr>
            <a:spLocks noChangeArrowheads="1"/>
          </p:cNvSpPr>
          <p:nvPr/>
        </p:nvSpPr>
        <p:spPr bwMode="auto">
          <a:xfrm>
            <a:off x="2093843" y="1128980"/>
            <a:ext cx="137542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6" name="Rectangle 2">
            <a:extLst>
              <a:ext uri="{FF2B5EF4-FFF2-40B4-BE49-F238E27FC236}">
                <a16:creationId xmlns:a16="http://schemas.microsoft.com/office/drawing/2014/main" xmlns="" id="{F0388912-7856-4E21-B2E8-B3FEF41C1966}"/>
              </a:ext>
            </a:extLst>
          </p:cNvPr>
          <p:cNvSpPr>
            <a:spLocks noChangeArrowheads="1"/>
          </p:cNvSpPr>
          <p:nvPr/>
        </p:nvSpPr>
        <p:spPr bwMode="auto">
          <a:xfrm>
            <a:off x="2058949" y="15807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19" name="Tabla 18"/>
          <p:cNvGraphicFramePr>
            <a:graphicFrameLocks noGrp="1"/>
          </p:cNvGraphicFramePr>
          <p:nvPr>
            <p:extLst>
              <p:ext uri="{D42A27DB-BD31-4B8C-83A1-F6EECF244321}">
                <p14:modId xmlns:p14="http://schemas.microsoft.com/office/powerpoint/2010/main" val="3414976742"/>
              </p:ext>
            </p:extLst>
          </p:nvPr>
        </p:nvGraphicFramePr>
        <p:xfrm>
          <a:off x="745959" y="1112136"/>
          <a:ext cx="10085308" cy="4598952"/>
        </p:xfrm>
        <a:graphic>
          <a:graphicData uri="http://schemas.openxmlformats.org/drawingml/2006/table">
            <a:tbl>
              <a:tblPr firstRow="1" bandRow="1">
                <a:tableStyleId>{5C22544A-7EE6-4342-B048-85BDC9FD1C3A}</a:tableStyleId>
              </a:tblPr>
              <a:tblGrid>
                <a:gridCol w="6149577"/>
                <a:gridCol w="3935731"/>
              </a:tblGrid>
              <a:tr h="437709">
                <a:tc>
                  <a:txBody>
                    <a:bodyPr/>
                    <a:lstStyle/>
                    <a:p>
                      <a:pPr algn="l" rtl="0" fontAlgn="ctr"/>
                      <a:r>
                        <a:rPr lang="es-ES" sz="1800" u="none" strike="noStrike" dirty="0">
                          <a:effectLst/>
                        </a:rPr>
                        <a:t>ESTADO INICIAL FEBRERO DEL 2020 </a:t>
                      </a:r>
                      <a:endParaRPr lang="es-ES" sz="1800" b="0" i="0" u="none" strike="noStrike" dirty="0">
                        <a:solidFill>
                          <a:srgbClr val="FFFFFF"/>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a:effectLst/>
                        </a:rPr>
                        <a:t>ESTADO 11 DE AGOSTO DEL 2020</a:t>
                      </a:r>
                      <a:endParaRPr lang="en-US" sz="1800" b="0" i="0" u="none" strike="noStrike" dirty="0">
                        <a:solidFill>
                          <a:srgbClr val="FFFFFF"/>
                        </a:solidFill>
                        <a:effectLst/>
                        <a:latin typeface="Calibri" panose="020F0502020204030204" pitchFamily="34" charset="0"/>
                      </a:endParaRPr>
                    </a:p>
                  </a:txBody>
                  <a:tcPr marL="8583" marR="8583" marT="8583" marB="0" anchor="ctr"/>
                </a:tc>
              </a:tr>
              <a:tr h="223146">
                <a:tc>
                  <a:txBody>
                    <a:bodyPr/>
                    <a:lstStyle/>
                    <a:p>
                      <a:pPr algn="l" rtl="0" fontAlgn="ctr"/>
                      <a:r>
                        <a:rPr lang="en-US" sz="1800" b="1" u="none" strike="noStrike" dirty="0" smtClean="0">
                          <a:effectLst/>
                        </a:rPr>
                        <a:t>104 </a:t>
                      </a:r>
                      <a:r>
                        <a:rPr lang="en-US" sz="1800" b="1" u="none" strike="noStrike" dirty="0" err="1" smtClean="0">
                          <a:effectLst/>
                        </a:rPr>
                        <a:t>viviendas</a:t>
                      </a:r>
                      <a:r>
                        <a:rPr lang="en-US" sz="1800" b="1" u="none" strike="noStrike" dirty="0" smtClean="0">
                          <a:effectLst/>
                        </a:rPr>
                        <a:t> </a:t>
                      </a:r>
                      <a:r>
                        <a:rPr lang="en-US" sz="1800" b="1" u="none" strike="noStrike" dirty="0">
                          <a:effectLst/>
                        </a:rPr>
                        <a:t>con Bono del </a:t>
                      </a:r>
                      <a:r>
                        <a:rPr lang="en-US" sz="1800" b="1" u="none" strike="noStrike" dirty="0" smtClean="0">
                          <a:effectLst/>
                        </a:rPr>
                        <a:t>MIDUVI</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8583" marR="8583" marT="8583" marB="0" anchor="ctr"/>
                </a:tc>
              </a:tr>
              <a:tr h="652272">
                <a:tc>
                  <a:txBody>
                    <a:bodyPr/>
                    <a:lstStyle/>
                    <a:p>
                      <a:pPr algn="l" rtl="0" fontAlgn="ctr"/>
                      <a:r>
                        <a:rPr lang="en-US" sz="1800" b="1" u="none" strike="noStrike" dirty="0" smtClean="0">
                          <a:effectLst/>
                        </a:rPr>
                        <a:t>26 </a:t>
                      </a:r>
                      <a:r>
                        <a:rPr lang="en-US" sz="1800" b="1" u="none" strike="noStrike" dirty="0" err="1" smtClean="0">
                          <a:effectLst/>
                        </a:rPr>
                        <a:t>viviendas</a:t>
                      </a:r>
                      <a:r>
                        <a:rPr lang="en-US" sz="1800" b="1" u="none" strike="noStrike" dirty="0" smtClean="0">
                          <a:effectLst/>
                        </a:rPr>
                        <a:t> </a:t>
                      </a:r>
                      <a:r>
                        <a:rPr lang="en-US" sz="1800" b="1" u="none" strike="noStrike" dirty="0">
                          <a:effectLst/>
                        </a:rPr>
                        <a:t>- </a:t>
                      </a:r>
                      <a:r>
                        <a:rPr lang="en-US" sz="1800" b="1" u="none" strike="noStrike" dirty="0" err="1">
                          <a:effectLst/>
                        </a:rPr>
                        <a:t>entregadas</a:t>
                      </a:r>
                      <a:r>
                        <a:rPr lang="en-US" sz="1800" b="1" u="none" strike="noStrike" dirty="0">
                          <a:effectLst/>
                        </a:rPr>
                        <a:t>, </a:t>
                      </a:r>
                      <a:r>
                        <a:rPr lang="en-US" sz="1800" b="1" u="none" strike="noStrike" dirty="0" err="1">
                          <a:effectLst/>
                        </a:rPr>
                        <a:t>escrituradas</a:t>
                      </a:r>
                      <a:r>
                        <a:rPr lang="en-US" sz="1800" b="1" u="none" strike="noStrike" dirty="0">
                          <a:effectLst/>
                        </a:rPr>
                        <a:t> y </a:t>
                      </a:r>
                      <a:r>
                        <a:rPr lang="en-US" sz="1800" b="1" u="none" strike="noStrike" dirty="0" err="1">
                          <a:effectLst/>
                        </a:rPr>
                        <a:t>justificadas</a:t>
                      </a:r>
                      <a:r>
                        <a:rPr lang="en-US" sz="1800" b="1"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smtClean="0">
                          <a:effectLst/>
                        </a:rPr>
                        <a:t>28 </a:t>
                      </a:r>
                      <a:r>
                        <a:rPr lang="en-US" sz="1800" u="none" strike="noStrike" dirty="0" err="1">
                          <a:effectLst/>
                        </a:rPr>
                        <a:t>viviendas</a:t>
                      </a:r>
                      <a:r>
                        <a:rPr lang="en-US" sz="1800" u="none" strike="noStrike" dirty="0">
                          <a:effectLst/>
                        </a:rPr>
                        <a:t> - </a:t>
                      </a:r>
                      <a:r>
                        <a:rPr lang="en-US" sz="1800" u="none" strike="noStrike" dirty="0" err="1">
                          <a:effectLst/>
                        </a:rPr>
                        <a:t>entregadas</a:t>
                      </a:r>
                      <a:r>
                        <a:rPr lang="en-US" sz="1800" u="none" strike="noStrike" dirty="0">
                          <a:effectLst/>
                        </a:rPr>
                        <a:t>, </a:t>
                      </a:r>
                      <a:r>
                        <a:rPr lang="en-US" sz="1800" u="none" strike="noStrike" dirty="0" err="1">
                          <a:effectLst/>
                        </a:rPr>
                        <a:t>escrituradas</a:t>
                      </a:r>
                      <a:r>
                        <a:rPr lang="en-US" sz="1800" u="none" strike="noStrike" dirty="0">
                          <a:effectLst/>
                        </a:rPr>
                        <a:t> y </a:t>
                      </a:r>
                      <a:r>
                        <a:rPr lang="en-US" sz="1800" u="none" strike="noStrike" dirty="0" err="1">
                          <a:effectLst/>
                        </a:rPr>
                        <a:t>justificadas</a:t>
                      </a:r>
                      <a:r>
                        <a:rPr lang="en-US" sz="1800"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r>
              <a:tr h="652272">
                <a:tc>
                  <a:txBody>
                    <a:bodyPr/>
                    <a:lstStyle/>
                    <a:p>
                      <a:pPr algn="l" rtl="0" fontAlgn="ctr"/>
                      <a:r>
                        <a:rPr lang="es-ES" sz="1800" b="1" u="none" strike="noStrike" dirty="0" smtClean="0">
                          <a:solidFill>
                            <a:srgbClr val="FF0000"/>
                          </a:solidFill>
                          <a:effectLst/>
                        </a:rPr>
                        <a:t>2 </a:t>
                      </a:r>
                      <a:r>
                        <a:rPr lang="es-ES" sz="1800" b="1" u="none" strike="noStrike" dirty="0">
                          <a:solidFill>
                            <a:srgbClr val="FF0000"/>
                          </a:solidFill>
                          <a:effectLst/>
                        </a:rPr>
                        <a:t>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2 </a:t>
                      </a:r>
                      <a:r>
                        <a:rPr lang="es-ES" sz="1800" u="none" strike="noStrike" dirty="0">
                          <a:effectLst/>
                        </a:rPr>
                        <a:t>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r>
              <a:tr h="429126">
                <a:tc rowSpan="2">
                  <a:txBody>
                    <a:bodyPr/>
                    <a:lstStyle/>
                    <a:p>
                      <a:pPr algn="l" rtl="0" fontAlgn="ctr"/>
                      <a:r>
                        <a:rPr lang="es-ES" sz="1800" b="1" u="none" strike="noStrike" dirty="0" smtClean="0">
                          <a:solidFill>
                            <a:srgbClr val="FFC000"/>
                          </a:solidFill>
                          <a:effectLst/>
                        </a:rPr>
                        <a:t>19 </a:t>
                      </a:r>
                      <a:r>
                        <a:rPr lang="es-ES" sz="1800" b="1" u="none" strike="noStrike" dirty="0">
                          <a:solidFill>
                            <a:srgbClr val="FFC000"/>
                          </a:solidFill>
                          <a:effectLst/>
                        </a:rPr>
                        <a:t>viviendas - canceladas sin escriturar </a:t>
                      </a:r>
                      <a:endParaRPr lang="es-ES" sz="1800" b="1" i="0" u="none" strike="noStrike" dirty="0">
                        <a:solidFill>
                          <a:srgbClr val="FFC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17 </a:t>
                      </a:r>
                      <a:r>
                        <a:rPr lang="es-ES" sz="1800" u="none" strike="noStrike" dirty="0">
                          <a:effectLst/>
                        </a:rPr>
                        <a:t>viviendas - canceladas sin escriturar </a:t>
                      </a:r>
                      <a:endParaRPr lang="es-ES" sz="1800" b="1" i="0" u="none" strike="noStrike" dirty="0">
                        <a:solidFill>
                          <a:srgbClr val="05238B"/>
                        </a:solidFill>
                        <a:effectLst/>
                        <a:latin typeface="Calibri" panose="020F0502020204030204" pitchFamily="34" charset="0"/>
                      </a:endParaRPr>
                    </a:p>
                  </a:txBody>
                  <a:tcPr marL="8583" marR="8583" marT="8583" marB="0" anchor="ctr"/>
                </a:tc>
              </a:tr>
              <a:tr h="223146">
                <a:tc vMerge="1">
                  <a:txBody>
                    <a:bodyPr/>
                    <a:lstStyle/>
                    <a:p>
                      <a:endParaRPr lang="es-EC"/>
                    </a:p>
                  </a:txBody>
                  <a:tcPr/>
                </a:tc>
                <a:tc>
                  <a:txBody>
                    <a:bodyPr/>
                    <a:lstStyle/>
                    <a:p>
                      <a:pPr algn="l" rtl="0" fontAlgn="ctr"/>
                      <a:r>
                        <a:rPr lang="es-ES" sz="1800" u="none" strike="noStrike" dirty="0" smtClean="0">
                          <a:effectLst/>
                        </a:rPr>
                        <a:t>1 </a:t>
                      </a:r>
                      <a:r>
                        <a:rPr lang="es-ES" sz="1800" u="none" strike="noStrike" dirty="0">
                          <a:effectLst/>
                        </a:rPr>
                        <a:t>en trámite por EPMHV</a:t>
                      </a:r>
                      <a:endParaRPr lang="es-ES" sz="1800" b="1" i="0" u="none" strike="noStrike" dirty="0">
                        <a:solidFill>
                          <a:srgbClr val="05238B"/>
                        </a:solidFill>
                        <a:effectLst/>
                        <a:latin typeface="Calibri" panose="020F0502020204030204" pitchFamily="34" charset="0"/>
                      </a:endParaRPr>
                    </a:p>
                  </a:txBody>
                  <a:tcPr marL="8583" marR="8583" marT="8583" marB="0" anchor="ctr"/>
                </a:tc>
              </a:tr>
              <a:tr h="652272">
                <a:tc>
                  <a:txBody>
                    <a:bodyPr/>
                    <a:lstStyle/>
                    <a:p>
                      <a:pPr algn="l" rtl="0" fontAlgn="ctr"/>
                      <a:r>
                        <a:rPr lang="es-ES" sz="1800" b="1" u="none" strike="noStrike" dirty="0" smtClean="0">
                          <a:solidFill>
                            <a:srgbClr val="00B050"/>
                          </a:solidFill>
                          <a:effectLst/>
                        </a:rPr>
                        <a:t>40 </a:t>
                      </a:r>
                      <a:r>
                        <a:rPr lang="es-ES" sz="1800" b="1" u="none" strike="noStrike" dirty="0">
                          <a:solidFill>
                            <a:srgbClr val="00B050"/>
                          </a:solidFill>
                          <a:effectLst/>
                        </a:rPr>
                        <a:t>viviendas - sin pago, ni ocupación y sin localización de beneficiarios </a:t>
                      </a:r>
                      <a:endParaRPr lang="es-ES" sz="1800" b="1" i="0" u="none" strike="noStrike" dirty="0">
                        <a:solidFill>
                          <a:srgbClr val="00B05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40 </a:t>
                      </a:r>
                      <a:r>
                        <a:rPr lang="es-ES" sz="1800" u="none" strike="noStrike" dirty="0">
                          <a:effectLst/>
                        </a:rPr>
                        <a:t>viviendas - sin pago, ni ocupación y sin localización de beneficiarios </a:t>
                      </a:r>
                      <a:endParaRPr lang="es-ES" sz="1800" b="1" i="0" u="none" strike="noStrike" dirty="0">
                        <a:solidFill>
                          <a:srgbClr val="800000"/>
                        </a:solidFill>
                        <a:effectLst/>
                        <a:latin typeface="Calibri" panose="020F0502020204030204" pitchFamily="34" charset="0"/>
                      </a:endParaRPr>
                    </a:p>
                  </a:txBody>
                  <a:tcPr marL="8583" marR="8583" marT="8583" marB="0" anchor="ctr"/>
                </a:tc>
              </a:tr>
              <a:tr h="429126">
                <a:tc rowSpan="2">
                  <a:txBody>
                    <a:bodyPr/>
                    <a:lstStyle/>
                    <a:p>
                      <a:pPr algn="l" rtl="0" fontAlgn="ctr"/>
                      <a:r>
                        <a:rPr lang="es-ES" sz="1800" b="1" u="none" strike="noStrike" dirty="0" smtClean="0">
                          <a:solidFill>
                            <a:srgbClr val="4C1489"/>
                          </a:solidFill>
                          <a:effectLst/>
                        </a:rPr>
                        <a:t>17 </a:t>
                      </a:r>
                      <a:r>
                        <a:rPr lang="es-ES" sz="1800" b="1" u="none" strike="noStrike" dirty="0">
                          <a:solidFill>
                            <a:srgbClr val="4C1489"/>
                          </a:solidFill>
                          <a:effectLst/>
                        </a:rPr>
                        <a:t>viviendas - asignación  pendiente por SGSG </a:t>
                      </a:r>
                      <a:endParaRPr lang="es-ES" sz="1800" b="1" i="0" u="none" strike="noStrike" dirty="0">
                        <a:solidFill>
                          <a:srgbClr val="4C1489"/>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0 </a:t>
                      </a:r>
                      <a:r>
                        <a:rPr lang="es-ES" sz="1800" u="none" strike="noStrike" dirty="0">
                          <a:effectLst/>
                        </a:rPr>
                        <a:t>viviendas - asignación  pendiente por SGSG</a:t>
                      </a:r>
                      <a:endParaRPr lang="es-ES" sz="1800" b="1" i="0" u="none" strike="noStrike" dirty="0">
                        <a:solidFill>
                          <a:srgbClr val="7F6000"/>
                        </a:solidFill>
                        <a:effectLst/>
                        <a:latin typeface="Calibri" panose="020F0502020204030204" pitchFamily="34" charset="0"/>
                      </a:endParaRPr>
                    </a:p>
                  </a:txBody>
                  <a:tcPr marL="8583" marR="8583" marT="8583" marB="0" anchor="ctr"/>
                </a:tc>
              </a:tr>
              <a:tr h="652272">
                <a:tc vMerge="1">
                  <a:txBody>
                    <a:bodyPr/>
                    <a:lstStyle/>
                    <a:p>
                      <a:endParaRPr lang="es-EC"/>
                    </a:p>
                  </a:txBody>
                  <a:tcPr/>
                </a:tc>
                <a:tc>
                  <a:txBody>
                    <a:bodyPr/>
                    <a:lstStyle/>
                    <a:p>
                      <a:pPr algn="l" rtl="0" fontAlgn="ctr"/>
                      <a:r>
                        <a:rPr lang="es-ES" sz="1800" u="none" strike="noStrike" dirty="0" smtClean="0">
                          <a:effectLst/>
                        </a:rPr>
                        <a:t>17 </a:t>
                      </a:r>
                      <a:r>
                        <a:rPr lang="es-ES" sz="1800" u="none" strike="noStrike" dirty="0">
                          <a:effectLst/>
                        </a:rPr>
                        <a:t>en análisis </a:t>
                      </a:r>
                      <a:r>
                        <a:rPr lang="es-ES" sz="1800" u="none" strike="noStrike" dirty="0" smtClean="0">
                          <a:effectLst/>
                        </a:rPr>
                        <a:t>pendiente</a:t>
                      </a:r>
                      <a:r>
                        <a:rPr lang="es-ES" sz="1800" u="none" strike="noStrike" baseline="0" dirty="0" smtClean="0">
                          <a:effectLst/>
                        </a:rPr>
                        <a:t> que otras </a:t>
                      </a:r>
                      <a:r>
                        <a:rPr lang="es-ES" sz="1800" u="none" strike="noStrike" baseline="0" dirty="0" err="1" smtClean="0">
                          <a:effectLst/>
                        </a:rPr>
                        <a:t>AZonales</a:t>
                      </a:r>
                      <a:endParaRPr lang="es-ES" sz="1800" b="1" i="0" u="none" strike="noStrike" dirty="0">
                        <a:solidFill>
                          <a:srgbClr val="7F6000"/>
                        </a:solidFill>
                        <a:effectLst/>
                        <a:latin typeface="Calibri" panose="020F0502020204030204" pitchFamily="34" charset="0"/>
                      </a:endParaRPr>
                    </a:p>
                  </a:txBody>
                  <a:tcPr marL="8583" marR="8583" marT="8583" marB="0" anchor="ctr"/>
                </a:tc>
              </a:tr>
            </a:tbl>
          </a:graphicData>
        </a:graphic>
      </p:graphicFrame>
    </p:spTree>
    <p:extLst>
      <p:ext uri="{BB962C8B-B14F-4D97-AF65-F5344CB8AC3E}">
        <p14:creationId xmlns:p14="http://schemas.microsoft.com/office/powerpoint/2010/main" val="4235908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2616925" y="2285429"/>
            <a:ext cx="1300844" cy="369332"/>
          </a:xfrm>
          <a:prstGeom prst="rect">
            <a:avLst/>
          </a:prstGeom>
          <a:noFill/>
        </p:spPr>
        <p:txBody>
          <a:bodyPr wrap="none" rtlCol="0">
            <a:spAutoFit/>
          </a:bodyPr>
          <a:lstStyle/>
          <a:p>
            <a:r>
              <a:rPr lang="es-ES" b="1" dirty="0">
                <a:solidFill>
                  <a:prstClr val="white"/>
                </a:solidFill>
                <a:latin typeface="Arial" pitchFamily="34" charset="0"/>
                <a:cs typeface="Arial" pitchFamily="34" charset="0"/>
              </a:rPr>
              <a:t>Comercial</a:t>
            </a:r>
          </a:p>
        </p:txBody>
      </p:sp>
      <p:sp>
        <p:nvSpPr>
          <p:cNvPr id="11" name="CuadroTexto 10"/>
          <p:cNvSpPr txBox="1"/>
          <p:nvPr/>
        </p:nvSpPr>
        <p:spPr>
          <a:xfrm>
            <a:off x="5681747" y="2302824"/>
            <a:ext cx="864652" cy="369332"/>
          </a:xfrm>
          <a:prstGeom prst="rect">
            <a:avLst/>
          </a:prstGeom>
          <a:noFill/>
        </p:spPr>
        <p:txBody>
          <a:bodyPr wrap="none" rtlCol="0">
            <a:spAutoFit/>
          </a:bodyPr>
          <a:lstStyle/>
          <a:p>
            <a:r>
              <a:rPr lang="es-ES" b="1" dirty="0">
                <a:solidFill>
                  <a:srgbClr val="FFFFFF"/>
                </a:solidFill>
                <a:latin typeface="Arial" pitchFamily="34" charset="0"/>
                <a:cs typeface="Arial" pitchFamily="34" charset="0"/>
              </a:rPr>
              <a:t>Social</a:t>
            </a:r>
          </a:p>
        </p:txBody>
      </p:sp>
      <p:pic>
        <p:nvPicPr>
          <p:cNvPr id="15" name="Imagen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831267" y="6160697"/>
            <a:ext cx="957257" cy="481918"/>
          </a:xfrm>
          <a:prstGeom prst="rect">
            <a:avLst/>
          </a:prstGeom>
        </p:spPr>
      </p:pic>
      <p:sp>
        <p:nvSpPr>
          <p:cNvPr id="8" name="2 Título"/>
          <p:cNvSpPr>
            <a:spLocks noGrp="1"/>
          </p:cNvSpPr>
          <p:nvPr>
            <p:ph type="title"/>
          </p:nvPr>
        </p:nvSpPr>
        <p:spPr>
          <a:xfrm>
            <a:off x="1428599" y="161807"/>
            <a:ext cx="8460875" cy="809976"/>
          </a:xfrm>
        </p:spPr>
        <p:txBody>
          <a:bodyPr>
            <a:noAutofit/>
          </a:bodyPr>
          <a:lstStyle/>
          <a:p>
            <a:pPr algn="ctr"/>
            <a:r>
              <a:rPr lang="es-EC" sz="2200" b="1" dirty="0"/>
              <a:t>P</a:t>
            </a:r>
            <a:r>
              <a:rPr lang="es-419" sz="2200" b="1" dirty="0"/>
              <a:t>royecto</a:t>
            </a:r>
            <a:r>
              <a:rPr lang="es-419" sz="2200" b="1" dirty="0"/>
              <a:t> de Vivienda de Relocalización </a:t>
            </a:r>
            <a:r>
              <a:rPr lang="es-419" sz="2200" b="1" u="sng" dirty="0" smtClean="0"/>
              <a:t>Consolidado</a:t>
            </a:r>
            <a:r>
              <a:rPr lang="es-419" sz="2200" b="1" dirty="0" smtClean="0"/>
              <a:t/>
            </a:r>
            <a:br>
              <a:rPr lang="es-419" sz="2200" b="1" dirty="0" smtClean="0"/>
            </a:br>
            <a:r>
              <a:rPr lang="es-419" sz="2200" b="1" dirty="0" smtClean="0"/>
              <a:t>Habitacionales </a:t>
            </a:r>
            <a:r>
              <a:rPr lang="es-419" sz="2200" b="1" dirty="0"/>
              <a:t>/Convenio </a:t>
            </a:r>
            <a:r>
              <a:rPr lang="es-419" sz="2200" b="1" dirty="0" smtClean="0"/>
              <a:t> 064 y 202 </a:t>
            </a:r>
            <a:r>
              <a:rPr lang="es-419" sz="2200" b="1" dirty="0"/>
              <a:t>/MDMQ/MIDUVI/Agosto 2012</a:t>
            </a:r>
            <a:endParaRPr lang="es-EC" sz="2200" b="1" dirty="0"/>
          </a:p>
        </p:txBody>
      </p:sp>
      <p:sp>
        <p:nvSpPr>
          <p:cNvPr id="2" name="Rectangle 2">
            <a:extLst>
              <a:ext uri="{FF2B5EF4-FFF2-40B4-BE49-F238E27FC236}">
                <a16:creationId xmlns:a16="http://schemas.microsoft.com/office/drawing/2014/main" xmlns="" id="{2D723E0B-7B35-405B-956C-4C97B1CB8443}"/>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3" name="Rectangle 2">
            <a:extLst>
              <a:ext uri="{FF2B5EF4-FFF2-40B4-BE49-F238E27FC236}">
                <a16:creationId xmlns:a16="http://schemas.microsoft.com/office/drawing/2014/main" xmlns="" id="{BFE4803B-E34A-4C69-B512-C0B000F4762F}"/>
              </a:ext>
            </a:extLst>
          </p:cNvPr>
          <p:cNvSpPr>
            <a:spLocks noChangeArrowheads="1"/>
          </p:cNvSpPr>
          <p:nvPr/>
        </p:nvSpPr>
        <p:spPr bwMode="auto">
          <a:xfrm>
            <a:off x="2093843" y="1128980"/>
            <a:ext cx="137542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6" name="Rectangle 2">
            <a:extLst>
              <a:ext uri="{FF2B5EF4-FFF2-40B4-BE49-F238E27FC236}">
                <a16:creationId xmlns:a16="http://schemas.microsoft.com/office/drawing/2014/main" xmlns="" id="{F0388912-7856-4E21-B2E8-B3FEF41C1966}"/>
              </a:ext>
            </a:extLst>
          </p:cNvPr>
          <p:cNvSpPr>
            <a:spLocks noChangeArrowheads="1"/>
          </p:cNvSpPr>
          <p:nvPr/>
        </p:nvSpPr>
        <p:spPr bwMode="auto">
          <a:xfrm>
            <a:off x="2058949" y="15807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19" name="Tabla 18"/>
          <p:cNvGraphicFramePr>
            <a:graphicFrameLocks noGrp="1"/>
          </p:cNvGraphicFramePr>
          <p:nvPr>
            <p:extLst>
              <p:ext uri="{D42A27DB-BD31-4B8C-83A1-F6EECF244321}">
                <p14:modId xmlns:p14="http://schemas.microsoft.com/office/powerpoint/2010/main" val="406072658"/>
              </p:ext>
            </p:extLst>
          </p:nvPr>
        </p:nvGraphicFramePr>
        <p:xfrm>
          <a:off x="745959" y="1112136"/>
          <a:ext cx="10085308" cy="5102898"/>
        </p:xfrm>
        <a:graphic>
          <a:graphicData uri="http://schemas.openxmlformats.org/drawingml/2006/table">
            <a:tbl>
              <a:tblPr firstRow="1" bandRow="1">
                <a:tableStyleId>{5C22544A-7EE6-4342-B048-85BDC9FD1C3A}</a:tableStyleId>
              </a:tblPr>
              <a:tblGrid>
                <a:gridCol w="6149577"/>
                <a:gridCol w="3935731"/>
              </a:tblGrid>
              <a:tr h="488064">
                <a:tc>
                  <a:txBody>
                    <a:bodyPr/>
                    <a:lstStyle/>
                    <a:p>
                      <a:pPr algn="l" rtl="0" fontAlgn="ctr"/>
                      <a:r>
                        <a:rPr lang="es-ES" sz="1800" u="none" strike="noStrike" dirty="0">
                          <a:effectLst/>
                        </a:rPr>
                        <a:t>ESTADO INICIAL FEBRERO DEL 2020 </a:t>
                      </a:r>
                      <a:endParaRPr lang="es-ES" sz="1800" b="0" i="0" u="none" strike="noStrike" dirty="0">
                        <a:solidFill>
                          <a:srgbClr val="FFFFFF"/>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a:effectLst/>
                        </a:rPr>
                        <a:t>ESTADO 11 DE AGOSTO DEL 2020</a:t>
                      </a:r>
                      <a:endParaRPr lang="en-US" sz="1800" b="0" i="0" u="none" strike="noStrike" dirty="0">
                        <a:solidFill>
                          <a:srgbClr val="FFFFFF"/>
                        </a:solidFill>
                        <a:effectLst/>
                        <a:latin typeface="Calibri" panose="020F0502020204030204" pitchFamily="34" charset="0"/>
                      </a:endParaRPr>
                    </a:p>
                  </a:txBody>
                  <a:tcPr marL="8583" marR="8583" marT="8583" marB="0" anchor="ctr"/>
                </a:tc>
              </a:tr>
              <a:tr h="223146">
                <a:tc>
                  <a:txBody>
                    <a:bodyPr/>
                    <a:lstStyle/>
                    <a:p>
                      <a:pPr algn="l" rtl="0" fontAlgn="ctr"/>
                      <a:r>
                        <a:rPr lang="en-US" sz="1800" b="1" u="none" strike="noStrike" dirty="0" smtClean="0">
                          <a:effectLst/>
                        </a:rPr>
                        <a:t>1060 </a:t>
                      </a:r>
                      <a:r>
                        <a:rPr lang="en-US" sz="1800" b="1" u="none" strike="noStrike" dirty="0" err="1" smtClean="0">
                          <a:effectLst/>
                        </a:rPr>
                        <a:t>viviendas</a:t>
                      </a:r>
                      <a:r>
                        <a:rPr lang="en-US" sz="1800" b="1" u="none" strike="noStrike" dirty="0" smtClean="0">
                          <a:effectLst/>
                        </a:rPr>
                        <a:t> </a:t>
                      </a:r>
                      <a:r>
                        <a:rPr lang="en-US" sz="1800" b="1" u="none" strike="noStrike" dirty="0">
                          <a:effectLst/>
                        </a:rPr>
                        <a:t>con Bono del </a:t>
                      </a:r>
                      <a:r>
                        <a:rPr lang="en-US" sz="1800" b="1" u="none" strike="noStrike" dirty="0" smtClean="0">
                          <a:effectLst/>
                        </a:rPr>
                        <a:t>MIDUVI y 44 Sin Bono</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8583" marR="8583" marT="8583" marB="0" anchor="ctr"/>
                </a:tc>
              </a:tr>
              <a:tr h="652272">
                <a:tc>
                  <a:txBody>
                    <a:bodyPr/>
                    <a:lstStyle/>
                    <a:p>
                      <a:pPr algn="l" rtl="0" fontAlgn="ctr"/>
                      <a:r>
                        <a:rPr lang="en-US" sz="1800" b="1" u="none" strike="noStrike" dirty="0" smtClean="0">
                          <a:effectLst/>
                        </a:rPr>
                        <a:t>353 </a:t>
                      </a:r>
                      <a:r>
                        <a:rPr lang="en-US" sz="1800" b="1" u="none" strike="noStrike" dirty="0" err="1" smtClean="0">
                          <a:effectLst/>
                        </a:rPr>
                        <a:t>viviendas</a:t>
                      </a:r>
                      <a:r>
                        <a:rPr lang="en-US" sz="1800" b="1" u="none" strike="noStrike" dirty="0" smtClean="0">
                          <a:effectLst/>
                        </a:rPr>
                        <a:t> </a:t>
                      </a:r>
                      <a:r>
                        <a:rPr lang="en-US" sz="1800" b="1" u="none" strike="noStrike" dirty="0">
                          <a:effectLst/>
                        </a:rPr>
                        <a:t>- </a:t>
                      </a:r>
                      <a:r>
                        <a:rPr lang="en-US" sz="1800" b="1" u="none" strike="noStrike" dirty="0" err="1">
                          <a:effectLst/>
                        </a:rPr>
                        <a:t>entregadas</a:t>
                      </a:r>
                      <a:r>
                        <a:rPr lang="en-US" sz="1800" b="1" u="none" strike="noStrike" dirty="0">
                          <a:effectLst/>
                        </a:rPr>
                        <a:t>, </a:t>
                      </a:r>
                      <a:r>
                        <a:rPr lang="en-US" sz="1800" b="1" u="none" strike="noStrike" dirty="0" err="1">
                          <a:effectLst/>
                        </a:rPr>
                        <a:t>escrituradas</a:t>
                      </a:r>
                      <a:r>
                        <a:rPr lang="en-US" sz="1800" b="1" u="none" strike="noStrike" dirty="0">
                          <a:effectLst/>
                        </a:rPr>
                        <a:t> y </a:t>
                      </a:r>
                      <a:r>
                        <a:rPr lang="en-US" sz="1800" b="1" u="none" strike="noStrike" dirty="0" err="1">
                          <a:effectLst/>
                        </a:rPr>
                        <a:t>justificadas</a:t>
                      </a:r>
                      <a:r>
                        <a:rPr lang="en-US" sz="1800" b="1"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c>
                  <a:txBody>
                    <a:bodyPr/>
                    <a:lstStyle/>
                    <a:p>
                      <a:pPr algn="l" rtl="0" fontAlgn="ctr"/>
                      <a:r>
                        <a:rPr lang="en-US" sz="1800" u="none" strike="noStrike" dirty="0" smtClean="0">
                          <a:effectLst/>
                        </a:rPr>
                        <a:t>369 </a:t>
                      </a:r>
                      <a:r>
                        <a:rPr lang="en-US" sz="1800" u="none" strike="noStrike" dirty="0" err="1">
                          <a:effectLst/>
                        </a:rPr>
                        <a:t>viviendas</a:t>
                      </a:r>
                      <a:r>
                        <a:rPr lang="en-US" sz="1800" u="none" strike="noStrike" dirty="0">
                          <a:effectLst/>
                        </a:rPr>
                        <a:t> - </a:t>
                      </a:r>
                      <a:r>
                        <a:rPr lang="en-US" sz="1800" u="none" strike="noStrike" dirty="0" err="1">
                          <a:effectLst/>
                        </a:rPr>
                        <a:t>entregadas</a:t>
                      </a:r>
                      <a:r>
                        <a:rPr lang="en-US" sz="1800" u="none" strike="noStrike" dirty="0">
                          <a:effectLst/>
                        </a:rPr>
                        <a:t>, </a:t>
                      </a:r>
                      <a:r>
                        <a:rPr lang="en-US" sz="1800" u="none" strike="noStrike" dirty="0" err="1">
                          <a:effectLst/>
                        </a:rPr>
                        <a:t>escrituradas</a:t>
                      </a:r>
                      <a:r>
                        <a:rPr lang="en-US" sz="1800" u="none" strike="noStrike" dirty="0">
                          <a:effectLst/>
                        </a:rPr>
                        <a:t> y </a:t>
                      </a:r>
                      <a:r>
                        <a:rPr lang="en-US" sz="1800" u="none" strike="noStrike" dirty="0" err="1">
                          <a:effectLst/>
                        </a:rPr>
                        <a:t>justificadas</a:t>
                      </a:r>
                      <a:r>
                        <a:rPr lang="en-US" sz="1800" u="none" strike="noStrike" dirty="0">
                          <a:effectLst/>
                        </a:rPr>
                        <a:t> a MIDUVI</a:t>
                      </a:r>
                      <a:endParaRPr lang="en-US" sz="1800" b="1" i="0" u="none" strike="noStrike" dirty="0">
                        <a:solidFill>
                          <a:srgbClr val="000000"/>
                        </a:solidFill>
                        <a:effectLst/>
                        <a:latin typeface="Calibri" panose="020F0502020204030204" pitchFamily="34" charset="0"/>
                      </a:endParaRPr>
                    </a:p>
                  </a:txBody>
                  <a:tcPr marL="8583" marR="8583" marT="8583" marB="0" anchor="ctr"/>
                </a:tc>
              </a:tr>
              <a:tr h="652272">
                <a:tc>
                  <a:txBody>
                    <a:bodyPr/>
                    <a:lstStyle/>
                    <a:p>
                      <a:pPr algn="l" rtl="0" fontAlgn="ctr"/>
                      <a:r>
                        <a:rPr lang="es-ES" sz="1800" b="1" u="none" strike="noStrike" dirty="0" smtClean="0">
                          <a:solidFill>
                            <a:srgbClr val="FF0000"/>
                          </a:solidFill>
                          <a:effectLst/>
                        </a:rPr>
                        <a:t>51 </a:t>
                      </a:r>
                      <a:r>
                        <a:rPr lang="es-ES" sz="1800" b="1" u="none" strike="noStrike" dirty="0">
                          <a:solidFill>
                            <a:srgbClr val="FF0000"/>
                          </a:solidFill>
                          <a:effectLst/>
                        </a:rPr>
                        <a:t>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51 </a:t>
                      </a:r>
                      <a:r>
                        <a:rPr lang="es-ES" sz="1800" u="none" strike="noStrike" dirty="0">
                          <a:effectLst/>
                        </a:rPr>
                        <a:t>viviendas - entregadas sin cancelar con plazo de cumplimiento </a:t>
                      </a:r>
                      <a:endParaRPr lang="es-ES" sz="1800" b="1" i="0" u="none" strike="noStrike" dirty="0">
                        <a:solidFill>
                          <a:srgbClr val="FF0000"/>
                        </a:solidFill>
                        <a:effectLst/>
                        <a:latin typeface="Calibri" panose="020F0502020204030204" pitchFamily="34" charset="0"/>
                      </a:endParaRPr>
                    </a:p>
                  </a:txBody>
                  <a:tcPr marL="8583" marR="8583" marT="8583" marB="0" anchor="ctr"/>
                </a:tc>
              </a:tr>
              <a:tr h="429126">
                <a:tc rowSpan="2">
                  <a:txBody>
                    <a:bodyPr/>
                    <a:lstStyle/>
                    <a:p>
                      <a:pPr algn="l" rtl="0" fontAlgn="ctr"/>
                      <a:r>
                        <a:rPr lang="es-ES" sz="1800" b="1" u="none" strike="noStrike" dirty="0" smtClean="0">
                          <a:solidFill>
                            <a:srgbClr val="FFC000"/>
                          </a:solidFill>
                          <a:effectLst/>
                        </a:rPr>
                        <a:t>193 </a:t>
                      </a:r>
                      <a:r>
                        <a:rPr lang="es-ES" sz="1800" b="1" u="none" strike="noStrike" dirty="0">
                          <a:solidFill>
                            <a:srgbClr val="FFC000"/>
                          </a:solidFill>
                          <a:effectLst/>
                        </a:rPr>
                        <a:t>viviendas - canceladas sin escriturar </a:t>
                      </a:r>
                      <a:endParaRPr lang="es-ES" sz="1800" b="1" i="0" u="none" strike="noStrike" dirty="0">
                        <a:solidFill>
                          <a:srgbClr val="FFC00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177 </a:t>
                      </a:r>
                      <a:r>
                        <a:rPr lang="es-ES" sz="1800" u="none" strike="noStrike" dirty="0">
                          <a:effectLst/>
                        </a:rPr>
                        <a:t>viviendas - canceladas sin escriturar </a:t>
                      </a:r>
                      <a:endParaRPr lang="es-ES" sz="1800" b="1" i="0" u="none" strike="noStrike" dirty="0">
                        <a:solidFill>
                          <a:srgbClr val="05238B"/>
                        </a:solidFill>
                        <a:effectLst/>
                        <a:latin typeface="Calibri" panose="020F0502020204030204" pitchFamily="34" charset="0"/>
                      </a:endParaRPr>
                    </a:p>
                  </a:txBody>
                  <a:tcPr marL="8583" marR="8583" marT="8583" marB="0" anchor="ctr"/>
                </a:tc>
              </a:tr>
              <a:tr h="223146">
                <a:tc vMerge="1">
                  <a:txBody>
                    <a:bodyPr/>
                    <a:lstStyle/>
                    <a:p>
                      <a:endParaRPr lang="es-EC"/>
                    </a:p>
                  </a:txBody>
                  <a:tcPr/>
                </a:tc>
                <a:tc>
                  <a:txBody>
                    <a:bodyPr/>
                    <a:lstStyle/>
                    <a:p>
                      <a:pPr algn="l" rtl="0" fontAlgn="ctr"/>
                      <a:r>
                        <a:rPr lang="es-ES" sz="1800" u="none" strike="noStrike" dirty="0" smtClean="0">
                          <a:effectLst/>
                        </a:rPr>
                        <a:t>31 </a:t>
                      </a:r>
                      <a:r>
                        <a:rPr lang="es-ES" sz="1800" u="none" strike="noStrike" dirty="0">
                          <a:effectLst/>
                        </a:rPr>
                        <a:t>en trámite por EPMHV</a:t>
                      </a:r>
                      <a:endParaRPr lang="es-ES" sz="1800" b="1" i="0" u="none" strike="noStrike" dirty="0">
                        <a:solidFill>
                          <a:srgbClr val="05238B"/>
                        </a:solidFill>
                        <a:effectLst/>
                        <a:latin typeface="Calibri" panose="020F0502020204030204" pitchFamily="34" charset="0"/>
                      </a:endParaRPr>
                    </a:p>
                  </a:txBody>
                  <a:tcPr marL="8583" marR="8583" marT="8583" marB="0" anchor="ctr"/>
                </a:tc>
              </a:tr>
              <a:tr h="652272">
                <a:tc>
                  <a:txBody>
                    <a:bodyPr/>
                    <a:lstStyle/>
                    <a:p>
                      <a:pPr algn="l" rtl="0" fontAlgn="ctr"/>
                      <a:r>
                        <a:rPr lang="es-ES" sz="1800" b="1" u="none" strike="noStrike" dirty="0" smtClean="0">
                          <a:solidFill>
                            <a:srgbClr val="00B050"/>
                          </a:solidFill>
                          <a:effectLst/>
                        </a:rPr>
                        <a:t>57 </a:t>
                      </a:r>
                      <a:r>
                        <a:rPr lang="es-ES" sz="1800" b="1" u="none" strike="noStrike" dirty="0">
                          <a:solidFill>
                            <a:srgbClr val="00B050"/>
                          </a:solidFill>
                          <a:effectLst/>
                        </a:rPr>
                        <a:t>viviendas - sin pago, ni ocupación y sin localización de beneficiarios </a:t>
                      </a:r>
                      <a:endParaRPr lang="es-ES" sz="1800" b="1" i="0" u="none" strike="noStrike" dirty="0">
                        <a:solidFill>
                          <a:srgbClr val="00B050"/>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57 </a:t>
                      </a:r>
                      <a:r>
                        <a:rPr lang="es-ES" sz="1800" u="none" strike="noStrike" dirty="0">
                          <a:effectLst/>
                        </a:rPr>
                        <a:t>viviendas - sin pago, ni ocupación y sin localización de beneficiarios </a:t>
                      </a:r>
                      <a:endParaRPr lang="es-ES" sz="1800" b="1" i="0" u="none" strike="noStrike" dirty="0">
                        <a:solidFill>
                          <a:srgbClr val="800000"/>
                        </a:solidFill>
                        <a:effectLst/>
                        <a:latin typeface="Calibri" panose="020F0502020204030204" pitchFamily="34" charset="0"/>
                      </a:endParaRPr>
                    </a:p>
                  </a:txBody>
                  <a:tcPr marL="8583" marR="8583" marT="8583" marB="0" anchor="ctr"/>
                </a:tc>
              </a:tr>
              <a:tr h="429126">
                <a:tc rowSpan="2">
                  <a:txBody>
                    <a:bodyPr/>
                    <a:lstStyle/>
                    <a:p>
                      <a:pPr algn="l" rtl="0" fontAlgn="ctr"/>
                      <a:r>
                        <a:rPr lang="es-ES" sz="1800" b="1" u="none" strike="noStrike" dirty="0" smtClean="0">
                          <a:solidFill>
                            <a:srgbClr val="4C1489"/>
                          </a:solidFill>
                          <a:effectLst/>
                        </a:rPr>
                        <a:t>24 viviendas - asignación  pendiente por SGSG </a:t>
                      </a:r>
                      <a:endParaRPr lang="es-ES" sz="1800" b="1" i="0" u="none" strike="noStrike" dirty="0">
                        <a:solidFill>
                          <a:srgbClr val="4C1489"/>
                        </a:solidFill>
                        <a:effectLst/>
                        <a:latin typeface="Calibri" panose="020F0502020204030204" pitchFamily="34" charset="0"/>
                      </a:endParaRPr>
                    </a:p>
                  </a:txBody>
                  <a:tcPr marL="8583" marR="8583" marT="8583" marB="0" anchor="ctr"/>
                </a:tc>
                <a:tc>
                  <a:txBody>
                    <a:bodyPr/>
                    <a:lstStyle/>
                    <a:p>
                      <a:pPr algn="l" rtl="0" fontAlgn="ctr"/>
                      <a:r>
                        <a:rPr lang="es-ES" sz="1800" u="none" strike="noStrike" dirty="0" smtClean="0">
                          <a:effectLst/>
                        </a:rPr>
                        <a:t>0 </a:t>
                      </a:r>
                      <a:r>
                        <a:rPr lang="es-ES" sz="1800" u="none" strike="noStrike" dirty="0">
                          <a:effectLst/>
                        </a:rPr>
                        <a:t>viviendas - asignación  pendiente por SGSG</a:t>
                      </a:r>
                      <a:endParaRPr lang="es-ES" sz="1800" b="1" i="0" u="none" strike="noStrike" dirty="0">
                        <a:solidFill>
                          <a:srgbClr val="7F6000"/>
                        </a:solidFill>
                        <a:effectLst/>
                        <a:latin typeface="Calibri" panose="020F0502020204030204" pitchFamily="34" charset="0"/>
                      </a:endParaRPr>
                    </a:p>
                  </a:txBody>
                  <a:tcPr marL="8583" marR="8583" marT="8583" marB="0" anchor="ctr"/>
                </a:tc>
              </a:tr>
              <a:tr h="652272">
                <a:tc vMerge="1">
                  <a:txBody>
                    <a:bodyPr/>
                    <a:lstStyle/>
                    <a:p>
                      <a:endParaRPr lang="es-EC"/>
                    </a:p>
                  </a:txBody>
                  <a:tcPr/>
                </a:tc>
                <a:tc>
                  <a:txBody>
                    <a:bodyPr/>
                    <a:lstStyle/>
                    <a:p>
                      <a:pPr algn="l" rtl="0" fontAlgn="ctr"/>
                      <a:r>
                        <a:rPr lang="es-ES" sz="1800" u="none" strike="noStrike" dirty="0" smtClean="0">
                          <a:effectLst/>
                        </a:rPr>
                        <a:t>2 en análisis solicitada por AZ </a:t>
                      </a:r>
                      <a:r>
                        <a:rPr lang="es-ES" sz="1800" u="none" strike="noStrike" dirty="0" err="1" smtClean="0">
                          <a:effectLst/>
                        </a:rPr>
                        <a:t>Quitumbe</a:t>
                      </a:r>
                      <a:endParaRPr lang="es-ES" sz="1800" u="none" strike="noStrike" dirty="0" smtClean="0">
                        <a:effectLst/>
                      </a:endParaRPr>
                    </a:p>
                    <a:p>
                      <a:pPr algn="l" rtl="0" fontAlgn="ctr"/>
                      <a:r>
                        <a:rPr lang="es-ES" sz="1800" b="1" i="0" u="none" strike="noStrike" dirty="0" smtClean="0">
                          <a:solidFill>
                            <a:srgbClr val="7F6000"/>
                          </a:solidFill>
                          <a:effectLst/>
                          <a:latin typeface="Calibri" panose="020F0502020204030204" pitchFamily="34" charset="0"/>
                        </a:rPr>
                        <a:t>3 en análisis solicitada</a:t>
                      </a:r>
                      <a:r>
                        <a:rPr lang="es-ES" sz="1800" b="1" i="0" u="none" strike="noStrike" baseline="0" dirty="0" smtClean="0">
                          <a:solidFill>
                            <a:srgbClr val="7F6000"/>
                          </a:solidFill>
                          <a:effectLst/>
                          <a:latin typeface="Calibri" panose="020F0502020204030204" pitchFamily="34" charset="0"/>
                        </a:rPr>
                        <a:t> por AZ La Delicia</a:t>
                      </a:r>
                    </a:p>
                    <a:p>
                      <a:pPr algn="l" rtl="0" fontAlgn="ctr"/>
                      <a:r>
                        <a:rPr lang="es-ES" sz="1800" b="1" i="0" u="none" strike="noStrike" baseline="0" dirty="0" smtClean="0">
                          <a:solidFill>
                            <a:srgbClr val="7F6000"/>
                          </a:solidFill>
                          <a:effectLst/>
                          <a:latin typeface="Calibri" panose="020F0502020204030204" pitchFamily="34" charset="0"/>
                        </a:rPr>
                        <a:t>19 por consolidar los pedidos de otras Zonales</a:t>
                      </a:r>
                      <a:endParaRPr lang="es-ES" sz="1800" b="1" i="0" u="none" strike="noStrike" dirty="0">
                        <a:solidFill>
                          <a:srgbClr val="7F6000"/>
                        </a:solidFill>
                        <a:effectLst/>
                        <a:latin typeface="Calibri" panose="020F0502020204030204" pitchFamily="34" charset="0"/>
                      </a:endParaRPr>
                    </a:p>
                  </a:txBody>
                  <a:tcPr marL="8583" marR="8583" marT="8583" marB="0" anchor="ctr"/>
                </a:tc>
              </a:tr>
            </a:tbl>
          </a:graphicData>
        </a:graphic>
      </p:graphicFrame>
    </p:spTree>
    <p:extLst>
      <p:ext uri="{BB962C8B-B14F-4D97-AF65-F5344CB8AC3E}">
        <p14:creationId xmlns:p14="http://schemas.microsoft.com/office/powerpoint/2010/main" val="2222204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2616925" y="2285429"/>
            <a:ext cx="1300844" cy="369332"/>
          </a:xfrm>
          <a:prstGeom prst="rect">
            <a:avLst/>
          </a:prstGeom>
          <a:noFill/>
        </p:spPr>
        <p:txBody>
          <a:bodyPr wrap="none" rtlCol="0">
            <a:spAutoFit/>
          </a:bodyPr>
          <a:lstStyle/>
          <a:p>
            <a:r>
              <a:rPr lang="es-ES" b="1" dirty="0">
                <a:solidFill>
                  <a:prstClr val="white"/>
                </a:solidFill>
                <a:latin typeface="Arial" pitchFamily="34" charset="0"/>
                <a:cs typeface="Arial" pitchFamily="34" charset="0"/>
              </a:rPr>
              <a:t>Comercial</a:t>
            </a:r>
          </a:p>
        </p:txBody>
      </p:sp>
      <p:sp>
        <p:nvSpPr>
          <p:cNvPr id="11" name="CuadroTexto 10"/>
          <p:cNvSpPr txBox="1"/>
          <p:nvPr/>
        </p:nvSpPr>
        <p:spPr>
          <a:xfrm>
            <a:off x="5681747" y="2302824"/>
            <a:ext cx="864652" cy="369332"/>
          </a:xfrm>
          <a:prstGeom prst="rect">
            <a:avLst/>
          </a:prstGeom>
          <a:noFill/>
        </p:spPr>
        <p:txBody>
          <a:bodyPr wrap="none" rtlCol="0">
            <a:spAutoFit/>
          </a:bodyPr>
          <a:lstStyle/>
          <a:p>
            <a:r>
              <a:rPr lang="es-ES" b="1" dirty="0">
                <a:solidFill>
                  <a:srgbClr val="FFFFFF"/>
                </a:solidFill>
                <a:latin typeface="Arial" pitchFamily="34" charset="0"/>
                <a:cs typeface="Arial" pitchFamily="34" charset="0"/>
              </a:rPr>
              <a:t>Social</a:t>
            </a:r>
          </a:p>
        </p:txBody>
      </p:sp>
      <p:pic>
        <p:nvPicPr>
          <p:cNvPr id="15" name="Imagen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036143" y="6263029"/>
            <a:ext cx="957257" cy="481918"/>
          </a:xfrm>
          <a:prstGeom prst="rect">
            <a:avLst/>
          </a:prstGeom>
        </p:spPr>
      </p:pic>
      <p:sp>
        <p:nvSpPr>
          <p:cNvPr id="8" name="2 Título"/>
          <p:cNvSpPr>
            <a:spLocks noGrp="1"/>
          </p:cNvSpPr>
          <p:nvPr>
            <p:ph type="title"/>
          </p:nvPr>
        </p:nvSpPr>
        <p:spPr>
          <a:xfrm>
            <a:off x="2280138" y="0"/>
            <a:ext cx="7708593" cy="538425"/>
          </a:xfrm>
        </p:spPr>
        <p:txBody>
          <a:bodyPr>
            <a:noAutofit/>
          </a:bodyPr>
          <a:lstStyle/>
          <a:p>
            <a:pPr algn="ctr"/>
            <a:r>
              <a:rPr lang="es-419" sz="1800" b="1" dirty="0"/>
              <a:t>Estructura de Precios del Proyecto Victoria del Sur por Asignación de Bonos de Reasentamiento  MIDUVI y Bonos Municipales de Vulnerabilidad </a:t>
            </a:r>
            <a:endParaRPr lang="es-EC" sz="2800" b="1" dirty="0"/>
          </a:p>
        </p:txBody>
      </p:sp>
      <p:sp>
        <p:nvSpPr>
          <p:cNvPr id="2" name="Rectangle 2">
            <a:extLst>
              <a:ext uri="{FF2B5EF4-FFF2-40B4-BE49-F238E27FC236}">
                <a16:creationId xmlns="" xmlns:a16="http://schemas.microsoft.com/office/drawing/2014/main" id="{2D723E0B-7B35-405B-956C-4C97B1CB8443}"/>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3" name="Rectangle 2">
            <a:extLst>
              <a:ext uri="{FF2B5EF4-FFF2-40B4-BE49-F238E27FC236}">
                <a16:creationId xmlns="" xmlns:a16="http://schemas.microsoft.com/office/drawing/2014/main" id="{BFE4803B-E34A-4C69-B512-C0B000F4762F}"/>
              </a:ext>
            </a:extLst>
          </p:cNvPr>
          <p:cNvSpPr>
            <a:spLocks noChangeArrowheads="1"/>
          </p:cNvSpPr>
          <p:nvPr/>
        </p:nvSpPr>
        <p:spPr bwMode="auto">
          <a:xfrm>
            <a:off x="2093843" y="1128980"/>
            <a:ext cx="137542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6" name="Rectangle 2">
            <a:extLst>
              <a:ext uri="{FF2B5EF4-FFF2-40B4-BE49-F238E27FC236}">
                <a16:creationId xmlns="" xmlns:a16="http://schemas.microsoft.com/office/drawing/2014/main" id="{F0388912-7856-4E21-B2E8-B3FEF41C1966}"/>
              </a:ext>
            </a:extLst>
          </p:cNvPr>
          <p:cNvSpPr>
            <a:spLocks noChangeArrowheads="1"/>
          </p:cNvSpPr>
          <p:nvPr/>
        </p:nvSpPr>
        <p:spPr bwMode="auto">
          <a:xfrm>
            <a:off x="2058949" y="15807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5" name="Rectangle 2">
            <a:extLst>
              <a:ext uri="{FF2B5EF4-FFF2-40B4-BE49-F238E27FC236}">
                <a16:creationId xmlns="" xmlns:a16="http://schemas.microsoft.com/office/drawing/2014/main" id="{A52943BE-748C-428B-98D7-5C7B3FA26883}"/>
              </a:ext>
            </a:extLst>
          </p:cNvPr>
          <p:cNvSpPr>
            <a:spLocks noChangeArrowheads="1"/>
          </p:cNvSpPr>
          <p:nvPr/>
        </p:nvSpPr>
        <p:spPr bwMode="auto">
          <a:xfrm>
            <a:off x="1524000" y="-161807"/>
            <a:ext cx="170533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aphicFrame>
        <p:nvGraphicFramePr>
          <p:cNvPr id="12" name="Tabla 11">
            <a:extLst>
              <a:ext uri="{FF2B5EF4-FFF2-40B4-BE49-F238E27FC236}">
                <a16:creationId xmlns="" xmlns:a16="http://schemas.microsoft.com/office/drawing/2014/main" id="{29A3ACA4-1B7E-41D9-9E9E-600A70E46691}"/>
              </a:ext>
            </a:extLst>
          </p:cNvPr>
          <p:cNvGraphicFramePr>
            <a:graphicFrameLocks noGrp="1"/>
          </p:cNvGraphicFramePr>
          <p:nvPr>
            <p:extLst>
              <p:ext uri="{D42A27DB-BD31-4B8C-83A1-F6EECF244321}">
                <p14:modId xmlns:p14="http://schemas.microsoft.com/office/powerpoint/2010/main" val="2691386346"/>
              </p:ext>
            </p:extLst>
          </p:nvPr>
        </p:nvGraphicFramePr>
        <p:xfrm>
          <a:off x="207722" y="544359"/>
          <a:ext cx="10828421" cy="6313641"/>
        </p:xfrm>
        <a:graphic>
          <a:graphicData uri="http://schemas.openxmlformats.org/drawingml/2006/table">
            <a:tbl>
              <a:tblPr firstRow="1" firstCol="1" bandRow="1">
                <a:tableStyleId>{5C22544A-7EE6-4342-B048-85BDC9FD1C3A}</a:tableStyleId>
              </a:tblPr>
              <a:tblGrid>
                <a:gridCol w="5011091">
                  <a:extLst>
                    <a:ext uri="{9D8B030D-6E8A-4147-A177-3AD203B41FA5}">
                      <a16:colId xmlns="" xmlns:a16="http://schemas.microsoft.com/office/drawing/2014/main" val="4211258368"/>
                    </a:ext>
                  </a:extLst>
                </a:gridCol>
                <a:gridCol w="5817330">
                  <a:extLst>
                    <a:ext uri="{9D8B030D-6E8A-4147-A177-3AD203B41FA5}">
                      <a16:colId xmlns="" xmlns:a16="http://schemas.microsoft.com/office/drawing/2014/main" val="2774497298"/>
                    </a:ext>
                  </a:extLst>
                </a:gridCol>
              </a:tblGrid>
              <a:tr h="206495">
                <a:tc>
                  <a:txBody>
                    <a:bodyPr/>
                    <a:lstStyle/>
                    <a:p>
                      <a:pPr algn="just">
                        <a:lnSpc>
                          <a:spcPct val="107000"/>
                        </a:lnSpc>
                        <a:spcAft>
                          <a:spcPts val="0"/>
                        </a:spcAft>
                      </a:pPr>
                      <a:r>
                        <a:rPr lang="es-EC" sz="1300" dirty="0" smtClean="0">
                          <a:effectLst/>
                          <a:latin typeface="+mn-lt"/>
                          <a:ea typeface="+mn-ea"/>
                          <a:cs typeface="+mn-cs"/>
                        </a:rPr>
                        <a:t>CONVENIO</a:t>
                      </a:r>
                      <a:r>
                        <a:rPr lang="es-EC" sz="1300" baseline="0" dirty="0" smtClean="0">
                          <a:effectLst/>
                          <a:latin typeface="+mn-lt"/>
                          <a:ea typeface="+mn-ea"/>
                          <a:cs typeface="+mn-cs"/>
                        </a:rPr>
                        <a:t> 202 </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300" dirty="0">
                          <a:effectLst/>
                        </a:rPr>
                        <a:t>SNGR-MDMQ-MIDUVI</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086142346"/>
                  </a:ext>
                </a:extLst>
              </a:tr>
              <a:tr h="206495">
                <a:tc>
                  <a:txBody>
                    <a:bodyPr/>
                    <a:lstStyle/>
                    <a:p>
                      <a:pPr algn="just">
                        <a:lnSpc>
                          <a:spcPct val="107000"/>
                        </a:lnSpc>
                        <a:spcAft>
                          <a:spcPts val="0"/>
                        </a:spcAft>
                      </a:pPr>
                      <a:r>
                        <a:rPr lang="es-EC" sz="1300" dirty="0">
                          <a:effectLst/>
                        </a:rPr>
                        <a:t>FECHA DE SUSCRIPCIÓN</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300" dirty="0">
                          <a:effectLst/>
                        </a:rPr>
                        <a:t>Agosto </a:t>
                      </a:r>
                      <a:r>
                        <a:rPr lang="es-EC" sz="1300" dirty="0" smtClean="0">
                          <a:effectLst/>
                        </a:rPr>
                        <a:t>2012 / Plazo</a:t>
                      </a:r>
                      <a:r>
                        <a:rPr lang="es-EC" sz="1300" baseline="0" dirty="0" smtClean="0">
                          <a:effectLst/>
                        </a:rPr>
                        <a:t> Vencido</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055579558"/>
                  </a:ext>
                </a:extLst>
              </a:tr>
              <a:tr h="206495">
                <a:tc>
                  <a:txBody>
                    <a:bodyPr/>
                    <a:lstStyle/>
                    <a:p>
                      <a:pPr algn="just">
                        <a:lnSpc>
                          <a:spcPct val="107000"/>
                        </a:lnSpc>
                        <a:spcAft>
                          <a:spcPts val="0"/>
                        </a:spcAft>
                      </a:pPr>
                      <a:r>
                        <a:rPr lang="es-EC" sz="1300" dirty="0">
                          <a:effectLst/>
                        </a:rPr>
                        <a:t>MONTO</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C" sz="1300" dirty="0" smtClean="0">
                          <a:effectLst/>
                          <a:latin typeface="+mn-lt"/>
                          <a:ea typeface="+mn-ea"/>
                          <a:cs typeface="+mn-cs"/>
                        </a:rPr>
                        <a:t>$ 4.584.000,00  = 382</a:t>
                      </a:r>
                      <a:r>
                        <a:rPr lang="es-EC" sz="1300" baseline="0" dirty="0" smtClean="0">
                          <a:effectLst/>
                          <a:latin typeface="+mn-lt"/>
                          <a:ea typeface="+mn-ea"/>
                          <a:cs typeface="+mn-cs"/>
                        </a:rPr>
                        <a:t> </a:t>
                      </a:r>
                      <a:r>
                        <a:rPr lang="es-EC" sz="1300" dirty="0" smtClean="0">
                          <a:effectLst/>
                          <a:latin typeface="+mn-lt"/>
                          <a:ea typeface="+mn-ea"/>
                          <a:cs typeface="+mn-cs"/>
                        </a:rPr>
                        <a:t>Bonos </a:t>
                      </a:r>
                      <a:r>
                        <a:rPr lang="es-EC" sz="1300" baseline="0" dirty="0" smtClean="0">
                          <a:effectLst/>
                          <a:latin typeface="+mn-lt"/>
                          <a:ea typeface="+mn-ea"/>
                          <a:cs typeface="+mn-cs"/>
                        </a:rPr>
                        <a:t> asignados por el MIDUVI </a:t>
                      </a:r>
                      <a:endParaRPr lang="es-EC"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50978001"/>
                  </a:ext>
                </a:extLst>
              </a:tr>
              <a:tr h="1546639">
                <a:tc>
                  <a:txBody>
                    <a:bodyPr/>
                    <a:lstStyle/>
                    <a:p>
                      <a:pPr algn="just">
                        <a:lnSpc>
                          <a:spcPct val="107000"/>
                        </a:lnSpc>
                        <a:spcAft>
                          <a:spcPts val="0"/>
                        </a:spcAft>
                      </a:pP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BONOS DE REASENTAMIENTO MIDUVI ASIGNADO POR MANZANAS</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07000"/>
                        </a:lnSpc>
                        <a:spcAft>
                          <a:spcPts val="0"/>
                        </a:spcAft>
                      </a:pPr>
                      <a:endPar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endPar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endPar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endPar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ORDENANZA MUNCIPAL No 377 PROYECTO VICTORIA DEL </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SUR /22  </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DE MARZO 2013 </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19685">
                        <a:spcAft>
                          <a:spcPts val="0"/>
                        </a:spcAft>
                      </a:pPr>
                      <a:endParaRPr lang="es-EC" sz="1300" dirty="0">
                        <a:effectLst/>
                      </a:endParaRPr>
                    </a:p>
                    <a:p>
                      <a:pPr marL="342900" lvl="0" indent="-342900" algn="just">
                        <a:spcAft>
                          <a:spcPts val="0"/>
                        </a:spcAft>
                        <a:buFont typeface="Symbol" panose="05050102010706020507" pitchFamily="18" charset="2"/>
                        <a:buChar char=""/>
                      </a:pPr>
                      <a:r>
                        <a:rPr lang="es-EC" sz="1300" dirty="0" smtClean="0">
                          <a:effectLst/>
                        </a:rPr>
                        <a:t>Manzana</a:t>
                      </a:r>
                      <a:r>
                        <a:rPr lang="es-EC" sz="1300" baseline="0" dirty="0" smtClean="0">
                          <a:effectLst/>
                        </a:rPr>
                        <a:t> 11  /   32 Bonos </a:t>
                      </a:r>
                      <a:endParaRPr lang="es-EC" sz="1300" dirty="0">
                        <a:effectLst/>
                      </a:endParaRPr>
                    </a:p>
                    <a:p>
                      <a:pPr marL="342900" lvl="0" indent="-342900" algn="just">
                        <a:spcAft>
                          <a:spcPts val="0"/>
                        </a:spcAft>
                        <a:buFont typeface="Symbol" panose="05050102010706020507" pitchFamily="18" charset="2"/>
                        <a:buChar char=""/>
                      </a:pPr>
                      <a:r>
                        <a:rPr lang="es-EC" sz="1300" dirty="0" smtClean="0">
                          <a:effectLst/>
                        </a:rPr>
                        <a:t>Manzana</a:t>
                      </a:r>
                      <a:r>
                        <a:rPr lang="es-EC" sz="1300" baseline="0" dirty="0" smtClean="0">
                          <a:effectLst/>
                        </a:rPr>
                        <a:t> 12  /  112 Bonos</a:t>
                      </a:r>
                      <a:endParaRPr lang="es-EC" sz="1300" dirty="0">
                        <a:effectLst/>
                      </a:endParaRPr>
                    </a:p>
                    <a:p>
                      <a:pPr marL="342900" lvl="0" indent="-342900" algn="just">
                        <a:spcAft>
                          <a:spcPts val="0"/>
                        </a:spcAft>
                        <a:buFont typeface="Symbol" panose="05050102010706020507" pitchFamily="18" charset="2"/>
                        <a:buChar char=""/>
                      </a:pPr>
                      <a:r>
                        <a:rPr lang="es-EC" sz="1300" dirty="0" smtClean="0">
                          <a:effectLst/>
                        </a:rPr>
                        <a:t>Manzana</a:t>
                      </a:r>
                      <a:r>
                        <a:rPr lang="es-EC" sz="1300" baseline="0" dirty="0" smtClean="0">
                          <a:effectLst/>
                        </a:rPr>
                        <a:t> 13  /  112 Bonos </a:t>
                      </a:r>
                    </a:p>
                    <a:p>
                      <a:pPr marL="342900" lvl="0" indent="-342900" algn="just">
                        <a:spcAft>
                          <a:spcPts val="0"/>
                        </a:spcAft>
                        <a:buFont typeface="Symbol" panose="05050102010706020507" pitchFamily="18" charset="2"/>
                        <a:buChar char=""/>
                      </a:pPr>
                      <a:r>
                        <a:rPr lang="es-EC" sz="1300" baseline="0" dirty="0" smtClean="0">
                          <a:effectLst/>
                        </a:rPr>
                        <a:t>Manzana 14  /    44 Bonos</a:t>
                      </a:r>
                    </a:p>
                    <a:p>
                      <a:pPr marL="342900" lvl="0" indent="-342900" algn="just">
                        <a:spcAft>
                          <a:spcPts val="0"/>
                        </a:spcAft>
                        <a:buFont typeface="Symbol" panose="05050102010706020507" pitchFamily="18" charset="2"/>
                        <a:buChar char=""/>
                      </a:pPr>
                      <a:r>
                        <a:rPr lang="es-EC" sz="1300" baseline="0" dirty="0" smtClean="0">
                          <a:effectLst/>
                        </a:rPr>
                        <a:t>Manzana 15  /    82 Bonos</a:t>
                      </a:r>
                      <a:endParaRPr lang="es-EC" sz="1300" dirty="0">
                        <a:effectLst/>
                      </a:endParaRPr>
                    </a:p>
                    <a:p>
                      <a:pPr algn="just">
                        <a:lnSpc>
                          <a:spcPct val="107000"/>
                        </a:lnSpc>
                        <a:spcAft>
                          <a:spcPts val="0"/>
                        </a:spcAft>
                      </a:pPr>
                      <a:r>
                        <a:rPr lang="es-EC" sz="1300" dirty="0">
                          <a:effectLst/>
                        </a:rPr>
                        <a:t> </a:t>
                      </a:r>
                      <a:endParaRPr lang="es-EC" sz="1300" dirty="0" smtClean="0">
                        <a:effectLst/>
                      </a:endParaRPr>
                    </a:p>
                    <a:p>
                      <a:pPr algn="just">
                        <a:lnSpc>
                          <a:spcPct val="107000"/>
                        </a:lnSpc>
                        <a:spcAft>
                          <a:spcPts val="0"/>
                        </a:spcAft>
                      </a:pP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382 Viviendas</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966337875"/>
                  </a:ext>
                </a:extLst>
              </a:tr>
              <a:tr h="667842">
                <a:tc>
                  <a:txBody>
                    <a:bodyPr/>
                    <a:lstStyle/>
                    <a:p>
                      <a:pPr algn="just">
                        <a:lnSpc>
                          <a:spcPct val="107000"/>
                        </a:lnSpc>
                        <a:spcAft>
                          <a:spcPts val="0"/>
                        </a:spcAft>
                      </a:pPr>
                      <a:r>
                        <a:rPr lang="es-EC" sz="1300" dirty="0">
                          <a:effectLst/>
                        </a:rPr>
                        <a:t>NÚMERO DE </a:t>
                      </a:r>
                      <a:r>
                        <a:rPr lang="es-EC" sz="1300" dirty="0" smtClean="0">
                          <a:effectLst/>
                        </a:rPr>
                        <a:t> BONOS   ASIGNADOS  </a:t>
                      </a:r>
                      <a:r>
                        <a:rPr lang="es-EC" sz="1300" dirty="0" smtClean="0">
                          <a:effectLst/>
                        </a:rPr>
                        <a:t>MIDUVI </a:t>
                      </a:r>
                      <a:endParaRPr lang="es-EC" sz="1300" dirty="0" smtClean="0">
                        <a:effectLst/>
                      </a:endParaRPr>
                    </a:p>
                    <a:p>
                      <a:pPr algn="just">
                        <a:lnSpc>
                          <a:spcPct val="107000"/>
                        </a:lnSpc>
                        <a:spcAft>
                          <a:spcPts val="0"/>
                        </a:spcAft>
                      </a:pP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NÚMERO DE BOSNOS  ASIGANDOS  MDMDQ </a:t>
                      </a:r>
                    </a:p>
                    <a:p>
                      <a:pPr algn="just">
                        <a:lnSpc>
                          <a:spcPct val="107000"/>
                        </a:lnSpc>
                        <a:spcAft>
                          <a:spcPts val="0"/>
                        </a:spcAft>
                      </a:pP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SEGUNDA FASE DE ASIGNACIÓN </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300" dirty="0" smtClean="0">
                          <a:effectLst/>
                          <a:latin typeface="+mn-lt"/>
                          <a:ea typeface="+mn-ea"/>
                          <a:cs typeface="+mn-cs"/>
                        </a:rPr>
                        <a:t>382 x  $ 12.000,00 =  $ 4.584.000,00</a:t>
                      </a:r>
                    </a:p>
                    <a:p>
                      <a:pPr algn="just">
                        <a:lnSpc>
                          <a:spcPct val="107000"/>
                        </a:lnSpc>
                        <a:spcAft>
                          <a:spcPts val="0"/>
                        </a:spcAft>
                      </a:pPr>
                      <a:endParaRPr lang="es-EC" sz="1300" dirty="0" smtClean="0">
                        <a:effectLst/>
                        <a:latin typeface="+mn-lt"/>
                        <a:ea typeface="+mn-ea"/>
                        <a:cs typeface="+mn-cs"/>
                      </a:endParaRPr>
                    </a:p>
                  </a:txBody>
                  <a:tcPr marL="68580" marR="68580" marT="0" marB="0"/>
                </a:tc>
                <a:extLst>
                  <a:ext uri="{0D108BD9-81ED-4DB2-BD59-A6C34878D82A}">
                    <a16:rowId xmlns="" xmlns:a16="http://schemas.microsoft.com/office/drawing/2014/main" val="1911057272"/>
                  </a:ext>
                </a:extLst>
              </a:tr>
              <a:tr h="2206447">
                <a:tc>
                  <a:txBody>
                    <a:bodyPr/>
                    <a:lstStyle/>
                    <a:p>
                      <a:pPr algn="just">
                        <a:lnSpc>
                          <a:spcPct val="107000"/>
                        </a:lnSpc>
                        <a:spcAft>
                          <a:spcPts val="0"/>
                        </a:spcAft>
                      </a:pP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 VALOR </a:t>
                      </a: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DE BONO DE REASENTAMIENTO MIDUVI</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/ASIGNADO AÑO 2012 .</a:t>
                      </a:r>
                    </a:p>
                    <a:p>
                      <a:pPr algn="just">
                        <a:lnSpc>
                          <a:spcPct val="107000"/>
                        </a:lnSpc>
                        <a:spcAft>
                          <a:spcPts val="0"/>
                        </a:spcAft>
                      </a:pP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 VALOR </a:t>
                      </a: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BONO</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MUNICIPAL DE VULNERABILIDAD/ ASIGNADO  AÑO  2014.</a:t>
                      </a:r>
                    </a:p>
                    <a:p>
                      <a:pPr marL="0" marR="0" indent="0" algn="just" defTabSz="685800" rtl="0" eaLnBrk="1" fontAlgn="auto" latinLnBrk="0" hangingPunct="1">
                        <a:lnSpc>
                          <a:spcPct val="107000"/>
                        </a:lnSpc>
                        <a:spcBef>
                          <a:spcPts val="0"/>
                        </a:spcBef>
                        <a:spcAft>
                          <a:spcPts val="0"/>
                        </a:spcAft>
                        <a:buClrTx/>
                        <a:buSzTx/>
                        <a:buFontTx/>
                        <a:buNone/>
                        <a:tabLst/>
                        <a:defRPr/>
                      </a:pP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 VALOR </a:t>
                      </a: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BONO</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MUNICIPAL DE VULNERABILIDAD ESPECIAL / ASIGNADO  AÑO  2016. (30 BONOS)                                      </a:t>
                      </a:r>
                    </a:p>
                    <a:p>
                      <a:pPr marL="0" marR="0" indent="0" algn="just" defTabSz="685800" rtl="0" eaLnBrk="1" fontAlgn="auto" latinLnBrk="0" hangingPunct="1">
                        <a:lnSpc>
                          <a:spcPct val="107000"/>
                        </a:lnSpc>
                        <a:spcBef>
                          <a:spcPts val="0"/>
                        </a:spcBef>
                        <a:spcAft>
                          <a:spcPts val="0"/>
                        </a:spcAft>
                        <a:buClrTx/>
                        <a:buSzTx/>
                        <a:buFontTx/>
                        <a:buNone/>
                        <a:tabLst/>
                        <a:defRPr/>
                      </a:pP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VALOR </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VIVIVENDA  VIS / AÑO 2018</a:t>
                      </a:r>
                    </a:p>
                    <a:p>
                      <a:pPr marL="0" marR="0" indent="0" algn="just" defTabSz="685800" rtl="0" eaLnBrk="1" fontAlgn="auto" latinLnBrk="0" hangingPunct="1">
                        <a:lnSpc>
                          <a:spcPct val="107000"/>
                        </a:lnSpc>
                        <a:spcBef>
                          <a:spcPts val="0"/>
                        </a:spcBef>
                        <a:spcAft>
                          <a:spcPts val="0"/>
                        </a:spcAft>
                        <a:buClrTx/>
                        <a:buSzTx/>
                        <a:buFontTx/>
                        <a:buNone/>
                        <a:tabLst/>
                        <a:defRPr/>
                      </a:pPr>
                      <a:endPar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defTabSz="685800" rtl="0" eaLnBrk="1" fontAlgn="auto" latinLnBrk="0" hangingPunct="1">
                        <a:lnSpc>
                          <a:spcPct val="107000"/>
                        </a:lnSpc>
                        <a:spcBef>
                          <a:spcPts val="0"/>
                        </a:spcBef>
                        <a:spcAft>
                          <a:spcPts val="0"/>
                        </a:spcAft>
                        <a:buClrTx/>
                        <a:buSzTx/>
                        <a:buFontTx/>
                        <a:buNone/>
                        <a:tabLst/>
                        <a:defRPr/>
                      </a:pP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-VALOR PROMEDIO  MANZANAS  11, 12  y 13 /  AÑO  2020 (costo que incluye un 8% de Rentabilidad de la EPMHV, y sin costo del Parqueadero)</a:t>
                      </a:r>
                      <a:endParaRPr lang="es-EC" sz="13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$ 12.000,00 / Valor Vivienda $ 20.000,00</a:t>
                      </a:r>
                    </a:p>
                    <a:p>
                      <a:pPr algn="just">
                        <a:lnSpc>
                          <a:spcPct val="107000"/>
                        </a:lnSpc>
                        <a:spcAft>
                          <a:spcPts val="0"/>
                        </a:spcAft>
                      </a:pPr>
                      <a:endParaRPr lang="es-EC" sz="13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es-EC" sz="1300" dirty="0" smtClean="0">
                          <a:effectLst/>
                          <a:latin typeface="Calibri" panose="020F0502020204030204" pitchFamily="34" charset="0"/>
                          <a:ea typeface="Times New Roman" panose="02020603050405020304" pitchFamily="18" charset="0"/>
                          <a:cs typeface="Times New Roman" panose="02020603050405020304" pitchFamily="18" charset="0"/>
                        </a:rPr>
                        <a:t>$</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2.150,00 / Valor Vivienda $ 21.500,00</a:t>
                      </a:r>
                    </a:p>
                    <a:p>
                      <a:pPr algn="just">
                        <a:lnSpc>
                          <a:spcPct val="107000"/>
                        </a:lnSpc>
                        <a:spcAft>
                          <a:spcPts val="0"/>
                        </a:spcAft>
                      </a:pPr>
                      <a:endPar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2.404,00 / Valor Vivienda $ 24.040,00</a:t>
                      </a:r>
                    </a:p>
                    <a:p>
                      <a:pPr algn="just">
                        <a:lnSpc>
                          <a:spcPct val="107000"/>
                        </a:lnSpc>
                        <a:spcAft>
                          <a:spcPts val="0"/>
                        </a:spcAft>
                      </a:pPr>
                      <a:endPar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rPr>
                        <a:t>29.830,22/ Valor  Vivienda (VIS)</a:t>
                      </a:r>
                    </a:p>
                    <a:p>
                      <a:pPr algn="just">
                        <a:lnSpc>
                          <a:spcPct val="107000"/>
                        </a:lnSpc>
                        <a:spcAft>
                          <a:spcPts val="0"/>
                        </a:spcAft>
                      </a:pPr>
                      <a:endParaRPr lang="es-EC" sz="1300" baseline="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1" indent="0" algn="just" defTabSz="685800" rtl="0" eaLnBrk="1" fontAlgn="auto" latinLnBrk="0" hangingPunct="1">
                        <a:lnSpc>
                          <a:spcPct val="107000"/>
                        </a:lnSpc>
                        <a:spcBef>
                          <a:spcPts val="0"/>
                        </a:spcBef>
                        <a:spcAft>
                          <a:spcPts val="0"/>
                        </a:spcAft>
                        <a:buClrTx/>
                        <a:buSzTx/>
                        <a:buFontTx/>
                        <a:buNone/>
                        <a:tabLst/>
                        <a:defRPr/>
                      </a:pPr>
                      <a:r>
                        <a:rPr lang="es-EC" sz="1300" b="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s-419" sz="1300" b="0" dirty="0" smtClean="0"/>
                        <a:t>30.899,23  y  $ 42.153,97,</a:t>
                      </a:r>
                      <a:r>
                        <a:rPr lang="es-419" sz="1300" b="0" baseline="0" dirty="0" smtClean="0"/>
                        <a:t> con un promedio de Costo de $36.347,94, en base a un costo de $707.40 /m2 de construcción</a:t>
                      </a:r>
                      <a:r>
                        <a:rPr lang="es-419" sz="1300" b="0" dirty="0" smtClean="0"/>
                        <a:t>  (Acorde a Información</a:t>
                      </a:r>
                      <a:r>
                        <a:rPr lang="es-419" sz="1300" b="0" baseline="0" dirty="0" smtClean="0"/>
                        <a:t> de EPMHV, a 23 de julio 2020</a:t>
                      </a:r>
                      <a:r>
                        <a:rPr lang="es-419" sz="1300" b="0" baseline="0" dirty="0" smtClean="0"/>
                        <a:t>)</a:t>
                      </a:r>
                      <a:endParaRPr lang="es-EC" sz="13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73857317"/>
                  </a:ext>
                </a:extLst>
              </a:tr>
              <a:tr h="1065671">
                <a:tc>
                  <a:txBody>
                    <a:bodyPr/>
                    <a:lstStyle/>
                    <a:p>
                      <a:pPr algn="just">
                        <a:lnSpc>
                          <a:spcPct val="107000"/>
                        </a:lnSpc>
                        <a:spcAft>
                          <a:spcPts val="0"/>
                        </a:spcAft>
                      </a:pPr>
                      <a:r>
                        <a:rPr lang="es-EC" sz="1300" dirty="0" smtClean="0">
                          <a:effectLst/>
                        </a:rPr>
                        <a:t> ESTADO POR</a:t>
                      </a:r>
                      <a:r>
                        <a:rPr lang="es-EC" sz="1300" baseline="0" dirty="0" smtClean="0">
                          <a:effectLst/>
                        </a:rPr>
                        <a:t> DECLARATORIA DE  PROPIEDAD HORIZONTAL </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just" defTabSz="6858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EC" sz="1300" b="0" i="0" u="none" strike="noStrike" kern="1200" cap="none" spc="0" normalizeH="0" baseline="0" noProof="0" dirty="0" smtClean="0">
                          <a:ln>
                            <a:noFill/>
                          </a:ln>
                          <a:solidFill>
                            <a:prstClr val="black"/>
                          </a:solidFill>
                          <a:effectLst/>
                          <a:uLnTx/>
                          <a:uFillTx/>
                          <a:latin typeface="+mn-lt"/>
                          <a:ea typeface="+mn-ea"/>
                          <a:cs typeface="+mn-cs"/>
                        </a:rPr>
                        <a:t>Manzana 11  /   Tiene DPH</a:t>
                      </a:r>
                    </a:p>
                    <a:p>
                      <a:pPr marL="342900" marR="0" lvl="0" indent="-342900" algn="just" defTabSz="6858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EC" sz="1300" b="0" i="0" u="none" strike="noStrike" kern="1200" cap="none" spc="0" normalizeH="0" baseline="0" noProof="0" dirty="0" smtClean="0">
                          <a:ln>
                            <a:noFill/>
                          </a:ln>
                          <a:solidFill>
                            <a:prstClr val="black"/>
                          </a:solidFill>
                          <a:effectLst/>
                          <a:uLnTx/>
                          <a:uFillTx/>
                          <a:latin typeface="+mn-lt"/>
                          <a:ea typeface="+mn-ea"/>
                          <a:cs typeface="+mn-cs"/>
                        </a:rPr>
                        <a:t>Manzana 12  /   Tiene DPH </a:t>
                      </a:r>
                    </a:p>
                    <a:p>
                      <a:pPr marL="342900" marR="0" lvl="0" indent="-342900" algn="just" defTabSz="6858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EC" sz="1300" b="0" i="0" u="none" strike="noStrike" kern="1200" cap="none" spc="0" normalizeH="0" baseline="0" noProof="0" dirty="0" smtClean="0">
                          <a:ln>
                            <a:noFill/>
                          </a:ln>
                          <a:solidFill>
                            <a:prstClr val="black"/>
                          </a:solidFill>
                          <a:effectLst/>
                          <a:uLnTx/>
                          <a:uFillTx/>
                          <a:latin typeface="+mn-lt"/>
                          <a:ea typeface="+mn-ea"/>
                          <a:cs typeface="+mn-cs"/>
                        </a:rPr>
                        <a:t>Manzana 13  /   Tiene DPH </a:t>
                      </a:r>
                    </a:p>
                    <a:p>
                      <a:pPr marL="342900" marR="0" lvl="0" indent="-342900" algn="just" defTabSz="6858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EC" sz="1300" b="0" i="0" u="none" strike="noStrike" kern="1200" cap="none" spc="0" normalizeH="0" baseline="0" noProof="0" dirty="0" smtClean="0">
                          <a:ln>
                            <a:noFill/>
                          </a:ln>
                          <a:solidFill>
                            <a:prstClr val="black"/>
                          </a:solidFill>
                          <a:effectLst/>
                          <a:uLnTx/>
                          <a:uFillTx/>
                          <a:latin typeface="+mn-lt"/>
                          <a:ea typeface="+mn-ea"/>
                          <a:cs typeface="+mn-cs"/>
                        </a:rPr>
                        <a:t>Manzana 14  /   En proceso </a:t>
                      </a:r>
                    </a:p>
                    <a:p>
                      <a:pPr marL="342900" marR="0" lvl="0" indent="-342900" algn="just" defTabSz="6858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EC" sz="1300" b="0" i="0" u="none" strike="noStrike" kern="1200" cap="none" spc="0" normalizeH="0" baseline="0" noProof="0" dirty="0" smtClean="0">
                          <a:ln>
                            <a:noFill/>
                          </a:ln>
                          <a:solidFill>
                            <a:prstClr val="black"/>
                          </a:solidFill>
                          <a:effectLst/>
                          <a:uLnTx/>
                          <a:uFillTx/>
                          <a:latin typeface="+mn-lt"/>
                          <a:ea typeface="+mn-ea"/>
                          <a:cs typeface="+mn-cs"/>
                        </a:rPr>
                        <a:t>Manzana 15  /   </a:t>
                      </a:r>
                      <a:r>
                        <a:rPr kumimoji="0" lang="es-EC" sz="1300" b="0" i="0" u="none" strike="noStrike" kern="1200" cap="none" spc="0" normalizeH="0" baseline="0" noProof="0" dirty="0" smtClean="0">
                          <a:ln>
                            <a:noFill/>
                          </a:ln>
                          <a:solidFill>
                            <a:prstClr val="black"/>
                          </a:solidFill>
                          <a:effectLst/>
                          <a:uLnTx/>
                          <a:uFillTx/>
                          <a:latin typeface="+mn-lt"/>
                          <a:ea typeface="+mn-ea"/>
                          <a:cs typeface="+mn-cs"/>
                        </a:rPr>
                        <a:t>En </a:t>
                      </a:r>
                      <a:r>
                        <a:rPr kumimoji="0" lang="es-EC" sz="1300" b="0" i="0" u="none" strike="noStrike" kern="1200" cap="none" spc="0" normalizeH="0" baseline="0" noProof="0" dirty="0" smtClean="0">
                          <a:ln>
                            <a:noFill/>
                          </a:ln>
                          <a:solidFill>
                            <a:prstClr val="black"/>
                          </a:solidFill>
                          <a:effectLst/>
                          <a:uLnTx/>
                          <a:uFillTx/>
                          <a:latin typeface="+mn-lt"/>
                          <a:ea typeface="+mn-ea"/>
                          <a:cs typeface="+mn-cs"/>
                        </a:rPr>
                        <a:t>proceso </a:t>
                      </a:r>
                      <a:endParaRPr lang="es-EC"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447009154"/>
                  </a:ext>
                </a:extLst>
              </a:tr>
            </a:tbl>
          </a:graphicData>
        </a:graphic>
      </p:graphicFrame>
    </p:spTree>
    <p:extLst>
      <p:ext uri="{BB962C8B-B14F-4D97-AF65-F5344CB8AC3E}">
        <p14:creationId xmlns:p14="http://schemas.microsoft.com/office/powerpoint/2010/main" val="925218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16018</TotalTime>
  <Words>1885</Words>
  <Application>Microsoft Office PowerPoint</Application>
  <PresentationFormat>Panorámica</PresentationFormat>
  <Paragraphs>231</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Calibri Light</vt:lpstr>
      <vt:lpstr>Symbol</vt:lpstr>
      <vt:lpstr>Times New Roman</vt:lpstr>
      <vt:lpstr>Tema de Office</vt:lpstr>
      <vt:lpstr>Presentación de PowerPoint</vt:lpstr>
      <vt:lpstr> CONVENIOS DE COOPERACIÓN INTERINSTITUCIONAL / ASIGNACIÓN DE 1060 BONOS REASENTAMIENTO (MIDUVI) </vt:lpstr>
      <vt:lpstr> HOJA DE RUTA DEL PLAN METROPOLITANO DE RELOCALIZACIÓN  CON  DETERMINACIÓN DE HITOS ESTRATÉGICOS, CIERRE Y LIQUIDACION CONVENIOS 064 Y 202 SGSG-EPMHV              FECHA LIMITE    07/09/2020              </vt:lpstr>
      <vt:lpstr> Proyecto de Vivienda de Relocalización La Mena con 360 Soluciones Habitacionales Convenio 064 MDMD/MIDUVI / Junio 2011 </vt:lpstr>
      <vt:lpstr> Proyecto de Vivienda de Relocalización Pueblo Blanco con 77 Soluciones Habitacionales /Convenio 202 /MDMQ/MIDUVI/Agosto 2012 </vt:lpstr>
      <vt:lpstr> Proyecto de Vivienda de Relocalización Bellavista de Carretas  con 134 Habitacionales /Convenio 202 /MDMQ/MIDUVI/Agosto 2012 </vt:lpstr>
      <vt:lpstr>Proyecto de Vivienda de Relocalización Ciudad Bicentenario  con 104 Habitacionales /Convenio 202 /MDMQ/MIDUVI/Agosto 2012</vt:lpstr>
      <vt:lpstr>Proyecto de Vivienda de Relocalización Consolidado Habitacionales /Convenio  064 y 202 /MDMQ/MIDUVI/Agosto 2012</vt:lpstr>
      <vt:lpstr>Estructura de Precios del Proyecto Victoria del Sur por Asignación de Bonos de Reasentamiento  MIDUVI y Bonos Municipales de Vulnerabilidad </vt:lpstr>
      <vt:lpstr>ACCIONES A CONSIDERAR PARA ESTABLECER PRECIOS DE VIVIENDAS DE VICTORIA DEL SUR SEGÚN ORDENANZA METROPOLITANA 008-2019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Hernán Eduardo Suárez Noroña</dc:creator>
  <cp:lastModifiedBy>ING. DIEGO PAREDES P</cp:lastModifiedBy>
  <cp:revision>472</cp:revision>
  <cp:lastPrinted>2020-03-02T20:39:55Z</cp:lastPrinted>
  <dcterms:created xsi:type="dcterms:W3CDTF">2014-07-07T16:10:06Z</dcterms:created>
  <dcterms:modified xsi:type="dcterms:W3CDTF">2020-08-14T00:56:31Z</dcterms:modified>
</cp:coreProperties>
</file>