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08" r:id="rId1"/>
  </p:sldMasterIdLst>
  <p:notesMasterIdLst>
    <p:notesMasterId r:id="rId20"/>
  </p:notesMasterIdLst>
  <p:sldIdLst>
    <p:sldId id="270" r:id="rId2"/>
    <p:sldId id="283" r:id="rId3"/>
    <p:sldId id="284" r:id="rId4"/>
    <p:sldId id="257" r:id="rId5"/>
    <p:sldId id="258" r:id="rId6"/>
    <p:sldId id="259" r:id="rId7"/>
    <p:sldId id="277" r:id="rId8"/>
    <p:sldId id="282" r:id="rId9"/>
    <p:sldId id="280" r:id="rId10"/>
    <p:sldId id="276" r:id="rId11"/>
    <p:sldId id="265" r:id="rId12"/>
    <p:sldId id="275" r:id="rId13"/>
    <p:sldId id="264" r:id="rId14"/>
    <p:sldId id="285" r:id="rId15"/>
    <p:sldId id="278" r:id="rId16"/>
    <p:sldId id="279" r:id="rId17"/>
    <p:sldId id="263" r:id="rId18"/>
    <p:sldId id="286" r:id="rId19"/>
  </p:sldIdLst>
  <p:sldSz cx="9144000" cy="6858000" type="screen4x3"/>
  <p:notesSz cx="7315200" cy="96012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89" autoAdjust="0"/>
    <p:restoredTop sz="94654" autoAdjust="0"/>
  </p:normalViewPr>
  <p:slideViewPr>
    <p:cSldViewPr>
      <p:cViewPr>
        <p:scale>
          <a:sx n="100" d="100"/>
          <a:sy n="100" d="100"/>
        </p:scale>
        <p:origin x="930" y="61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s-EC"/>
          </a:p>
        </p:txBody>
      </p:sp>
      <p:sp>
        <p:nvSpPr>
          <p:cNvPr id="3" name="2 Marcador de fecha"/>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9077C0A4-100A-4E23-B615-3DA42C5E61CF}" type="datetimeFigureOut">
              <a:rPr lang="es-EC" smtClean="0"/>
              <a:t>21/6/2021</a:t>
            </a:fld>
            <a:endParaRPr lang="es-EC"/>
          </a:p>
        </p:txBody>
      </p:sp>
      <p:sp>
        <p:nvSpPr>
          <p:cNvPr id="4" name="3 Marcador de imagen de diapositiva"/>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s-EC"/>
          </a:p>
        </p:txBody>
      </p:sp>
      <p:sp>
        <p:nvSpPr>
          <p:cNvPr id="5" name="4 Marcador de notas"/>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s-EC"/>
          </a:p>
        </p:txBody>
      </p:sp>
      <p:sp>
        <p:nvSpPr>
          <p:cNvPr id="7" name="6 Marcador de número de diapositiva"/>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895678D3-13F1-4116-A189-776C2282DBFF}" type="slidenum">
              <a:rPr lang="es-EC" smtClean="0"/>
              <a:t>‹Nº›</a:t>
            </a:fld>
            <a:endParaRPr lang="es-EC"/>
          </a:p>
        </p:txBody>
      </p:sp>
    </p:spTree>
    <p:extLst>
      <p:ext uri="{BB962C8B-B14F-4D97-AF65-F5344CB8AC3E}">
        <p14:creationId xmlns:p14="http://schemas.microsoft.com/office/powerpoint/2010/main" val="4239293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895678D3-13F1-4116-A189-776C2282DBFF}" type="slidenum">
              <a:rPr lang="es-EC" smtClean="0"/>
              <a:t>12</a:t>
            </a:fld>
            <a:endParaRPr lang="es-EC"/>
          </a:p>
        </p:txBody>
      </p:sp>
    </p:spTree>
    <p:extLst>
      <p:ext uri="{BB962C8B-B14F-4D97-AF65-F5344CB8AC3E}">
        <p14:creationId xmlns:p14="http://schemas.microsoft.com/office/powerpoint/2010/main" val="1797994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36C263D6-13B5-47BE-A98B-3D7D919DCE0E}" type="datetimeFigureOut">
              <a:rPr lang="es-EC" smtClean="0"/>
              <a:t>21/6/2021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4A3D4E5-4A93-4A0D-B0C3-BA35EDD7201E}" type="slidenum">
              <a:rPr lang="es-EC" smtClean="0"/>
              <a:t>‹Nº›</a:t>
            </a:fld>
            <a:endParaRPr lang="es-EC"/>
          </a:p>
        </p:txBody>
      </p:sp>
    </p:spTree>
  </p:cSld>
  <p:clrMapOvr>
    <a:masterClrMapping/>
  </p:clrMapOvr>
  <mc:AlternateContent xmlns:mc="http://schemas.openxmlformats.org/markup-compatibility/2006" xmlns:p14="http://schemas.microsoft.com/office/powerpoint/2010/main">
    <mc:Choice Requires="p14">
      <p:transition p14:dur="10">
        <p14:honeycomb/>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36C263D6-13B5-47BE-A98B-3D7D919DCE0E}" type="datetimeFigureOut">
              <a:rPr lang="es-EC" smtClean="0"/>
              <a:t>21/6/2021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4A3D4E5-4A93-4A0D-B0C3-BA35EDD7201E}" type="slidenum">
              <a:rPr lang="es-EC" smtClean="0"/>
              <a:t>‹Nº›</a:t>
            </a:fld>
            <a:endParaRPr lang="es-EC"/>
          </a:p>
        </p:txBody>
      </p:sp>
    </p:spTree>
  </p:cSld>
  <p:clrMapOvr>
    <a:masterClrMapping/>
  </p:clrMapOvr>
  <mc:AlternateContent xmlns:mc="http://schemas.openxmlformats.org/markup-compatibility/2006" xmlns:p14="http://schemas.microsoft.com/office/powerpoint/2010/main">
    <mc:Choice Requires="p14">
      <p:transition p14:dur="10">
        <p14:honeycomb/>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36C263D6-13B5-47BE-A98B-3D7D919DCE0E}" type="datetimeFigureOut">
              <a:rPr lang="es-EC" smtClean="0"/>
              <a:t>21/6/2021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4A3D4E5-4A93-4A0D-B0C3-BA35EDD7201E}" type="slidenum">
              <a:rPr lang="es-EC" smtClean="0"/>
              <a:t>‹Nº›</a:t>
            </a:fld>
            <a:endParaRPr lang="es-EC"/>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mc:AlternateContent xmlns:mc="http://schemas.openxmlformats.org/markup-compatibility/2006" xmlns:p14="http://schemas.microsoft.com/office/powerpoint/2010/main">
    <mc:Choice Requires="p14">
      <p:transition p14:dur="10">
        <p14:honeycomb/>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ítulo y viñetas">
    <p:spTree>
      <p:nvGrpSpPr>
        <p:cNvPr id="1" name=""/>
        <p:cNvGrpSpPr/>
        <p:nvPr/>
      </p:nvGrpSpPr>
      <p:grpSpPr>
        <a:xfrm>
          <a:off x="0" y="0"/>
          <a:ext cx="0" cy="0"/>
          <a:chOff x="0" y="0"/>
          <a:chExt cx="0" cy="0"/>
        </a:xfrm>
      </p:grpSpPr>
      <p:sp>
        <p:nvSpPr>
          <p:cNvPr id="42" name="Nivel de texto 1…"/>
          <p:cNvSpPr txBox="1">
            <a:spLocks noGrp="1"/>
          </p:cNvSpPr>
          <p:nvPr>
            <p:ph type="body" idx="1" hasCustomPrompt="1"/>
          </p:nvPr>
        </p:nvSpPr>
        <p:spPr>
          <a:prstGeom prst="rect">
            <a:avLst/>
          </a:prstGeom>
        </p:spPr>
        <p:txBody>
          <a:bodyPr/>
          <a:lstStyle/>
          <a:p>
            <a:r>
              <a:t>Texto en viñeta de diapositiva</a:t>
            </a:r>
          </a:p>
          <a:p>
            <a:pPr lvl="1"/>
            <a:endParaRPr/>
          </a:p>
          <a:p>
            <a:pPr lvl="2"/>
            <a:endParaRPr/>
          </a:p>
          <a:p>
            <a:pPr lvl="3"/>
            <a:endParaRPr/>
          </a:p>
          <a:p>
            <a:pPr lvl="4"/>
            <a:endParaRPr/>
          </a:p>
        </p:txBody>
      </p:sp>
      <p:sp>
        <p:nvSpPr>
          <p:cNvPr id="43" name="Subtítulo de diapositiva"/>
          <p:cNvSpPr txBox="1">
            <a:spLocks noGrp="1"/>
          </p:cNvSpPr>
          <p:nvPr>
            <p:ph type="body" sz="quarter" idx="21" hasCustomPrompt="1"/>
          </p:nvPr>
        </p:nvSpPr>
        <p:spPr>
          <a:xfrm>
            <a:off x="491133" y="993500"/>
            <a:ext cx="8161735" cy="472361"/>
          </a:xfrm>
          <a:prstGeom prst="rect">
            <a:avLst/>
          </a:prstGeom>
        </p:spPr>
        <p:txBody>
          <a:bodyPr/>
          <a:lstStyle>
            <a:lvl1pPr marL="0" indent="0" defTabSz="412735">
              <a:lnSpc>
                <a:spcPct val="100000"/>
              </a:lnSpc>
              <a:spcBef>
                <a:spcPts val="0"/>
              </a:spcBef>
              <a:buSzTx/>
              <a:buNone/>
              <a:defRPr sz="2700" b="1"/>
            </a:lvl1pPr>
          </a:lstStyle>
          <a:p>
            <a:r>
              <a:t>Subtítulo de diapositiva</a:t>
            </a:r>
          </a:p>
        </p:txBody>
      </p:sp>
      <p:sp>
        <p:nvSpPr>
          <p:cNvPr id="44" name="Título de diapositiva"/>
          <p:cNvSpPr txBox="1">
            <a:spLocks noGrp="1"/>
          </p:cNvSpPr>
          <p:nvPr>
            <p:ph type="title" hasCustomPrompt="1"/>
          </p:nvPr>
        </p:nvSpPr>
        <p:spPr>
          <a:prstGeom prst="rect">
            <a:avLst/>
          </a:prstGeom>
        </p:spPr>
        <p:txBody>
          <a:bodyPr/>
          <a:lstStyle/>
          <a:p>
            <a:r>
              <a:t>Título de diapositiva</a:t>
            </a:r>
          </a:p>
        </p:txBody>
      </p:sp>
      <p:sp>
        <p:nvSpPr>
          <p:cNvPr id="45"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extLst>
      <p:ext uri="{BB962C8B-B14F-4D97-AF65-F5344CB8AC3E}">
        <p14:creationId xmlns:p14="http://schemas.microsoft.com/office/powerpoint/2010/main" val="103119425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36C263D6-13B5-47BE-A98B-3D7D919DCE0E}" type="datetimeFigureOut">
              <a:rPr lang="es-EC" smtClean="0"/>
              <a:t>21/6/2021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4A3D4E5-4A93-4A0D-B0C3-BA35EDD7201E}" type="slidenum">
              <a:rPr lang="es-EC" smtClean="0"/>
              <a:t>‹Nº›</a:t>
            </a:fld>
            <a:endParaRPr lang="es-EC"/>
          </a:p>
        </p:txBody>
      </p:sp>
      <p:sp>
        <p:nvSpPr>
          <p:cNvPr id="7" name="Title 6"/>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mc:AlternateContent xmlns:mc="http://schemas.openxmlformats.org/markup-compatibility/2006" xmlns:p14="http://schemas.microsoft.com/office/powerpoint/2010/main">
    <mc:Choice Requires="p14">
      <p:transition p14:dur="10">
        <p14:honeycomb/>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6C263D6-13B5-47BE-A98B-3D7D919DCE0E}" type="datetimeFigureOut">
              <a:rPr lang="es-EC" smtClean="0"/>
              <a:t>21/6/2021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84A3D4E5-4A93-4A0D-B0C3-BA35EDD7201E}" type="slidenum">
              <a:rPr lang="es-EC" smtClean="0"/>
              <a:t>‹Nº›</a:t>
            </a:fld>
            <a:endParaRPr lang="es-EC"/>
          </a:p>
        </p:txBody>
      </p:sp>
    </p:spTree>
  </p:cSld>
  <p:clrMapOvr>
    <a:masterClrMapping/>
  </p:clrMapOvr>
  <mc:AlternateContent xmlns:mc="http://schemas.openxmlformats.org/markup-compatibility/2006" xmlns:p14="http://schemas.microsoft.com/office/powerpoint/2010/main">
    <mc:Choice Requires="p14">
      <p:transition p14:dur="10">
        <p14:honeycomb/>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36C263D6-13B5-47BE-A98B-3D7D919DCE0E}" type="datetimeFigureOut">
              <a:rPr lang="es-EC" smtClean="0"/>
              <a:t>21/6/2021</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84A3D4E5-4A93-4A0D-B0C3-BA35EDD7201E}" type="slidenum">
              <a:rPr lang="es-EC" smtClean="0"/>
              <a:t>‹Nº›</a:t>
            </a:fld>
            <a:endParaRPr lang="es-EC"/>
          </a:p>
        </p:txBody>
      </p:sp>
      <p:sp>
        <p:nvSpPr>
          <p:cNvPr id="9" name="Content Placeholder 8"/>
          <p:cNvSpPr>
            <a:spLocks noGrp="1"/>
          </p:cNvSpPr>
          <p:nvPr>
            <p:ph sz="quarter" idx="13"/>
          </p:nvPr>
        </p:nvSpPr>
        <p:spPr>
          <a:xfrm>
            <a:off x="676655" y="2679192"/>
            <a:ext cx="3822192" cy="34472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mc:AlternateContent xmlns:mc="http://schemas.openxmlformats.org/markup-compatibility/2006" xmlns:p14="http://schemas.microsoft.com/office/powerpoint/2010/main">
    <mc:Choice Requires="p14">
      <p:transition p14:dur="10">
        <p14:honeycomb/>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36C263D6-13B5-47BE-A98B-3D7D919DCE0E}" type="datetimeFigureOut">
              <a:rPr lang="es-EC" smtClean="0"/>
              <a:t>21/6/2021</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84A3D4E5-4A93-4A0D-B0C3-BA35EDD7201E}" type="slidenum">
              <a:rPr lang="es-EC" smtClean="0"/>
              <a:t>‹Nº›</a:t>
            </a:fld>
            <a:endParaRPr lang="es-EC"/>
          </a:p>
        </p:txBody>
      </p:sp>
    </p:spTree>
  </p:cSld>
  <p:clrMapOvr>
    <a:masterClrMapping/>
  </p:clrMapOvr>
  <mc:AlternateContent xmlns:mc="http://schemas.openxmlformats.org/markup-compatibility/2006" xmlns:p14="http://schemas.microsoft.com/office/powerpoint/2010/main">
    <mc:Choice Requires="p14">
      <p:transition p14:dur="10">
        <p14:honeycomb/>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36C263D6-13B5-47BE-A98B-3D7D919DCE0E}" type="datetimeFigureOut">
              <a:rPr lang="es-EC" smtClean="0"/>
              <a:t>21/6/2021</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84A3D4E5-4A93-4A0D-B0C3-BA35EDD7201E}" type="slidenum">
              <a:rPr lang="es-EC" smtClean="0"/>
              <a:t>‹Nº›</a:t>
            </a:fld>
            <a:endParaRPr lang="es-EC"/>
          </a:p>
        </p:txBody>
      </p:sp>
    </p:spTree>
  </p:cSld>
  <p:clrMapOvr>
    <a:masterClrMapping/>
  </p:clrMapOvr>
  <mc:AlternateContent xmlns:mc="http://schemas.openxmlformats.org/markup-compatibility/2006" xmlns:p14="http://schemas.microsoft.com/office/powerpoint/2010/main">
    <mc:Choice Requires="p14">
      <p:transition p14:dur="10">
        <p14:honeycomb/>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36C263D6-13B5-47BE-A98B-3D7D919DCE0E}" type="datetimeFigureOut">
              <a:rPr lang="es-EC" smtClean="0"/>
              <a:t>21/6/2021</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84A3D4E5-4A93-4A0D-B0C3-BA35EDD7201E}" type="slidenum">
              <a:rPr lang="es-EC" smtClean="0"/>
              <a:t>‹Nº›</a:t>
            </a:fld>
            <a:endParaRPr lang="es-EC"/>
          </a:p>
        </p:txBody>
      </p:sp>
    </p:spTree>
  </p:cSld>
  <p:clrMapOvr>
    <a:masterClrMapping/>
  </p:clrMapOvr>
  <mc:AlternateContent xmlns:mc="http://schemas.openxmlformats.org/markup-compatibility/2006" xmlns:p14="http://schemas.microsoft.com/office/powerpoint/2010/main">
    <mc:Choice Requires="p14">
      <p:transition p14:dur="10">
        <p14:honeycomb/>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36C263D6-13B5-47BE-A98B-3D7D919DCE0E}" type="datetimeFigureOut">
              <a:rPr lang="es-EC" smtClean="0"/>
              <a:t>21/6/2021</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84A3D4E5-4A93-4A0D-B0C3-BA35EDD7201E}" type="slidenum">
              <a:rPr lang="es-EC" smtClean="0"/>
              <a:t>‹Nº›</a:t>
            </a:fld>
            <a:endParaRPr lang="es-EC"/>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mc:AlternateContent xmlns:mc="http://schemas.openxmlformats.org/markup-compatibility/2006" xmlns:p14="http://schemas.microsoft.com/office/powerpoint/2010/main">
    <mc:Choice Requires="p14">
      <p:transition p14:dur="10">
        <p14:honeycomb/>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6C263D6-13B5-47BE-A98B-3D7D919DCE0E}" type="datetimeFigureOut">
              <a:rPr lang="es-EC" smtClean="0"/>
              <a:t>21/6/2021</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84A3D4E5-4A93-4A0D-B0C3-BA35EDD7201E}" type="slidenum">
              <a:rPr lang="es-EC" smtClean="0"/>
              <a:t>‹Nº›</a:t>
            </a:fld>
            <a:endParaRPr lang="es-EC"/>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Tree>
  </p:cSld>
  <p:clrMapOvr>
    <a:masterClrMapping/>
  </p:clrMapOvr>
  <mc:AlternateContent xmlns:mc="http://schemas.openxmlformats.org/markup-compatibility/2006" xmlns:p14="http://schemas.microsoft.com/office/powerpoint/2010/main">
    <mc:Choice Requires="p14">
      <p:transition p14:dur="10">
        <p14:honeycomb/>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36C263D6-13B5-47BE-A98B-3D7D919DCE0E}" type="datetimeFigureOut">
              <a:rPr lang="es-EC" smtClean="0"/>
              <a:t>21/6/2021</a:t>
            </a:fld>
            <a:endParaRPr lang="es-EC"/>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s-EC"/>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84A3D4E5-4A93-4A0D-B0C3-BA35EDD7201E}" type="slidenum">
              <a:rPr lang="es-EC" smtClean="0"/>
              <a:t>‹Nº›</a:t>
            </a:fld>
            <a:endParaRPr lang="es-EC"/>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 bg1="lt1" tx1="dk1" bg2="lt2" tx2="dk2" accent1="accent1" accent2="accent2" accent3="accent3" accent4="accent4" accent5="accent5" accent6="accent6" hlink="hlink" folHlink="folHlink"/>
  <p:sldLayoutIdLst>
    <p:sldLayoutId id="2147484309" r:id="rId1"/>
    <p:sldLayoutId id="2147484310" r:id="rId2"/>
    <p:sldLayoutId id="2147484311" r:id="rId3"/>
    <p:sldLayoutId id="2147484312" r:id="rId4"/>
    <p:sldLayoutId id="2147484313" r:id="rId5"/>
    <p:sldLayoutId id="2147484314" r:id="rId6"/>
    <p:sldLayoutId id="2147484315" r:id="rId7"/>
    <p:sldLayoutId id="2147484316" r:id="rId8"/>
    <p:sldLayoutId id="2147484317" r:id="rId9"/>
    <p:sldLayoutId id="2147484318" r:id="rId10"/>
    <p:sldLayoutId id="2147484319" r:id="rId11"/>
    <p:sldLayoutId id="2147484320" r:id="rId12"/>
  </p:sldLayoutIdLst>
  <mc:AlternateContent xmlns:mc="http://schemas.openxmlformats.org/markup-compatibility/2006" xmlns:p14="http://schemas.microsoft.com/office/powerpoint/2010/main">
    <mc:Choice Requires="p14">
      <p:transition p14:dur="10">
        <p14:honeycomb/>
      </p:transition>
    </mc:Choice>
    <mc:Fallback xmlns="">
      <p:transition>
        <p:fade/>
      </p:transition>
    </mc:Fallback>
  </mc:AlternateConten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fontScale="90000"/>
          </a:bodyPr>
          <a:lstStyle/>
          <a:p>
            <a:r>
              <a:rPr lang="es-EC" b="1" dirty="0" smtClean="0"/>
              <a:t>COMISIÓN DE USO DE SUELO</a:t>
            </a:r>
            <a:br>
              <a:rPr lang="es-EC" b="1" dirty="0" smtClean="0"/>
            </a:br>
            <a:r>
              <a:rPr lang="es-EC" b="1" dirty="0" smtClean="0"/>
              <a:t>impugnación informe técnico AZT </a:t>
            </a:r>
            <a:r>
              <a:rPr lang="es-EC" b="1" dirty="0" err="1" smtClean="0"/>
              <a:t>may</a:t>
            </a:r>
            <a:r>
              <a:rPr lang="es-EC" b="1" dirty="0" smtClean="0"/>
              <a:t> 2021</a:t>
            </a:r>
            <a:endParaRPr lang="es-EC" b="1" dirty="0"/>
          </a:p>
        </p:txBody>
      </p:sp>
      <p:sp>
        <p:nvSpPr>
          <p:cNvPr id="3" name="2 Subtítulo"/>
          <p:cNvSpPr>
            <a:spLocks noGrp="1"/>
          </p:cNvSpPr>
          <p:nvPr>
            <p:ph type="subTitle" idx="1"/>
          </p:nvPr>
        </p:nvSpPr>
        <p:spPr/>
        <p:txBody>
          <a:bodyPr/>
          <a:lstStyle/>
          <a:p>
            <a:r>
              <a:rPr lang="es-EC" b="1" dirty="0" smtClean="0"/>
              <a:t>Ampliación y continuación de las denuncias realizadas a la Comisión de Uso de Suelo</a:t>
            </a:r>
            <a:endParaRPr lang="es-EC" b="1" dirty="0"/>
          </a:p>
        </p:txBody>
      </p:sp>
      <p:pic>
        <p:nvPicPr>
          <p:cNvPr id="4" name="Google Shape;64;p1" descr="logo neoATLAS final.pdf"/>
          <p:cNvPicPr preferRelativeResize="0"/>
          <p:nvPr/>
        </p:nvPicPr>
        <p:blipFill rotWithShape="1">
          <a:blip r:embed="rId2">
            <a:alphaModFix/>
          </a:blip>
          <a:srcRect/>
          <a:stretch/>
        </p:blipFill>
        <p:spPr>
          <a:xfrm>
            <a:off x="3707904" y="4221088"/>
            <a:ext cx="1420713" cy="1501800"/>
          </a:xfrm>
          <a:prstGeom prst="rect">
            <a:avLst/>
          </a:prstGeom>
          <a:noFill/>
          <a:ln>
            <a:noFill/>
          </a:ln>
        </p:spPr>
      </p:pic>
      <p:sp>
        <p:nvSpPr>
          <p:cNvPr id="5" name="4 CuadroTexto"/>
          <p:cNvSpPr txBox="1"/>
          <p:nvPr/>
        </p:nvSpPr>
        <p:spPr>
          <a:xfrm>
            <a:off x="6084168" y="5085184"/>
            <a:ext cx="1309974" cy="369332"/>
          </a:xfrm>
          <a:prstGeom prst="rect">
            <a:avLst/>
          </a:prstGeom>
          <a:noFill/>
        </p:spPr>
        <p:txBody>
          <a:bodyPr wrap="none" rtlCol="0">
            <a:spAutoFit/>
          </a:bodyPr>
          <a:lstStyle/>
          <a:p>
            <a:r>
              <a:rPr lang="es-EC" dirty="0" smtClean="0"/>
              <a:t>21 JUN-2021</a:t>
            </a:r>
            <a:endParaRPr lang="es-EC" dirty="0"/>
          </a:p>
        </p:txBody>
      </p:sp>
    </p:spTree>
    <p:extLst>
      <p:ext uri="{BB962C8B-B14F-4D97-AF65-F5344CB8AC3E}">
        <p14:creationId xmlns:p14="http://schemas.microsoft.com/office/powerpoint/2010/main" val="3424047048"/>
      </p:ext>
    </p:extLst>
  </p:cSld>
  <p:clrMapOvr>
    <a:masterClrMapping/>
  </p:clrMapOvr>
  <mc:AlternateContent xmlns:mc="http://schemas.openxmlformats.org/markup-compatibility/2006" xmlns:p14="http://schemas.microsoft.com/office/powerpoint/2010/main">
    <mc:Choice Requires="p14">
      <p:transition p14:dur="10">
        <p14:honeycomb/>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72067" y="2675466"/>
            <a:ext cx="5644149" cy="3489837"/>
          </a:xfrm>
        </p:spPr>
        <p:txBody>
          <a:bodyPr>
            <a:normAutofit fontScale="62500" lnSpcReduction="20000"/>
          </a:bodyPr>
          <a:lstStyle/>
          <a:p>
            <a:r>
              <a:rPr lang="es-EC" b="1" dirty="0" smtClean="0"/>
              <a:t>REPLANTEOS VIALES A LA CARTA</a:t>
            </a:r>
          </a:p>
          <a:p>
            <a:r>
              <a:rPr lang="es-EC" b="1" dirty="0" smtClean="0"/>
              <a:t>RECONOCIMIENTO DE VIVIENDA INFORMAL (</a:t>
            </a:r>
            <a:r>
              <a:rPr lang="es-EC" b="1" dirty="0" smtClean="0">
                <a:solidFill>
                  <a:schemeClr val="accent2"/>
                </a:solidFill>
              </a:rPr>
              <a:t>DOCUMENTOS DESAPARECIDOS DE ARCHIVO</a:t>
            </a:r>
            <a:r>
              <a:rPr lang="es-EC" b="1" dirty="0" smtClean="0"/>
              <a:t>)</a:t>
            </a:r>
          </a:p>
          <a:p>
            <a:r>
              <a:rPr lang="es-EC" b="1" dirty="0" smtClean="0"/>
              <a:t>EMISIÓN DE LA IRREGULAR RESOLUCIÓN C202 </a:t>
            </a:r>
          </a:p>
          <a:p>
            <a:r>
              <a:rPr lang="es-EC" b="1" dirty="0" smtClean="0"/>
              <a:t>EMISIÓN DE LA ILEGAL LMU20 PREDIO Arboleda y otros (</a:t>
            </a:r>
            <a:r>
              <a:rPr lang="es-EC" b="1" dirty="0" smtClean="0">
                <a:solidFill>
                  <a:schemeClr val="accent2"/>
                </a:solidFill>
              </a:rPr>
              <a:t>MAS DE UN AÑO SIN RESPUESTAS AMC Y CAE</a:t>
            </a:r>
            <a:r>
              <a:rPr lang="es-EC" b="1" dirty="0" smtClean="0"/>
              <a:t>)</a:t>
            </a:r>
          </a:p>
          <a:p>
            <a:r>
              <a:rPr lang="es-EC" b="1" dirty="0"/>
              <a:t>NO ENTREGA DE LOS REPLANTEOS VIALES A </a:t>
            </a:r>
            <a:r>
              <a:rPr lang="es-EC" b="1" dirty="0" smtClean="0"/>
              <a:t>NEOATLAS  </a:t>
            </a:r>
            <a:r>
              <a:rPr lang="es-EC" b="1" dirty="0" smtClean="0">
                <a:solidFill>
                  <a:schemeClr val="accent2"/>
                </a:solidFill>
              </a:rPr>
              <a:t>(LA DECISIÓN DE FUNCIONARIOS DE LA AZT ESTÁ SOBRE EL ORDENAMIENTO LEGAL DEL MUNICIPIO-</a:t>
            </a:r>
            <a:r>
              <a:rPr lang="es-EC" b="1" i="1" dirty="0" smtClean="0"/>
              <a:t>MUNICIPIO PARALELO</a:t>
            </a:r>
            <a:r>
              <a:rPr lang="es-EC" b="1" dirty="0" smtClean="0">
                <a:solidFill>
                  <a:schemeClr val="accent2"/>
                </a:solidFill>
              </a:rPr>
              <a:t>)</a:t>
            </a:r>
            <a:endParaRPr lang="es-EC" b="1" dirty="0"/>
          </a:p>
          <a:p>
            <a:r>
              <a:rPr lang="es-EC" b="1" dirty="0" smtClean="0"/>
              <a:t>PROPUESTA DE LA AZT-MAY 2021 (</a:t>
            </a:r>
            <a:r>
              <a:rPr lang="es-EC" b="1" i="1" dirty="0" smtClean="0">
                <a:solidFill>
                  <a:schemeClr val="accent2"/>
                </a:solidFill>
              </a:rPr>
              <a:t>PROPUESTA A LA CARTA</a:t>
            </a:r>
            <a:r>
              <a:rPr lang="es-EC" b="1" dirty="0" smtClean="0"/>
              <a:t>)</a:t>
            </a:r>
          </a:p>
          <a:p>
            <a:r>
              <a:rPr lang="es-EC" b="1" dirty="0" smtClean="0"/>
              <a:t>DISCRECIONALIDAD EN LA APLICACIÓN DE LA RESOLUCIÓN C689</a:t>
            </a:r>
          </a:p>
          <a:p>
            <a:r>
              <a:rPr lang="es-EC" b="1" dirty="0" smtClean="0"/>
              <a:t>REUSARSE DE MANERA CONSTANTE Y CONTINUA A LA APLICACIÓN DE LA RESOLUCIÓN C689</a:t>
            </a:r>
          </a:p>
          <a:p>
            <a:pPr marL="347472" lvl="1" indent="0">
              <a:buNone/>
            </a:pPr>
            <a:endParaRPr lang="es-EC" b="1" dirty="0"/>
          </a:p>
          <a:p>
            <a:endParaRPr lang="es-EC" dirty="0"/>
          </a:p>
        </p:txBody>
      </p:sp>
      <p:sp>
        <p:nvSpPr>
          <p:cNvPr id="2" name="1 Título"/>
          <p:cNvSpPr>
            <a:spLocks noGrp="1"/>
          </p:cNvSpPr>
          <p:nvPr>
            <p:ph type="title"/>
          </p:nvPr>
        </p:nvSpPr>
        <p:spPr/>
        <p:txBody>
          <a:bodyPr>
            <a:normAutofit fontScale="90000"/>
          </a:bodyPr>
          <a:lstStyle/>
          <a:p>
            <a:r>
              <a:rPr lang="es-EC" sz="4000" dirty="0" smtClean="0"/>
              <a:t>HILO CONDUCTOR DE CORRUPCIÓN</a:t>
            </a:r>
            <a:br>
              <a:rPr lang="es-EC" sz="4000" dirty="0" smtClean="0"/>
            </a:br>
            <a:r>
              <a:rPr lang="es-EC" sz="4000" b="1" dirty="0" smtClean="0">
                <a:solidFill>
                  <a:schemeClr val="accent2"/>
                </a:solidFill>
              </a:rPr>
              <a:t>CONCLUSIONES</a:t>
            </a:r>
            <a:endParaRPr lang="es-EC" sz="4000" b="1" dirty="0">
              <a:solidFill>
                <a:schemeClr val="accent2"/>
              </a:solidFill>
            </a:endParaRPr>
          </a:p>
        </p:txBody>
      </p:sp>
      <p:pic>
        <p:nvPicPr>
          <p:cNvPr id="4" name="Google Shape;64;p1" descr="logo neoATLAS final.pdf"/>
          <p:cNvPicPr preferRelativeResize="0"/>
          <p:nvPr/>
        </p:nvPicPr>
        <p:blipFill rotWithShape="1">
          <a:blip r:embed="rId2">
            <a:alphaModFix/>
          </a:blip>
          <a:srcRect/>
          <a:stretch/>
        </p:blipFill>
        <p:spPr>
          <a:xfrm>
            <a:off x="7308304" y="3573016"/>
            <a:ext cx="1420713" cy="1501800"/>
          </a:xfrm>
          <a:prstGeom prst="rect">
            <a:avLst/>
          </a:prstGeom>
          <a:noFill/>
          <a:ln>
            <a:noFill/>
          </a:ln>
        </p:spPr>
      </p:pic>
    </p:spTree>
    <p:extLst>
      <p:ext uri="{BB962C8B-B14F-4D97-AF65-F5344CB8AC3E}">
        <p14:creationId xmlns:p14="http://schemas.microsoft.com/office/powerpoint/2010/main" val="1700882197"/>
      </p:ext>
    </p:extLst>
  </p:cSld>
  <p:clrMapOvr>
    <a:masterClrMapping/>
  </p:clrMapOvr>
  <mc:AlternateContent xmlns:mc="http://schemas.openxmlformats.org/markup-compatibility/2006" xmlns:p14="http://schemas.microsoft.com/office/powerpoint/2010/main">
    <mc:Choice Requires="p14">
      <p:transition p14:dur="10">
        <p14:honeycomb/>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500"/>
                                        <p:tgtEl>
                                          <p:spTgt spid="3">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77500" lnSpcReduction="20000"/>
          </a:bodyPr>
          <a:lstStyle/>
          <a:p>
            <a:r>
              <a:rPr lang="es-EC" b="1" dirty="0" smtClean="0"/>
              <a:t>Existe una Ordenamiento jurídico y un Ordenamiento Vial que está siendo </a:t>
            </a:r>
            <a:r>
              <a:rPr lang="es-EC" b="1" dirty="0" smtClean="0">
                <a:solidFill>
                  <a:srgbClr val="FF0000"/>
                </a:solidFill>
              </a:rPr>
              <a:t>MAÑOSAMIENTE DESCONOCIDO </a:t>
            </a:r>
            <a:r>
              <a:rPr lang="es-EC" b="1" dirty="0" smtClean="0"/>
              <a:t>por varios funcionarios de la AZT</a:t>
            </a:r>
            <a:endParaRPr lang="es-EC" b="1" dirty="0" smtClean="0">
              <a:solidFill>
                <a:srgbClr val="FF0000"/>
              </a:solidFill>
            </a:endParaRPr>
          </a:p>
          <a:p>
            <a:pPr marL="0" indent="0">
              <a:buNone/>
            </a:pPr>
            <a:endParaRPr lang="es-EC" b="1" dirty="0" smtClean="0">
              <a:solidFill>
                <a:srgbClr val="FF0000"/>
              </a:solidFill>
            </a:endParaRPr>
          </a:p>
          <a:p>
            <a:r>
              <a:rPr lang="es-EC" b="1" dirty="0" smtClean="0"/>
              <a:t>Al decidir la no entrega de replanteos viales a </a:t>
            </a:r>
            <a:r>
              <a:rPr lang="es-EC" b="1" dirty="0" err="1" smtClean="0"/>
              <a:t>Neoatlas</a:t>
            </a:r>
            <a:r>
              <a:rPr lang="es-EC" b="1" dirty="0" smtClean="0"/>
              <a:t> está </a:t>
            </a:r>
            <a:r>
              <a:rPr lang="es-EC" b="1" dirty="0" smtClean="0">
                <a:solidFill>
                  <a:srgbClr val="FF0000"/>
                </a:solidFill>
              </a:rPr>
              <a:t>arrogándose funciones ILEGALMENTE </a:t>
            </a:r>
            <a:r>
              <a:rPr lang="es-EC" b="1" dirty="0" smtClean="0"/>
              <a:t>y están COHARTANDO EL DERECHO DE NEOATLAS</a:t>
            </a:r>
          </a:p>
          <a:p>
            <a:pPr marL="0" indent="0">
              <a:buNone/>
            </a:pPr>
            <a:endParaRPr lang="es-EC" b="1" dirty="0" smtClean="0"/>
          </a:p>
          <a:p>
            <a:r>
              <a:rPr lang="es-EC" b="1" dirty="0" smtClean="0"/>
              <a:t>Mientras a NEOATLAS se le niegan el derecho a obtener un REPLANTEO VIAL al predio de ARBOLEDA Y OTROS le entregaron (así consiguió la LMU20 irregular)  Existe también el predio de la señor González (parte de nuestra denuncia) también le entregan es por eso que hacen una regularización de área</a:t>
            </a:r>
          </a:p>
          <a:p>
            <a:endParaRPr lang="es-EC" dirty="0" smtClean="0"/>
          </a:p>
          <a:p>
            <a:pPr marL="301943" lvl="1" indent="0">
              <a:buNone/>
            </a:pPr>
            <a:endParaRPr lang="es-EC" dirty="0"/>
          </a:p>
        </p:txBody>
      </p:sp>
      <p:sp>
        <p:nvSpPr>
          <p:cNvPr id="3" name="2 Título"/>
          <p:cNvSpPr>
            <a:spLocks noGrp="1"/>
          </p:cNvSpPr>
          <p:nvPr>
            <p:ph type="title"/>
          </p:nvPr>
        </p:nvSpPr>
        <p:spPr/>
        <p:txBody>
          <a:bodyPr>
            <a:normAutofit fontScale="90000"/>
          </a:bodyPr>
          <a:lstStyle/>
          <a:p>
            <a:r>
              <a:rPr lang="es-EC" dirty="0" smtClean="0"/>
              <a:t>TRAZADOS VIALES A LA CARTA Y SU CORRUPCIÓN</a:t>
            </a:r>
            <a:endParaRPr lang="es-EC" dirty="0"/>
          </a:p>
        </p:txBody>
      </p:sp>
      <p:pic>
        <p:nvPicPr>
          <p:cNvPr id="4" name="Google Shape;64;p1" descr="logo neoATLAS final.pdf"/>
          <p:cNvPicPr preferRelativeResize="0"/>
          <p:nvPr/>
        </p:nvPicPr>
        <p:blipFill rotWithShape="1">
          <a:blip r:embed="rId2">
            <a:alphaModFix/>
          </a:blip>
          <a:srcRect/>
          <a:stretch/>
        </p:blipFill>
        <p:spPr>
          <a:xfrm>
            <a:off x="179512" y="5949280"/>
            <a:ext cx="576065" cy="709712"/>
          </a:xfrm>
          <a:prstGeom prst="rect">
            <a:avLst/>
          </a:prstGeom>
          <a:noFill/>
          <a:ln>
            <a:noFill/>
          </a:ln>
        </p:spPr>
      </p:pic>
    </p:spTree>
    <p:extLst>
      <p:ext uri="{BB962C8B-B14F-4D97-AF65-F5344CB8AC3E}">
        <p14:creationId xmlns:p14="http://schemas.microsoft.com/office/powerpoint/2010/main" val="3667679839"/>
      </p:ext>
    </p:extLst>
  </p:cSld>
  <p:clrMapOvr>
    <a:masterClrMapping/>
  </p:clrMapOvr>
  <mc:AlternateContent xmlns:mc="http://schemas.openxmlformats.org/markup-compatibility/2006" xmlns:p14="http://schemas.microsoft.com/office/powerpoint/2010/main">
    <mc:Choice Requires="p14">
      <p:transition p14:dur="10">
        <p14:honeycomb/>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fade">
                                      <p:cBhvr>
                                        <p:cTn id="25" dur="1000"/>
                                        <p:tgtEl>
                                          <p:spTgt spid="2">
                                            <p:txEl>
                                              <p:pRg st="2" end="2"/>
                                            </p:txEl>
                                          </p:spTgt>
                                        </p:tgtEl>
                                      </p:cBhvr>
                                    </p:animEffect>
                                    <p:anim calcmode="lin" valueType="num">
                                      <p:cBhvr>
                                        <p:cTn id="26"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 calcmode="lin" valueType="num">
                                      <p:cBhvr>
                                        <p:cTn id="32"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3"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4"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2" name="resolucion_689-layout1-propuesta_2021.pdf" descr="resolucion_689-layout1-propuesta_2021.pdf"/>
          <p:cNvPicPr>
            <a:picLocks noChangeAspect="1"/>
          </p:cNvPicPr>
          <p:nvPr/>
        </p:nvPicPr>
        <p:blipFill rotWithShape="1">
          <a:blip r:embed="rId3">
            <a:extLst/>
          </a:blip>
          <a:srcRect l="28387" t="27891" r="52918" b="38941"/>
          <a:stretch/>
        </p:blipFill>
        <p:spPr>
          <a:xfrm>
            <a:off x="827584" y="1401230"/>
            <a:ext cx="3384376" cy="4239491"/>
          </a:xfrm>
          <a:prstGeom prst="rect">
            <a:avLst/>
          </a:prstGeom>
          <a:ln w="12700">
            <a:solidFill>
              <a:schemeClr val="tx1"/>
            </a:solidFill>
            <a:miter lim="400000"/>
          </a:ln>
        </p:spPr>
      </p:pic>
      <p:sp>
        <p:nvSpPr>
          <p:cNvPr id="3" name="2 CuadroTexto"/>
          <p:cNvSpPr txBox="1"/>
          <p:nvPr/>
        </p:nvSpPr>
        <p:spPr>
          <a:xfrm>
            <a:off x="4933012" y="786433"/>
            <a:ext cx="3222357" cy="369332"/>
          </a:xfrm>
          <a:prstGeom prst="rect">
            <a:avLst/>
          </a:prstGeom>
          <a:noFill/>
        </p:spPr>
        <p:txBody>
          <a:bodyPr wrap="none" rtlCol="0">
            <a:spAutoFit/>
          </a:bodyPr>
          <a:lstStyle/>
          <a:p>
            <a:r>
              <a:rPr lang="es-EC" b="1" u="sng" dirty="0" smtClean="0"/>
              <a:t>RESOLUCIÓN IRREGULAR C202</a:t>
            </a:r>
            <a:endParaRPr lang="es-EC" b="1" u="sng" dirty="0"/>
          </a:p>
        </p:txBody>
      </p:sp>
      <p:sp>
        <p:nvSpPr>
          <p:cNvPr id="5" name="4 CuadroTexto"/>
          <p:cNvSpPr txBox="1"/>
          <p:nvPr/>
        </p:nvSpPr>
        <p:spPr>
          <a:xfrm>
            <a:off x="719592" y="764704"/>
            <a:ext cx="2477153" cy="369332"/>
          </a:xfrm>
          <a:prstGeom prst="rect">
            <a:avLst/>
          </a:prstGeom>
          <a:noFill/>
        </p:spPr>
        <p:txBody>
          <a:bodyPr wrap="none" rtlCol="0">
            <a:spAutoFit/>
          </a:bodyPr>
          <a:lstStyle/>
          <a:p>
            <a:r>
              <a:rPr lang="es-EC" b="1" u="sng" dirty="0"/>
              <a:t>PROPUESTA TUMBACO</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7790" y="1461695"/>
            <a:ext cx="3452799" cy="411856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48531060"/>
      </p:ext>
    </p:extLst>
  </p:cSld>
  <p:clrMapOvr>
    <a:masterClrMapping/>
  </p:clrMapOvr>
  <mc:AlternateContent xmlns:mc="http://schemas.openxmlformats.org/markup-compatibility/2006" xmlns:p14="http://schemas.microsoft.com/office/powerpoint/2010/main">
    <mc:Choice Requires="p14">
      <p:transition p14:dur="10">
        <p14:honeycomb/>
      </p:transition>
    </mc:Choice>
    <mc:Fallback xmlns="">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827584" y="1484784"/>
            <a:ext cx="7772400" cy="1524000"/>
          </a:xfrm>
        </p:spPr>
        <p:txBody>
          <a:bodyPr>
            <a:normAutofit fontScale="90000"/>
          </a:bodyPr>
          <a:lstStyle/>
          <a:p>
            <a:r>
              <a:rPr lang="es-EC" dirty="0" smtClean="0"/>
              <a:t>NO ENTREGA DE LOS REPLANTEOS VIALES A NEOATLAS</a:t>
            </a:r>
            <a:endParaRPr lang="es-EC" dirty="0"/>
          </a:p>
        </p:txBody>
      </p:sp>
    </p:spTree>
    <p:extLst>
      <p:ext uri="{BB962C8B-B14F-4D97-AF65-F5344CB8AC3E}">
        <p14:creationId xmlns:p14="http://schemas.microsoft.com/office/powerpoint/2010/main" val="3102288980"/>
      </p:ext>
    </p:extLst>
  </p:cSld>
  <p:clrMapOvr>
    <a:masterClrMapping/>
  </p:clrMapOvr>
  <mc:AlternateContent xmlns:mc="http://schemas.openxmlformats.org/markup-compatibility/2006" xmlns:p14="http://schemas.microsoft.com/office/powerpoint/2010/main">
    <mc:Choice Requires="p14">
      <p:transition p14:dur="10">
        <p14:honeycomb/>
      </p:transition>
    </mc:Choice>
    <mc:Fallback xmlns="">
      <p:transitio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solidFill>
                  <a:srgbClr val="FF0000"/>
                </a:solidFill>
              </a:rPr>
              <a:t>No </a:t>
            </a:r>
            <a:r>
              <a:rPr lang="es-EC" dirty="0" err="1" smtClean="0">
                <a:solidFill>
                  <a:srgbClr val="FF0000"/>
                </a:solidFill>
              </a:rPr>
              <a:t>esixte</a:t>
            </a:r>
            <a:r>
              <a:rPr lang="es-EC" dirty="0" smtClean="0">
                <a:solidFill>
                  <a:srgbClr val="FF0000"/>
                </a:solidFill>
              </a:rPr>
              <a:t> otra solución que la C689</a:t>
            </a:r>
            <a:br>
              <a:rPr lang="es-EC" dirty="0" smtClean="0">
                <a:solidFill>
                  <a:srgbClr val="FF0000"/>
                </a:solidFill>
              </a:rPr>
            </a:br>
            <a:r>
              <a:rPr lang="es-EC" dirty="0">
                <a:solidFill>
                  <a:srgbClr val="FF0000"/>
                </a:solidFill>
              </a:rPr>
              <a:t/>
            </a:r>
            <a:br>
              <a:rPr lang="es-EC" dirty="0">
                <a:solidFill>
                  <a:srgbClr val="FF0000"/>
                </a:solidFill>
              </a:rPr>
            </a:br>
            <a:r>
              <a:rPr lang="es-EC" dirty="0" smtClean="0">
                <a:solidFill>
                  <a:srgbClr val="FF0000"/>
                </a:solidFill>
              </a:rPr>
              <a:t>No han logrado comprobar que han actuado en derecho</a:t>
            </a:r>
            <a:br>
              <a:rPr lang="es-EC" dirty="0" smtClean="0">
                <a:solidFill>
                  <a:srgbClr val="FF0000"/>
                </a:solidFill>
              </a:rPr>
            </a:br>
            <a:r>
              <a:rPr lang="es-EC" dirty="0">
                <a:solidFill>
                  <a:srgbClr val="FF0000"/>
                </a:solidFill>
              </a:rPr>
              <a:t/>
            </a:r>
            <a:br>
              <a:rPr lang="es-EC" dirty="0">
                <a:solidFill>
                  <a:srgbClr val="FF0000"/>
                </a:solidFill>
              </a:rPr>
            </a:br>
            <a:r>
              <a:rPr lang="es-EC" dirty="0" smtClean="0">
                <a:solidFill>
                  <a:srgbClr val="FF0000"/>
                </a:solidFill>
              </a:rPr>
              <a:t>CUS con todo rigor de la ley</a:t>
            </a:r>
            <a:br>
              <a:rPr lang="es-EC" dirty="0" smtClean="0">
                <a:solidFill>
                  <a:srgbClr val="FF0000"/>
                </a:solidFill>
              </a:rPr>
            </a:br>
            <a:r>
              <a:rPr lang="es-EC" dirty="0" smtClean="0">
                <a:solidFill>
                  <a:srgbClr val="FF0000"/>
                </a:solidFill>
              </a:rPr>
              <a:t>nuestro denuncia trazados viales a la carta corrupción e impunidad</a:t>
            </a:r>
            <a:endParaRPr lang="es-EC" dirty="0">
              <a:solidFill>
                <a:srgbClr val="FF0000"/>
              </a:solidFill>
            </a:endParaRPr>
          </a:p>
        </p:txBody>
      </p:sp>
      <p:sp>
        <p:nvSpPr>
          <p:cNvPr id="3" name="2 Marcador de texto"/>
          <p:cNvSpPr>
            <a:spLocks noGrp="1"/>
          </p:cNvSpPr>
          <p:nvPr>
            <p:ph type="body" idx="1"/>
          </p:nvPr>
        </p:nvSpPr>
        <p:spPr/>
        <p:txBody>
          <a:bodyPr/>
          <a:lstStyle/>
          <a:p>
            <a:endParaRPr lang="es-EC"/>
          </a:p>
        </p:txBody>
      </p:sp>
    </p:spTree>
    <p:extLst>
      <p:ext uri="{BB962C8B-B14F-4D97-AF65-F5344CB8AC3E}">
        <p14:creationId xmlns:p14="http://schemas.microsoft.com/office/powerpoint/2010/main" val="271858140"/>
      </p:ext>
    </p:extLst>
  </p:cSld>
  <p:clrMapOvr>
    <a:masterClrMapping/>
  </p:clrMapOvr>
  <mc:AlternateContent xmlns:mc="http://schemas.openxmlformats.org/markup-compatibility/2006" xmlns:p14="http://schemas.microsoft.com/office/powerpoint/2010/main">
    <mc:Choice Requires="p14">
      <p:transition p14:dur="10">
        <p14:honeycomb/>
      </p:transition>
    </mc:Choice>
    <mc:Fallback xmlns="">
      <p:transition>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olucion_689-layout1-propuesta_2021.pdf" descr="resolucion_689-layout1-propuesta_2021.pdf"/>
          <p:cNvPicPr>
            <a:picLocks noChangeAspect="1"/>
          </p:cNvPicPr>
          <p:nvPr/>
        </p:nvPicPr>
        <p:blipFill>
          <a:blip r:embed="rId2">
            <a:extLst/>
          </a:blip>
          <a:srcRect l="15470" t="24808" r="40700" b="32547"/>
          <a:stretch>
            <a:fillRect/>
          </a:stretch>
        </p:blipFill>
        <p:spPr>
          <a:xfrm>
            <a:off x="179512" y="404664"/>
            <a:ext cx="8244867" cy="5664005"/>
          </a:xfrm>
          <a:prstGeom prst="rect">
            <a:avLst/>
          </a:prstGeom>
          <a:ln w="12700">
            <a:miter lim="400000"/>
          </a:ln>
        </p:spPr>
      </p:pic>
    </p:spTree>
    <p:extLst>
      <p:ext uri="{BB962C8B-B14F-4D97-AF65-F5344CB8AC3E}">
        <p14:creationId xmlns:p14="http://schemas.microsoft.com/office/powerpoint/2010/main" val="670485589"/>
      </p:ext>
    </p:extLst>
  </p:cSld>
  <p:clrMapOvr>
    <a:masterClrMapping/>
  </p:clrMapOvr>
  <mc:AlternateContent xmlns:mc="http://schemas.openxmlformats.org/markup-compatibility/2006" xmlns:p14="http://schemas.microsoft.com/office/powerpoint/2010/main">
    <mc:Choice Requires="p14">
      <p:transition p14:dur="10">
        <p14:honeycomb/>
      </p:transition>
    </mc:Choice>
    <mc:Fallback xmlns="">
      <p:transition>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 name="resolucion_689-layout1-propuesta_2021.pdf" descr="resolucion_689-layout1-propuesta_2021.pdf"/>
          <p:cNvPicPr>
            <a:picLocks noChangeAspect="1"/>
          </p:cNvPicPr>
          <p:nvPr/>
        </p:nvPicPr>
        <p:blipFill>
          <a:blip r:embed="rId2">
            <a:extLst/>
          </a:blip>
          <a:srcRect l="15470" t="24808" r="40700" b="32547"/>
          <a:stretch>
            <a:fillRect/>
          </a:stretch>
        </p:blipFill>
        <p:spPr>
          <a:xfrm>
            <a:off x="-7574" y="298294"/>
            <a:ext cx="9140303" cy="6279147"/>
          </a:xfrm>
          <a:prstGeom prst="rect">
            <a:avLst/>
          </a:prstGeom>
          <a:ln w="12700">
            <a:miter lim="400000"/>
          </a:ln>
        </p:spPr>
      </p:pic>
      <p:sp>
        <p:nvSpPr>
          <p:cNvPr id="216" name="Línea"/>
          <p:cNvSpPr/>
          <p:nvPr/>
        </p:nvSpPr>
        <p:spPr>
          <a:xfrm>
            <a:off x="551798" y="488765"/>
            <a:ext cx="3840450" cy="4471830"/>
          </a:xfrm>
          <a:custGeom>
            <a:avLst/>
            <a:gdLst/>
            <a:ahLst/>
            <a:cxnLst>
              <a:cxn ang="0">
                <a:pos x="wd2" y="hd2"/>
              </a:cxn>
              <a:cxn ang="5400000">
                <a:pos x="wd2" y="hd2"/>
              </a:cxn>
              <a:cxn ang="10800000">
                <a:pos x="wd2" y="hd2"/>
              </a:cxn>
              <a:cxn ang="16200000">
                <a:pos x="wd2" y="hd2"/>
              </a:cxn>
            </a:cxnLst>
            <a:rect l="0" t="0" r="r" b="b"/>
            <a:pathLst>
              <a:path w="21587" h="21365" extrusionOk="0">
                <a:moveTo>
                  <a:pt x="0" y="122"/>
                </a:moveTo>
                <a:lnTo>
                  <a:pt x="20780" y="11783"/>
                </a:lnTo>
                <a:cubicBezTo>
                  <a:pt x="21007" y="11797"/>
                  <a:pt x="21198" y="11936"/>
                  <a:pt x="21250" y="12125"/>
                </a:cubicBezTo>
                <a:cubicBezTo>
                  <a:pt x="21281" y="12236"/>
                  <a:pt x="21257" y="12353"/>
                  <a:pt x="21186" y="12449"/>
                </a:cubicBezTo>
                <a:lnTo>
                  <a:pt x="13745" y="19758"/>
                </a:lnTo>
                <a:cubicBezTo>
                  <a:pt x="13322" y="20278"/>
                  <a:pt x="13552" y="20918"/>
                  <a:pt x="14113" y="21207"/>
                </a:cubicBezTo>
                <a:cubicBezTo>
                  <a:pt x="14875" y="21600"/>
                  <a:pt x="15890" y="21227"/>
                  <a:pt x="15916" y="20447"/>
                </a:cubicBezTo>
                <a:cubicBezTo>
                  <a:pt x="15925" y="20166"/>
                  <a:pt x="15732" y="19902"/>
                  <a:pt x="15805" y="19626"/>
                </a:cubicBezTo>
                <a:cubicBezTo>
                  <a:pt x="15855" y="19437"/>
                  <a:pt x="16022" y="19295"/>
                  <a:pt x="16152" y="19137"/>
                </a:cubicBezTo>
                <a:cubicBezTo>
                  <a:pt x="16174" y="19110"/>
                  <a:pt x="16195" y="19083"/>
                  <a:pt x="16216" y="19055"/>
                </a:cubicBezTo>
                <a:lnTo>
                  <a:pt x="15430" y="18484"/>
                </a:lnTo>
                <a:lnTo>
                  <a:pt x="21528" y="12488"/>
                </a:lnTo>
                <a:cubicBezTo>
                  <a:pt x="21582" y="12403"/>
                  <a:pt x="21600" y="12304"/>
                  <a:pt x="21578" y="12208"/>
                </a:cubicBezTo>
                <a:cubicBezTo>
                  <a:pt x="21561" y="12133"/>
                  <a:pt x="21520" y="12062"/>
                  <a:pt x="21459" y="12005"/>
                </a:cubicBezTo>
                <a:lnTo>
                  <a:pt x="178" y="0"/>
                </a:lnTo>
              </a:path>
            </a:pathLst>
          </a:custGeom>
          <a:ln w="25400">
            <a:solidFill>
              <a:srgbClr val="0433FF">
                <a:alpha val="56713"/>
              </a:srgbClr>
            </a:solidFill>
            <a:custDash>
              <a:ds d="200000" sp="200000"/>
            </a:custDash>
            <a:miter lim="400000"/>
          </a:ln>
        </p:spPr>
        <p:txBody>
          <a:bodyPr lIns="35717" tIns="35717" rIns="35717" bIns="35717" anchor="ctr"/>
          <a:lstStyle/>
          <a:p>
            <a:pPr defTabSz="410751">
              <a:defRPr sz="2400">
                <a:solidFill>
                  <a:srgbClr val="000000"/>
                </a:solidFill>
                <a:latin typeface="Helvetica Light"/>
                <a:ea typeface="Helvetica Light"/>
                <a:cs typeface="Helvetica Light"/>
                <a:sym typeface="Helvetica Light"/>
              </a:defRPr>
            </a:pPr>
            <a:endParaRPr/>
          </a:p>
        </p:txBody>
      </p:sp>
      <p:sp>
        <p:nvSpPr>
          <p:cNvPr id="217" name="Figura"/>
          <p:cNvSpPr/>
          <p:nvPr/>
        </p:nvSpPr>
        <p:spPr>
          <a:xfrm>
            <a:off x="6372476" y="4022613"/>
            <a:ext cx="1242316" cy="476873"/>
          </a:xfrm>
          <a:custGeom>
            <a:avLst/>
            <a:gdLst/>
            <a:ahLst/>
            <a:cxnLst>
              <a:cxn ang="0">
                <a:pos x="wd2" y="hd2"/>
              </a:cxn>
              <a:cxn ang="5400000">
                <a:pos x="wd2" y="hd2"/>
              </a:cxn>
              <a:cxn ang="10800000">
                <a:pos x="wd2" y="hd2"/>
              </a:cxn>
              <a:cxn ang="16200000">
                <a:pos x="wd2" y="hd2"/>
              </a:cxn>
            </a:cxnLst>
            <a:rect l="0" t="0" r="r" b="b"/>
            <a:pathLst>
              <a:path w="21600" h="21353" extrusionOk="0">
                <a:moveTo>
                  <a:pt x="21600" y="19977"/>
                </a:moveTo>
                <a:lnTo>
                  <a:pt x="3698" y="246"/>
                </a:lnTo>
                <a:cubicBezTo>
                  <a:pt x="2894" y="-247"/>
                  <a:pt x="2048" y="6"/>
                  <a:pt x="1309" y="960"/>
                </a:cubicBezTo>
                <a:cubicBezTo>
                  <a:pt x="783" y="1638"/>
                  <a:pt x="333" y="2648"/>
                  <a:pt x="0" y="3895"/>
                </a:cubicBezTo>
                <a:cubicBezTo>
                  <a:pt x="528" y="2994"/>
                  <a:pt x="1116" y="2355"/>
                  <a:pt x="1735" y="2010"/>
                </a:cubicBezTo>
                <a:cubicBezTo>
                  <a:pt x="2323" y="1683"/>
                  <a:pt x="2929" y="1628"/>
                  <a:pt x="3525" y="1847"/>
                </a:cubicBezTo>
                <a:lnTo>
                  <a:pt x="21389" y="21353"/>
                </a:lnTo>
                <a:lnTo>
                  <a:pt x="21600" y="19977"/>
                </a:lnTo>
                <a:close/>
              </a:path>
            </a:pathLst>
          </a:custGeom>
          <a:ln w="12700">
            <a:miter lim="400000"/>
          </a:ln>
        </p:spPr>
        <p:txBody>
          <a:bodyPr lIns="35717" tIns="35717" rIns="35717" bIns="35717" anchor="ctr"/>
          <a:lstStyle/>
          <a:p>
            <a:pPr defTabSz="410751">
              <a:defRPr sz="2400">
                <a:solidFill>
                  <a:srgbClr val="000000"/>
                </a:solidFill>
                <a:latin typeface="Helvetica Light"/>
                <a:ea typeface="Helvetica Light"/>
                <a:cs typeface="Helvetica Light"/>
                <a:sym typeface="Helvetica Light"/>
              </a:defRPr>
            </a:pPr>
            <a:endParaRPr/>
          </a:p>
        </p:txBody>
      </p:sp>
      <p:sp>
        <p:nvSpPr>
          <p:cNvPr id="218" name="Figura"/>
          <p:cNvSpPr/>
          <p:nvPr/>
        </p:nvSpPr>
        <p:spPr>
          <a:xfrm>
            <a:off x="5222066" y="4213140"/>
            <a:ext cx="1360844" cy="2067496"/>
          </a:xfrm>
          <a:custGeom>
            <a:avLst/>
            <a:gdLst/>
            <a:ahLst/>
            <a:cxnLst>
              <a:cxn ang="0">
                <a:pos x="wd2" y="hd2"/>
              </a:cxn>
              <a:cxn ang="5400000">
                <a:pos x="wd2" y="hd2"/>
              </a:cxn>
              <a:cxn ang="10800000">
                <a:pos x="wd2" y="hd2"/>
              </a:cxn>
              <a:cxn ang="16200000">
                <a:pos x="wd2" y="hd2"/>
              </a:cxn>
            </a:cxnLst>
            <a:rect l="0" t="0" r="r" b="b"/>
            <a:pathLst>
              <a:path w="21600" h="21545" extrusionOk="0">
                <a:moveTo>
                  <a:pt x="0" y="21545"/>
                </a:moveTo>
                <a:cubicBezTo>
                  <a:pt x="457" y="21330"/>
                  <a:pt x="875" y="21082"/>
                  <a:pt x="1249" y="20806"/>
                </a:cubicBezTo>
                <a:cubicBezTo>
                  <a:pt x="2094" y="20182"/>
                  <a:pt x="2684" y="19436"/>
                  <a:pt x="3308" y="18710"/>
                </a:cubicBezTo>
                <a:cubicBezTo>
                  <a:pt x="3831" y="18101"/>
                  <a:pt x="4383" y="17502"/>
                  <a:pt x="4962" y="16914"/>
                </a:cubicBezTo>
                <a:lnTo>
                  <a:pt x="7941" y="13582"/>
                </a:lnTo>
                <a:lnTo>
                  <a:pt x="10942" y="10170"/>
                </a:lnTo>
                <a:lnTo>
                  <a:pt x="12666" y="8466"/>
                </a:lnTo>
                <a:lnTo>
                  <a:pt x="13112" y="7939"/>
                </a:lnTo>
                <a:lnTo>
                  <a:pt x="18313" y="2156"/>
                </a:lnTo>
                <a:lnTo>
                  <a:pt x="19656" y="637"/>
                </a:lnTo>
                <a:cubicBezTo>
                  <a:pt x="19748" y="452"/>
                  <a:pt x="19927" y="291"/>
                  <a:pt x="20167" y="178"/>
                </a:cubicBezTo>
                <a:cubicBezTo>
                  <a:pt x="20585" y="-20"/>
                  <a:pt x="21132" y="-55"/>
                  <a:pt x="21600" y="85"/>
                </a:cubicBezTo>
                <a:cubicBezTo>
                  <a:pt x="21226" y="60"/>
                  <a:pt x="20850" y="122"/>
                  <a:pt x="20538" y="259"/>
                </a:cubicBezTo>
                <a:cubicBezTo>
                  <a:pt x="20312" y="360"/>
                  <a:pt x="20128" y="496"/>
                  <a:pt x="20004" y="656"/>
                </a:cubicBezTo>
                <a:lnTo>
                  <a:pt x="18747" y="2063"/>
                </a:lnTo>
                <a:lnTo>
                  <a:pt x="16307" y="4788"/>
                </a:lnTo>
                <a:lnTo>
                  <a:pt x="13925" y="7488"/>
                </a:lnTo>
                <a:lnTo>
                  <a:pt x="13233" y="8243"/>
                </a:lnTo>
                <a:lnTo>
                  <a:pt x="12293" y="9279"/>
                </a:lnTo>
                <a:lnTo>
                  <a:pt x="9821" y="11912"/>
                </a:lnTo>
                <a:lnTo>
                  <a:pt x="8528" y="13518"/>
                </a:lnTo>
                <a:lnTo>
                  <a:pt x="5276" y="16997"/>
                </a:lnTo>
                <a:lnTo>
                  <a:pt x="3131" y="19294"/>
                </a:lnTo>
                <a:lnTo>
                  <a:pt x="1584" y="20896"/>
                </a:lnTo>
                <a:lnTo>
                  <a:pt x="956" y="21365"/>
                </a:lnTo>
                <a:lnTo>
                  <a:pt x="0" y="21545"/>
                </a:lnTo>
                <a:close/>
              </a:path>
            </a:pathLst>
          </a:custGeom>
          <a:ln w="12700">
            <a:miter lim="400000"/>
          </a:ln>
        </p:spPr>
        <p:txBody>
          <a:bodyPr lIns="35717" tIns="35717" rIns="35717" bIns="35717" anchor="ctr"/>
          <a:lstStyle/>
          <a:p>
            <a:pPr defTabSz="410751">
              <a:defRPr sz="2400">
                <a:solidFill>
                  <a:srgbClr val="000000"/>
                </a:solidFill>
                <a:latin typeface="Helvetica Light"/>
                <a:ea typeface="Helvetica Light"/>
                <a:cs typeface="Helvetica Light"/>
                <a:sym typeface="Helvetica Light"/>
              </a:defRPr>
            </a:pPr>
            <a:endParaRPr/>
          </a:p>
        </p:txBody>
      </p:sp>
      <p:sp>
        <p:nvSpPr>
          <p:cNvPr id="219" name="CALLE OE3 (calle 2 C689)…"/>
          <p:cNvSpPr txBox="1"/>
          <p:nvPr/>
        </p:nvSpPr>
        <p:spPr>
          <a:xfrm>
            <a:off x="3722641" y="4194997"/>
            <a:ext cx="2049571" cy="810795"/>
          </a:xfrm>
          <a:prstGeom prst="rect">
            <a:avLst/>
          </a:prstGeom>
          <a:solidFill>
            <a:srgbClr val="FFFFFF"/>
          </a:solidFill>
          <a:ln w="12700">
            <a:miter lim="400000"/>
          </a:ln>
          <a:effectLst>
            <a:outerShdw blurRad="63500" dist="88917" dir="2720022"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anchor="ctr">
            <a:spAutoFit/>
          </a:bodyPr>
          <a:lstStyle/>
          <a:p>
            <a:pPr algn="l">
              <a:defRPr sz="1200" b="1" u="sng">
                <a:solidFill>
                  <a:schemeClr val="accent5">
                    <a:hueOff val="-82419"/>
                    <a:satOff val="-9513"/>
                    <a:lumOff val="-16343"/>
                  </a:schemeClr>
                </a:solidFill>
              </a:defRPr>
            </a:pPr>
            <a:r>
              <a:rPr dirty="0"/>
              <a:t>CALLE OE3 (</a:t>
            </a:r>
            <a:r>
              <a:rPr i="1" dirty="0" err="1"/>
              <a:t>calle</a:t>
            </a:r>
            <a:r>
              <a:rPr i="1" dirty="0"/>
              <a:t> 2 C689</a:t>
            </a:r>
            <a:r>
              <a:rPr dirty="0"/>
              <a:t>)</a:t>
            </a:r>
          </a:p>
          <a:p>
            <a:pPr algn="l">
              <a:defRPr sz="1200" b="1">
                <a:solidFill>
                  <a:schemeClr val="accent5">
                    <a:hueOff val="-82419"/>
                    <a:satOff val="-9513"/>
                    <a:lumOff val="-16343"/>
                  </a:schemeClr>
                </a:solidFill>
              </a:defRPr>
            </a:pPr>
            <a:r>
              <a:rPr dirty="0" err="1"/>
              <a:t>Dejan</a:t>
            </a:r>
            <a:r>
              <a:rPr dirty="0"/>
              <a:t> </a:t>
            </a:r>
            <a:r>
              <a:rPr dirty="0" err="1"/>
              <a:t>calle</a:t>
            </a:r>
            <a:r>
              <a:rPr dirty="0"/>
              <a:t> sin </a:t>
            </a:r>
            <a:r>
              <a:rPr dirty="0" err="1"/>
              <a:t>curva</a:t>
            </a:r>
            <a:r>
              <a:rPr dirty="0"/>
              <a:t> de </a:t>
            </a:r>
            <a:r>
              <a:rPr dirty="0" err="1"/>
              <a:t>retorno</a:t>
            </a:r>
            <a:endParaRPr dirty="0"/>
          </a:p>
          <a:p>
            <a:pPr algn="r">
              <a:defRPr sz="1200" i="1">
                <a:solidFill>
                  <a:schemeClr val="accent5">
                    <a:hueOff val="-82419"/>
                    <a:satOff val="-9513"/>
                    <a:lumOff val="-16343"/>
                  </a:schemeClr>
                </a:solidFill>
              </a:defRPr>
            </a:pPr>
            <a:r>
              <a:rPr dirty="0" err="1"/>
              <a:t>Ver</a:t>
            </a:r>
            <a:r>
              <a:rPr dirty="0"/>
              <a:t> </a:t>
            </a:r>
            <a:r>
              <a:rPr dirty="0" err="1"/>
              <a:t>pág</a:t>
            </a:r>
            <a:r>
              <a:rPr dirty="0"/>
              <a:t>. 39</a:t>
            </a:r>
          </a:p>
        </p:txBody>
      </p:sp>
      <p:sp>
        <p:nvSpPr>
          <p:cNvPr id="220" name="CALLE OE3 (calle 2 C689)…"/>
          <p:cNvSpPr txBox="1"/>
          <p:nvPr/>
        </p:nvSpPr>
        <p:spPr>
          <a:xfrm>
            <a:off x="2046779" y="2894182"/>
            <a:ext cx="1701642" cy="626129"/>
          </a:xfrm>
          <a:prstGeom prst="rect">
            <a:avLst/>
          </a:prstGeom>
          <a:solidFill>
            <a:srgbClr val="FFFFFF"/>
          </a:solidFill>
          <a:ln w="12700">
            <a:miter lim="400000"/>
          </a:ln>
          <a:effectLst>
            <a:outerShdw blurRad="63500" dist="88917" dir="2720022"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anchor="ctr">
            <a:spAutoFit/>
          </a:bodyPr>
          <a:lstStyle/>
          <a:p>
            <a:pPr algn="l">
              <a:defRPr sz="1200" b="1" u="sng">
                <a:solidFill>
                  <a:schemeClr val="accent5">
                    <a:hueOff val="-82419"/>
                    <a:satOff val="-9513"/>
                    <a:lumOff val="-16343"/>
                  </a:schemeClr>
                </a:solidFill>
              </a:defRPr>
            </a:pPr>
            <a:r>
              <a:rPr dirty="0"/>
              <a:t>CALLE OE3 (</a:t>
            </a:r>
            <a:r>
              <a:rPr i="1" dirty="0" err="1"/>
              <a:t>calle</a:t>
            </a:r>
            <a:r>
              <a:rPr i="1" dirty="0"/>
              <a:t> 2 C689</a:t>
            </a:r>
            <a:r>
              <a:rPr dirty="0"/>
              <a:t>)</a:t>
            </a:r>
          </a:p>
          <a:p>
            <a:pPr algn="l">
              <a:defRPr sz="1200" b="1">
                <a:solidFill>
                  <a:schemeClr val="accent5">
                    <a:hueOff val="-82419"/>
                    <a:satOff val="-9513"/>
                    <a:lumOff val="-16343"/>
                  </a:schemeClr>
                </a:solidFill>
              </a:defRPr>
            </a:pPr>
            <a:r>
              <a:rPr dirty="0" err="1"/>
              <a:t>Reducen</a:t>
            </a:r>
            <a:r>
              <a:rPr dirty="0"/>
              <a:t> de 10m a 8m</a:t>
            </a:r>
          </a:p>
          <a:p>
            <a:pPr algn="r">
              <a:defRPr sz="1200" i="1">
                <a:solidFill>
                  <a:schemeClr val="accent5">
                    <a:hueOff val="-82419"/>
                    <a:satOff val="-9513"/>
                    <a:lumOff val="-16343"/>
                  </a:schemeClr>
                </a:solidFill>
              </a:defRPr>
            </a:pPr>
            <a:r>
              <a:rPr dirty="0" err="1"/>
              <a:t>Ver</a:t>
            </a:r>
            <a:r>
              <a:rPr dirty="0"/>
              <a:t> </a:t>
            </a:r>
            <a:r>
              <a:rPr dirty="0" err="1"/>
              <a:t>pág</a:t>
            </a:r>
            <a:r>
              <a:rPr dirty="0"/>
              <a:t>. 39</a:t>
            </a:r>
          </a:p>
        </p:txBody>
      </p:sp>
      <p:sp>
        <p:nvSpPr>
          <p:cNvPr id="221" name="CALLE S3C (calle 4 C689)…"/>
          <p:cNvSpPr txBox="1"/>
          <p:nvPr/>
        </p:nvSpPr>
        <p:spPr>
          <a:xfrm>
            <a:off x="2897599" y="1126509"/>
            <a:ext cx="1927150" cy="626129"/>
          </a:xfrm>
          <a:prstGeom prst="rect">
            <a:avLst/>
          </a:prstGeom>
          <a:solidFill>
            <a:srgbClr val="FFFFFF"/>
          </a:solidFill>
          <a:ln w="12700">
            <a:miter lim="400000"/>
          </a:ln>
          <a:effectLst>
            <a:outerShdw blurRad="63500" dist="88917" dir="2720022"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anchor="ctr">
            <a:spAutoFit/>
          </a:bodyPr>
          <a:lstStyle/>
          <a:p>
            <a:pPr algn="l">
              <a:defRPr sz="1200" b="1" u="sng">
                <a:solidFill>
                  <a:schemeClr val="accent5">
                    <a:hueOff val="-82419"/>
                    <a:satOff val="-9513"/>
                    <a:lumOff val="-16343"/>
                  </a:schemeClr>
                </a:solidFill>
              </a:defRPr>
            </a:pPr>
            <a:r>
              <a:t>CALLE S3C (</a:t>
            </a:r>
            <a:r>
              <a:rPr i="1"/>
              <a:t>calle 4 C689)</a:t>
            </a:r>
          </a:p>
          <a:p>
            <a:pPr algn="l">
              <a:defRPr sz="1200" b="1">
                <a:solidFill>
                  <a:schemeClr val="accent5">
                    <a:hueOff val="-82419"/>
                    <a:satOff val="-9513"/>
                    <a:lumOff val="-16343"/>
                  </a:schemeClr>
                </a:solidFill>
              </a:defRPr>
            </a:pPr>
            <a:r>
              <a:t>Reducen de 10m a 9m</a:t>
            </a:r>
          </a:p>
          <a:p>
            <a:pPr algn="r">
              <a:defRPr sz="1200" i="1">
                <a:solidFill>
                  <a:schemeClr val="accent5">
                    <a:hueOff val="-82419"/>
                    <a:satOff val="-9513"/>
                    <a:lumOff val="-16343"/>
                  </a:schemeClr>
                </a:solidFill>
              </a:defRPr>
            </a:pPr>
            <a:r>
              <a:t>Ver pág. 39</a:t>
            </a:r>
          </a:p>
        </p:txBody>
      </p:sp>
      <p:sp>
        <p:nvSpPr>
          <p:cNvPr id="222" name="Línea"/>
          <p:cNvSpPr/>
          <p:nvPr/>
        </p:nvSpPr>
        <p:spPr>
          <a:xfrm flipH="1">
            <a:off x="3706550" y="1673329"/>
            <a:ext cx="311489" cy="848590"/>
          </a:xfrm>
          <a:prstGeom prst="line">
            <a:avLst/>
          </a:prstGeom>
          <a:ln w="25400">
            <a:solidFill>
              <a:srgbClr val="000000"/>
            </a:solidFill>
            <a:miter lim="400000"/>
            <a:tailEnd type="triangle"/>
          </a:ln>
        </p:spPr>
        <p:txBody>
          <a:bodyPr lIns="35717" tIns="35717" rIns="35717" bIns="35717" anchor="ctr"/>
          <a:lstStyle/>
          <a:p>
            <a:endParaRPr/>
          </a:p>
        </p:txBody>
      </p:sp>
      <p:sp>
        <p:nvSpPr>
          <p:cNvPr id="223" name="Línea"/>
          <p:cNvSpPr/>
          <p:nvPr/>
        </p:nvSpPr>
        <p:spPr>
          <a:xfrm>
            <a:off x="2842845" y="3445864"/>
            <a:ext cx="853007" cy="435768"/>
          </a:xfrm>
          <a:prstGeom prst="line">
            <a:avLst/>
          </a:prstGeom>
          <a:ln w="25400">
            <a:solidFill>
              <a:srgbClr val="000000"/>
            </a:solidFill>
            <a:miter lim="400000"/>
            <a:tailEnd type="triangle"/>
          </a:ln>
        </p:spPr>
        <p:txBody>
          <a:bodyPr lIns="35717" tIns="35717" rIns="35717" bIns="35717" anchor="ctr"/>
          <a:lstStyle/>
          <a:p>
            <a:endParaRPr/>
          </a:p>
        </p:txBody>
      </p:sp>
      <p:sp>
        <p:nvSpPr>
          <p:cNvPr id="224" name="Línea"/>
          <p:cNvSpPr/>
          <p:nvPr/>
        </p:nvSpPr>
        <p:spPr>
          <a:xfrm flipH="1">
            <a:off x="3212020" y="4609043"/>
            <a:ext cx="534180" cy="124256"/>
          </a:xfrm>
          <a:prstGeom prst="line">
            <a:avLst/>
          </a:prstGeom>
          <a:ln w="25400">
            <a:solidFill>
              <a:srgbClr val="000000"/>
            </a:solidFill>
            <a:miter lim="400000"/>
            <a:tailEnd type="triangle"/>
          </a:ln>
        </p:spPr>
        <p:txBody>
          <a:bodyPr lIns="35717" tIns="35717" rIns="35717" bIns="35717" anchor="ctr"/>
          <a:lstStyle/>
          <a:p>
            <a:endParaRPr/>
          </a:p>
        </p:txBody>
      </p:sp>
      <p:sp>
        <p:nvSpPr>
          <p:cNvPr id="12" name="Línea"/>
          <p:cNvSpPr/>
          <p:nvPr/>
        </p:nvSpPr>
        <p:spPr>
          <a:xfrm flipH="1">
            <a:off x="4392247" y="2213864"/>
            <a:ext cx="546665" cy="762709"/>
          </a:xfrm>
          <a:prstGeom prst="line">
            <a:avLst/>
          </a:prstGeom>
          <a:ln w="25400">
            <a:solidFill>
              <a:srgbClr val="000000"/>
            </a:solidFill>
            <a:miter lim="400000"/>
            <a:tailEnd type="triangle"/>
          </a:ln>
        </p:spPr>
        <p:txBody>
          <a:bodyPr lIns="35717" tIns="35717" rIns="35717" bIns="35717" anchor="ctr"/>
          <a:lstStyle/>
          <a:p>
            <a:endParaRPr/>
          </a:p>
        </p:txBody>
      </p:sp>
      <p:sp>
        <p:nvSpPr>
          <p:cNvPr id="13" name="CALLE S3C (calle 4 C689)…"/>
          <p:cNvSpPr txBox="1"/>
          <p:nvPr/>
        </p:nvSpPr>
        <p:spPr>
          <a:xfrm>
            <a:off x="4938913" y="1719990"/>
            <a:ext cx="1927150" cy="626129"/>
          </a:xfrm>
          <a:prstGeom prst="rect">
            <a:avLst/>
          </a:prstGeom>
          <a:solidFill>
            <a:srgbClr val="FFFFFF"/>
          </a:solidFill>
          <a:ln w="12700">
            <a:miter lim="400000"/>
          </a:ln>
          <a:effectLst>
            <a:outerShdw blurRad="63500" dist="88917" dir="2720022"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anchor="ctr">
            <a:spAutoFit/>
          </a:bodyPr>
          <a:lstStyle/>
          <a:p>
            <a:pPr algn="l">
              <a:defRPr sz="1200" b="1" u="sng">
                <a:solidFill>
                  <a:schemeClr val="accent5">
                    <a:hueOff val="-82419"/>
                    <a:satOff val="-9513"/>
                    <a:lumOff val="-16343"/>
                  </a:schemeClr>
                </a:solidFill>
              </a:defRPr>
            </a:pPr>
            <a:r>
              <a:rPr dirty="0"/>
              <a:t>CALLE </a:t>
            </a:r>
            <a:r>
              <a:rPr lang="es-EC" dirty="0" smtClean="0"/>
              <a:t>S3C- Cambian radio de giro SIN SUSTENTO TÉCNICO- </a:t>
            </a:r>
            <a:r>
              <a:rPr dirty="0" err="1" smtClean="0"/>
              <a:t>Ver</a:t>
            </a:r>
            <a:r>
              <a:rPr dirty="0" smtClean="0"/>
              <a:t> </a:t>
            </a:r>
            <a:r>
              <a:rPr lang="es-EC" dirty="0" smtClean="0"/>
              <a:t>PLANO</a:t>
            </a:r>
            <a:endParaRPr dirty="0"/>
          </a:p>
        </p:txBody>
      </p:sp>
      <p:sp>
        <p:nvSpPr>
          <p:cNvPr id="2" name="1 Forma libre"/>
          <p:cNvSpPr/>
          <p:nvPr/>
        </p:nvSpPr>
        <p:spPr>
          <a:xfrm>
            <a:off x="3248167" y="3029803"/>
            <a:ext cx="1153236" cy="1330657"/>
          </a:xfrm>
          <a:custGeom>
            <a:avLst/>
            <a:gdLst>
              <a:gd name="connsiteX0" fmla="*/ 0 w 1153236"/>
              <a:gd name="connsiteY0" fmla="*/ 1296537 h 1330657"/>
              <a:gd name="connsiteX1" fmla="*/ 68239 w 1153236"/>
              <a:gd name="connsiteY1" fmla="*/ 1330657 h 1330657"/>
              <a:gd name="connsiteX2" fmla="*/ 1153236 w 1153236"/>
              <a:gd name="connsiteY2" fmla="*/ 27296 h 1330657"/>
              <a:gd name="connsiteX3" fmla="*/ 1091821 w 1153236"/>
              <a:gd name="connsiteY3" fmla="*/ 0 h 1330657"/>
              <a:gd name="connsiteX4" fmla="*/ 0 w 1153236"/>
              <a:gd name="connsiteY4" fmla="*/ 1296537 h 1330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3236" h="1330657">
                <a:moveTo>
                  <a:pt x="0" y="1296537"/>
                </a:moveTo>
                <a:lnTo>
                  <a:pt x="68239" y="1330657"/>
                </a:lnTo>
                <a:lnTo>
                  <a:pt x="1153236" y="27296"/>
                </a:lnTo>
                <a:lnTo>
                  <a:pt x="1091821" y="0"/>
                </a:lnTo>
                <a:lnTo>
                  <a:pt x="0" y="129653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 name="2 Forma libre"/>
          <p:cNvSpPr/>
          <p:nvPr/>
        </p:nvSpPr>
        <p:spPr>
          <a:xfrm>
            <a:off x="2988860" y="4346812"/>
            <a:ext cx="450376" cy="600501"/>
          </a:xfrm>
          <a:custGeom>
            <a:avLst/>
            <a:gdLst>
              <a:gd name="connsiteX0" fmla="*/ 245659 w 450376"/>
              <a:gd name="connsiteY0" fmla="*/ 0 h 600501"/>
              <a:gd name="connsiteX1" fmla="*/ 81886 w 450376"/>
              <a:gd name="connsiteY1" fmla="*/ 211540 h 600501"/>
              <a:gd name="connsiteX2" fmla="*/ 13647 w 450376"/>
              <a:gd name="connsiteY2" fmla="*/ 307075 h 600501"/>
              <a:gd name="connsiteX3" fmla="*/ 0 w 450376"/>
              <a:gd name="connsiteY3" fmla="*/ 361666 h 600501"/>
              <a:gd name="connsiteX4" fmla="*/ 0 w 450376"/>
              <a:gd name="connsiteY4" fmla="*/ 409433 h 600501"/>
              <a:gd name="connsiteX5" fmla="*/ 0 w 450376"/>
              <a:gd name="connsiteY5" fmla="*/ 477672 h 600501"/>
              <a:gd name="connsiteX6" fmla="*/ 0 w 450376"/>
              <a:gd name="connsiteY6" fmla="*/ 477672 h 600501"/>
              <a:gd name="connsiteX7" fmla="*/ 54591 w 450376"/>
              <a:gd name="connsiteY7" fmla="*/ 552734 h 600501"/>
              <a:gd name="connsiteX8" fmla="*/ 109182 w 450376"/>
              <a:gd name="connsiteY8" fmla="*/ 593678 h 600501"/>
              <a:gd name="connsiteX9" fmla="*/ 218364 w 450376"/>
              <a:gd name="connsiteY9" fmla="*/ 600501 h 600501"/>
              <a:gd name="connsiteX10" fmla="*/ 313898 w 450376"/>
              <a:gd name="connsiteY10" fmla="*/ 573206 h 600501"/>
              <a:gd name="connsiteX11" fmla="*/ 361665 w 450376"/>
              <a:gd name="connsiteY11" fmla="*/ 511791 h 600501"/>
              <a:gd name="connsiteX12" fmla="*/ 395785 w 450376"/>
              <a:gd name="connsiteY12" fmla="*/ 409433 h 600501"/>
              <a:gd name="connsiteX13" fmla="*/ 375313 w 450376"/>
              <a:gd name="connsiteY13" fmla="*/ 293427 h 600501"/>
              <a:gd name="connsiteX14" fmla="*/ 382137 w 450376"/>
              <a:gd name="connsiteY14" fmla="*/ 232012 h 600501"/>
              <a:gd name="connsiteX15" fmla="*/ 429904 w 450376"/>
              <a:gd name="connsiteY15" fmla="*/ 163773 h 600501"/>
              <a:gd name="connsiteX16" fmla="*/ 450376 w 450376"/>
              <a:gd name="connsiteY16" fmla="*/ 129654 h 600501"/>
              <a:gd name="connsiteX17" fmla="*/ 245659 w 450376"/>
              <a:gd name="connsiteY17" fmla="*/ 0 h 60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0376" h="600501">
                <a:moveTo>
                  <a:pt x="245659" y="0"/>
                </a:moveTo>
                <a:lnTo>
                  <a:pt x="81886" y="211540"/>
                </a:lnTo>
                <a:lnTo>
                  <a:pt x="13647" y="307075"/>
                </a:lnTo>
                <a:lnTo>
                  <a:pt x="0" y="361666"/>
                </a:lnTo>
                <a:lnTo>
                  <a:pt x="0" y="409433"/>
                </a:lnTo>
                <a:lnTo>
                  <a:pt x="0" y="477672"/>
                </a:lnTo>
                <a:lnTo>
                  <a:pt x="0" y="477672"/>
                </a:lnTo>
                <a:lnTo>
                  <a:pt x="54591" y="552734"/>
                </a:lnTo>
                <a:lnTo>
                  <a:pt x="109182" y="593678"/>
                </a:lnTo>
                <a:lnTo>
                  <a:pt x="218364" y="600501"/>
                </a:lnTo>
                <a:lnTo>
                  <a:pt x="313898" y="573206"/>
                </a:lnTo>
                <a:lnTo>
                  <a:pt x="361665" y="511791"/>
                </a:lnTo>
                <a:lnTo>
                  <a:pt x="395785" y="409433"/>
                </a:lnTo>
                <a:lnTo>
                  <a:pt x="375313" y="293427"/>
                </a:lnTo>
                <a:lnTo>
                  <a:pt x="382137" y="232012"/>
                </a:lnTo>
                <a:lnTo>
                  <a:pt x="429904" y="163773"/>
                </a:lnTo>
                <a:lnTo>
                  <a:pt x="450376" y="129654"/>
                </a:lnTo>
                <a:lnTo>
                  <a:pt x="245659"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 name="3 Forma libre"/>
          <p:cNvSpPr/>
          <p:nvPr/>
        </p:nvSpPr>
        <p:spPr>
          <a:xfrm>
            <a:off x="3473355" y="2415654"/>
            <a:ext cx="900752" cy="614149"/>
          </a:xfrm>
          <a:custGeom>
            <a:avLst/>
            <a:gdLst>
              <a:gd name="connsiteX0" fmla="*/ 27296 w 900752"/>
              <a:gd name="connsiteY0" fmla="*/ 0 h 614149"/>
              <a:gd name="connsiteX1" fmla="*/ 0 w 900752"/>
              <a:gd name="connsiteY1" fmla="*/ 47767 h 614149"/>
              <a:gd name="connsiteX2" fmla="*/ 859809 w 900752"/>
              <a:gd name="connsiteY2" fmla="*/ 614149 h 614149"/>
              <a:gd name="connsiteX3" fmla="*/ 900752 w 900752"/>
              <a:gd name="connsiteY3" fmla="*/ 552734 h 614149"/>
              <a:gd name="connsiteX4" fmla="*/ 27296 w 900752"/>
              <a:gd name="connsiteY4" fmla="*/ 0 h 614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0752" h="614149">
                <a:moveTo>
                  <a:pt x="27296" y="0"/>
                </a:moveTo>
                <a:lnTo>
                  <a:pt x="0" y="47767"/>
                </a:lnTo>
                <a:lnTo>
                  <a:pt x="859809" y="614149"/>
                </a:lnTo>
                <a:lnTo>
                  <a:pt x="900752" y="552734"/>
                </a:lnTo>
                <a:lnTo>
                  <a:pt x="27296"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4 Forma libre"/>
          <p:cNvSpPr/>
          <p:nvPr/>
        </p:nvSpPr>
        <p:spPr>
          <a:xfrm>
            <a:off x="4346650" y="2968550"/>
            <a:ext cx="73672" cy="95340"/>
          </a:xfrm>
          <a:custGeom>
            <a:avLst/>
            <a:gdLst>
              <a:gd name="connsiteX0" fmla="*/ 0 w 73672"/>
              <a:gd name="connsiteY0" fmla="*/ 56337 h 95340"/>
              <a:gd name="connsiteX1" fmla="*/ 34669 w 73672"/>
              <a:gd name="connsiteY1" fmla="*/ 0 h 95340"/>
              <a:gd name="connsiteX2" fmla="*/ 60671 w 73672"/>
              <a:gd name="connsiteY2" fmla="*/ 43336 h 95340"/>
              <a:gd name="connsiteX3" fmla="*/ 73672 w 73672"/>
              <a:gd name="connsiteY3" fmla="*/ 95340 h 95340"/>
              <a:gd name="connsiteX4" fmla="*/ 0 w 73672"/>
              <a:gd name="connsiteY4" fmla="*/ 56337 h 95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72" h="95340">
                <a:moveTo>
                  <a:pt x="0" y="56337"/>
                </a:moveTo>
                <a:lnTo>
                  <a:pt x="34669" y="0"/>
                </a:lnTo>
                <a:lnTo>
                  <a:pt x="60671" y="43336"/>
                </a:lnTo>
                <a:lnTo>
                  <a:pt x="73672" y="95340"/>
                </a:lnTo>
                <a:lnTo>
                  <a:pt x="0" y="5633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Rectángulo"/>
          <p:cNvSpPr/>
          <p:nvPr/>
        </p:nvSpPr>
        <p:spPr>
          <a:xfrm>
            <a:off x="6084168" y="5445224"/>
            <a:ext cx="432048"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7 CuadroTexto"/>
          <p:cNvSpPr txBox="1"/>
          <p:nvPr/>
        </p:nvSpPr>
        <p:spPr>
          <a:xfrm>
            <a:off x="6679149" y="5005792"/>
            <a:ext cx="2626616" cy="1200329"/>
          </a:xfrm>
          <a:prstGeom prst="rect">
            <a:avLst/>
          </a:prstGeom>
          <a:noFill/>
        </p:spPr>
        <p:txBody>
          <a:bodyPr wrap="none" rtlCol="0">
            <a:spAutoFit/>
          </a:bodyPr>
          <a:lstStyle/>
          <a:p>
            <a:r>
              <a:rPr lang="es-EC" dirty="0" smtClean="0"/>
              <a:t>ÁREAS ADICIONALES</a:t>
            </a:r>
          </a:p>
          <a:p>
            <a:r>
              <a:rPr lang="es-EC" dirty="0" smtClean="0"/>
              <a:t>ENTREGADAS a predios</a:t>
            </a:r>
          </a:p>
          <a:p>
            <a:r>
              <a:rPr lang="es-EC" dirty="0" smtClean="0"/>
              <a:t>Beneficiarios de los</a:t>
            </a:r>
          </a:p>
          <a:p>
            <a:r>
              <a:rPr lang="es-EC" dirty="0" smtClean="0"/>
              <a:t>Trazados viales a la carta </a:t>
            </a:r>
            <a:endParaRPr lang="es-EC" dirty="0"/>
          </a:p>
        </p:txBody>
      </p:sp>
      <p:sp>
        <p:nvSpPr>
          <p:cNvPr id="7" name="6 Rectángulo"/>
          <p:cNvSpPr/>
          <p:nvPr/>
        </p:nvSpPr>
        <p:spPr>
          <a:xfrm>
            <a:off x="2426115" y="116632"/>
            <a:ext cx="4572000" cy="923330"/>
          </a:xfrm>
          <a:prstGeom prst="rect">
            <a:avLst/>
          </a:prstGeom>
        </p:spPr>
        <p:txBody>
          <a:bodyPr>
            <a:spAutoFit/>
          </a:bodyPr>
          <a:lstStyle/>
          <a:p>
            <a:pPr algn="ctr"/>
            <a:r>
              <a:rPr lang="es-EC" b="1" u="sng" dirty="0" smtClean="0"/>
              <a:t>COMPARACIÓN ENTRE LA RESOLUCIÓN C202(DERROGADA POR ILEGAL) Y EL TRAZADO VIAL PROPUESTO</a:t>
            </a:r>
            <a:endParaRPr lang="es-EC" b="1" u="sng" dirty="0"/>
          </a:p>
        </p:txBody>
      </p:sp>
    </p:spTree>
    <p:extLst>
      <p:ext uri="{BB962C8B-B14F-4D97-AF65-F5344CB8AC3E}">
        <p14:creationId xmlns:p14="http://schemas.microsoft.com/office/powerpoint/2010/main" val="338827602"/>
      </p:ext>
    </p:extLst>
  </p:cSld>
  <p:clrMapOvr>
    <a:masterClrMapping/>
  </p:clrMapOvr>
  <mc:AlternateContent xmlns:mc="http://schemas.openxmlformats.org/markup-compatibility/2006" xmlns:p14="http://schemas.microsoft.com/office/powerpoint/2010/main">
    <mc:Choice Requires="p14">
      <p:transition p14:dur="10">
        <p14:honeycomb/>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6"/>
                                        </p:tgtEl>
                                        <p:attrNameLst>
                                          <p:attrName>style.visibility</p:attrName>
                                        </p:attrNameLst>
                                      </p:cBhvr>
                                      <p:to>
                                        <p:strVal val="visible"/>
                                      </p:to>
                                    </p:set>
                                    <p:anim calcmode="lin" valueType="num">
                                      <p:cBhvr additive="base">
                                        <p:cTn id="7" dur="500" fill="hold"/>
                                        <p:tgtEl>
                                          <p:spTgt spid="216"/>
                                        </p:tgtEl>
                                        <p:attrNameLst>
                                          <p:attrName>ppt_x</p:attrName>
                                        </p:attrNameLst>
                                      </p:cBhvr>
                                      <p:tavLst>
                                        <p:tav tm="0">
                                          <p:val>
                                            <p:strVal val="#ppt_x"/>
                                          </p:val>
                                        </p:tav>
                                        <p:tav tm="100000">
                                          <p:val>
                                            <p:strVal val="#ppt_x"/>
                                          </p:val>
                                        </p:tav>
                                      </p:tavLst>
                                    </p:anim>
                                    <p:anim calcmode="lin" valueType="num">
                                      <p:cBhvr additive="base">
                                        <p:cTn id="8" dur="500" fill="hold"/>
                                        <p:tgtEl>
                                          <p:spTgt spid="2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19"/>
                                        </p:tgtEl>
                                        <p:attrNameLst>
                                          <p:attrName>style.visibility</p:attrName>
                                        </p:attrNameLst>
                                      </p:cBhvr>
                                      <p:to>
                                        <p:strVal val="visible"/>
                                      </p:to>
                                    </p:set>
                                    <p:animEffect transition="in" filter="fade">
                                      <p:cBhvr>
                                        <p:cTn id="13" dur="1000"/>
                                        <p:tgtEl>
                                          <p:spTgt spid="219"/>
                                        </p:tgtEl>
                                      </p:cBhvr>
                                    </p:animEffect>
                                    <p:anim calcmode="lin" valueType="num">
                                      <p:cBhvr>
                                        <p:cTn id="14" dur="1000" fill="hold"/>
                                        <p:tgtEl>
                                          <p:spTgt spid="219"/>
                                        </p:tgtEl>
                                        <p:attrNameLst>
                                          <p:attrName>ppt_x</p:attrName>
                                        </p:attrNameLst>
                                      </p:cBhvr>
                                      <p:tavLst>
                                        <p:tav tm="0">
                                          <p:val>
                                            <p:strVal val="#ppt_x"/>
                                          </p:val>
                                        </p:tav>
                                        <p:tav tm="100000">
                                          <p:val>
                                            <p:strVal val="#ppt_x"/>
                                          </p:val>
                                        </p:tav>
                                      </p:tavLst>
                                    </p:anim>
                                    <p:anim calcmode="lin" valueType="num">
                                      <p:cBhvr>
                                        <p:cTn id="15" dur="1000" fill="hold"/>
                                        <p:tgtEl>
                                          <p:spTgt spid="219"/>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224"/>
                                        </p:tgtEl>
                                        <p:attrNameLst>
                                          <p:attrName>style.visibility</p:attrName>
                                        </p:attrNameLst>
                                      </p:cBhvr>
                                      <p:to>
                                        <p:strVal val="visible"/>
                                      </p:to>
                                    </p:set>
                                    <p:animEffect transition="in" filter="fade">
                                      <p:cBhvr>
                                        <p:cTn id="18" dur="1000"/>
                                        <p:tgtEl>
                                          <p:spTgt spid="224"/>
                                        </p:tgtEl>
                                      </p:cBhvr>
                                    </p:animEffect>
                                    <p:anim calcmode="lin" valueType="num">
                                      <p:cBhvr>
                                        <p:cTn id="19" dur="1000" fill="hold"/>
                                        <p:tgtEl>
                                          <p:spTgt spid="224"/>
                                        </p:tgtEl>
                                        <p:attrNameLst>
                                          <p:attrName>ppt_x</p:attrName>
                                        </p:attrNameLst>
                                      </p:cBhvr>
                                      <p:tavLst>
                                        <p:tav tm="0">
                                          <p:val>
                                            <p:strVal val="#ppt_x"/>
                                          </p:val>
                                        </p:tav>
                                        <p:tav tm="100000">
                                          <p:val>
                                            <p:strVal val="#ppt_x"/>
                                          </p:val>
                                        </p:tav>
                                      </p:tavLst>
                                    </p:anim>
                                    <p:anim calcmode="lin" valueType="num">
                                      <p:cBhvr>
                                        <p:cTn id="20" dur="1000" fill="hold"/>
                                        <p:tgtEl>
                                          <p:spTgt spid="22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23"/>
                                        </p:tgtEl>
                                        <p:attrNameLst>
                                          <p:attrName>style.visibility</p:attrName>
                                        </p:attrNameLst>
                                      </p:cBhvr>
                                      <p:to>
                                        <p:strVal val="visible"/>
                                      </p:to>
                                    </p:set>
                                    <p:animEffect transition="in" filter="wipe(down)">
                                      <p:cBhvr>
                                        <p:cTn id="25" dur="500"/>
                                        <p:tgtEl>
                                          <p:spTgt spid="223"/>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wipe(down)">
                                      <p:cBhvr>
                                        <p:cTn id="28" dur="500"/>
                                        <p:tgtEl>
                                          <p:spTgt spid="220"/>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221"/>
                                        </p:tgtEl>
                                        <p:attrNameLst>
                                          <p:attrName>style.visibility</p:attrName>
                                        </p:attrNameLst>
                                      </p:cBhvr>
                                      <p:to>
                                        <p:strVal val="visible"/>
                                      </p:to>
                                    </p:set>
                                    <p:animEffect transition="in" filter="randombar(horizontal)">
                                      <p:cBhvr>
                                        <p:cTn id="33" dur="500"/>
                                        <p:tgtEl>
                                          <p:spTgt spid="221"/>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222"/>
                                        </p:tgtEl>
                                        <p:attrNameLst>
                                          <p:attrName>style.visibility</p:attrName>
                                        </p:attrNameLst>
                                      </p:cBhvr>
                                      <p:to>
                                        <p:strVal val="visible"/>
                                      </p:to>
                                    </p:set>
                                    <p:animEffect transition="in" filter="randombar(horizontal)">
                                      <p:cBhvr>
                                        <p:cTn id="36" dur="500"/>
                                        <p:tgtEl>
                                          <p:spTgt spid="22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barn(inVertical)">
                                      <p:cBhvr>
                                        <p:cTn id="49" dur="500"/>
                                        <p:tgtEl>
                                          <p:spTgt spid="3"/>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circle(in)">
                                      <p:cBhvr>
                                        <p:cTn id="54" dur="2000"/>
                                        <p:tgtEl>
                                          <p:spTgt spid="2"/>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grpId="0" nodeType="click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randombar(horizontal)">
                                      <p:cBhvr>
                                        <p:cTn id="59" dur="500"/>
                                        <p:tgtEl>
                                          <p:spTgt spid="4"/>
                                        </p:tgtEl>
                                      </p:cBhvr>
                                    </p:animEffect>
                                  </p:childTnLst>
                                </p:cTn>
                              </p:par>
                            </p:childTnLst>
                          </p:cTn>
                        </p:par>
                      </p:childTnLst>
                    </p:cTn>
                  </p:par>
                  <p:par>
                    <p:cTn id="60" fill="hold">
                      <p:stCondLst>
                        <p:cond delay="indefinite"/>
                      </p:stCondLst>
                      <p:childTnLst>
                        <p:par>
                          <p:cTn id="61" fill="hold">
                            <p:stCondLst>
                              <p:cond delay="0"/>
                            </p:stCondLst>
                            <p:childTnLst>
                              <p:par>
                                <p:cTn id="62" presetID="26" presetClass="entr" presetSubtype="0" fill="hold" grpId="0" nodeType="clickEffect">
                                  <p:stCondLst>
                                    <p:cond delay="0"/>
                                  </p:stCondLst>
                                  <p:childTnLst>
                                    <p:set>
                                      <p:cBhvr>
                                        <p:cTn id="63" dur="1" fill="hold">
                                          <p:stCondLst>
                                            <p:cond delay="0"/>
                                          </p:stCondLst>
                                        </p:cTn>
                                        <p:tgtEl>
                                          <p:spTgt spid="5"/>
                                        </p:tgtEl>
                                        <p:attrNameLst>
                                          <p:attrName>style.visibility</p:attrName>
                                        </p:attrNameLst>
                                      </p:cBhvr>
                                      <p:to>
                                        <p:strVal val="visible"/>
                                      </p:to>
                                    </p:set>
                                    <p:animEffect transition="in" filter="wipe(down)">
                                      <p:cBhvr>
                                        <p:cTn id="64" dur="580">
                                          <p:stCondLst>
                                            <p:cond delay="0"/>
                                          </p:stCondLst>
                                        </p:cTn>
                                        <p:tgtEl>
                                          <p:spTgt spid="5"/>
                                        </p:tgtEl>
                                      </p:cBhvr>
                                    </p:animEffect>
                                    <p:anim calcmode="lin" valueType="num">
                                      <p:cBhvr>
                                        <p:cTn id="6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6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6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6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6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70" dur="26">
                                          <p:stCondLst>
                                            <p:cond delay="650"/>
                                          </p:stCondLst>
                                        </p:cTn>
                                        <p:tgtEl>
                                          <p:spTgt spid="5"/>
                                        </p:tgtEl>
                                      </p:cBhvr>
                                      <p:to x="100000" y="60000"/>
                                    </p:animScale>
                                    <p:animScale>
                                      <p:cBhvr>
                                        <p:cTn id="71" dur="166" decel="50000">
                                          <p:stCondLst>
                                            <p:cond delay="676"/>
                                          </p:stCondLst>
                                        </p:cTn>
                                        <p:tgtEl>
                                          <p:spTgt spid="5"/>
                                        </p:tgtEl>
                                      </p:cBhvr>
                                      <p:to x="100000" y="100000"/>
                                    </p:animScale>
                                    <p:animScale>
                                      <p:cBhvr>
                                        <p:cTn id="72" dur="26">
                                          <p:stCondLst>
                                            <p:cond delay="1312"/>
                                          </p:stCondLst>
                                        </p:cTn>
                                        <p:tgtEl>
                                          <p:spTgt spid="5"/>
                                        </p:tgtEl>
                                      </p:cBhvr>
                                      <p:to x="100000" y="80000"/>
                                    </p:animScale>
                                    <p:animScale>
                                      <p:cBhvr>
                                        <p:cTn id="73" dur="166" decel="50000">
                                          <p:stCondLst>
                                            <p:cond delay="1338"/>
                                          </p:stCondLst>
                                        </p:cTn>
                                        <p:tgtEl>
                                          <p:spTgt spid="5"/>
                                        </p:tgtEl>
                                      </p:cBhvr>
                                      <p:to x="100000" y="100000"/>
                                    </p:animScale>
                                    <p:animScale>
                                      <p:cBhvr>
                                        <p:cTn id="74" dur="26">
                                          <p:stCondLst>
                                            <p:cond delay="1642"/>
                                          </p:stCondLst>
                                        </p:cTn>
                                        <p:tgtEl>
                                          <p:spTgt spid="5"/>
                                        </p:tgtEl>
                                      </p:cBhvr>
                                      <p:to x="100000" y="90000"/>
                                    </p:animScale>
                                    <p:animScale>
                                      <p:cBhvr>
                                        <p:cTn id="75" dur="166" decel="50000">
                                          <p:stCondLst>
                                            <p:cond delay="1668"/>
                                          </p:stCondLst>
                                        </p:cTn>
                                        <p:tgtEl>
                                          <p:spTgt spid="5"/>
                                        </p:tgtEl>
                                      </p:cBhvr>
                                      <p:to x="100000" y="100000"/>
                                    </p:animScale>
                                    <p:animScale>
                                      <p:cBhvr>
                                        <p:cTn id="76" dur="26">
                                          <p:stCondLst>
                                            <p:cond delay="1808"/>
                                          </p:stCondLst>
                                        </p:cTn>
                                        <p:tgtEl>
                                          <p:spTgt spid="5"/>
                                        </p:tgtEl>
                                      </p:cBhvr>
                                      <p:to x="100000" y="95000"/>
                                    </p:animScale>
                                    <p:animScale>
                                      <p:cBhvr>
                                        <p:cTn id="77"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 grpId="0" animBg="1"/>
      <p:bldP spid="219" grpId="0" animBg="1"/>
      <p:bldP spid="220" grpId="0" animBg="1"/>
      <p:bldP spid="221" grpId="0" animBg="1"/>
      <p:bldP spid="222" grpId="0" animBg="1"/>
      <p:bldP spid="223" grpId="0" animBg="1"/>
      <p:bldP spid="224" grpId="0" animBg="1"/>
      <p:bldP spid="12" grpId="0" animBg="1"/>
      <p:bldP spid="13" grpId="0" animBg="1"/>
      <p:bldP spid="2" grpId="0" animBg="1"/>
      <p:bldP spid="3" grpId="0" animBg="1"/>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a:bodyPr>
          <a:lstStyle/>
          <a:p>
            <a:r>
              <a:rPr lang="es-EC" b="1" dirty="0" smtClean="0">
                <a:solidFill>
                  <a:srgbClr val="FF0000"/>
                </a:solidFill>
              </a:rPr>
              <a:t>CON ESTE TRAZADO VIAL PROPUESTO POR TUMBACO LOS ÚNICOS </a:t>
            </a:r>
            <a:r>
              <a:rPr lang="es-EC" sz="2800" b="1" dirty="0" smtClean="0">
                <a:solidFill>
                  <a:schemeClr val="accent2"/>
                </a:solidFill>
              </a:rPr>
              <a:t>BENEFICIAROS</a:t>
            </a:r>
            <a:r>
              <a:rPr lang="es-EC" b="1" dirty="0" smtClean="0">
                <a:solidFill>
                  <a:srgbClr val="FF0000"/>
                </a:solidFill>
              </a:rPr>
              <a:t> SON LOS PREDIOS DE ARBOLEDA Y FIRUZECORP</a:t>
            </a:r>
          </a:p>
          <a:p>
            <a:pPr marL="0" indent="0">
              <a:buNone/>
            </a:pPr>
            <a:endParaRPr lang="es-EC" b="1" dirty="0" smtClean="0">
              <a:solidFill>
                <a:srgbClr val="FF0000"/>
              </a:solidFill>
            </a:endParaRPr>
          </a:p>
          <a:p>
            <a:r>
              <a:rPr lang="es-EC" b="1" dirty="0" smtClean="0">
                <a:solidFill>
                  <a:srgbClr val="FF0000"/>
                </a:solidFill>
              </a:rPr>
              <a:t>TIENEN </a:t>
            </a:r>
            <a:r>
              <a:rPr lang="es-EC" b="1" dirty="0" smtClean="0">
                <a:solidFill>
                  <a:schemeClr val="accent2"/>
                </a:solidFill>
              </a:rPr>
              <a:t>MENOS AFECTACIÓN </a:t>
            </a:r>
            <a:r>
              <a:rPr lang="es-EC" b="1" dirty="0" smtClean="0">
                <a:solidFill>
                  <a:srgbClr val="FF0000"/>
                </a:solidFill>
              </a:rPr>
              <a:t>QUE LA QUE HUBIERAN TENIDO EN LA RESOLUCIÓN C202 IMPULSADA POR ELLOS!!!!</a:t>
            </a:r>
          </a:p>
        </p:txBody>
      </p:sp>
      <p:sp>
        <p:nvSpPr>
          <p:cNvPr id="3" name="2 Título"/>
          <p:cNvSpPr>
            <a:spLocks noGrp="1"/>
          </p:cNvSpPr>
          <p:nvPr>
            <p:ph type="title"/>
          </p:nvPr>
        </p:nvSpPr>
        <p:spPr/>
        <p:txBody>
          <a:bodyPr>
            <a:normAutofit fontScale="90000"/>
          </a:bodyPr>
          <a:lstStyle/>
          <a:p>
            <a:r>
              <a:rPr lang="es-EC" dirty="0" smtClean="0"/>
              <a:t>IRREGULARIDADES EN EL INFORME</a:t>
            </a:r>
            <a:endParaRPr lang="es-EC" dirty="0"/>
          </a:p>
        </p:txBody>
      </p:sp>
      <p:pic>
        <p:nvPicPr>
          <p:cNvPr id="4" name="Google Shape;64;p1" descr="logo neoATLAS final.pdf"/>
          <p:cNvPicPr preferRelativeResize="0"/>
          <p:nvPr/>
        </p:nvPicPr>
        <p:blipFill rotWithShape="1">
          <a:blip r:embed="rId2">
            <a:alphaModFix/>
          </a:blip>
          <a:srcRect/>
          <a:stretch/>
        </p:blipFill>
        <p:spPr>
          <a:xfrm>
            <a:off x="251521" y="5733256"/>
            <a:ext cx="720080" cy="925736"/>
          </a:xfrm>
          <a:prstGeom prst="rect">
            <a:avLst/>
          </a:prstGeom>
          <a:noFill/>
          <a:ln>
            <a:noFill/>
          </a:ln>
        </p:spPr>
      </p:pic>
    </p:spTree>
    <p:extLst>
      <p:ext uri="{BB962C8B-B14F-4D97-AF65-F5344CB8AC3E}">
        <p14:creationId xmlns:p14="http://schemas.microsoft.com/office/powerpoint/2010/main" val="38127744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wipe(down)">
                                      <p:cBhvr>
                                        <p:cTn id="25" dur="580">
                                          <p:stCondLst>
                                            <p:cond delay="0"/>
                                          </p:stCondLst>
                                        </p:cTn>
                                        <p:tgtEl>
                                          <p:spTgt spid="2">
                                            <p:txEl>
                                              <p:pRg st="2" end="2"/>
                                            </p:txEl>
                                          </p:spTgt>
                                        </p:tgtEl>
                                      </p:cBhvr>
                                    </p:animEffect>
                                    <p:anim calcmode="lin" valueType="num">
                                      <p:cBhvr>
                                        <p:cTn id="26" dur="1822" tmFilter="0,0; 0.14,0.36; 0.43,0.73; 0.71,0.91; 1.0,1.0">
                                          <p:stCondLst>
                                            <p:cond delay="0"/>
                                          </p:stCondLst>
                                        </p:cTn>
                                        <p:tgtEl>
                                          <p:spTgt spid="2">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xEl>
                                              <p:pRg st="2" end="2"/>
                                            </p:txEl>
                                          </p:spTgt>
                                        </p:tgtEl>
                                      </p:cBhvr>
                                      <p:to x="100000" y="60000"/>
                                    </p:animScale>
                                    <p:animScale>
                                      <p:cBhvr>
                                        <p:cTn id="32" dur="166" decel="50000">
                                          <p:stCondLst>
                                            <p:cond delay="676"/>
                                          </p:stCondLst>
                                        </p:cTn>
                                        <p:tgtEl>
                                          <p:spTgt spid="2">
                                            <p:txEl>
                                              <p:pRg st="2" end="2"/>
                                            </p:txEl>
                                          </p:spTgt>
                                        </p:tgtEl>
                                      </p:cBhvr>
                                      <p:to x="100000" y="100000"/>
                                    </p:animScale>
                                    <p:animScale>
                                      <p:cBhvr>
                                        <p:cTn id="33" dur="26">
                                          <p:stCondLst>
                                            <p:cond delay="1312"/>
                                          </p:stCondLst>
                                        </p:cTn>
                                        <p:tgtEl>
                                          <p:spTgt spid="2">
                                            <p:txEl>
                                              <p:pRg st="2" end="2"/>
                                            </p:txEl>
                                          </p:spTgt>
                                        </p:tgtEl>
                                      </p:cBhvr>
                                      <p:to x="100000" y="80000"/>
                                    </p:animScale>
                                    <p:animScale>
                                      <p:cBhvr>
                                        <p:cTn id="34" dur="166" decel="50000">
                                          <p:stCondLst>
                                            <p:cond delay="1338"/>
                                          </p:stCondLst>
                                        </p:cTn>
                                        <p:tgtEl>
                                          <p:spTgt spid="2">
                                            <p:txEl>
                                              <p:pRg st="2" end="2"/>
                                            </p:txEl>
                                          </p:spTgt>
                                        </p:tgtEl>
                                      </p:cBhvr>
                                      <p:to x="100000" y="100000"/>
                                    </p:animScale>
                                    <p:animScale>
                                      <p:cBhvr>
                                        <p:cTn id="35" dur="26">
                                          <p:stCondLst>
                                            <p:cond delay="1642"/>
                                          </p:stCondLst>
                                        </p:cTn>
                                        <p:tgtEl>
                                          <p:spTgt spid="2">
                                            <p:txEl>
                                              <p:pRg st="2" end="2"/>
                                            </p:txEl>
                                          </p:spTgt>
                                        </p:tgtEl>
                                      </p:cBhvr>
                                      <p:to x="100000" y="90000"/>
                                    </p:animScale>
                                    <p:animScale>
                                      <p:cBhvr>
                                        <p:cTn id="36" dur="166" decel="50000">
                                          <p:stCondLst>
                                            <p:cond delay="1668"/>
                                          </p:stCondLst>
                                        </p:cTn>
                                        <p:tgtEl>
                                          <p:spTgt spid="2">
                                            <p:txEl>
                                              <p:pRg st="2" end="2"/>
                                            </p:txEl>
                                          </p:spTgt>
                                        </p:tgtEl>
                                      </p:cBhvr>
                                      <p:to x="100000" y="100000"/>
                                    </p:animScale>
                                    <p:animScale>
                                      <p:cBhvr>
                                        <p:cTn id="37" dur="26">
                                          <p:stCondLst>
                                            <p:cond delay="1808"/>
                                          </p:stCondLst>
                                        </p:cTn>
                                        <p:tgtEl>
                                          <p:spTgt spid="2">
                                            <p:txEl>
                                              <p:pRg st="2" end="2"/>
                                            </p:txEl>
                                          </p:spTgt>
                                        </p:tgtEl>
                                      </p:cBhvr>
                                      <p:to x="100000" y="95000"/>
                                    </p:animScale>
                                    <p:animScale>
                                      <p:cBhvr>
                                        <p:cTn id="38" dur="166" decel="50000">
                                          <p:stCondLst>
                                            <p:cond delay="1834"/>
                                          </p:stCondLst>
                                        </p:cTn>
                                        <p:tgtEl>
                                          <p:spTgt spid="2">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92500" lnSpcReduction="20000"/>
          </a:bodyPr>
          <a:lstStyle/>
          <a:p>
            <a:r>
              <a:rPr lang="es-EC" b="1" dirty="0" smtClean="0"/>
              <a:t>La calle S3C (Velasco Ibarra también) se acorta de 10m a 9m</a:t>
            </a:r>
          </a:p>
          <a:p>
            <a:pPr lvl="1"/>
            <a:r>
              <a:rPr lang="es-EC" b="1" dirty="0" smtClean="0"/>
              <a:t>Los argumentos del informe afirman </a:t>
            </a:r>
            <a:r>
              <a:rPr lang="es-EC" b="1" dirty="0" smtClean="0">
                <a:solidFill>
                  <a:srgbClr val="FF0000"/>
                </a:solidFill>
              </a:rPr>
              <a:t>FALSAMENTE </a:t>
            </a:r>
            <a:r>
              <a:rPr lang="es-EC" b="1" dirty="0" smtClean="0"/>
              <a:t>que la calle está consolida en 9m.  Esto es </a:t>
            </a:r>
            <a:r>
              <a:rPr lang="es-EC" b="1" dirty="0" smtClean="0">
                <a:solidFill>
                  <a:srgbClr val="FF0000"/>
                </a:solidFill>
              </a:rPr>
              <a:t>MENTIRA</a:t>
            </a:r>
          </a:p>
          <a:p>
            <a:pPr lvl="1"/>
            <a:r>
              <a:rPr lang="es-EC" b="1" dirty="0" smtClean="0"/>
              <a:t>Con esta reducción de 1m se busca </a:t>
            </a:r>
            <a:r>
              <a:rPr lang="es-EC" b="1" dirty="0" smtClean="0">
                <a:solidFill>
                  <a:srgbClr val="FF0000"/>
                </a:solidFill>
              </a:rPr>
              <a:t>NO AFECTAR AL PREDIO BENEFICIARIO DE LOS TRAZADOS A LA CARTA</a:t>
            </a:r>
          </a:p>
          <a:p>
            <a:endParaRPr lang="es-EC" b="1" dirty="0">
              <a:solidFill>
                <a:srgbClr val="FF0000"/>
              </a:solidFill>
            </a:endParaRPr>
          </a:p>
          <a:p>
            <a:r>
              <a:rPr lang="es-EC" b="1" dirty="0" smtClean="0"/>
              <a:t>Los dos predios beneficiarios de los trazados viales a la carta tienen</a:t>
            </a:r>
            <a:r>
              <a:rPr lang="es-EC" b="1" dirty="0" smtClean="0">
                <a:solidFill>
                  <a:srgbClr val="FF0000"/>
                </a:solidFill>
              </a:rPr>
              <a:t> MENOS AFECTACIÓN </a:t>
            </a:r>
            <a:r>
              <a:rPr lang="es-EC" b="1" dirty="0" smtClean="0"/>
              <a:t>que en la resolución C202 (impulsada por ellos y </a:t>
            </a:r>
            <a:r>
              <a:rPr lang="es-EC" b="1" dirty="0" err="1" smtClean="0"/>
              <a:t>derrogada</a:t>
            </a:r>
            <a:r>
              <a:rPr lang="es-EC" b="1" dirty="0" smtClean="0"/>
              <a:t> por irregularidades)</a:t>
            </a:r>
          </a:p>
        </p:txBody>
      </p:sp>
      <p:sp>
        <p:nvSpPr>
          <p:cNvPr id="3" name="2 Título"/>
          <p:cNvSpPr>
            <a:spLocks noGrp="1"/>
          </p:cNvSpPr>
          <p:nvPr>
            <p:ph type="title"/>
          </p:nvPr>
        </p:nvSpPr>
        <p:spPr/>
        <p:txBody>
          <a:bodyPr>
            <a:noAutofit/>
          </a:bodyPr>
          <a:lstStyle/>
          <a:p>
            <a:r>
              <a:rPr lang="es-EC" sz="3200" dirty="0" smtClean="0"/>
              <a:t>HILO CONDUCTOR POSIBLES ACTOS DE CORRPCIÓN </a:t>
            </a:r>
            <a:br>
              <a:rPr lang="es-EC" sz="3200" dirty="0" smtClean="0"/>
            </a:br>
            <a:r>
              <a:rPr lang="es-EC" sz="3200" dirty="0" smtClean="0"/>
              <a:t>IRREGULARES EN EL INFORME</a:t>
            </a:r>
            <a:endParaRPr lang="es-EC" sz="3200" dirty="0"/>
          </a:p>
        </p:txBody>
      </p:sp>
      <p:pic>
        <p:nvPicPr>
          <p:cNvPr id="4" name="Google Shape;64;p1" descr="logo neoATLAS final.pdf"/>
          <p:cNvPicPr preferRelativeResize="0"/>
          <p:nvPr/>
        </p:nvPicPr>
        <p:blipFill rotWithShape="1">
          <a:blip r:embed="rId2">
            <a:alphaModFix/>
          </a:blip>
          <a:srcRect/>
          <a:stretch/>
        </p:blipFill>
        <p:spPr>
          <a:xfrm>
            <a:off x="251521" y="5733256"/>
            <a:ext cx="720080" cy="925736"/>
          </a:xfrm>
          <a:prstGeom prst="rect">
            <a:avLst/>
          </a:prstGeom>
          <a:noFill/>
          <a:ln>
            <a:noFill/>
          </a:ln>
        </p:spPr>
      </p:pic>
    </p:spTree>
    <p:extLst>
      <p:ext uri="{BB962C8B-B14F-4D97-AF65-F5344CB8AC3E}">
        <p14:creationId xmlns:p14="http://schemas.microsoft.com/office/powerpoint/2010/main" val="34618101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anim calcmode="lin" valueType="num">
                                      <p:cBhvr>
                                        <p:cTn id="8" dur="2000" fill="hold"/>
                                        <p:tgtEl>
                                          <p:spTgt spid="2">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 calcmode="lin" valueType="num">
                                      <p:cBhvr additive="base">
                                        <p:cTn id="18"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 calcmode="lin" valueType="num">
                                      <p:cBhvr additive="base">
                                        <p:cTn id="24"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891" t="17548" b="21282"/>
          <a:stretch/>
        </p:blipFill>
        <p:spPr bwMode="auto">
          <a:xfrm>
            <a:off x="323528" y="764704"/>
            <a:ext cx="8506047" cy="5656521"/>
          </a:xfrm>
          <a:prstGeom prst="rect">
            <a:avLst/>
          </a:prstGeom>
          <a:solidFill>
            <a:schemeClr val="accent5">
              <a:lumMod val="40000"/>
              <a:lumOff val="60000"/>
            </a:schemeClr>
          </a:solidFill>
          <a:ln w="9525">
            <a:solidFill>
              <a:schemeClr val="tx1"/>
            </a:solidFill>
            <a:miter lim="800000"/>
            <a:headEnd/>
            <a:tailEnd/>
          </a:ln>
          <a:extLst/>
        </p:spPr>
      </p:pic>
      <p:sp>
        <p:nvSpPr>
          <p:cNvPr id="3" name="2 CuadroTexto"/>
          <p:cNvSpPr txBox="1"/>
          <p:nvPr/>
        </p:nvSpPr>
        <p:spPr>
          <a:xfrm>
            <a:off x="2771800" y="116632"/>
            <a:ext cx="2951449" cy="369332"/>
          </a:xfrm>
          <a:prstGeom prst="rect">
            <a:avLst/>
          </a:prstGeom>
          <a:noFill/>
        </p:spPr>
        <p:txBody>
          <a:bodyPr wrap="none" rtlCol="0">
            <a:spAutoFit/>
          </a:bodyPr>
          <a:lstStyle/>
          <a:p>
            <a:r>
              <a:rPr lang="es-EC" b="1" u="sng" dirty="0" smtClean="0"/>
              <a:t>RESOLUCIÓN C689 VIGENTE</a:t>
            </a:r>
            <a:endParaRPr lang="es-EC" b="1" u="sng" dirty="0"/>
          </a:p>
        </p:txBody>
      </p:sp>
      <p:sp>
        <p:nvSpPr>
          <p:cNvPr id="4" name="3 Forma libre"/>
          <p:cNvSpPr/>
          <p:nvPr/>
        </p:nvSpPr>
        <p:spPr>
          <a:xfrm>
            <a:off x="1409700" y="1193800"/>
            <a:ext cx="2279650" cy="1549400"/>
          </a:xfrm>
          <a:custGeom>
            <a:avLst/>
            <a:gdLst>
              <a:gd name="connsiteX0" fmla="*/ 2228850 w 2279650"/>
              <a:gd name="connsiteY0" fmla="*/ 1549400 h 1549400"/>
              <a:gd name="connsiteX1" fmla="*/ 2279650 w 2279650"/>
              <a:gd name="connsiteY1" fmla="*/ 1492250 h 1549400"/>
              <a:gd name="connsiteX2" fmla="*/ 31750 w 2279650"/>
              <a:gd name="connsiteY2" fmla="*/ 0 h 1549400"/>
              <a:gd name="connsiteX3" fmla="*/ 0 w 2279650"/>
              <a:gd name="connsiteY3" fmla="*/ 44450 h 1549400"/>
              <a:gd name="connsiteX4" fmla="*/ 2228850 w 2279650"/>
              <a:gd name="connsiteY4" fmla="*/ 1549400 h 1549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9650" h="1549400">
                <a:moveTo>
                  <a:pt x="2228850" y="1549400"/>
                </a:moveTo>
                <a:lnTo>
                  <a:pt x="2279650" y="1492250"/>
                </a:lnTo>
                <a:lnTo>
                  <a:pt x="31750" y="0"/>
                </a:lnTo>
                <a:lnTo>
                  <a:pt x="0" y="44450"/>
                </a:lnTo>
                <a:lnTo>
                  <a:pt x="2228850" y="1549400"/>
                </a:lnTo>
                <a:close/>
              </a:path>
            </a:pathLst>
          </a:cu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Forma libre"/>
          <p:cNvSpPr/>
          <p:nvPr/>
        </p:nvSpPr>
        <p:spPr>
          <a:xfrm>
            <a:off x="2952750" y="2959100"/>
            <a:ext cx="965200" cy="1060450"/>
          </a:xfrm>
          <a:custGeom>
            <a:avLst/>
            <a:gdLst>
              <a:gd name="connsiteX0" fmla="*/ 0 w 965200"/>
              <a:gd name="connsiteY0" fmla="*/ 1022350 h 1060450"/>
              <a:gd name="connsiteX1" fmla="*/ 76200 w 965200"/>
              <a:gd name="connsiteY1" fmla="*/ 1060450 h 1060450"/>
              <a:gd name="connsiteX2" fmla="*/ 965200 w 965200"/>
              <a:gd name="connsiteY2" fmla="*/ 50800 h 1060450"/>
              <a:gd name="connsiteX3" fmla="*/ 889000 w 965200"/>
              <a:gd name="connsiteY3" fmla="*/ 0 h 1060450"/>
              <a:gd name="connsiteX4" fmla="*/ 0 w 965200"/>
              <a:gd name="connsiteY4" fmla="*/ 1022350 h 1060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5200" h="1060450">
                <a:moveTo>
                  <a:pt x="0" y="1022350"/>
                </a:moveTo>
                <a:lnTo>
                  <a:pt x="76200" y="1060450"/>
                </a:lnTo>
                <a:lnTo>
                  <a:pt x="965200" y="50800"/>
                </a:lnTo>
                <a:lnTo>
                  <a:pt x="889000" y="0"/>
                </a:lnTo>
                <a:lnTo>
                  <a:pt x="0" y="1022350"/>
                </a:lnTo>
                <a:close/>
              </a:path>
            </a:pathLst>
          </a:cu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6 Forma libre"/>
          <p:cNvSpPr/>
          <p:nvPr/>
        </p:nvSpPr>
        <p:spPr>
          <a:xfrm>
            <a:off x="2438400" y="3994150"/>
            <a:ext cx="704850" cy="914400"/>
          </a:xfrm>
          <a:custGeom>
            <a:avLst/>
            <a:gdLst>
              <a:gd name="connsiteX0" fmla="*/ 514350 w 704850"/>
              <a:gd name="connsiteY0" fmla="*/ 0 h 914400"/>
              <a:gd name="connsiteX1" fmla="*/ 704850 w 704850"/>
              <a:gd name="connsiteY1" fmla="*/ 139700 h 914400"/>
              <a:gd name="connsiteX2" fmla="*/ 419100 w 704850"/>
              <a:gd name="connsiteY2" fmla="*/ 463550 h 914400"/>
              <a:gd name="connsiteX3" fmla="*/ 419100 w 704850"/>
              <a:gd name="connsiteY3" fmla="*/ 508000 h 914400"/>
              <a:gd name="connsiteX4" fmla="*/ 476250 w 704850"/>
              <a:gd name="connsiteY4" fmla="*/ 590550 h 914400"/>
              <a:gd name="connsiteX5" fmla="*/ 476250 w 704850"/>
              <a:gd name="connsiteY5" fmla="*/ 749300 h 914400"/>
              <a:gd name="connsiteX6" fmla="*/ 393700 w 704850"/>
              <a:gd name="connsiteY6" fmla="*/ 838200 h 914400"/>
              <a:gd name="connsiteX7" fmla="*/ 260350 w 704850"/>
              <a:gd name="connsiteY7" fmla="*/ 914400 h 914400"/>
              <a:gd name="connsiteX8" fmla="*/ 127000 w 704850"/>
              <a:gd name="connsiteY8" fmla="*/ 895350 h 914400"/>
              <a:gd name="connsiteX9" fmla="*/ 63500 w 704850"/>
              <a:gd name="connsiteY9" fmla="*/ 850900 h 914400"/>
              <a:gd name="connsiteX10" fmla="*/ 0 w 704850"/>
              <a:gd name="connsiteY10" fmla="*/ 742950 h 914400"/>
              <a:gd name="connsiteX11" fmla="*/ 12700 w 704850"/>
              <a:gd name="connsiteY11" fmla="*/ 584200 h 914400"/>
              <a:gd name="connsiteX12" fmla="*/ 101600 w 704850"/>
              <a:gd name="connsiteY12" fmla="*/ 495300 h 914400"/>
              <a:gd name="connsiteX13" fmla="*/ 514350 w 704850"/>
              <a:gd name="connsiteY13"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4850" h="914400">
                <a:moveTo>
                  <a:pt x="514350" y="0"/>
                </a:moveTo>
                <a:lnTo>
                  <a:pt x="704850" y="139700"/>
                </a:lnTo>
                <a:lnTo>
                  <a:pt x="419100" y="463550"/>
                </a:lnTo>
                <a:lnTo>
                  <a:pt x="419100" y="508000"/>
                </a:lnTo>
                <a:lnTo>
                  <a:pt x="476250" y="590550"/>
                </a:lnTo>
                <a:lnTo>
                  <a:pt x="476250" y="749300"/>
                </a:lnTo>
                <a:lnTo>
                  <a:pt x="393700" y="838200"/>
                </a:lnTo>
                <a:lnTo>
                  <a:pt x="260350" y="914400"/>
                </a:lnTo>
                <a:lnTo>
                  <a:pt x="127000" y="895350"/>
                </a:lnTo>
                <a:lnTo>
                  <a:pt x="63500" y="850900"/>
                </a:lnTo>
                <a:lnTo>
                  <a:pt x="0" y="742950"/>
                </a:lnTo>
                <a:lnTo>
                  <a:pt x="12700" y="584200"/>
                </a:lnTo>
                <a:lnTo>
                  <a:pt x="101600" y="495300"/>
                </a:lnTo>
                <a:lnTo>
                  <a:pt x="514350" y="0"/>
                </a:lnTo>
                <a:close/>
              </a:path>
            </a:pathLst>
          </a:cu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8 Forma libre"/>
          <p:cNvSpPr/>
          <p:nvPr/>
        </p:nvSpPr>
        <p:spPr>
          <a:xfrm>
            <a:off x="3640771" y="2709541"/>
            <a:ext cx="274881" cy="291711"/>
          </a:xfrm>
          <a:custGeom>
            <a:avLst/>
            <a:gdLst>
              <a:gd name="connsiteX0" fmla="*/ 0 w 274881"/>
              <a:gd name="connsiteY0" fmla="*/ 56098 h 291711"/>
              <a:gd name="connsiteX1" fmla="*/ 67317 w 274881"/>
              <a:gd name="connsiteY1" fmla="*/ 0 h 291711"/>
              <a:gd name="connsiteX2" fmla="*/ 252441 w 274881"/>
              <a:gd name="connsiteY2" fmla="*/ 145855 h 291711"/>
              <a:gd name="connsiteX3" fmla="*/ 269271 w 274881"/>
              <a:gd name="connsiteY3" fmla="*/ 201953 h 291711"/>
              <a:gd name="connsiteX4" fmla="*/ 274881 w 274881"/>
              <a:gd name="connsiteY4" fmla="*/ 263661 h 291711"/>
              <a:gd name="connsiteX5" fmla="*/ 269271 w 274881"/>
              <a:gd name="connsiteY5" fmla="*/ 291711 h 291711"/>
              <a:gd name="connsiteX6" fmla="*/ 218782 w 274881"/>
              <a:gd name="connsiteY6" fmla="*/ 252442 h 291711"/>
              <a:gd name="connsiteX7" fmla="*/ 213173 w 274881"/>
              <a:gd name="connsiteY7" fmla="*/ 201953 h 291711"/>
              <a:gd name="connsiteX8" fmla="*/ 190733 w 274881"/>
              <a:gd name="connsiteY8" fmla="*/ 145855 h 291711"/>
              <a:gd name="connsiteX9" fmla="*/ 129025 w 274881"/>
              <a:gd name="connsiteY9" fmla="*/ 106587 h 291711"/>
              <a:gd name="connsiteX10" fmla="*/ 0 w 274881"/>
              <a:gd name="connsiteY10" fmla="*/ 56098 h 29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881" h="291711">
                <a:moveTo>
                  <a:pt x="0" y="56098"/>
                </a:moveTo>
                <a:lnTo>
                  <a:pt x="67317" y="0"/>
                </a:lnTo>
                <a:lnTo>
                  <a:pt x="252441" y="145855"/>
                </a:lnTo>
                <a:lnTo>
                  <a:pt x="269271" y="201953"/>
                </a:lnTo>
                <a:lnTo>
                  <a:pt x="274881" y="263661"/>
                </a:lnTo>
                <a:lnTo>
                  <a:pt x="269271" y="291711"/>
                </a:lnTo>
                <a:lnTo>
                  <a:pt x="218782" y="252442"/>
                </a:lnTo>
                <a:lnTo>
                  <a:pt x="213173" y="201953"/>
                </a:lnTo>
                <a:lnTo>
                  <a:pt x="190733" y="145855"/>
                </a:lnTo>
                <a:lnTo>
                  <a:pt x="129025" y="106587"/>
                </a:lnTo>
                <a:lnTo>
                  <a:pt x="0" y="56098"/>
                </a:lnTo>
                <a:close/>
              </a:path>
            </a:pathLst>
          </a:cu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CALLE OE3 (calle 2 C689)…"/>
          <p:cNvSpPr txBox="1"/>
          <p:nvPr/>
        </p:nvSpPr>
        <p:spPr>
          <a:xfrm>
            <a:off x="3435350" y="4149080"/>
            <a:ext cx="2049571" cy="810795"/>
          </a:xfrm>
          <a:prstGeom prst="rect">
            <a:avLst/>
          </a:prstGeom>
          <a:solidFill>
            <a:srgbClr val="FFFFFF"/>
          </a:solidFill>
          <a:ln w="12700">
            <a:miter lim="400000"/>
          </a:ln>
          <a:effectLst>
            <a:outerShdw blurRad="63500" dist="88917" dir="2720022"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anchor="ctr">
            <a:spAutoFit/>
          </a:bodyPr>
          <a:lstStyle/>
          <a:p>
            <a:pPr algn="l">
              <a:defRPr sz="1200" b="1" u="sng">
                <a:solidFill>
                  <a:schemeClr val="accent5">
                    <a:hueOff val="-82419"/>
                    <a:satOff val="-9513"/>
                    <a:lumOff val="-16343"/>
                  </a:schemeClr>
                </a:solidFill>
              </a:defRPr>
            </a:pPr>
            <a:r>
              <a:rPr dirty="0"/>
              <a:t>CALLE OE3 (</a:t>
            </a:r>
            <a:r>
              <a:rPr i="1" dirty="0" err="1"/>
              <a:t>calle</a:t>
            </a:r>
            <a:r>
              <a:rPr i="1" dirty="0"/>
              <a:t> 2 C689</a:t>
            </a:r>
            <a:r>
              <a:rPr dirty="0"/>
              <a:t>)</a:t>
            </a:r>
          </a:p>
          <a:p>
            <a:pPr algn="l">
              <a:defRPr sz="1200" b="1">
                <a:solidFill>
                  <a:schemeClr val="accent5">
                    <a:hueOff val="-82419"/>
                    <a:satOff val="-9513"/>
                    <a:lumOff val="-16343"/>
                  </a:schemeClr>
                </a:solidFill>
              </a:defRPr>
            </a:pPr>
            <a:r>
              <a:rPr dirty="0" err="1"/>
              <a:t>Dejan</a:t>
            </a:r>
            <a:r>
              <a:rPr dirty="0"/>
              <a:t> </a:t>
            </a:r>
            <a:r>
              <a:rPr dirty="0" err="1"/>
              <a:t>calle</a:t>
            </a:r>
            <a:r>
              <a:rPr dirty="0"/>
              <a:t> sin </a:t>
            </a:r>
            <a:r>
              <a:rPr dirty="0" err="1"/>
              <a:t>curva</a:t>
            </a:r>
            <a:r>
              <a:rPr dirty="0"/>
              <a:t> de </a:t>
            </a:r>
            <a:r>
              <a:rPr dirty="0" err="1"/>
              <a:t>retorno</a:t>
            </a:r>
            <a:endParaRPr dirty="0"/>
          </a:p>
          <a:p>
            <a:pPr algn="r">
              <a:defRPr sz="1200" i="1">
                <a:solidFill>
                  <a:schemeClr val="accent5">
                    <a:hueOff val="-82419"/>
                    <a:satOff val="-9513"/>
                    <a:lumOff val="-16343"/>
                  </a:schemeClr>
                </a:solidFill>
              </a:defRPr>
            </a:pPr>
            <a:r>
              <a:rPr dirty="0" err="1"/>
              <a:t>Ver</a:t>
            </a:r>
            <a:r>
              <a:rPr dirty="0"/>
              <a:t> </a:t>
            </a:r>
            <a:r>
              <a:rPr dirty="0" err="1"/>
              <a:t>pág</a:t>
            </a:r>
            <a:r>
              <a:rPr dirty="0"/>
              <a:t>. 39</a:t>
            </a:r>
          </a:p>
        </p:txBody>
      </p:sp>
      <p:sp>
        <p:nvSpPr>
          <p:cNvPr id="13" name="CALLE OE3 (calle 2 C689)…"/>
          <p:cNvSpPr txBox="1"/>
          <p:nvPr/>
        </p:nvSpPr>
        <p:spPr>
          <a:xfrm>
            <a:off x="971600" y="3368021"/>
            <a:ext cx="1701642" cy="626129"/>
          </a:xfrm>
          <a:prstGeom prst="rect">
            <a:avLst/>
          </a:prstGeom>
          <a:solidFill>
            <a:srgbClr val="FFFFFF"/>
          </a:solidFill>
          <a:ln w="12700">
            <a:miter lim="400000"/>
          </a:ln>
          <a:effectLst>
            <a:outerShdw blurRad="63500" dist="88917" dir="2720022"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anchor="ctr">
            <a:spAutoFit/>
          </a:bodyPr>
          <a:lstStyle/>
          <a:p>
            <a:pPr algn="l">
              <a:defRPr sz="1200" b="1" u="sng">
                <a:solidFill>
                  <a:schemeClr val="accent5">
                    <a:hueOff val="-82419"/>
                    <a:satOff val="-9513"/>
                    <a:lumOff val="-16343"/>
                  </a:schemeClr>
                </a:solidFill>
              </a:defRPr>
            </a:pPr>
            <a:r>
              <a:rPr dirty="0"/>
              <a:t>CALLE OE3 (</a:t>
            </a:r>
            <a:r>
              <a:rPr i="1" dirty="0" err="1"/>
              <a:t>calle</a:t>
            </a:r>
            <a:r>
              <a:rPr i="1" dirty="0"/>
              <a:t> 2 C689</a:t>
            </a:r>
            <a:r>
              <a:rPr dirty="0"/>
              <a:t>)</a:t>
            </a:r>
          </a:p>
          <a:p>
            <a:pPr algn="l">
              <a:defRPr sz="1200" b="1">
                <a:solidFill>
                  <a:schemeClr val="accent5">
                    <a:hueOff val="-82419"/>
                    <a:satOff val="-9513"/>
                    <a:lumOff val="-16343"/>
                  </a:schemeClr>
                </a:solidFill>
              </a:defRPr>
            </a:pPr>
            <a:r>
              <a:rPr dirty="0" err="1"/>
              <a:t>Reducen</a:t>
            </a:r>
            <a:r>
              <a:rPr dirty="0"/>
              <a:t> de 10m a 8m</a:t>
            </a:r>
          </a:p>
          <a:p>
            <a:pPr algn="r">
              <a:defRPr sz="1200" i="1">
                <a:solidFill>
                  <a:schemeClr val="accent5">
                    <a:hueOff val="-82419"/>
                    <a:satOff val="-9513"/>
                    <a:lumOff val="-16343"/>
                  </a:schemeClr>
                </a:solidFill>
              </a:defRPr>
            </a:pPr>
            <a:r>
              <a:rPr dirty="0" err="1"/>
              <a:t>Ver</a:t>
            </a:r>
            <a:r>
              <a:rPr dirty="0"/>
              <a:t> </a:t>
            </a:r>
            <a:r>
              <a:rPr dirty="0" err="1"/>
              <a:t>pág</a:t>
            </a:r>
            <a:r>
              <a:rPr dirty="0"/>
              <a:t>. 39</a:t>
            </a:r>
          </a:p>
        </p:txBody>
      </p:sp>
      <p:sp>
        <p:nvSpPr>
          <p:cNvPr id="14" name="CALLE S3C (calle 4 C689)…"/>
          <p:cNvSpPr txBox="1"/>
          <p:nvPr/>
        </p:nvSpPr>
        <p:spPr>
          <a:xfrm>
            <a:off x="4938913" y="1719990"/>
            <a:ext cx="1927150" cy="626129"/>
          </a:xfrm>
          <a:prstGeom prst="rect">
            <a:avLst/>
          </a:prstGeom>
          <a:solidFill>
            <a:srgbClr val="FFFFFF"/>
          </a:solidFill>
          <a:ln w="12700">
            <a:miter lim="400000"/>
          </a:ln>
          <a:effectLst>
            <a:outerShdw blurRad="63500" dist="88917" dir="2720022"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anchor="ctr">
            <a:spAutoFit/>
          </a:bodyPr>
          <a:lstStyle/>
          <a:p>
            <a:pPr algn="l">
              <a:defRPr sz="1200" b="1" u="sng">
                <a:solidFill>
                  <a:schemeClr val="accent5">
                    <a:hueOff val="-82419"/>
                    <a:satOff val="-9513"/>
                    <a:lumOff val="-16343"/>
                  </a:schemeClr>
                </a:solidFill>
              </a:defRPr>
            </a:pPr>
            <a:r>
              <a:rPr dirty="0"/>
              <a:t>CALLE </a:t>
            </a:r>
            <a:r>
              <a:rPr lang="es-EC" dirty="0" smtClean="0"/>
              <a:t>S3C- Cambian radio de giro SIN SUSTENTO TÉCNICO- </a:t>
            </a:r>
            <a:r>
              <a:rPr dirty="0" err="1" smtClean="0"/>
              <a:t>Ver</a:t>
            </a:r>
            <a:r>
              <a:rPr dirty="0" smtClean="0"/>
              <a:t> </a:t>
            </a:r>
            <a:r>
              <a:rPr lang="es-EC" dirty="0" smtClean="0"/>
              <a:t>PLANO</a:t>
            </a:r>
            <a:endParaRPr dirty="0"/>
          </a:p>
        </p:txBody>
      </p:sp>
      <p:sp>
        <p:nvSpPr>
          <p:cNvPr id="16" name="CALLE OE3 (calle 2 C689)…"/>
          <p:cNvSpPr txBox="1"/>
          <p:nvPr/>
        </p:nvSpPr>
        <p:spPr>
          <a:xfrm>
            <a:off x="2438400" y="880735"/>
            <a:ext cx="1701642" cy="626129"/>
          </a:xfrm>
          <a:prstGeom prst="rect">
            <a:avLst/>
          </a:prstGeom>
          <a:solidFill>
            <a:srgbClr val="FFFFFF"/>
          </a:solidFill>
          <a:ln w="12700">
            <a:miter lim="400000"/>
          </a:ln>
          <a:effectLst>
            <a:outerShdw blurRad="63500" dist="88917" dir="2720022"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anchor="ctr">
            <a:spAutoFit/>
          </a:bodyPr>
          <a:lstStyle/>
          <a:p>
            <a:pPr algn="l">
              <a:defRPr sz="1200" b="1" u="sng">
                <a:solidFill>
                  <a:schemeClr val="accent5">
                    <a:hueOff val="-82419"/>
                    <a:satOff val="-9513"/>
                    <a:lumOff val="-16343"/>
                  </a:schemeClr>
                </a:solidFill>
              </a:defRPr>
            </a:pPr>
            <a:r>
              <a:rPr dirty="0"/>
              <a:t>CALLE </a:t>
            </a:r>
            <a:r>
              <a:rPr lang="es-EC" dirty="0"/>
              <a:t>S</a:t>
            </a:r>
            <a:r>
              <a:rPr dirty="0" smtClean="0"/>
              <a:t>3</a:t>
            </a:r>
            <a:endParaRPr dirty="0"/>
          </a:p>
          <a:p>
            <a:pPr algn="l">
              <a:defRPr sz="1200" b="1">
                <a:solidFill>
                  <a:schemeClr val="accent5">
                    <a:hueOff val="-82419"/>
                    <a:satOff val="-9513"/>
                    <a:lumOff val="-16343"/>
                  </a:schemeClr>
                </a:solidFill>
              </a:defRPr>
            </a:pPr>
            <a:r>
              <a:rPr dirty="0" err="1"/>
              <a:t>Reducen</a:t>
            </a:r>
            <a:r>
              <a:rPr dirty="0"/>
              <a:t> de 10m a </a:t>
            </a:r>
            <a:r>
              <a:rPr lang="es-EC" dirty="0" smtClean="0"/>
              <a:t>9</a:t>
            </a:r>
            <a:r>
              <a:rPr dirty="0" smtClean="0"/>
              <a:t>m</a:t>
            </a:r>
            <a:endParaRPr lang="es-EC" dirty="0" smtClean="0"/>
          </a:p>
          <a:p>
            <a:pPr algn="l">
              <a:defRPr sz="1200" b="1">
                <a:solidFill>
                  <a:schemeClr val="accent5">
                    <a:hueOff val="-82419"/>
                    <a:satOff val="-9513"/>
                    <a:lumOff val="-16343"/>
                  </a:schemeClr>
                </a:solidFill>
              </a:defRPr>
            </a:pPr>
            <a:r>
              <a:rPr lang="es-EC" dirty="0" smtClean="0"/>
              <a:t>USANDO MEDIDA FALSA</a:t>
            </a:r>
            <a:endParaRPr dirty="0"/>
          </a:p>
        </p:txBody>
      </p:sp>
      <p:sp>
        <p:nvSpPr>
          <p:cNvPr id="18" name="17 Forma libre"/>
          <p:cNvSpPr/>
          <p:nvPr/>
        </p:nvSpPr>
        <p:spPr>
          <a:xfrm>
            <a:off x="1414130" y="2286000"/>
            <a:ext cx="2541182" cy="3051544"/>
          </a:xfrm>
          <a:custGeom>
            <a:avLst/>
            <a:gdLst>
              <a:gd name="connsiteX0" fmla="*/ 2541182 w 2541182"/>
              <a:gd name="connsiteY0" fmla="*/ 701749 h 3051544"/>
              <a:gd name="connsiteX1" fmla="*/ 1605517 w 2541182"/>
              <a:gd name="connsiteY1" fmla="*/ 1743740 h 3051544"/>
              <a:gd name="connsiteX2" fmla="*/ 1743740 w 2541182"/>
              <a:gd name="connsiteY2" fmla="*/ 1850065 h 3051544"/>
              <a:gd name="connsiteX3" fmla="*/ 584791 w 2541182"/>
              <a:gd name="connsiteY3" fmla="*/ 3051544 h 3051544"/>
              <a:gd name="connsiteX4" fmla="*/ 0 w 2541182"/>
              <a:gd name="connsiteY4" fmla="*/ 1935126 h 3051544"/>
              <a:gd name="connsiteX5" fmla="*/ 1562986 w 2541182"/>
              <a:gd name="connsiteY5" fmla="*/ 0 h 3051544"/>
              <a:gd name="connsiteX6" fmla="*/ 2498651 w 2541182"/>
              <a:gd name="connsiteY6" fmla="*/ 637953 h 3051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1182" h="3051544">
                <a:moveTo>
                  <a:pt x="2541182" y="701749"/>
                </a:moveTo>
                <a:lnTo>
                  <a:pt x="1605517" y="1743740"/>
                </a:lnTo>
                <a:lnTo>
                  <a:pt x="1743740" y="1850065"/>
                </a:lnTo>
                <a:lnTo>
                  <a:pt x="584791" y="3051544"/>
                </a:lnTo>
                <a:lnTo>
                  <a:pt x="0" y="1935126"/>
                </a:lnTo>
                <a:lnTo>
                  <a:pt x="1562986" y="0"/>
                </a:lnTo>
                <a:lnTo>
                  <a:pt x="2498651" y="637953"/>
                </a:lnTo>
              </a:path>
            </a:pathLst>
          </a:custGeom>
          <a:solidFill>
            <a:schemeClr val="accent2">
              <a:lumMod val="40000"/>
              <a:lumOff val="60000"/>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4271053042"/>
      </p:ext>
    </p:extLst>
  </p:cSld>
  <p:clrMapOvr>
    <a:masterClrMapping/>
  </p:clrMapOvr>
  <mc:AlternateContent xmlns:mc="http://schemas.openxmlformats.org/markup-compatibility/2006" xmlns:p14="http://schemas.microsoft.com/office/powerpoint/2010/main">
    <mc:Choice Requires="p14">
      <p:transition p14:dur="10">
        <p14:honeycomb/>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circle(in)">
                                      <p:cBhvr>
                                        <p:cTn id="16" dur="20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randombar(horizontal)">
                                      <p:cBhvr>
                                        <p:cTn id="21" dur="500"/>
                                        <p:tgtEl>
                                          <p:spTgt spid="4"/>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80">
                                          <p:stCondLst>
                                            <p:cond delay="0"/>
                                          </p:stCondLst>
                                        </p:cTn>
                                        <p:tgtEl>
                                          <p:spTgt spid="9"/>
                                        </p:tgtEl>
                                      </p:cBhvr>
                                    </p:animEffect>
                                    <p:anim calcmode="lin" valueType="num">
                                      <p:cBhvr>
                                        <p:cTn id="3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5" dur="26">
                                          <p:stCondLst>
                                            <p:cond delay="650"/>
                                          </p:stCondLst>
                                        </p:cTn>
                                        <p:tgtEl>
                                          <p:spTgt spid="9"/>
                                        </p:tgtEl>
                                      </p:cBhvr>
                                      <p:to x="100000" y="60000"/>
                                    </p:animScale>
                                    <p:animScale>
                                      <p:cBhvr>
                                        <p:cTn id="36" dur="166" decel="50000">
                                          <p:stCondLst>
                                            <p:cond delay="676"/>
                                          </p:stCondLst>
                                        </p:cTn>
                                        <p:tgtEl>
                                          <p:spTgt spid="9"/>
                                        </p:tgtEl>
                                      </p:cBhvr>
                                      <p:to x="100000" y="100000"/>
                                    </p:animScale>
                                    <p:animScale>
                                      <p:cBhvr>
                                        <p:cTn id="37" dur="26">
                                          <p:stCondLst>
                                            <p:cond delay="1312"/>
                                          </p:stCondLst>
                                        </p:cTn>
                                        <p:tgtEl>
                                          <p:spTgt spid="9"/>
                                        </p:tgtEl>
                                      </p:cBhvr>
                                      <p:to x="100000" y="80000"/>
                                    </p:animScale>
                                    <p:animScale>
                                      <p:cBhvr>
                                        <p:cTn id="38" dur="166" decel="50000">
                                          <p:stCondLst>
                                            <p:cond delay="1338"/>
                                          </p:stCondLst>
                                        </p:cTn>
                                        <p:tgtEl>
                                          <p:spTgt spid="9"/>
                                        </p:tgtEl>
                                      </p:cBhvr>
                                      <p:to x="100000" y="100000"/>
                                    </p:animScale>
                                    <p:animScale>
                                      <p:cBhvr>
                                        <p:cTn id="39" dur="26">
                                          <p:stCondLst>
                                            <p:cond delay="1642"/>
                                          </p:stCondLst>
                                        </p:cTn>
                                        <p:tgtEl>
                                          <p:spTgt spid="9"/>
                                        </p:tgtEl>
                                      </p:cBhvr>
                                      <p:to x="100000" y="90000"/>
                                    </p:animScale>
                                    <p:animScale>
                                      <p:cBhvr>
                                        <p:cTn id="40" dur="166" decel="50000">
                                          <p:stCondLst>
                                            <p:cond delay="1668"/>
                                          </p:stCondLst>
                                        </p:cTn>
                                        <p:tgtEl>
                                          <p:spTgt spid="9"/>
                                        </p:tgtEl>
                                      </p:cBhvr>
                                      <p:to x="100000" y="100000"/>
                                    </p:animScale>
                                    <p:animScale>
                                      <p:cBhvr>
                                        <p:cTn id="41" dur="26">
                                          <p:stCondLst>
                                            <p:cond delay="1808"/>
                                          </p:stCondLst>
                                        </p:cTn>
                                        <p:tgtEl>
                                          <p:spTgt spid="9"/>
                                        </p:tgtEl>
                                      </p:cBhvr>
                                      <p:to x="100000" y="95000"/>
                                    </p:animScale>
                                    <p:animScale>
                                      <p:cBhvr>
                                        <p:cTn id="42" dur="166" decel="50000">
                                          <p:stCondLst>
                                            <p:cond delay="1834"/>
                                          </p:stCondLst>
                                        </p:cTn>
                                        <p:tgtEl>
                                          <p:spTgt spid="9"/>
                                        </p:tgtEl>
                                      </p:cBhvr>
                                      <p:to x="100000" y="100000"/>
                                    </p:animScale>
                                  </p:childTnLst>
                                </p:cTn>
                              </p:par>
                              <p:par>
                                <p:cTn id="43" presetID="26"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down)">
                                      <p:cBhvr>
                                        <p:cTn id="45" dur="580">
                                          <p:stCondLst>
                                            <p:cond delay="0"/>
                                          </p:stCondLst>
                                        </p:cTn>
                                        <p:tgtEl>
                                          <p:spTgt spid="14"/>
                                        </p:tgtEl>
                                      </p:cBhvr>
                                    </p:animEffect>
                                    <p:anim calcmode="lin" valueType="num">
                                      <p:cBhvr>
                                        <p:cTn id="46"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51" dur="26">
                                          <p:stCondLst>
                                            <p:cond delay="650"/>
                                          </p:stCondLst>
                                        </p:cTn>
                                        <p:tgtEl>
                                          <p:spTgt spid="14"/>
                                        </p:tgtEl>
                                      </p:cBhvr>
                                      <p:to x="100000" y="60000"/>
                                    </p:animScale>
                                    <p:animScale>
                                      <p:cBhvr>
                                        <p:cTn id="52" dur="166" decel="50000">
                                          <p:stCondLst>
                                            <p:cond delay="676"/>
                                          </p:stCondLst>
                                        </p:cTn>
                                        <p:tgtEl>
                                          <p:spTgt spid="14"/>
                                        </p:tgtEl>
                                      </p:cBhvr>
                                      <p:to x="100000" y="100000"/>
                                    </p:animScale>
                                    <p:animScale>
                                      <p:cBhvr>
                                        <p:cTn id="53" dur="26">
                                          <p:stCondLst>
                                            <p:cond delay="1312"/>
                                          </p:stCondLst>
                                        </p:cTn>
                                        <p:tgtEl>
                                          <p:spTgt spid="14"/>
                                        </p:tgtEl>
                                      </p:cBhvr>
                                      <p:to x="100000" y="80000"/>
                                    </p:animScale>
                                    <p:animScale>
                                      <p:cBhvr>
                                        <p:cTn id="54" dur="166" decel="50000">
                                          <p:stCondLst>
                                            <p:cond delay="1338"/>
                                          </p:stCondLst>
                                        </p:cTn>
                                        <p:tgtEl>
                                          <p:spTgt spid="14"/>
                                        </p:tgtEl>
                                      </p:cBhvr>
                                      <p:to x="100000" y="100000"/>
                                    </p:animScale>
                                    <p:animScale>
                                      <p:cBhvr>
                                        <p:cTn id="55" dur="26">
                                          <p:stCondLst>
                                            <p:cond delay="1642"/>
                                          </p:stCondLst>
                                        </p:cTn>
                                        <p:tgtEl>
                                          <p:spTgt spid="14"/>
                                        </p:tgtEl>
                                      </p:cBhvr>
                                      <p:to x="100000" y="90000"/>
                                    </p:animScale>
                                    <p:animScale>
                                      <p:cBhvr>
                                        <p:cTn id="56" dur="166" decel="50000">
                                          <p:stCondLst>
                                            <p:cond delay="1668"/>
                                          </p:stCondLst>
                                        </p:cTn>
                                        <p:tgtEl>
                                          <p:spTgt spid="14"/>
                                        </p:tgtEl>
                                      </p:cBhvr>
                                      <p:to x="100000" y="100000"/>
                                    </p:animScale>
                                    <p:animScale>
                                      <p:cBhvr>
                                        <p:cTn id="57" dur="26">
                                          <p:stCondLst>
                                            <p:cond delay="1808"/>
                                          </p:stCondLst>
                                        </p:cTn>
                                        <p:tgtEl>
                                          <p:spTgt spid="14"/>
                                        </p:tgtEl>
                                      </p:cBhvr>
                                      <p:to x="100000" y="95000"/>
                                    </p:animScale>
                                    <p:animScale>
                                      <p:cBhvr>
                                        <p:cTn id="58" dur="166" decel="50000">
                                          <p:stCondLst>
                                            <p:cond delay="1834"/>
                                          </p:stCondLst>
                                        </p:cTn>
                                        <p:tgtEl>
                                          <p:spTgt spid="14"/>
                                        </p:tgtEl>
                                      </p:cBhvr>
                                      <p:to x="100000" y="100000"/>
                                    </p:animScale>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9" grpId="0" animBg="1"/>
      <p:bldP spid="12" grpId="0" animBg="1"/>
      <p:bldP spid="13" grpId="0" animBg="1"/>
      <p:bldP spid="14" grpId="0" animBg="1"/>
      <p:bldP spid="16" grpId="0" animBg="1"/>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olucion_689-layout1-propuesta_2021.pdf" descr="resolucion_689-layout1-propuesta_2021.pdf"/>
          <p:cNvPicPr>
            <a:picLocks noChangeAspect="1"/>
          </p:cNvPicPr>
          <p:nvPr/>
        </p:nvPicPr>
        <p:blipFill rotWithShape="1">
          <a:blip r:embed="rId2">
            <a:extLst/>
          </a:blip>
          <a:srcRect l="16966" t="24808" r="53320" b="32547"/>
          <a:stretch/>
        </p:blipFill>
        <p:spPr>
          <a:xfrm>
            <a:off x="251520" y="1685404"/>
            <a:ext cx="4032448" cy="4086166"/>
          </a:xfrm>
          <a:prstGeom prst="rect">
            <a:avLst/>
          </a:prstGeom>
          <a:ln w="12700">
            <a:solidFill>
              <a:schemeClr val="tx1"/>
            </a:solidFill>
            <a:miter lim="400000"/>
          </a:ln>
        </p:spPr>
      </p:pic>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314" t="7811" r="13982" b="13666"/>
          <a:stretch/>
        </p:blipFill>
        <p:spPr bwMode="auto">
          <a:xfrm>
            <a:off x="4644008" y="1685405"/>
            <a:ext cx="4275705" cy="408616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2 CuadroTexto"/>
          <p:cNvSpPr txBox="1"/>
          <p:nvPr/>
        </p:nvSpPr>
        <p:spPr>
          <a:xfrm>
            <a:off x="4933012" y="786433"/>
            <a:ext cx="2951449" cy="369332"/>
          </a:xfrm>
          <a:prstGeom prst="rect">
            <a:avLst/>
          </a:prstGeom>
          <a:noFill/>
        </p:spPr>
        <p:txBody>
          <a:bodyPr wrap="none" rtlCol="0">
            <a:spAutoFit/>
          </a:bodyPr>
          <a:lstStyle/>
          <a:p>
            <a:r>
              <a:rPr lang="es-EC" b="1" u="sng" dirty="0" smtClean="0"/>
              <a:t>RESOLUCIÓN C689 VIGENTE</a:t>
            </a:r>
            <a:endParaRPr lang="es-EC" b="1" u="sng" dirty="0"/>
          </a:p>
        </p:txBody>
      </p:sp>
      <p:sp>
        <p:nvSpPr>
          <p:cNvPr id="5" name="4 CuadroTexto"/>
          <p:cNvSpPr txBox="1"/>
          <p:nvPr/>
        </p:nvSpPr>
        <p:spPr>
          <a:xfrm>
            <a:off x="719592" y="764704"/>
            <a:ext cx="2477153" cy="369332"/>
          </a:xfrm>
          <a:prstGeom prst="rect">
            <a:avLst/>
          </a:prstGeom>
          <a:noFill/>
        </p:spPr>
        <p:txBody>
          <a:bodyPr wrap="none" rtlCol="0">
            <a:spAutoFit/>
          </a:bodyPr>
          <a:lstStyle/>
          <a:p>
            <a:r>
              <a:rPr lang="es-EC" b="1" u="sng" dirty="0"/>
              <a:t>PROPUESTA TUMBACO</a:t>
            </a:r>
          </a:p>
        </p:txBody>
      </p:sp>
      <p:sp>
        <p:nvSpPr>
          <p:cNvPr id="6" name="CALLE OE3 (calle 2 C689)…"/>
          <p:cNvSpPr txBox="1"/>
          <p:nvPr/>
        </p:nvSpPr>
        <p:spPr>
          <a:xfrm>
            <a:off x="388481" y="4707142"/>
            <a:ext cx="2049571" cy="441463"/>
          </a:xfrm>
          <a:prstGeom prst="rect">
            <a:avLst/>
          </a:prstGeom>
          <a:solidFill>
            <a:srgbClr val="FFFFFF"/>
          </a:solidFill>
          <a:ln w="12700">
            <a:miter lim="400000"/>
          </a:ln>
          <a:effectLst>
            <a:outerShdw blurRad="63500" dist="88917" dir="2720022"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anchor="ctr">
            <a:spAutoFit/>
          </a:bodyPr>
          <a:lstStyle/>
          <a:p>
            <a:pPr algn="l">
              <a:defRPr sz="1200" b="1" u="sng">
                <a:solidFill>
                  <a:schemeClr val="accent5">
                    <a:hueOff val="-82419"/>
                    <a:satOff val="-9513"/>
                    <a:lumOff val="-16343"/>
                  </a:schemeClr>
                </a:solidFill>
              </a:defRPr>
            </a:pPr>
            <a:r>
              <a:rPr sz="800" dirty="0"/>
              <a:t>CALLE OE3 (</a:t>
            </a:r>
            <a:r>
              <a:rPr sz="800" i="1" dirty="0" err="1"/>
              <a:t>calle</a:t>
            </a:r>
            <a:r>
              <a:rPr sz="800" i="1" dirty="0"/>
              <a:t> 2 C689</a:t>
            </a:r>
            <a:r>
              <a:rPr sz="800" dirty="0"/>
              <a:t>)</a:t>
            </a:r>
          </a:p>
          <a:p>
            <a:pPr algn="l">
              <a:defRPr sz="1200" b="1">
                <a:solidFill>
                  <a:schemeClr val="accent5">
                    <a:hueOff val="-82419"/>
                    <a:satOff val="-9513"/>
                    <a:lumOff val="-16343"/>
                  </a:schemeClr>
                </a:solidFill>
              </a:defRPr>
            </a:pPr>
            <a:r>
              <a:rPr sz="800" dirty="0" err="1"/>
              <a:t>Dejan</a:t>
            </a:r>
            <a:r>
              <a:rPr sz="800" dirty="0"/>
              <a:t> </a:t>
            </a:r>
            <a:r>
              <a:rPr sz="800" dirty="0" err="1"/>
              <a:t>calle</a:t>
            </a:r>
            <a:r>
              <a:rPr sz="800" dirty="0"/>
              <a:t> sin </a:t>
            </a:r>
            <a:r>
              <a:rPr sz="800" dirty="0" err="1"/>
              <a:t>curva</a:t>
            </a:r>
            <a:r>
              <a:rPr sz="800" dirty="0"/>
              <a:t> de </a:t>
            </a:r>
            <a:r>
              <a:rPr sz="800" dirty="0" err="1"/>
              <a:t>retorno</a:t>
            </a:r>
            <a:endParaRPr sz="800" dirty="0"/>
          </a:p>
          <a:p>
            <a:pPr algn="r">
              <a:defRPr sz="1200" i="1">
                <a:solidFill>
                  <a:schemeClr val="accent5">
                    <a:hueOff val="-82419"/>
                    <a:satOff val="-9513"/>
                    <a:lumOff val="-16343"/>
                  </a:schemeClr>
                </a:solidFill>
              </a:defRPr>
            </a:pPr>
            <a:r>
              <a:rPr sz="800" dirty="0" err="1"/>
              <a:t>Ver</a:t>
            </a:r>
            <a:r>
              <a:rPr sz="800" dirty="0"/>
              <a:t> </a:t>
            </a:r>
            <a:r>
              <a:rPr sz="800" dirty="0" err="1"/>
              <a:t>pág</a:t>
            </a:r>
            <a:r>
              <a:rPr sz="800" dirty="0"/>
              <a:t>. 39</a:t>
            </a:r>
          </a:p>
        </p:txBody>
      </p:sp>
      <p:sp>
        <p:nvSpPr>
          <p:cNvPr id="7" name="CALLE OE3 (calle 2 C689)…"/>
          <p:cNvSpPr txBox="1"/>
          <p:nvPr/>
        </p:nvSpPr>
        <p:spPr>
          <a:xfrm>
            <a:off x="323528" y="2941634"/>
            <a:ext cx="1701642" cy="441463"/>
          </a:xfrm>
          <a:prstGeom prst="rect">
            <a:avLst/>
          </a:prstGeom>
          <a:solidFill>
            <a:srgbClr val="FFFFFF"/>
          </a:solidFill>
          <a:ln w="12700">
            <a:miter lim="400000"/>
          </a:ln>
          <a:effectLst>
            <a:outerShdw blurRad="63500" dist="88917" dir="2720022"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anchor="ctr">
            <a:spAutoFit/>
          </a:bodyPr>
          <a:lstStyle/>
          <a:p>
            <a:pPr algn="l">
              <a:defRPr sz="1200" b="1" u="sng">
                <a:solidFill>
                  <a:schemeClr val="accent5">
                    <a:hueOff val="-82419"/>
                    <a:satOff val="-9513"/>
                    <a:lumOff val="-16343"/>
                  </a:schemeClr>
                </a:solidFill>
              </a:defRPr>
            </a:pPr>
            <a:r>
              <a:rPr sz="800" dirty="0"/>
              <a:t>CALLE OE3 (</a:t>
            </a:r>
            <a:r>
              <a:rPr sz="800" i="1" dirty="0" err="1"/>
              <a:t>calle</a:t>
            </a:r>
            <a:r>
              <a:rPr sz="800" i="1" dirty="0"/>
              <a:t> 2 C689</a:t>
            </a:r>
            <a:r>
              <a:rPr sz="800" dirty="0"/>
              <a:t>)</a:t>
            </a:r>
          </a:p>
          <a:p>
            <a:pPr algn="l">
              <a:defRPr sz="1200" b="1">
                <a:solidFill>
                  <a:schemeClr val="accent5">
                    <a:hueOff val="-82419"/>
                    <a:satOff val="-9513"/>
                    <a:lumOff val="-16343"/>
                  </a:schemeClr>
                </a:solidFill>
              </a:defRPr>
            </a:pPr>
            <a:r>
              <a:rPr sz="800" dirty="0" err="1"/>
              <a:t>Reducen</a:t>
            </a:r>
            <a:r>
              <a:rPr sz="800" dirty="0"/>
              <a:t> de 10m a 8m</a:t>
            </a:r>
          </a:p>
          <a:p>
            <a:pPr algn="r">
              <a:defRPr sz="1200" i="1">
                <a:solidFill>
                  <a:schemeClr val="accent5">
                    <a:hueOff val="-82419"/>
                    <a:satOff val="-9513"/>
                    <a:lumOff val="-16343"/>
                  </a:schemeClr>
                </a:solidFill>
              </a:defRPr>
            </a:pPr>
            <a:r>
              <a:rPr sz="800" dirty="0" err="1"/>
              <a:t>Ver</a:t>
            </a:r>
            <a:r>
              <a:rPr sz="800" dirty="0"/>
              <a:t> </a:t>
            </a:r>
            <a:r>
              <a:rPr sz="800" dirty="0" err="1"/>
              <a:t>pág</a:t>
            </a:r>
            <a:r>
              <a:rPr sz="800" dirty="0"/>
              <a:t>. 39</a:t>
            </a:r>
          </a:p>
        </p:txBody>
      </p:sp>
      <p:sp>
        <p:nvSpPr>
          <p:cNvPr id="8" name="CALLE S3C (calle 4 C689)…"/>
          <p:cNvSpPr txBox="1"/>
          <p:nvPr/>
        </p:nvSpPr>
        <p:spPr>
          <a:xfrm>
            <a:off x="1971246" y="1867198"/>
            <a:ext cx="1927150" cy="318353"/>
          </a:xfrm>
          <a:prstGeom prst="rect">
            <a:avLst/>
          </a:prstGeom>
          <a:solidFill>
            <a:srgbClr val="FFFFFF"/>
          </a:solidFill>
          <a:ln w="12700">
            <a:miter lim="400000"/>
          </a:ln>
          <a:effectLst>
            <a:outerShdw blurRad="63500" dist="88917" dir="2720022"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anchor="ctr">
            <a:spAutoFit/>
          </a:bodyPr>
          <a:lstStyle/>
          <a:p>
            <a:pPr algn="l">
              <a:defRPr sz="1200" b="1" u="sng">
                <a:solidFill>
                  <a:schemeClr val="accent5">
                    <a:hueOff val="-82419"/>
                    <a:satOff val="-9513"/>
                    <a:lumOff val="-16343"/>
                  </a:schemeClr>
                </a:solidFill>
              </a:defRPr>
            </a:pPr>
            <a:r>
              <a:rPr sz="800" dirty="0"/>
              <a:t>CALLE </a:t>
            </a:r>
            <a:r>
              <a:rPr lang="es-EC" sz="800" dirty="0" smtClean="0"/>
              <a:t>S3C- Cambian radio de giro SIN SUSTENTO TÉCNICO- </a:t>
            </a:r>
            <a:r>
              <a:rPr sz="800" dirty="0" err="1" smtClean="0"/>
              <a:t>Ver</a:t>
            </a:r>
            <a:r>
              <a:rPr sz="800" dirty="0" smtClean="0"/>
              <a:t> </a:t>
            </a:r>
            <a:r>
              <a:rPr lang="es-EC" sz="800" dirty="0" smtClean="0"/>
              <a:t>PLANO</a:t>
            </a:r>
            <a:endParaRPr sz="800" dirty="0"/>
          </a:p>
        </p:txBody>
      </p:sp>
      <p:sp>
        <p:nvSpPr>
          <p:cNvPr id="9" name="CALLE OE3 (calle 2 C689)…"/>
          <p:cNvSpPr txBox="1"/>
          <p:nvPr/>
        </p:nvSpPr>
        <p:spPr>
          <a:xfrm>
            <a:off x="66803" y="1256286"/>
            <a:ext cx="1305578" cy="441463"/>
          </a:xfrm>
          <a:prstGeom prst="rect">
            <a:avLst/>
          </a:prstGeom>
          <a:solidFill>
            <a:srgbClr val="FFFFFF"/>
          </a:solidFill>
          <a:ln w="12700">
            <a:miter lim="400000"/>
          </a:ln>
          <a:effectLst>
            <a:outerShdw blurRad="63500" dist="88917" dir="2720022"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5717" tIns="35717" rIns="35717" bIns="35717" anchor="ctr">
            <a:spAutoFit/>
          </a:bodyPr>
          <a:lstStyle/>
          <a:p>
            <a:pPr algn="l">
              <a:defRPr sz="1200" b="1" u="sng">
                <a:solidFill>
                  <a:schemeClr val="accent5">
                    <a:hueOff val="-82419"/>
                    <a:satOff val="-9513"/>
                    <a:lumOff val="-16343"/>
                  </a:schemeClr>
                </a:solidFill>
              </a:defRPr>
            </a:pPr>
            <a:r>
              <a:rPr sz="800" dirty="0"/>
              <a:t>CALLE </a:t>
            </a:r>
            <a:r>
              <a:rPr lang="es-EC" sz="800" dirty="0"/>
              <a:t>S</a:t>
            </a:r>
            <a:r>
              <a:rPr sz="800" dirty="0" smtClean="0"/>
              <a:t>3</a:t>
            </a:r>
            <a:endParaRPr sz="800" dirty="0"/>
          </a:p>
          <a:p>
            <a:pPr algn="l">
              <a:defRPr sz="1200" b="1">
                <a:solidFill>
                  <a:schemeClr val="accent5">
                    <a:hueOff val="-82419"/>
                    <a:satOff val="-9513"/>
                    <a:lumOff val="-16343"/>
                  </a:schemeClr>
                </a:solidFill>
              </a:defRPr>
            </a:pPr>
            <a:r>
              <a:rPr sz="800" dirty="0" err="1"/>
              <a:t>Reducen</a:t>
            </a:r>
            <a:r>
              <a:rPr sz="800" dirty="0"/>
              <a:t> de 10m a </a:t>
            </a:r>
            <a:r>
              <a:rPr lang="es-EC" sz="800" dirty="0" smtClean="0"/>
              <a:t>9</a:t>
            </a:r>
            <a:r>
              <a:rPr sz="800" dirty="0" smtClean="0"/>
              <a:t>m</a:t>
            </a:r>
            <a:endParaRPr lang="es-EC" sz="800" dirty="0" smtClean="0"/>
          </a:p>
          <a:p>
            <a:pPr algn="l">
              <a:defRPr sz="1200" b="1">
                <a:solidFill>
                  <a:schemeClr val="accent5">
                    <a:hueOff val="-82419"/>
                    <a:satOff val="-9513"/>
                    <a:lumOff val="-16343"/>
                  </a:schemeClr>
                </a:solidFill>
              </a:defRPr>
            </a:pPr>
            <a:r>
              <a:rPr lang="es-EC" sz="800" dirty="0" smtClean="0"/>
              <a:t>USANDO MEDIDA FALSA</a:t>
            </a:r>
            <a:endParaRPr sz="800" dirty="0"/>
          </a:p>
        </p:txBody>
      </p:sp>
      <p:sp>
        <p:nvSpPr>
          <p:cNvPr id="13" name="12 Flecha derecha"/>
          <p:cNvSpPr/>
          <p:nvPr/>
        </p:nvSpPr>
        <p:spPr>
          <a:xfrm>
            <a:off x="1943708" y="4329100"/>
            <a:ext cx="180020" cy="252028"/>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13 Flecha abajo"/>
          <p:cNvSpPr/>
          <p:nvPr/>
        </p:nvSpPr>
        <p:spPr>
          <a:xfrm rot="18497998">
            <a:off x="2267744" y="3627699"/>
            <a:ext cx="340616" cy="244602"/>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 name="16 Flecha abajo"/>
          <p:cNvSpPr/>
          <p:nvPr/>
        </p:nvSpPr>
        <p:spPr>
          <a:xfrm rot="5703011">
            <a:off x="3026437" y="3260795"/>
            <a:ext cx="340616" cy="244602"/>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17 Flecha abajo"/>
          <p:cNvSpPr/>
          <p:nvPr/>
        </p:nvSpPr>
        <p:spPr>
          <a:xfrm rot="12570190">
            <a:off x="2313404" y="3080381"/>
            <a:ext cx="340616" cy="244602"/>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14 Flecha derecha"/>
          <p:cNvSpPr/>
          <p:nvPr/>
        </p:nvSpPr>
        <p:spPr>
          <a:xfrm rot="15951432">
            <a:off x="3243554" y="5546679"/>
            <a:ext cx="180020" cy="252028"/>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CALLE OE3 (calle 2 C689)…"/>
          <p:cNvSpPr txBox="1"/>
          <p:nvPr/>
        </p:nvSpPr>
        <p:spPr>
          <a:xfrm>
            <a:off x="1668805" y="5894680"/>
            <a:ext cx="2049571" cy="195242"/>
          </a:xfrm>
          <a:prstGeom prst="rect">
            <a:avLst/>
          </a:prstGeom>
          <a:solidFill>
            <a:srgbClr val="FFFFFF"/>
          </a:solidFill>
          <a:ln w="12700">
            <a:miter lim="400000"/>
          </a:ln>
          <a:effectLst>
            <a:outerShdw blurRad="63500" dist="88917" dir="2720022"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7" tIns="35717" rIns="35717" bIns="35717" anchor="ctr">
            <a:spAutoFit/>
          </a:bodyPr>
          <a:lstStyle/>
          <a:p>
            <a:pPr algn="l">
              <a:defRPr sz="1200" b="1" u="sng">
                <a:solidFill>
                  <a:schemeClr val="accent5">
                    <a:hueOff val="-82419"/>
                    <a:satOff val="-9513"/>
                    <a:lumOff val="-16343"/>
                  </a:schemeClr>
                </a:solidFill>
              </a:defRPr>
            </a:pPr>
            <a:r>
              <a:rPr lang="es-EC" sz="800" dirty="0" smtClean="0"/>
              <a:t>Reducción ancho de la vía a 8m</a:t>
            </a:r>
            <a:endParaRPr sz="800" dirty="0"/>
          </a:p>
        </p:txBody>
      </p:sp>
      <p:sp>
        <p:nvSpPr>
          <p:cNvPr id="4" name="3 Forma libre"/>
          <p:cNvSpPr/>
          <p:nvPr/>
        </p:nvSpPr>
        <p:spPr>
          <a:xfrm>
            <a:off x="1286540" y="3083442"/>
            <a:ext cx="1658679" cy="1828800"/>
          </a:xfrm>
          <a:custGeom>
            <a:avLst/>
            <a:gdLst>
              <a:gd name="connsiteX0" fmla="*/ 329609 w 1658679"/>
              <a:gd name="connsiteY0" fmla="*/ 1828800 h 1828800"/>
              <a:gd name="connsiteX1" fmla="*/ 999460 w 1658679"/>
              <a:gd name="connsiteY1" fmla="*/ 1318437 h 1828800"/>
              <a:gd name="connsiteX2" fmla="*/ 903767 w 1658679"/>
              <a:gd name="connsiteY2" fmla="*/ 1212111 h 1828800"/>
              <a:gd name="connsiteX3" fmla="*/ 1658679 w 1658679"/>
              <a:gd name="connsiteY3" fmla="*/ 393405 h 1828800"/>
              <a:gd name="connsiteX4" fmla="*/ 1031358 w 1658679"/>
              <a:gd name="connsiteY4" fmla="*/ 0 h 1828800"/>
              <a:gd name="connsiteX5" fmla="*/ 0 w 1658679"/>
              <a:gd name="connsiteY5" fmla="*/ 1233377 h 1828800"/>
              <a:gd name="connsiteX6" fmla="*/ 329609 w 1658679"/>
              <a:gd name="connsiteY6"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8679" h="1828800">
                <a:moveTo>
                  <a:pt x="329609" y="1828800"/>
                </a:moveTo>
                <a:lnTo>
                  <a:pt x="999460" y="1318437"/>
                </a:lnTo>
                <a:lnTo>
                  <a:pt x="903767" y="1212111"/>
                </a:lnTo>
                <a:lnTo>
                  <a:pt x="1658679" y="393405"/>
                </a:lnTo>
                <a:lnTo>
                  <a:pt x="1031358" y="0"/>
                </a:lnTo>
                <a:lnTo>
                  <a:pt x="0" y="1233377"/>
                </a:lnTo>
                <a:lnTo>
                  <a:pt x="329609" y="1828800"/>
                </a:lnTo>
                <a:close/>
              </a:path>
            </a:pathLst>
          </a:custGeom>
          <a:solidFill>
            <a:schemeClr val="accent2">
              <a:lumMod val="40000"/>
              <a:lumOff val="60000"/>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9" name="18 Forma libre"/>
          <p:cNvSpPr/>
          <p:nvPr/>
        </p:nvSpPr>
        <p:spPr>
          <a:xfrm>
            <a:off x="1668805" y="3427671"/>
            <a:ext cx="2631882" cy="2361537"/>
          </a:xfrm>
          <a:custGeom>
            <a:avLst/>
            <a:gdLst>
              <a:gd name="connsiteX0" fmla="*/ 1367625 w 2631882"/>
              <a:gd name="connsiteY0" fmla="*/ 2361537 h 2361537"/>
              <a:gd name="connsiteX1" fmla="*/ 1550505 w 2631882"/>
              <a:gd name="connsiteY1" fmla="*/ 2083242 h 2361537"/>
              <a:gd name="connsiteX2" fmla="*/ 1327868 w 2631882"/>
              <a:gd name="connsiteY2" fmla="*/ 1924215 h 2361537"/>
              <a:gd name="connsiteX3" fmla="*/ 1319917 w 2631882"/>
              <a:gd name="connsiteY3" fmla="*/ 1804946 h 2361537"/>
              <a:gd name="connsiteX4" fmla="*/ 1391479 w 2631882"/>
              <a:gd name="connsiteY4" fmla="*/ 1709530 h 2361537"/>
              <a:gd name="connsiteX5" fmla="*/ 1502797 w 2631882"/>
              <a:gd name="connsiteY5" fmla="*/ 1717482 h 2361537"/>
              <a:gd name="connsiteX6" fmla="*/ 1598212 w 2631882"/>
              <a:gd name="connsiteY6" fmla="*/ 1804946 h 2361537"/>
              <a:gd name="connsiteX7" fmla="*/ 1661823 w 2631882"/>
              <a:gd name="connsiteY7" fmla="*/ 1940118 h 2361537"/>
              <a:gd name="connsiteX8" fmla="*/ 2011680 w 2631882"/>
              <a:gd name="connsiteY8" fmla="*/ 1494845 h 2361537"/>
              <a:gd name="connsiteX9" fmla="*/ 2043486 w 2631882"/>
              <a:gd name="connsiteY9" fmla="*/ 1383527 h 2361537"/>
              <a:gd name="connsiteX10" fmla="*/ 2019632 w 2631882"/>
              <a:gd name="connsiteY10" fmla="*/ 1240403 h 2361537"/>
              <a:gd name="connsiteX11" fmla="*/ 2035534 w 2631882"/>
              <a:gd name="connsiteY11" fmla="*/ 1168842 h 2361537"/>
              <a:gd name="connsiteX12" fmla="*/ 2154804 w 2631882"/>
              <a:gd name="connsiteY12" fmla="*/ 1113182 h 2361537"/>
              <a:gd name="connsiteX13" fmla="*/ 2266122 w 2631882"/>
              <a:gd name="connsiteY13" fmla="*/ 1160890 h 2361537"/>
              <a:gd name="connsiteX14" fmla="*/ 2631882 w 2631882"/>
              <a:gd name="connsiteY14" fmla="*/ 532737 h 2361537"/>
              <a:gd name="connsiteX15" fmla="*/ 2138901 w 2631882"/>
              <a:gd name="connsiteY15" fmla="*/ 278295 h 2361537"/>
              <a:gd name="connsiteX16" fmla="*/ 2043486 w 2631882"/>
              <a:gd name="connsiteY16" fmla="*/ 318052 h 2361537"/>
              <a:gd name="connsiteX17" fmla="*/ 1455089 w 2631882"/>
              <a:gd name="connsiteY17" fmla="*/ 0 h 2361537"/>
              <a:gd name="connsiteX18" fmla="*/ 604299 w 2631882"/>
              <a:gd name="connsiteY18" fmla="*/ 985962 h 2361537"/>
              <a:gd name="connsiteX19" fmla="*/ 0 w 2631882"/>
              <a:gd name="connsiteY19" fmla="*/ 1463040 h 2361537"/>
              <a:gd name="connsiteX20" fmla="*/ 620202 w 2631882"/>
              <a:gd name="connsiteY20" fmla="*/ 2321781 h 2361537"/>
              <a:gd name="connsiteX21" fmla="*/ 1367625 w 2631882"/>
              <a:gd name="connsiteY21" fmla="*/ 2361537 h 236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31882" h="2361537">
                <a:moveTo>
                  <a:pt x="1367625" y="2361537"/>
                </a:moveTo>
                <a:lnTo>
                  <a:pt x="1550505" y="2083242"/>
                </a:lnTo>
                <a:lnTo>
                  <a:pt x="1327868" y="1924215"/>
                </a:lnTo>
                <a:lnTo>
                  <a:pt x="1319917" y="1804946"/>
                </a:lnTo>
                <a:lnTo>
                  <a:pt x="1391479" y="1709530"/>
                </a:lnTo>
                <a:lnTo>
                  <a:pt x="1502797" y="1717482"/>
                </a:lnTo>
                <a:lnTo>
                  <a:pt x="1598212" y="1804946"/>
                </a:lnTo>
                <a:lnTo>
                  <a:pt x="1661823" y="1940118"/>
                </a:lnTo>
                <a:lnTo>
                  <a:pt x="2011680" y="1494845"/>
                </a:lnTo>
                <a:lnTo>
                  <a:pt x="2043486" y="1383527"/>
                </a:lnTo>
                <a:lnTo>
                  <a:pt x="2019632" y="1240403"/>
                </a:lnTo>
                <a:lnTo>
                  <a:pt x="2035534" y="1168842"/>
                </a:lnTo>
                <a:lnTo>
                  <a:pt x="2154804" y="1113182"/>
                </a:lnTo>
                <a:lnTo>
                  <a:pt x="2266122" y="1160890"/>
                </a:lnTo>
                <a:lnTo>
                  <a:pt x="2631882" y="532737"/>
                </a:lnTo>
                <a:lnTo>
                  <a:pt x="2138901" y="278295"/>
                </a:lnTo>
                <a:lnTo>
                  <a:pt x="2043486" y="318052"/>
                </a:lnTo>
                <a:lnTo>
                  <a:pt x="1455089" y="0"/>
                </a:lnTo>
                <a:lnTo>
                  <a:pt x="604299" y="985962"/>
                </a:lnTo>
                <a:lnTo>
                  <a:pt x="0" y="1463040"/>
                </a:lnTo>
                <a:lnTo>
                  <a:pt x="620202" y="2321781"/>
                </a:lnTo>
                <a:lnTo>
                  <a:pt x="1367625" y="2361537"/>
                </a:lnTo>
                <a:close/>
              </a:path>
            </a:pathLst>
          </a:custGeom>
          <a:solidFill>
            <a:schemeClr val="accent3">
              <a:lumMod val="60000"/>
              <a:lumOff val="40000"/>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334687213"/>
      </p:ext>
    </p:extLst>
  </p:cSld>
  <p:clrMapOvr>
    <a:masterClrMapping/>
  </p:clrMapOvr>
  <mc:AlternateContent xmlns:mc="http://schemas.openxmlformats.org/markup-compatibility/2006" xmlns:p14="http://schemas.microsoft.com/office/powerpoint/2010/main">
    <mc:Choice Requires="p14">
      <p:transition p14:dur="10">
        <p14:honeycomb/>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randombar(horizont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down)">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500" fill="hold"/>
                                        <p:tgtEl>
                                          <p:spTgt spid="16"/>
                                        </p:tgtEl>
                                        <p:attrNameLst>
                                          <p:attrName>ppt_x</p:attrName>
                                        </p:attrNameLst>
                                      </p:cBhvr>
                                      <p:tavLst>
                                        <p:tav tm="0">
                                          <p:val>
                                            <p:strVal val="#ppt_x"/>
                                          </p:val>
                                        </p:tav>
                                        <p:tav tm="100000">
                                          <p:val>
                                            <p:strVal val="#ppt_x"/>
                                          </p:val>
                                        </p:tav>
                                      </p:tavLst>
                                    </p:anim>
                                    <p:anim calcmode="lin" valueType="num">
                                      <p:cBhvr additive="base">
                                        <p:cTn id="46" dur="500" fill="hold"/>
                                        <p:tgtEl>
                                          <p:spTgt spid="16"/>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fade">
                                      <p:cBhvr>
                                        <p:cTn id="55" dur="1000"/>
                                        <p:tgtEl>
                                          <p:spTgt spid="4"/>
                                        </p:tgtEl>
                                      </p:cBhvr>
                                    </p:animEffect>
                                    <p:anim calcmode="lin" valueType="num">
                                      <p:cBhvr>
                                        <p:cTn id="56" dur="1000" fill="hold"/>
                                        <p:tgtEl>
                                          <p:spTgt spid="4"/>
                                        </p:tgtEl>
                                        <p:attrNameLst>
                                          <p:attrName>ppt_x</p:attrName>
                                        </p:attrNameLst>
                                      </p:cBhvr>
                                      <p:tavLst>
                                        <p:tav tm="0">
                                          <p:val>
                                            <p:strVal val="#ppt_x"/>
                                          </p:val>
                                        </p:tav>
                                        <p:tav tm="100000">
                                          <p:val>
                                            <p:strVal val="#ppt_x"/>
                                          </p:val>
                                        </p:tav>
                                      </p:tavLst>
                                    </p:anim>
                                    <p:anim calcmode="lin" valueType="num">
                                      <p:cBhvr>
                                        <p:cTn id="5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6" presetClass="entr" presetSubtype="0"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wipe(down)">
                                      <p:cBhvr>
                                        <p:cTn id="62" dur="580">
                                          <p:stCondLst>
                                            <p:cond delay="0"/>
                                          </p:stCondLst>
                                        </p:cTn>
                                        <p:tgtEl>
                                          <p:spTgt spid="19"/>
                                        </p:tgtEl>
                                      </p:cBhvr>
                                    </p:animEffect>
                                    <p:anim calcmode="lin" valueType="num">
                                      <p:cBhvr>
                                        <p:cTn id="63"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68" dur="26">
                                          <p:stCondLst>
                                            <p:cond delay="650"/>
                                          </p:stCondLst>
                                        </p:cTn>
                                        <p:tgtEl>
                                          <p:spTgt spid="19"/>
                                        </p:tgtEl>
                                      </p:cBhvr>
                                      <p:to x="100000" y="60000"/>
                                    </p:animScale>
                                    <p:animScale>
                                      <p:cBhvr>
                                        <p:cTn id="69" dur="166" decel="50000">
                                          <p:stCondLst>
                                            <p:cond delay="676"/>
                                          </p:stCondLst>
                                        </p:cTn>
                                        <p:tgtEl>
                                          <p:spTgt spid="19"/>
                                        </p:tgtEl>
                                      </p:cBhvr>
                                      <p:to x="100000" y="100000"/>
                                    </p:animScale>
                                    <p:animScale>
                                      <p:cBhvr>
                                        <p:cTn id="70" dur="26">
                                          <p:stCondLst>
                                            <p:cond delay="1312"/>
                                          </p:stCondLst>
                                        </p:cTn>
                                        <p:tgtEl>
                                          <p:spTgt spid="19"/>
                                        </p:tgtEl>
                                      </p:cBhvr>
                                      <p:to x="100000" y="80000"/>
                                    </p:animScale>
                                    <p:animScale>
                                      <p:cBhvr>
                                        <p:cTn id="71" dur="166" decel="50000">
                                          <p:stCondLst>
                                            <p:cond delay="1338"/>
                                          </p:stCondLst>
                                        </p:cTn>
                                        <p:tgtEl>
                                          <p:spTgt spid="19"/>
                                        </p:tgtEl>
                                      </p:cBhvr>
                                      <p:to x="100000" y="100000"/>
                                    </p:animScale>
                                    <p:animScale>
                                      <p:cBhvr>
                                        <p:cTn id="72" dur="26">
                                          <p:stCondLst>
                                            <p:cond delay="1642"/>
                                          </p:stCondLst>
                                        </p:cTn>
                                        <p:tgtEl>
                                          <p:spTgt spid="19"/>
                                        </p:tgtEl>
                                      </p:cBhvr>
                                      <p:to x="100000" y="90000"/>
                                    </p:animScale>
                                    <p:animScale>
                                      <p:cBhvr>
                                        <p:cTn id="73" dur="166" decel="50000">
                                          <p:stCondLst>
                                            <p:cond delay="1668"/>
                                          </p:stCondLst>
                                        </p:cTn>
                                        <p:tgtEl>
                                          <p:spTgt spid="19"/>
                                        </p:tgtEl>
                                      </p:cBhvr>
                                      <p:to x="100000" y="100000"/>
                                    </p:animScale>
                                    <p:animScale>
                                      <p:cBhvr>
                                        <p:cTn id="74" dur="26">
                                          <p:stCondLst>
                                            <p:cond delay="1808"/>
                                          </p:stCondLst>
                                        </p:cTn>
                                        <p:tgtEl>
                                          <p:spTgt spid="19"/>
                                        </p:tgtEl>
                                      </p:cBhvr>
                                      <p:to x="100000" y="95000"/>
                                    </p:animScale>
                                    <p:animScale>
                                      <p:cBhvr>
                                        <p:cTn id="75"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3" grpId="0" animBg="1"/>
      <p:bldP spid="14" grpId="0" animBg="1"/>
      <p:bldP spid="17" grpId="0" animBg="1"/>
      <p:bldP spid="18" grpId="0" animBg="1"/>
      <p:bldP spid="15" grpId="0" animBg="1"/>
      <p:bldP spid="16" grpId="0" animBg="1"/>
      <p:bldP spid="4" grpId="0" animBg="1"/>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72067" y="2675466"/>
            <a:ext cx="5644149" cy="3489837"/>
          </a:xfrm>
        </p:spPr>
        <p:txBody>
          <a:bodyPr>
            <a:normAutofit fontScale="85000" lnSpcReduction="20000"/>
          </a:bodyPr>
          <a:lstStyle/>
          <a:p>
            <a:pPr marL="457200" indent="-457200">
              <a:buFont typeface="+mj-lt"/>
              <a:buAutoNum type="arabicPeriod"/>
            </a:pPr>
            <a:r>
              <a:rPr lang="es-EC" b="1" dirty="0" smtClean="0"/>
              <a:t>Ninguna de las 6 vías de la Resolución C689 están declaradas de utilidad pública, pero 3 están </a:t>
            </a:r>
            <a:r>
              <a:rPr lang="es-EC" b="1" dirty="0" err="1" smtClean="0"/>
              <a:t>construídas</a:t>
            </a:r>
            <a:r>
              <a:rPr lang="es-EC" b="1" dirty="0" smtClean="0"/>
              <a:t>??? </a:t>
            </a:r>
          </a:p>
          <a:p>
            <a:pPr marL="457200" indent="-457200">
              <a:buFont typeface="+mj-lt"/>
              <a:buAutoNum type="arabicPeriod"/>
            </a:pPr>
            <a:r>
              <a:rPr lang="es-EC" b="1" dirty="0" smtClean="0"/>
              <a:t>Presuntas irregularidades en la obtención del Reconocimiento de construcción informal (Predio 1290200)</a:t>
            </a:r>
          </a:p>
          <a:p>
            <a:pPr marL="457200" indent="-457200">
              <a:buFont typeface="+mj-lt"/>
              <a:buAutoNum type="arabicPeriod"/>
            </a:pPr>
            <a:r>
              <a:rPr lang="es-EC" b="1" dirty="0" smtClean="0"/>
              <a:t>Obtención de trazados viales “a la carta”</a:t>
            </a:r>
          </a:p>
          <a:p>
            <a:pPr marL="457200" indent="-457200">
              <a:buFont typeface="+mj-lt"/>
              <a:buAutoNum type="arabicPeriod"/>
            </a:pPr>
            <a:r>
              <a:rPr lang="es-EC" b="1" dirty="0" smtClean="0"/>
              <a:t>Emisión de LMU20 (Predio 1290200) viciada de irregularidades</a:t>
            </a:r>
          </a:p>
          <a:p>
            <a:pPr marL="457200" indent="-457200">
              <a:buFont typeface="+mj-lt"/>
              <a:buAutoNum type="arabicPeriod"/>
            </a:pPr>
            <a:r>
              <a:rPr lang="es-EC" b="1" dirty="0" smtClean="0"/>
              <a:t>Entrega de replanteos viales a unos predios y a otros no</a:t>
            </a:r>
          </a:p>
          <a:p>
            <a:pPr marL="457200" indent="-457200">
              <a:buFont typeface="+mj-lt"/>
              <a:buAutoNum type="arabicPeriod"/>
            </a:pPr>
            <a:r>
              <a:rPr lang="es-EC" b="1" dirty="0" smtClean="0"/>
              <a:t>Trazado propuesto por la AZT-mayo 2021</a:t>
            </a:r>
            <a:endParaRPr lang="es-EC" dirty="0"/>
          </a:p>
        </p:txBody>
      </p:sp>
      <p:sp>
        <p:nvSpPr>
          <p:cNvPr id="2" name="1 Título"/>
          <p:cNvSpPr>
            <a:spLocks noGrp="1"/>
          </p:cNvSpPr>
          <p:nvPr>
            <p:ph type="title"/>
          </p:nvPr>
        </p:nvSpPr>
        <p:spPr/>
        <p:txBody>
          <a:bodyPr>
            <a:normAutofit fontScale="90000"/>
          </a:bodyPr>
          <a:lstStyle/>
          <a:p>
            <a:r>
              <a:rPr lang="es-EC" sz="4000" dirty="0" smtClean="0"/>
              <a:t>HILO CONDUCTOR DE POSIBLES ACTOS DE CORRUPCIÓN</a:t>
            </a:r>
            <a:br>
              <a:rPr lang="es-EC" sz="4000" dirty="0" smtClean="0"/>
            </a:br>
            <a:endParaRPr lang="es-EC" sz="4000" dirty="0"/>
          </a:p>
        </p:txBody>
      </p:sp>
      <p:pic>
        <p:nvPicPr>
          <p:cNvPr id="4" name="Google Shape;64;p1" descr="logo neoATLAS final.pdf"/>
          <p:cNvPicPr preferRelativeResize="0"/>
          <p:nvPr/>
        </p:nvPicPr>
        <p:blipFill rotWithShape="1">
          <a:blip r:embed="rId2">
            <a:alphaModFix/>
          </a:blip>
          <a:srcRect/>
          <a:stretch/>
        </p:blipFill>
        <p:spPr>
          <a:xfrm>
            <a:off x="7308304" y="3573016"/>
            <a:ext cx="1420713" cy="1501800"/>
          </a:xfrm>
          <a:prstGeom prst="rect">
            <a:avLst/>
          </a:prstGeom>
          <a:noFill/>
          <a:ln>
            <a:noFill/>
          </a:ln>
        </p:spPr>
      </p:pic>
    </p:spTree>
    <p:extLst>
      <p:ext uri="{BB962C8B-B14F-4D97-AF65-F5344CB8AC3E}">
        <p14:creationId xmlns:p14="http://schemas.microsoft.com/office/powerpoint/2010/main" val="1580456366"/>
      </p:ext>
    </p:extLst>
  </p:cSld>
  <p:clrMapOvr>
    <a:masterClrMapping/>
  </p:clrMapOvr>
  <mc:AlternateContent xmlns:mc="http://schemas.openxmlformats.org/markup-compatibility/2006" xmlns:p14="http://schemas.microsoft.com/office/powerpoint/2010/main">
    <mc:Choice Requires="p14">
      <p:transition p14:dur="10">
        <p14:honeycomb/>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92500" lnSpcReduction="10000"/>
          </a:bodyPr>
          <a:lstStyle/>
          <a:p>
            <a:r>
              <a:rPr lang="es-EC" b="1" dirty="0"/>
              <a:t>RECONOCIMIENTO DE CONSTRUCCIÓN INFORMAL</a:t>
            </a:r>
          </a:p>
          <a:p>
            <a:pPr lvl="1"/>
            <a:r>
              <a:rPr lang="es-EC" dirty="0"/>
              <a:t>Según oficios internos estos documentos </a:t>
            </a:r>
            <a:r>
              <a:rPr lang="es-EC" dirty="0">
                <a:solidFill>
                  <a:srgbClr val="FF0000"/>
                </a:solidFill>
              </a:rPr>
              <a:t>“no se encuentran en el archivo”</a:t>
            </a:r>
          </a:p>
          <a:p>
            <a:pPr marL="301943" lvl="1" indent="0">
              <a:buNone/>
            </a:pPr>
            <a:endParaRPr lang="es-EC" dirty="0"/>
          </a:p>
          <a:p>
            <a:r>
              <a:rPr lang="es-EC" b="1" dirty="0" smtClean="0"/>
              <a:t>REPLANTEOS VIALES “A LA CARTA”</a:t>
            </a:r>
          </a:p>
          <a:p>
            <a:pPr lvl="1"/>
            <a:r>
              <a:rPr lang="es-EC" dirty="0"/>
              <a:t>Hay claramente </a:t>
            </a:r>
            <a:r>
              <a:rPr lang="es-EC" b="1" dirty="0">
                <a:solidFill>
                  <a:srgbClr val="FF0000"/>
                </a:solidFill>
              </a:rPr>
              <a:t>DOS predios beneficiados </a:t>
            </a:r>
            <a:r>
              <a:rPr lang="es-EC" b="1" dirty="0" smtClean="0">
                <a:solidFill>
                  <a:schemeClr val="accent2">
                    <a:lumMod val="50000"/>
                  </a:schemeClr>
                </a:solidFill>
              </a:rPr>
              <a:t>(PREDIO 112328 DE FIRUZECORP y Predio 1290200 de ARBOLEDA y OTROS) </a:t>
            </a:r>
            <a:r>
              <a:rPr lang="es-EC" dirty="0" smtClean="0"/>
              <a:t>de </a:t>
            </a:r>
            <a:r>
              <a:rPr lang="es-EC" dirty="0"/>
              <a:t>esta IRREGULARIDAD y de continuas </a:t>
            </a:r>
            <a:r>
              <a:rPr lang="es-EC" dirty="0" smtClean="0"/>
              <a:t>ILEGALIDADES</a:t>
            </a:r>
            <a:endParaRPr lang="es-EC" dirty="0"/>
          </a:p>
          <a:p>
            <a:pPr lvl="1"/>
            <a:r>
              <a:rPr lang="es-EC" dirty="0" smtClean="0"/>
              <a:t>Hasta la actualidad no ha habido responsables señalados ni ningún tipo de sanción </a:t>
            </a:r>
          </a:p>
          <a:p>
            <a:pPr marL="301943" lvl="1" indent="0">
              <a:buNone/>
            </a:pPr>
            <a:endParaRPr lang="es-EC" dirty="0" smtClean="0"/>
          </a:p>
          <a:p>
            <a:pPr lvl="1"/>
            <a:endParaRPr lang="es-EC" dirty="0" smtClean="0">
              <a:solidFill>
                <a:srgbClr val="FF0000"/>
              </a:solidFill>
            </a:endParaRPr>
          </a:p>
          <a:p>
            <a:pPr lvl="1"/>
            <a:endParaRPr lang="es-EC" dirty="0" smtClean="0">
              <a:solidFill>
                <a:srgbClr val="FF0000"/>
              </a:solidFill>
            </a:endParaRPr>
          </a:p>
          <a:p>
            <a:pPr marL="301943" lvl="1" indent="0">
              <a:buNone/>
            </a:pPr>
            <a:endParaRPr lang="es-EC" dirty="0"/>
          </a:p>
        </p:txBody>
      </p:sp>
      <p:sp>
        <p:nvSpPr>
          <p:cNvPr id="3" name="2 Título"/>
          <p:cNvSpPr>
            <a:spLocks noGrp="1"/>
          </p:cNvSpPr>
          <p:nvPr>
            <p:ph type="title"/>
          </p:nvPr>
        </p:nvSpPr>
        <p:spPr/>
        <p:txBody>
          <a:bodyPr>
            <a:normAutofit fontScale="90000"/>
          </a:bodyPr>
          <a:lstStyle/>
          <a:p>
            <a:r>
              <a:rPr lang="es-EC" dirty="0" smtClean="0"/>
              <a:t>HILO CONDUCTOR DE POSIBLES ACTOS DE CORRUPCIÓN</a:t>
            </a:r>
            <a:endParaRPr lang="es-EC" dirty="0"/>
          </a:p>
        </p:txBody>
      </p:sp>
      <p:pic>
        <p:nvPicPr>
          <p:cNvPr id="4" name="Google Shape;64;p1" descr="logo neoATLAS final.pdf"/>
          <p:cNvPicPr preferRelativeResize="0"/>
          <p:nvPr/>
        </p:nvPicPr>
        <p:blipFill rotWithShape="1">
          <a:blip r:embed="rId2">
            <a:alphaModFix/>
          </a:blip>
          <a:srcRect/>
          <a:stretch/>
        </p:blipFill>
        <p:spPr>
          <a:xfrm>
            <a:off x="8172400" y="5949280"/>
            <a:ext cx="628625" cy="709712"/>
          </a:xfrm>
          <a:prstGeom prst="rect">
            <a:avLst/>
          </a:prstGeom>
          <a:noFill/>
          <a:ln>
            <a:noFill/>
          </a:ln>
        </p:spPr>
      </p:pic>
    </p:spTree>
    <p:extLst>
      <p:ext uri="{BB962C8B-B14F-4D97-AF65-F5344CB8AC3E}">
        <p14:creationId xmlns:p14="http://schemas.microsoft.com/office/powerpoint/2010/main" val="3851438916"/>
      </p:ext>
    </p:extLst>
  </p:cSld>
  <p:clrMapOvr>
    <a:masterClrMapping/>
  </p:clrMapOvr>
  <mc:AlternateContent xmlns:mc="http://schemas.openxmlformats.org/markup-compatibility/2006" xmlns:p14="http://schemas.microsoft.com/office/powerpoint/2010/main">
    <mc:Choice Requires="p14">
      <p:transition p14:dur="10">
        <p14:honeycomb/>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 calcmode="lin" valueType="num">
                                      <p:cBhvr additive="base">
                                        <p:cTn id="2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85000" lnSpcReduction="20000"/>
          </a:bodyPr>
          <a:lstStyle/>
          <a:p>
            <a:r>
              <a:rPr lang="es-EC" b="1" dirty="0" smtClean="0"/>
              <a:t>ILEGAL EMISIÓN DE LA LMU20 PREDIO 1290200</a:t>
            </a:r>
          </a:p>
          <a:p>
            <a:pPr lvl="1"/>
            <a:r>
              <a:rPr lang="es-EC" dirty="0" smtClean="0"/>
              <a:t>LMU20 basada en documentos “irregulares” </a:t>
            </a:r>
          </a:p>
          <a:p>
            <a:pPr lvl="2"/>
            <a:r>
              <a:rPr lang="es-EC" dirty="0" smtClean="0"/>
              <a:t>Acta de Construcción Informal de la que no existe constancia en el Municipio</a:t>
            </a:r>
          </a:p>
          <a:p>
            <a:pPr lvl="2"/>
            <a:r>
              <a:rPr lang="es-EC" dirty="0" smtClean="0"/>
              <a:t>División y Adjudicación a la que no comparecen todos los propietarios</a:t>
            </a:r>
          </a:p>
          <a:p>
            <a:pPr lvl="2"/>
            <a:r>
              <a:rPr lang="es-EC" dirty="0" smtClean="0"/>
              <a:t>Planos arquitectónicos en los </a:t>
            </a:r>
            <a:r>
              <a:rPr lang="es-EC" b="1" dirty="0" smtClean="0">
                <a:solidFill>
                  <a:srgbClr val="FF0000"/>
                </a:solidFill>
              </a:rPr>
              <a:t>DE UNA FORMA IRREGULAR</a:t>
            </a:r>
            <a:r>
              <a:rPr lang="es-EC" b="1" dirty="0" smtClean="0"/>
              <a:t> </a:t>
            </a:r>
            <a:r>
              <a:rPr lang="es-EC" dirty="0" smtClean="0"/>
              <a:t>que no grafica correctamente las calles</a:t>
            </a:r>
          </a:p>
          <a:p>
            <a:pPr lvl="1"/>
            <a:r>
              <a:rPr lang="es-EC" dirty="0" smtClean="0"/>
              <a:t>Más de </a:t>
            </a:r>
            <a:r>
              <a:rPr lang="es-EC" b="1" dirty="0" smtClean="0">
                <a:solidFill>
                  <a:srgbClr val="FF0000"/>
                </a:solidFill>
              </a:rPr>
              <a:t>18 meses  (DIC/2019)!!!!! </a:t>
            </a:r>
            <a:r>
              <a:rPr lang="es-EC" dirty="0" smtClean="0"/>
              <a:t>esperando la contestación de la Entidad Colaboradora!!!! </a:t>
            </a:r>
          </a:p>
          <a:p>
            <a:pPr lvl="1"/>
            <a:r>
              <a:rPr lang="es-EC" dirty="0" smtClean="0"/>
              <a:t>Más de </a:t>
            </a:r>
            <a:r>
              <a:rPr lang="es-EC" b="1" dirty="0" smtClean="0">
                <a:solidFill>
                  <a:srgbClr val="FF0000"/>
                </a:solidFill>
              </a:rPr>
              <a:t>15 meses (FEB/2020)!!!!  </a:t>
            </a:r>
            <a:r>
              <a:rPr lang="es-EC" dirty="0" smtClean="0"/>
              <a:t>esperando RESPUESTA a la denuncia presentada a la AMC!!!</a:t>
            </a:r>
          </a:p>
          <a:p>
            <a:r>
              <a:rPr lang="es-EC" sz="2800" b="1" dirty="0" smtClean="0"/>
              <a:t>PROPUESTA DE TRAZADOS VIALES AZT MAYO 2021</a:t>
            </a:r>
          </a:p>
          <a:p>
            <a:pPr marL="301943" lvl="1" indent="0">
              <a:buNone/>
            </a:pPr>
            <a:endParaRPr lang="es-EC" dirty="0" smtClean="0"/>
          </a:p>
          <a:p>
            <a:pPr marL="301943" lvl="1" indent="0">
              <a:buNone/>
            </a:pPr>
            <a:endParaRPr lang="es-EC" dirty="0"/>
          </a:p>
        </p:txBody>
      </p:sp>
      <p:sp>
        <p:nvSpPr>
          <p:cNvPr id="3" name="2 Título"/>
          <p:cNvSpPr>
            <a:spLocks noGrp="1"/>
          </p:cNvSpPr>
          <p:nvPr>
            <p:ph type="title"/>
          </p:nvPr>
        </p:nvSpPr>
        <p:spPr/>
        <p:txBody>
          <a:bodyPr>
            <a:normAutofit fontScale="90000"/>
          </a:bodyPr>
          <a:lstStyle/>
          <a:p>
            <a:r>
              <a:rPr lang="es-EC" dirty="0" smtClean="0"/>
              <a:t>HILO CONDUCTOR DE  POSIBLES ACTOS DE CORRUPCIÓN</a:t>
            </a:r>
            <a:endParaRPr lang="es-EC" dirty="0"/>
          </a:p>
        </p:txBody>
      </p:sp>
      <p:pic>
        <p:nvPicPr>
          <p:cNvPr id="4" name="Google Shape;64;p1" descr="logo neoATLAS final.pdf"/>
          <p:cNvPicPr preferRelativeResize="0"/>
          <p:nvPr/>
        </p:nvPicPr>
        <p:blipFill rotWithShape="1">
          <a:blip r:embed="rId2">
            <a:alphaModFix/>
          </a:blip>
          <a:srcRect/>
          <a:stretch/>
        </p:blipFill>
        <p:spPr>
          <a:xfrm>
            <a:off x="251520" y="5517232"/>
            <a:ext cx="988665" cy="1141760"/>
          </a:xfrm>
          <a:prstGeom prst="rect">
            <a:avLst/>
          </a:prstGeom>
          <a:noFill/>
          <a:ln>
            <a:noFill/>
          </a:ln>
        </p:spPr>
      </p:pic>
    </p:spTree>
    <p:extLst>
      <p:ext uri="{BB962C8B-B14F-4D97-AF65-F5344CB8AC3E}">
        <p14:creationId xmlns:p14="http://schemas.microsoft.com/office/powerpoint/2010/main" val="40712870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circle(in)">
                                      <p:cBhvr>
                                        <p:cTn id="15" dur="20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0" dur="500"/>
                                        <p:tgtEl>
                                          <p:spTgt spid="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wipe(down)">
                                      <p:cBhvr>
                                        <p:cTn id="25" dur="580">
                                          <p:stCondLst>
                                            <p:cond delay="0"/>
                                          </p:stCondLst>
                                        </p:cTn>
                                        <p:tgtEl>
                                          <p:spTgt spid="2">
                                            <p:txEl>
                                              <p:pRg st="4" end="4"/>
                                            </p:txEl>
                                          </p:spTgt>
                                        </p:tgtEl>
                                      </p:cBhvr>
                                    </p:animEffect>
                                    <p:anim calcmode="lin" valueType="num">
                                      <p:cBhvr>
                                        <p:cTn id="26" dur="1822" tmFilter="0,0; 0.14,0.36; 0.43,0.73; 0.71,0.91; 1.0,1.0">
                                          <p:stCondLst>
                                            <p:cond delay="0"/>
                                          </p:stCondLst>
                                        </p:cTn>
                                        <p:tgtEl>
                                          <p:spTgt spid="2">
                                            <p:txEl>
                                              <p:pRg st="4" end="4"/>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xEl>
                                              <p:pRg st="4" end="4"/>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xEl>
                                              <p:pRg st="4" end="4"/>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xEl>
                                              <p:pRg st="4" end="4"/>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xEl>
                                              <p:pRg st="4" end="4"/>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xEl>
                                              <p:pRg st="4" end="4"/>
                                            </p:txEl>
                                          </p:spTgt>
                                        </p:tgtEl>
                                      </p:cBhvr>
                                      <p:to x="100000" y="60000"/>
                                    </p:animScale>
                                    <p:animScale>
                                      <p:cBhvr>
                                        <p:cTn id="32" dur="166" decel="50000">
                                          <p:stCondLst>
                                            <p:cond delay="676"/>
                                          </p:stCondLst>
                                        </p:cTn>
                                        <p:tgtEl>
                                          <p:spTgt spid="2">
                                            <p:txEl>
                                              <p:pRg st="4" end="4"/>
                                            </p:txEl>
                                          </p:spTgt>
                                        </p:tgtEl>
                                      </p:cBhvr>
                                      <p:to x="100000" y="100000"/>
                                    </p:animScale>
                                    <p:animScale>
                                      <p:cBhvr>
                                        <p:cTn id="33" dur="26">
                                          <p:stCondLst>
                                            <p:cond delay="1312"/>
                                          </p:stCondLst>
                                        </p:cTn>
                                        <p:tgtEl>
                                          <p:spTgt spid="2">
                                            <p:txEl>
                                              <p:pRg st="4" end="4"/>
                                            </p:txEl>
                                          </p:spTgt>
                                        </p:tgtEl>
                                      </p:cBhvr>
                                      <p:to x="100000" y="80000"/>
                                    </p:animScale>
                                    <p:animScale>
                                      <p:cBhvr>
                                        <p:cTn id="34" dur="166" decel="50000">
                                          <p:stCondLst>
                                            <p:cond delay="1338"/>
                                          </p:stCondLst>
                                        </p:cTn>
                                        <p:tgtEl>
                                          <p:spTgt spid="2">
                                            <p:txEl>
                                              <p:pRg st="4" end="4"/>
                                            </p:txEl>
                                          </p:spTgt>
                                        </p:tgtEl>
                                      </p:cBhvr>
                                      <p:to x="100000" y="100000"/>
                                    </p:animScale>
                                    <p:animScale>
                                      <p:cBhvr>
                                        <p:cTn id="35" dur="26">
                                          <p:stCondLst>
                                            <p:cond delay="1642"/>
                                          </p:stCondLst>
                                        </p:cTn>
                                        <p:tgtEl>
                                          <p:spTgt spid="2">
                                            <p:txEl>
                                              <p:pRg st="4" end="4"/>
                                            </p:txEl>
                                          </p:spTgt>
                                        </p:tgtEl>
                                      </p:cBhvr>
                                      <p:to x="100000" y="90000"/>
                                    </p:animScale>
                                    <p:animScale>
                                      <p:cBhvr>
                                        <p:cTn id="36" dur="166" decel="50000">
                                          <p:stCondLst>
                                            <p:cond delay="1668"/>
                                          </p:stCondLst>
                                        </p:cTn>
                                        <p:tgtEl>
                                          <p:spTgt spid="2">
                                            <p:txEl>
                                              <p:pRg st="4" end="4"/>
                                            </p:txEl>
                                          </p:spTgt>
                                        </p:tgtEl>
                                      </p:cBhvr>
                                      <p:to x="100000" y="100000"/>
                                    </p:animScale>
                                    <p:animScale>
                                      <p:cBhvr>
                                        <p:cTn id="37" dur="26">
                                          <p:stCondLst>
                                            <p:cond delay="1808"/>
                                          </p:stCondLst>
                                        </p:cTn>
                                        <p:tgtEl>
                                          <p:spTgt spid="2">
                                            <p:txEl>
                                              <p:pRg st="4" end="4"/>
                                            </p:txEl>
                                          </p:spTgt>
                                        </p:tgtEl>
                                      </p:cBhvr>
                                      <p:to x="100000" y="95000"/>
                                    </p:animScale>
                                    <p:animScale>
                                      <p:cBhvr>
                                        <p:cTn id="38" dur="166" decel="50000">
                                          <p:stCondLst>
                                            <p:cond delay="1834"/>
                                          </p:stCondLst>
                                        </p:cTn>
                                        <p:tgtEl>
                                          <p:spTgt spid="2">
                                            <p:txEl>
                                              <p:pRg st="4" end="4"/>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2">
                                            <p:txEl>
                                              <p:pRg st="5" end="5"/>
                                            </p:txEl>
                                          </p:spTgt>
                                        </p:tgtEl>
                                        <p:attrNameLst>
                                          <p:attrName>style.visibility</p:attrName>
                                        </p:attrNameLst>
                                      </p:cBhvr>
                                      <p:to>
                                        <p:strVal val="visible"/>
                                      </p:to>
                                    </p:set>
                                    <p:anim calcmode="lin" valueType="num">
                                      <p:cBhvr>
                                        <p:cTn id="43" dur="1000" fill="hold"/>
                                        <p:tgtEl>
                                          <p:spTgt spid="2">
                                            <p:txEl>
                                              <p:pRg st="5" end="5"/>
                                            </p:txEl>
                                          </p:spTgt>
                                        </p:tgtEl>
                                        <p:attrNameLst>
                                          <p:attrName>ppt_w</p:attrName>
                                        </p:attrNameLst>
                                      </p:cBhvr>
                                      <p:tavLst>
                                        <p:tav tm="0">
                                          <p:val>
                                            <p:fltVal val="0"/>
                                          </p:val>
                                        </p:tav>
                                        <p:tav tm="100000">
                                          <p:val>
                                            <p:strVal val="#ppt_w"/>
                                          </p:val>
                                        </p:tav>
                                      </p:tavLst>
                                    </p:anim>
                                    <p:anim calcmode="lin" valueType="num">
                                      <p:cBhvr>
                                        <p:cTn id="44" dur="1000" fill="hold"/>
                                        <p:tgtEl>
                                          <p:spTgt spid="2">
                                            <p:txEl>
                                              <p:pRg st="5" end="5"/>
                                            </p:txEl>
                                          </p:spTgt>
                                        </p:tgtEl>
                                        <p:attrNameLst>
                                          <p:attrName>ppt_h</p:attrName>
                                        </p:attrNameLst>
                                      </p:cBhvr>
                                      <p:tavLst>
                                        <p:tav tm="0">
                                          <p:val>
                                            <p:fltVal val="0"/>
                                          </p:val>
                                        </p:tav>
                                        <p:tav tm="100000">
                                          <p:val>
                                            <p:strVal val="#ppt_h"/>
                                          </p:val>
                                        </p:tav>
                                      </p:tavLst>
                                    </p:anim>
                                    <p:anim calcmode="lin" valueType="num">
                                      <p:cBhvr>
                                        <p:cTn id="45" dur="1000" fill="hold"/>
                                        <p:tgtEl>
                                          <p:spTgt spid="2">
                                            <p:txEl>
                                              <p:pRg st="5" end="5"/>
                                            </p:txEl>
                                          </p:spTgt>
                                        </p:tgtEl>
                                        <p:attrNameLst>
                                          <p:attrName>style.rotation</p:attrName>
                                        </p:attrNameLst>
                                      </p:cBhvr>
                                      <p:tavLst>
                                        <p:tav tm="0">
                                          <p:val>
                                            <p:fltVal val="90"/>
                                          </p:val>
                                        </p:tav>
                                        <p:tav tm="100000">
                                          <p:val>
                                            <p:fltVal val="0"/>
                                          </p:val>
                                        </p:tav>
                                      </p:tavLst>
                                    </p:anim>
                                    <p:animEffect transition="in" filter="fade">
                                      <p:cBhvr>
                                        <p:cTn id="46" dur="1000"/>
                                        <p:tgtEl>
                                          <p:spTgt spid="2">
                                            <p:txEl>
                                              <p:pRg st="5" end="5"/>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nodeType="clickEffect">
                                  <p:stCondLst>
                                    <p:cond delay="0"/>
                                  </p:stCondLst>
                                  <p:childTnLst>
                                    <p:set>
                                      <p:cBhvr>
                                        <p:cTn id="50" dur="1" fill="hold">
                                          <p:stCondLst>
                                            <p:cond delay="0"/>
                                          </p:stCondLst>
                                        </p:cTn>
                                        <p:tgtEl>
                                          <p:spTgt spid="2">
                                            <p:txEl>
                                              <p:pRg st="6" end="6"/>
                                            </p:txEl>
                                          </p:spTgt>
                                        </p:tgtEl>
                                        <p:attrNameLst>
                                          <p:attrName>style.visibility</p:attrName>
                                        </p:attrNameLst>
                                      </p:cBhvr>
                                      <p:to>
                                        <p:strVal val="visible"/>
                                      </p:to>
                                    </p:set>
                                    <p:animEffect transition="in" filter="wheel(1)">
                                      <p:cBhvr>
                                        <p:cTn id="51" dur="2000"/>
                                        <p:tgtEl>
                                          <p:spTgt spid="2">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1" presetClass="entr" presetSubtype="1" fill="hold" nodeType="click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Effect transition="in" filter="wheel(1)">
                                      <p:cBhvr>
                                        <p:cTn id="56" dur="2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72067" y="2675466"/>
            <a:ext cx="5644149" cy="3489837"/>
          </a:xfrm>
        </p:spPr>
        <p:txBody>
          <a:bodyPr>
            <a:normAutofit fontScale="92500" lnSpcReduction="20000"/>
          </a:bodyPr>
          <a:lstStyle/>
          <a:p>
            <a:r>
              <a:rPr lang="es-EC" b="1" dirty="0" smtClean="0">
                <a:solidFill>
                  <a:schemeClr val="accent2"/>
                </a:solidFill>
              </a:rPr>
              <a:t>Solicitamos la inmediata aplicación de la resolución C689</a:t>
            </a:r>
          </a:p>
          <a:p>
            <a:r>
              <a:rPr lang="es-EC" b="1" dirty="0" smtClean="0">
                <a:solidFill>
                  <a:schemeClr val="accent2"/>
                </a:solidFill>
              </a:rPr>
              <a:t>Existe un ordenamiento jurídico que está siendo desconocido.  Se da igual derecho a las predios irregulares que a los que han cumplido con todas las legalidades</a:t>
            </a:r>
          </a:p>
          <a:p>
            <a:r>
              <a:rPr lang="es-EC" b="1" dirty="0" smtClean="0">
                <a:solidFill>
                  <a:schemeClr val="accent2"/>
                </a:solidFill>
              </a:rPr>
              <a:t>No son hechos aislados, existe un hilo conductor de acciones y manipulaciones para beneficio particulares</a:t>
            </a:r>
          </a:p>
          <a:p>
            <a:r>
              <a:rPr lang="es-EC" b="1" dirty="0" smtClean="0">
                <a:solidFill>
                  <a:schemeClr val="accent2"/>
                </a:solidFill>
              </a:rPr>
              <a:t>Solicitamos se actúe con todo el rigor de la ley para estas clarísimas irregularidades</a:t>
            </a:r>
          </a:p>
          <a:p>
            <a:endParaRPr lang="es-EC" b="1" dirty="0" smtClean="0">
              <a:solidFill>
                <a:schemeClr val="accent2"/>
              </a:solidFill>
            </a:endParaRPr>
          </a:p>
          <a:p>
            <a:endParaRPr lang="es-EC" b="1" dirty="0"/>
          </a:p>
          <a:p>
            <a:endParaRPr lang="es-EC" dirty="0"/>
          </a:p>
        </p:txBody>
      </p:sp>
      <p:sp>
        <p:nvSpPr>
          <p:cNvPr id="2" name="1 Título"/>
          <p:cNvSpPr>
            <a:spLocks noGrp="1"/>
          </p:cNvSpPr>
          <p:nvPr>
            <p:ph type="title"/>
          </p:nvPr>
        </p:nvSpPr>
        <p:spPr/>
        <p:txBody>
          <a:bodyPr>
            <a:normAutofit fontScale="90000"/>
          </a:bodyPr>
          <a:lstStyle/>
          <a:p>
            <a:r>
              <a:rPr lang="es-EC" sz="4000" dirty="0" smtClean="0"/>
              <a:t>HILO CONDUCTOR DE CORRUPCIÓN</a:t>
            </a:r>
            <a:br>
              <a:rPr lang="es-EC" sz="4000" dirty="0" smtClean="0"/>
            </a:br>
            <a:r>
              <a:rPr lang="es-EC" sz="4000" b="1" dirty="0" smtClean="0">
                <a:solidFill>
                  <a:schemeClr val="accent2"/>
                </a:solidFill>
              </a:rPr>
              <a:t>CONCLUSIONES</a:t>
            </a:r>
            <a:endParaRPr lang="es-EC" sz="4000" b="1" dirty="0">
              <a:solidFill>
                <a:schemeClr val="accent2"/>
              </a:solidFill>
            </a:endParaRPr>
          </a:p>
        </p:txBody>
      </p:sp>
      <p:pic>
        <p:nvPicPr>
          <p:cNvPr id="4" name="Google Shape;64;p1" descr="logo neoATLAS final.pdf"/>
          <p:cNvPicPr preferRelativeResize="0"/>
          <p:nvPr/>
        </p:nvPicPr>
        <p:blipFill rotWithShape="1">
          <a:blip r:embed="rId2">
            <a:alphaModFix/>
          </a:blip>
          <a:srcRect/>
          <a:stretch/>
        </p:blipFill>
        <p:spPr>
          <a:xfrm>
            <a:off x="7308304" y="3573016"/>
            <a:ext cx="1420713" cy="1501800"/>
          </a:xfrm>
          <a:prstGeom prst="rect">
            <a:avLst/>
          </a:prstGeom>
          <a:noFill/>
          <a:ln>
            <a:noFill/>
          </a:ln>
        </p:spPr>
      </p:pic>
    </p:spTree>
    <p:extLst>
      <p:ext uri="{BB962C8B-B14F-4D97-AF65-F5344CB8AC3E}">
        <p14:creationId xmlns:p14="http://schemas.microsoft.com/office/powerpoint/2010/main" val="1953126621"/>
      </p:ext>
    </p:extLst>
  </p:cSld>
  <p:clrMapOvr>
    <a:masterClrMapping/>
  </p:clrMapOvr>
  <mc:AlternateContent xmlns:mc="http://schemas.openxmlformats.org/markup-compatibility/2006" xmlns:p14="http://schemas.microsoft.com/office/powerpoint/2010/main">
    <mc:Choice Requires="p14">
      <p:transition p14:dur="10">
        <p14:honeycomb/>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833171"/>
      </p:ext>
    </p:extLst>
  </p:cSld>
  <p:clrMapOvr>
    <a:masterClrMapping/>
  </p:clrMapOvr>
  <mc:AlternateContent xmlns:mc="http://schemas.openxmlformats.org/markup-compatibility/2006" xmlns:p14="http://schemas.microsoft.com/office/powerpoint/2010/main">
    <mc:Choice Requires="p14">
      <p:transition p14:dur="10">
        <p14:honeycomb/>
      </p:transition>
    </mc:Choice>
    <mc:Fallback xmlns="">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72067" y="2675466"/>
            <a:ext cx="5644149" cy="3489837"/>
          </a:xfrm>
        </p:spPr>
        <p:txBody>
          <a:bodyPr>
            <a:normAutofit fontScale="85000" lnSpcReduction="20000"/>
          </a:bodyPr>
          <a:lstStyle/>
          <a:p>
            <a:r>
              <a:rPr lang="es-EC" dirty="0" smtClean="0"/>
              <a:t>Disminución del ANCHO Y LARGO de Calle Oe3.  No termina en </a:t>
            </a:r>
            <a:r>
              <a:rPr lang="es-EC" dirty="0" err="1" smtClean="0"/>
              <a:t>Cul</a:t>
            </a:r>
            <a:r>
              <a:rPr lang="es-EC" dirty="0" smtClean="0"/>
              <a:t>-de-</a:t>
            </a:r>
            <a:r>
              <a:rPr lang="es-EC" dirty="0" err="1" smtClean="0"/>
              <a:t>sac</a:t>
            </a:r>
            <a:endParaRPr lang="es-EC" dirty="0" smtClean="0"/>
          </a:p>
          <a:p>
            <a:pPr lvl="1"/>
            <a:r>
              <a:rPr lang="es-EC" dirty="0" smtClean="0"/>
              <a:t>No se ajustan a las ordenanzas</a:t>
            </a:r>
          </a:p>
          <a:p>
            <a:pPr lvl="1"/>
            <a:r>
              <a:rPr lang="es-EC" dirty="0" smtClean="0">
                <a:solidFill>
                  <a:srgbClr val="FF0000"/>
                </a:solidFill>
              </a:rPr>
              <a:t>Benefician directamente a los predios de los trazados viales a la carta</a:t>
            </a:r>
          </a:p>
          <a:p>
            <a:r>
              <a:rPr lang="es-EC" dirty="0" smtClean="0"/>
              <a:t>Disminución del ANCHO DE LA VÍA de la calle S3C (de 10m a 9m)</a:t>
            </a:r>
          </a:p>
          <a:p>
            <a:pPr lvl="1"/>
            <a:r>
              <a:rPr lang="es-EC" dirty="0" smtClean="0"/>
              <a:t>No se ajustan a las ordenanzas</a:t>
            </a:r>
          </a:p>
          <a:p>
            <a:pPr lvl="1"/>
            <a:r>
              <a:rPr lang="es-EC" dirty="0" smtClean="0">
                <a:solidFill>
                  <a:srgbClr val="FF0000"/>
                </a:solidFill>
              </a:rPr>
              <a:t>Benefician a los predios de los trazados viales a la carta</a:t>
            </a:r>
          </a:p>
          <a:p>
            <a:r>
              <a:rPr lang="es-EC" dirty="0" smtClean="0"/>
              <a:t>Disminución del ANCHO DE LA VÍA de la calle Oe2</a:t>
            </a:r>
          </a:p>
          <a:p>
            <a:endParaRPr lang="es-EC" dirty="0"/>
          </a:p>
        </p:txBody>
      </p:sp>
      <p:sp>
        <p:nvSpPr>
          <p:cNvPr id="2" name="1 Título"/>
          <p:cNvSpPr>
            <a:spLocks noGrp="1"/>
          </p:cNvSpPr>
          <p:nvPr>
            <p:ph type="title"/>
          </p:nvPr>
        </p:nvSpPr>
        <p:spPr/>
        <p:txBody>
          <a:bodyPr>
            <a:normAutofit fontScale="90000"/>
          </a:bodyPr>
          <a:lstStyle/>
          <a:p>
            <a:r>
              <a:rPr lang="es-EC" sz="4000" dirty="0" smtClean="0"/>
              <a:t>ÁNÁLISIS DEL INFORME </a:t>
            </a:r>
            <a:br>
              <a:rPr lang="es-EC" sz="4000" dirty="0" smtClean="0"/>
            </a:br>
            <a:r>
              <a:rPr lang="es-EC" sz="4000" dirty="0" smtClean="0"/>
              <a:t>TÉCNICO DE LA AZT</a:t>
            </a:r>
            <a:endParaRPr lang="es-EC" sz="4000" dirty="0"/>
          </a:p>
        </p:txBody>
      </p:sp>
      <p:pic>
        <p:nvPicPr>
          <p:cNvPr id="4" name="Google Shape;64;p1" descr="logo neoATLAS final.pdf"/>
          <p:cNvPicPr preferRelativeResize="0"/>
          <p:nvPr/>
        </p:nvPicPr>
        <p:blipFill rotWithShape="1">
          <a:blip r:embed="rId2">
            <a:alphaModFix/>
          </a:blip>
          <a:srcRect/>
          <a:stretch/>
        </p:blipFill>
        <p:spPr>
          <a:xfrm>
            <a:off x="7308304" y="3573016"/>
            <a:ext cx="1420713" cy="1501800"/>
          </a:xfrm>
          <a:prstGeom prst="rect">
            <a:avLst/>
          </a:prstGeom>
          <a:noFill/>
          <a:ln>
            <a:noFill/>
          </a:ln>
        </p:spPr>
      </p:pic>
    </p:spTree>
    <p:extLst>
      <p:ext uri="{BB962C8B-B14F-4D97-AF65-F5344CB8AC3E}">
        <p14:creationId xmlns:p14="http://schemas.microsoft.com/office/powerpoint/2010/main" val="3598126798"/>
      </p:ext>
    </p:extLst>
  </p:cSld>
  <p:clrMapOvr>
    <a:masterClrMapping/>
  </p:clrMapOvr>
  <mc:AlternateContent xmlns:mc="http://schemas.openxmlformats.org/markup-compatibility/2006" xmlns:p14="http://schemas.microsoft.com/office/powerpoint/2010/main">
    <mc:Choice Requires="p14">
      <p:transition p14:dur="10">
        <p14:honeycomb/>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rma de ond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orma de onda">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orma de onda">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4735</TotalTime>
  <Words>969</Words>
  <Application>Microsoft Office PowerPoint</Application>
  <PresentationFormat>Presentación en pantalla (4:3)</PresentationFormat>
  <Paragraphs>111</Paragraphs>
  <Slides>18</Slides>
  <Notes>1</Notes>
  <HiddenSlides>1</HiddenSlides>
  <MMClips>0</MMClips>
  <ScaleCrop>false</ScaleCrop>
  <HeadingPairs>
    <vt:vector size="4" baseType="variant">
      <vt:variant>
        <vt:lpstr>Tema</vt:lpstr>
      </vt:variant>
      <vt:variant>
        <vt:i4>1</vt:i4>
      </vt:variant>
      <vt:variant>
        <vt:lpstr>Títulos de diapositiva</vt:lpstr>
      </vt:variant>
      <vt:variant>
        <vt:i4>18</vt:i4>
      </vt:variant>
    </vt:vector>
  </HeadingPairs>
  <TitlesOfParts>
    <vt:vector size="19" baseType="lpstr">
      <vt:lpstr>Forma de onda</vt:lpstr>
      <vt:lpstr>COMISIÓN DE USO DE SUELO impugnación informe técnico AZT may 2021</vt:lpstr>
      <vt:lpstr>Presentación de PowerPoint</vt:lpstr>
      <vt:lpstr>Presentación de PowerPoint</vt:lpstr>
      <vt:lpstr>HILO CONDUCTOR DE POSIBLES ACTOS DE CORRUPCIÓN </vt:lpstr>
      <vt:lpstr>HILO CONDUCTOR DE POSIBLES ACTOS DE CORRUPCIÓN</vt:lpstr>
      <vt:lpstr>HILO CONDUCTOR DE  POSIBLES ACTOS DE CORRUPCIÓN</vt:lpstr>
      <vt:lpstr>HILO CONDUCTOR DE CORRUPCIÓN CONCLUSIONES</vt:lpstr>
      <vt:lpstr>Presentación de PowerPoint</vt:lpstr>
      <vt:lpstr>ÁNÁLISIS DEL INFORME  TÉCNICO DE LA AZT</vt:lpstr>
      <vt:lpstr>HILO CONDUCTOR DE CORRUPCIÓN CONCLUSIONES</vt:lpstr>
      <vt:lpstr>TRAZADOS VIALES A LA CARTA Y SU CORRUPCIÓN</vt:lpstr>
      <vt:lpstr>Presentación de PowerPoint</vt:lpstr>
      <vt:lpstr>NO ENTREGA DE LOS REPLANTEOS VIALES A NEOATLAS</vt:lpstr>
      <vt:lpstr>No esixte otra solución que la C689  No han logrado comprobar que han actuado en derecho  CUS con todo rigor de la ley nuestro denuncia trazados viales a la carta corrupción e impunidad</vt:lpstr>
      <vt:lpstr>Presentación de PowerPoint</vt:lpstr>
      <vt:lpstr>Presentación de PowerPoint</vt:lpstr>
      <vt:lpstr>IRREGULARIDADES EN EL INFORME</vt:lpstr>
      <vt:lpstr>HILO CONDUCTOR POSIBLES ACTOS DE CORRPCIÓN  IRREGULARES EN EL INFORME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VERSIÓN LIBRE Y VOLUNTARIA</dc:title>
  <dc:creator>Diego Lizarzaburu</dc:creator>
  <cp:lastModifiedBy>Secretaria de Concejo</cp:lastModifiedBy>
  <cp:revision>49</cp:revision>
  <cp:lastPrinted>2021-06-09T13:53:22Z</cp:lastPrinted>
  <dcterms:created xsi:type="dcterms:W3CDTF">2021-06-07T17:00:55Z</dcterms:created>
  <dcterms:modified xsi:type="dcterms:W3CDTF">2021-06-21T14:51:11Z</dcterms:modified>
</cp:coreProperties>
</file>