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15"/>
  </p:notesMasterIdLst>
  <p:sldIdLst>
    <p:sldId id="256" r:id="rId2"/>
    <p:sldId id="332" r:id="rId3"/>
    <p:sldId id="390" r:id="rId4"/>
    <p:sldId id="383" r:id="rId5"/>
    <p:sldId id="379" r:id="rId6"/>
    <p:sldId id="385" r:id="rId7"/>
    <p:sldId id="388" r:id="rId8"/>
    <p:sldId id="389" r:id="rId9"/>
    <p:sldId id="380" r:id="rId10"/>
    <p:sldId id="392" r:id="rId11"/>
    <p:sldId id="391" r:id="rId12"/>
    <p:sldId id="393" r:id="rId13"/>
    <p:sldId id="377" r:id="rId14"/>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guide id="3" orient="horz" pos="211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erto Jose Madera Arends" initials="RJMA"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D5B5"/>
    <a:srgbClr val="99CC00"/>
    <a:srgbClr val="0FDF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25" autoAdjust="0"/>
    <p:restoredTop sz="91479" autoAdjust="0"/>
  </p:normalViewPr>
  <p:slideViewPr>
    <p:cSldViewPr>
      <p:cViewPr>
        <p:scale>
          <a:sx n="63" d="100"/>
          <a:sy n="63" d="100"/>
        </p:scale>
        <p:origin x="-120" y="-114"/>
      </p:cViewPr>
      <p:guideLst>
        <p:guide orient="horz" pos="2160"/>
        <p:guide orient="horz" pos="2115"/>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F8D439-B7C7-4743-8F5B-85F9017A9B97}" type="datetimeFigureOut">
              <a:rPr lang="es-EC" smtClean="0"/>
              <a:t>1/3/2021</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77E8B1-6C87-49DD-8FDE-3AAC4896FEA7}" type="slidenum">
              <a:rPr lang="es-EC" smtClean="0"/>
              <a:t>‹Nº›</a:t>
            </a:fld>
            <a:endParaRPr lang="es-EC"/>
          </a:p>
        </p:txBody>
      </p:sp>
    </p:spTree>
    <p:extLst>
      <p:ext uri="{BB962C8B-B14F-4D97-AF65-F5344CB8AC3E}">
        <p14:creationId xmlns:p14="http://schemas.microsoft.com/office/powerpoint/2010/main" val="2607772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4477E8B1-6C87-49DD-8FDE-3AAC4896FEA7}" type="slidenum">
              <a:rPr lang="es-EC" smtClean="0"/>
              <a:t>2</a:t>
            </a:fld>
            <a:endParaRPr lang="es-EC"/>
          </a:p>
        </p:txBody>
      </p:sp>
    </p:spTree>
    <p:extLst>
      <p:ext uri="{BB962C8B-B14F-4D97-AF65-F5344CB8AC3E}">
        <p14:creationId xmlns:p14="http://schemas.microsoft.com/office/powerpoint/2010/main" val="4001225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4500"/>
            </a:lvl1pPr>
          </a:lstStyle>
          <a:p>
            <a:r>
              <a:rPr lang="es-ES" smtClean="0"/>
              <a:t>Haga clic para modificar el estilo de título del patrón</a:t>
            </a:r>
            <a:endParaRPr lang="es-EC"/>
          </a:p>
        </p:txBody>
      </p:sp>
      <p:sp>
        <p:nvSpPr>
          <p:cNvPr id="3" name="Subtítu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modificar el estilo de subtítulo del patrón</a:t>
            </a:r>
            <a:endParaRPr lang="es-EC"/>
          </a:p>
        </p:txBody>
      </p:sp>
      <p:sp>
        <p:nvSpPr>
          <p:cNvPr id="4" name="Marcador de fecha 3"/>
          <p:cNvSpPr>
            <a:spLocks noGrp="1"/>
          </p:cNvSpPr>
          <p:nvPr>
            <p:ph type="dt" sz="half" idx="10"/>
          </p:nvPr>
        </p:nvSpPr>
        <p:spPr/>
        <p:txBody>
          <a:bodyPr/>
          <a:lstStyle/>
          <a:p>
            <a:fld id="{F69B5FDC-FB64-42D4-A03A-5C0229F94204}" type="datetimeFigureOut">
              <a:rPr lang="es-EC" smtClean="0"/>
              <a:t>1/3/2021</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F09A2BAC-717E-4D33-81E8-2E879BE2DC39}" type="slidenum">
              <a:rPr lang="es-EC" smtClean="0"/>
              <a:t>‹Nº›</a:t>
            </a:fld>
            <a:endParaRPr lang="es-EC"/>
          </a:p>
        </p:txBody>
      </p:sp>
    </p:spTree>
    <p:extLst>
      <p:ext uri="{BB962C8B-B14F-4D97-AF65-F5344CB8AC3E}">
        <p14:creationId xmlns:p14="http://schemas.microsoft.com/office/powerpoint/2010/main" val="3883709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F69B5FDC-FB64-42D4-A03A-5C0229F94204}" type="datetimeFigureOut">
              <a:rPr lang="es-EC" smtClean="0"/>
              <a:t>1/3/2021</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F09A2BAC-717E-4D33-81E8-2E879BE2DC39}" type="slidenum">
              <a:rPr lang="es-EC" smtClean="0"/>
              <a:t>‹Nº›</a:t>
            </a:fld>
            <a:endParaRPr lang="es-EC"/>
          </a:p>
        </p:txBody>
      </p:sp>
    </p:spTree>
    <p:extLst>
      <p:ext uri="{BB962C8B-B14F-4D97-AF65-F5344CB8AC3E}">
        <p14:creationId xmlns:p14="http://schemas.microsoft.com/office/powerpoint/2010/main" val="2700168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F69B5FDC-FB64-42D4-A03A-5C0229F94204}" type="datetimeFigureOut">
              <a:rPr lang="es-EC" smtClean="0"/>
              <a:t>1/3/2021</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F09A2BAC-717E-4D33-81E8-2E879BE2DC39}" type="slidenum">
              <a:rPr lang="es-EC" smtClean="0"/>
              <a:t>‹Nº›</a:t>
            </a:fld>
            <a:endParaRPr lang="es-EC"/>
          </a:p>
        </p:txBody>
      </p:sp>
    </p:spTree>
    <p:extLst>
      <p:ext uri="{BB962C8B-B14F-4D97-AF65-F5344CB8AC3E}">
        <p14:creationId xmlns:p14="http://schemas.microsoft.com/office/powerpoint/2010/main" val="2791958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ido STHV">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467544" y="1700808"/>
            <a:ext cx="3826768" cy="2016224"/>
          </a:xfrm>
          <a:prstGeom prst="rect">
            <a:avLst/>
          </a:prstGeom>
        </p:spPr>
        <p:txBody>
          <a:bodyPr anchor="t">
            <a:noAutofit/>
          </a:bodyPr>
          <a:lstStyle>
            <a:lvl1pPr marL="0" indent="0">
              <a:buNone/>
              <a:defRPr sz="2400" b="1">
                <a:latin typeface="HelveticaNeueLT Pro 57 Cn"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smtClean="0"/>
              <a:t>Haga clic para modificar el estilo de texto del patrón</a:t>
            </a:r>
          </a:p>
        </p:txBody>
      </p:sp>
      <p:sp>
        <p:nvSpPr>
          <p:cNvPr id="4" name="3 Marcador de contenido"/>
          <p:cNvSpPr>
            <a:spLocks noGrp="1"/>
          </p:cNvSpPr>
          <p:nvPr>
            <p:ph sz="half" idx="2"/>
          </p:nvPr>
        </p:nvSpPr>
        <p:spPr>
          <a:xfrm>
            <a:off x="457200" y="3933056"/>
            <a:ext cx="3826768" cy="2376264"/>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a:latin typeface="HelveticaNeueLT Pro 45 Lt"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s-ES" dirty="0" smtClean="0"/>
              <a:t>Haga clic para modificar el estilo de texto del patrón</a:t>
            </a:r>
          </a:p>
          <a:p>
            <a:pPr lvl="0"/>
            <a:endParaRPr lang="es-ES" dirty="0" smtClean="0"/>
          </a:p>
        </p:txBody>
      </p:sp>
      <p:sp>
        <p:nvSpPr>
          <p:cNvPr id="5" name="4 Marcador de texto"/>
          <p:cNvSpPr>
            <a:spLocks noGrp="1"/>
          </p:cNvSpPr>
          <p:nvPr>
            <p:ph type="body" sz="quarter" idx="3"/>
          </p:nvPr>
        </p:nvSpPr>
        <p:spPr>
          <a:xfrm>
            <a:off x="4644008" y="1700808"/>
            <a:ext cx="4041775" cy="2016224"/>
          </a:xfrm>
          <a:prstGeom prst="rect">
            <a:avLst/>
          </a:prstGeom>
        </p:spPr>
        <p:txBody>
          <a:bodyPr anchor="t">
            <a:noAutofit/>
          </a:bodyPr>
          <a:lstStyle>
            <a:lvl1pPr marL="0" indent="0">
              <a:buNone/>
              <a:defRPr sz="2000" b="0">
                <a:latin typeface="HelveticaNeueLT Pro 45 L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smtClean="0"/>
              <a:t>Haga clic para modificar el estilo de texto del patrón</a:t>
            </a:r>
          </a:p>
        </p:txBody>
      </p:sp>
      <p:sp>
        <p:nvSpPr>
          <p:cNvPr id="6" name="5 Marcador de contenido"/>
          <p:cNvSpPr>
            <a:spLocks noGrp="1"/>
          </p:cNvSpPr>
          <p:nvPr>
            <p:ph sz="quarter" idx="4"/>
          </p:nvPr>
        </p:nvSpPr>
        <p:spPr>
          <a:xfrm>
            <a:off x="4645025" y="3933056"/>
            <a:ext cx="4041775" cy="2376265"/>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a:latin typeface="HelveticaNeueLT Pro 45 Lt"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dirty="0" smtClean="0"/>
              <a:t>Haga clic para modificar el estilo de texto del patrón</a:t>
            </a:r>
          </a:p>
          <a:p>
            <a:pPr lvl="0"/>
            <a:endParaRPr lang="es-EC" dirty="0"/>
          </a:p>
        </p:txBody>
      </p:sp>
      <p:sp>
        <p:nvSpPr>
          <p:cNvPr id="12" name="11 Título"/>
          <p:cNvSpPr>
            <a:spLocks noGrp="1"/>
          </p:cNvSpPr>
          <p:nvPr>
            <p:ph type="title" hasCustomPrompt="1"/>
          </p:nvPr>
        </p:nvSpPr>
        <p:spPr>
          <a:xfrm>
            <a:off x="457200" y="274638"/>
            <a:ext cx="8229600" cy="1143000"/>
          </a:xfrm>
          <a:prstGeom prst="rect">
            <a:avLst/>
          </a:prstGeom>
        </p:spPr>
        <p:txBody>
          <a:bodyPr/>
          <a:lstStyle>
            <a:lvl1pPr>
              <a:defRPr>
                <a:solidFill>
                  <a:schemeClr val="tx1">
                    <a:lumMod val="65000"/>
                    <a:lumOff val="35000"/>
                  </a:schemeClr>
                </a:solidFill>
                <a:latin typeface="HelveticaNeueLT Pro 95 Blk" pitchFamily="34" charset="0"/>
              </a:defRPr>
            </a:lvl1pPr>
          </a:lstStyle>
          <a:p>
            <a:r>
              <a:rPr lang="es-ES" dirty="0" smtClean="0"/>
              <a:t>TÍTULO</a:t>
            </a:r>
            <a:endParaRPr lang="es-EC" dirty="0"/>
          </a:p>
        </p:txBody>
      </p:sp>
      <p:sp>
        <p:nvSpPr>
          <p:cNvPr id="21" name="20 Marcador de texto"/>
          <p:cNvSpPr>
            <a:spLocks noGrp="1"/>
          </p:cNvSpPr>
          <p:nvPr>
            <p:ph type="body" sz="quarter" idx="11" hasCustomPrompt="1"/>
          </p:nvPr>
        </p:nvSpPr>
        <p:spPr>
          <a:xfrm>
            <a:off x="8533134" y="188640"/>
            <a:ext cx="287338" cy="358775"/>
          </a:xfrm>
          <a:prstGeom prst="rect">
            <a:avLst/>
          </a:prstGeom>
        </p:spPr>
        <p:txBody>
          <a:bodyPr/>
          <a:lstStyle>
            <a:lvl1pPr marL="0" indent="0">
              <a:buNone/>
              <a:defRPr sz="1200">
                <a:solidFill>
                  <a:schemeClr val="tx1">
                    <a:lumMod val="65000"/>
                    <a:lumOff val="35000"/>
                  </a:schemeClr>
                </a:solidFill>
                <a:latin typeface="HelveticaNeueLT Pro 53 Ex" pitchFamily="34" charset="0"/>
              </a:defRPr>
            </a:lvl1pPr>
          </a:lstStyle>
          <a:p>
            <a:pPr lvl="0"/>
            <a:r>
              <a:rPr lang="es-ES" dirty="0" smtClean="0"/>
              <a:t>N</a:t>
            </a:r>
            <a:endParaRPr lang="es-EC" dirty="0"/>
          </a:p>
        </p:txBody>
      </p:sp>
      <p:sp>
        <p:nvSpPr>
          <p:cNvPr id="23" name="22 Marcador de texto"/>
          <p:cNvSpPr>
            <a:spLocks noGrp="1"/>
          </p:cNvSpPr>
          <p:nvPr>
            <p:ph type="body" sz="quarter" idx="12" hasCustomPrompt="1"/>
          </p:nvPr>
        </p:nvSpPr>
        <p:spPr>
          <a:xfrm>
            <a:off x="467544" y="260649"/>
            <a:ext cx="1944216" cy="216024"/>
          </a:xfrm>
          <a:prstGeom prst="rect">
            <a:avLst/>
          </a:prstGeom>
        </p:spPr>
        <p:txBody>
          <a:bodyPr/>
          <a:lstStyle>
            <a:lvl1pPr marL="0" indent="0">
              <a:buNone/>
              <a:defRPr sz="1000">
                <a:solidFill>
                  <a:schemeClr val="tx1">
                    <a:lumMod val="65000"/>
                    <a:lumOff val="35000"/>
                  </a:schemeClr>
                </a:solidFill>
                <a:latin typeface="HelveticaNeueLT Pro 35 Th" pitchFamily="34" charset="0"/>
              </a:defRPr>
            </a:lvl1pPr>
          </a:lstStyle>
          <a:p>
            <a:pPr lvl="0"/>
            <a:r>
              <a:rPr lang="es-EC" dirty="0" smtClean="0"/>
              <a:t>Referencia</a:t>
            </a:r>
            <a:endParaRPr lang="es-EC" dirty="0"/>
          </a:p>
        </p:txBody>
      </p:sp>
    </p:spTree>
    <p:extLst>
      <p:ext uri="{BB962C8B-B14F-4D97-AF65-F5344CB8AC3E}">
        <p14:creationId xmlns:p14="http://schemas.microsoft.com/office/powerpoint/2010/main" val="173918123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Diseño personalizado">
    <p:spTree>
      <p:nvGrpSpPr>
        <p:cNvPr id="1" name=""/>
        <p:cNvGrpSpPr/>
        <p:nvPr/>
      </p:nvGrpSpPr>
      <p:grpSpPr>
        <a:xfrm>
          <a:off x="0" y="0"/>
          <a:ext cx="0" cy="0"/>
          <a:chOff x="0" y="0"/>
          <a:chExt cx="0" cy="0"/>
        </a:xfrm>
      </p:grpSpPr>
      <p:pic>
        <p:nvPicPr>
          <p:cNvPr id="3" name="2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3488" y="2413050"/>
            <a:ext cx="7557025" cy="1592014"/>
          </a:xfrm>
          <a:prstGeom prst="rect">
            <a:avLst/>
          </a:prstGeom>
        </p:spPr>
      </p:pic>
      <p:pic>
        <p:nvPicPr>
          <p:cNvPr id="4" name="3 Imagen"/>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6989" y="6093296"/>
            <a:ext cx="6870023" cy="427284"/>
          </a:xfrm>
          <a:prstGeom prst="rect">
            <a:avLst/>
          </a:prstGeom>
        </p:spPr>
      </p:pic>
      <p:sp>
        <p:nvSpPr>
          <p:cNvPr id="8" name="7 Marcador de contenido"/>
          <p:cNvSpPr>
            <a:spLocks noGrp="1"/>
          </p:cNvSpPr>
          <p:nvPr>
            <p:ph sz="quarter" idx="10" hasCustomPrompt="1"/>
          </p:nvPr>
        </p:nvSpPr>
        <p:spPr>
          <a:xfrm>
            <a:off x="2484438" y="5661025"/>
            <a:ext cx="4175125" cy="360363"/>
          </a:xfrm>
          <a:prstGeom prst="rect">
            <a:avLst/>
          </a:prstGeom>
        </p:spPr>
        <p:txBody>
          <a:bodyPr/>
          <a:lstStyle>
            <a:lvl1pPr marL="0" indent="0" algn="ctr">
              <a:buNone/>
              <a:defRPr sz="1400" baseline="0">
                <a:solidFill>
                  <a:schemeClr val="tx1">
                    <a:lumMod val="50000"/>
                    <a:lumOff val="50000"/>
                  </a:schemeClr>
                </a:solidFill>
                <a:latin typeface="HelveticaNeueLT Pro 95 Blk" pitchFamily="34" charset="0"/>
              </a:defRPr>
            </a:lvl1pPr>
          </a:lstStyle>
          <a:p>
            <a:pPr lvl="0"/>
            <a:r>
              <a:rPr lang="es-EC" dirty="0" smtClean="0"/>
              <a:t>INFORMACIÓN DE CONTACTO</a:t>
            </a:r>
            <a:endParaRPr lang="es-EC" dirty="0"/>
          </a:p>
        </p:txBody>
      </p:sp>
    </p:spTree>
    <p:extLst>
      <p:ext uri="{BB962C8B-B14F-4D97-AF65-F5344CB8AC3E}">
        <p14:creationId xmlns:p14="http://schemas.microsoft.com/office/powerpoint/2010/main" val="204914702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F69B5FDC-FB64-42D4-A03A-5C0229F94204}" type="datetimeFigureOut">
              <a:rPr lang="es-EC" smtClean="0"/>
              <a:t>1/3/2021</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F09A2BAC-717E-4D33-81E8-2E879BE2DC39}" type="slidenum">
              <a:rPr lang="es-EC" smtClean="0"/>
              <a:t>‹Nº›</a:t>
            </a:fld>
            <a:endParaRPr lang="es-EC"/>
          </a:p>
        </p:txBody>
      </p:sp>
    </p:spTree>
    <p:extLst>
      <p:ext uri="{BB962C8B-B14F-4D97-AF65-F5344CB8AC3E}">
        <p14:creationId xmlns:p14="http://schemas.microsoft.com/office/powerpoint/2010/main" val="4058641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9"/>
            <a:ext cx="7886700" cy="2852737"/>
          </a:xfrm>
        </p:spPr>
        <p:txBody>
          <a:bodyPr anchor="b"/>
          <a:lstStyle>
            <a:lvl1pPr>
              <a:defRPr sz="4500"/>
            </a:lvl1p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F69B5FDC-FB64-42D4-A03A-5C0229F94204}" type="datetimeFigureOut">
              <a:rPr lang="es-EC" smtClean="0"/>
              <a:t>1/3/2021</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F09A2BAC-717E-4D33-81E8-2E879BE2DC39}" type="slidenum">
              <a:rPr lang="es-EC" smtClean="0"/>
              <a:t>‹Nº›</a:t>
            </a:fld>
            <a:endParaRPr lang="es-EC"/>
          </a:p>
        </p:txBody>
      </p:sp>
    </p:spTree>
    <p:extLst>
      <p:ext uri="{BB962C8B-B14F-4D97-AF65-F5344CB8AC3E}">
        <p14:creationId xmlns:p14="http://schemas.microsoft.com/office/powerpoint/2010/main" val="1533154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contenido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fecha 4"/>
          <p:cNvSpPr>
            <a:spLocks noGrp="1"/>
          </p:cNvSpPr>
          <p:nvPr>
            <p:ph type="dt" sz="half" idx="10"/>
          </p:nvPr>
        </p:nvSpPr>
        <p:spPr/>
        <p:txBody>
          <a:bodyPr/>
          <a:lstStyle/>
          <a:p>
            <a:fld id="{F69B5FDC-FB64-42D4-A03A-5C0229F94204}" type="datetimeFigureOut">
              <a:rPr lang="es-EC" smtClean="0"/>
              <a:t>1/3/2021</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F09A2BAC-717E-4D33-81E8-2E879BE2DC39}" type="slidenum">
              <a:rPr lang="es-EC" smtClean="0"/>
              <a:t>‹Nº›</a:t>
            </a:fld>
            <a:endParaRPr lang="es-EC"/>
          </a:p>
        </p:txBody>
      </p:sp>
    </p:spTree>
    <p:extLst>
      <p:ext uri="{BB962C8B-B14F-4D97-AF65-F5344CB8AC3E}">
        <p14:creationId xmlns:p14="http://schemas.microsoft.com/office/powerpoint/2010/main" val="505797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6"/>
            <a:ext cx="7886700" cy="1325563"/>
          </a:xfrm>
        </p:spPr>
        <p:txBody>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tex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Marcador de fecha 6"/>
          <p:cNvSpPr>
            <a:spLocks noGrp="1"/>
          </p:cNvSpPr>
          <p:nvPr>
            <p:ph type="dt" sz="half" idx="10"/>
          </p:nvPr>
        </p:nvSpPr>
        <p:spPr/>
        <p:txBody>
          <a:bodyPr/>
          <a:lstStyle/>
          <a:p>
            <a:fld id="{F69B5FDC-FB64-42D4-A03A-5C0229F94204}" type="datetimeFigureOut">
              <a:rPr lang="es-EC" smtClean="0"/>
              <a:t>1/3/2021</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F09A2BAC-717E-4D33-81E8-2E879BE2DC39}" type="slidenum">
              <a:rPr lang="es-EC" smtClean="0"/>
              <a:t>‹Nº›</a:t>
            </a:fld>
            <a:endParaRPr lang="es-EC"/>
          </a:p>
        </p:txBody>
      </p:sp>
    </p:spTree>
    <p:extLst>
      <p:ext uri="{BB962C8B-B14F-4D97-AF65-F5344CB8AC3E}">
        <p14:creationId xmlns:p14="http://schemas.microsoft.com/office/powerpoint/2010/main" val="4104250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fecha 2"/>
          <p:cNvSpPr>
            <a:spLocks noGrp="1"/>
          </p:cNvSpPr>
          <p:nvPr>
            <p:ph type="dt" sz="half" idx="10"/>
          </p:nvPr>
        </p:nvSpPr>
        <p:spPr/>
        <p:txBody>
          <a:bodyPr/>
          <a:lstStyle/>
          <a:p>
            <a:fld id="{D41DA4D9-F51D-4AA1-8397-25114B06ED71}" type="datetimeFigureOut">
              <a:rPr lang="es-EC" smtClean="0"/>
              <a:t>1/3/2021</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7F342008-8438-49E9-88D6-D90C9E44F4CD}" type="slidenum">
              <a:rPr lang="es-EC" smtClean="0"/>
              <a:t>‹Nº›</a:t>
            </a:fld>
            <a:endParaRPr lang="es-EC"/>
          </a:p>
        </p:txBody>
      </p:sp>
    </p:spTree>
    <p:extLst>
      <p:ext uri="{BB962C8B-B14F-4D97-AF65-F5344CB8AC3E}">
        <p14:creationId xmlns:p14="http://schemas.microsoft.com/office/powerpoint/2010/main" val="101195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69B5FDC-FB64-42D4-A03A-5C0229F94204}" type="datetimeFigureOut">
              <a:rPr lang="es-EC" smtClean="0"/>
              <a:t>1/3/2021</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F09A2BAC-717E-4D33-81E8-2E879BE2DC39}" type="slidenum">
              <a:rPr lang="es-EC" smtClean="0"/>
              <a:t>‹Nº›</a:t>
            </a:fld>
            <a:endParaRPr lang="es-EC"/>
          </a:p>
        </p:txBody>
      </p:sp>
    </p:spTree>
    <p:extLst>
      <p:ext uri="{BB962C8B-B14F-4D97-AF65-F5344CB8AC3E}">
        <p14:creationId xmlns:p14="http://schemas.microsoft.com/office/powerpoint/2010/main" val="92266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smtClean="0"/>
              <a:t>Haga clic para modificar el estilo de título del patrón</a:t>
            </a:r>
            <a:endParaRPr lang="es-EC"/>
          </a:p>
        </p:txBody>
      </p:sp>
      <p:sp>
        <p:nvSpPr>
          <p:cNvPr id="3" name="Marcador de contenid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F69B5FDC-FB64-42D4-A03A-5C0229F94204}" type="datetimeFigureOut">
              <a:rPr lang="es-EC" smtClean="0"/>
              <a:t>1/3/2021</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F09A2BAC-717E-4D33-81E8-2E879BE2DC39}" type="slidenum">
              <a:rPr lang="es-EC" smtClean="0"/>
              <a:t>‹Nº›</a:t>
            </a:fld>
            <a:endParaRPr lang="es-EC"/>
          </a:p>
        </p:txBody>
      </p:sp>
    </p:spTree>
    <p:extLst>
      <p:ext uri="{BB962C8B-B14F-4D97-AF65-F5344CB8AC3E}">
        <p14:creationId xmlns:p14="http://schemas.microsoft.com/office/powerpoint/2010/main" val="595255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smtClean="0"/>
              <a:t>Haga clic para modificar el estilo de título del patrón</a:t>
            </a:r>
            <a:endParaRPr lang="es-EC"/>
          </a:p>
        </p:txBody>
      </p:sp>
      <p:sp>
        <p:nvSpPr>
          <p:cNvPr id="3" name="Marcador de posición de imagen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EC"/>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F69B5FDC-FB64-42D4-A03A-5C0229F94204}" type="datetimeFigureOut">
              <a:rPr lang="es-EC" smtClean="0"/>
              <a:t>1/3/2021</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F09A2BAC-717E-4D33-81E8-2E879BE2DC39}" type="slidenum">
              <a:rPr lang="es-EC" smtClean="0"/>
              <a:t>‹Nº›</a:t>
            </a:fld>
            <a:endParaRPr lang="es-EC"/>
          </a:p>
        </p:txBody>
      </p:sp>
    </p:spTree>
    <p:extLst>
      <p:ext uri="{BB962C8B-B14F-4D97-AF65-F5344CB8AC3E}">
        <p14:creationId xmlns:p14="http://schemas.microsoft.com/office/powerpoint/2010/main" val="825853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41DA4D9-F51D-4AA1-8397-25114B06ED71}" type="datetimeFigureOut">
              <a:rPr lang="es-EC" smtClean="0"/>
              <a:t>1/3/2021</a:t>
            </a:fld>
            <a:endParaRPr lang="es-EC"/>
          </a:p>
        </p:txBody>
      </p:sp>
      <p:sp>
        <p:nvSpPr>
          <p:cNvPr id="5" name="Marcador de pie de pá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F342008-8438-49E9-88D6-D90C9E44F4CD}" type="slidenum">
              <a:rPr lang="es-EC" smtClean="0"/>
              <a:t>‹Nº›</a:t>
            </a:fld>
            <a:endParaRPr lang="es-EC"/>
          </a:p>
        </p:txBody>
      </p:sp>
      <p:pic>
        <p:nvPicPr>
          <p:cNvPr id="7" name="7 Imagen"/>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313233"/>
            <a:ext cx="9180512" cy="6544767"/>
          </a:xfrm>
          <a:prstGeom prst="rect">
            <a:avLst/>
          </a:prstGeom>
        </p:spPr>
      </p:pic>
    </p:spTree>
    <p:extLst>
      <p:ext uri="{BB962C8B-B14F-4D97-AF65-F5344CB8AC3E}">
        <p14:creationId xmlns:p14="http://schemas.microsoft.com/office/powerpoint/2010/main" val="20876271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C"/>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990600"/>
            <a:ext cx="4876800" cy="4876800"/>
          </a:xfrm>
          <a:prstGeom prst="rect">
            <a:avLst/>
          </a:prstGeom>
        </p:spPr>
      </p:pic>
    </p:spTree>
    <p:extLst>
      <p:ext uri="{BB962C8B-B14F-4D97-AF65-F5344CB8AC3E}">
        <p14:creationId xmlns:p14="http://schemas.microsoft.com/office/powerpoint/2010/main" val="26865361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a:xfrm>
            <a:off x="323528" y="1484784"/>
            <a:ext cx="8424936" cy="3888432"/>
          </a:xfrm>
        </p:spPr>
        <p:txBody>
          <a:bodyPr/>
          <a:lstStyle/>
          <a:p>
            <a:endParaRPr lang="es-ES" dirty="0" smtClean="0"/>
          </a:p>
          <a:p>
            <a:pPr algn="just"/>
            <a:r>
              <a:rPr lang="es-ES" b="0" dirty="0" smtClean="0">
                <a:effectLst/>
              </a:rPr>
              <a:t>Cabe señalar que tanto para las urbanizaciones sujetas a reglamentación general y las urbanizaciones de interés social de desarrollo progresivo, la normativa no difiere, es decir, no existen regulaciones técnicas diferentes para su aprobación, lo único que varía en las urbanizaciones de interés social de desarrollo progresivo es el tipo de garantía a ser entregada y el plazo para la ejecución de las obras de urbanización.</a:t>
            </a:r>
            <a:endParaRPr lang="es-EC" b="0" dirty="0">
              <a:effectLst/>
            </a:endParaRPr>
          </a:p>
        </p:txBody>
      </p:sp>
    </p:spTree>
    <p:extLst>
      <p:ext uri="{BB962C8B-B14F-4D97-AF65-F5344CB8AC3E}">
        <p14:creationId xmlns:p14="http://schemas.microsoft.com/office/powerpoint/2010/main" val="550698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611560" y="1052736"/>
            <a:ext cx="7624376" cy="4431983"/>
          </a:xfrm>
          <a:prstGeom prst="rect">
            <a:avLst/>
          </a:prstGeom>
        </p:spPr>
        <p:txBody>
          <a:bodyPr wrap="square">
            <a:spAutoFit/>
          </a:bodyPr>
          <a:lstStyle/>
          <a:p>
            <a:pPr algn="just"/>
            <a:endParaRPr lang="es-ES" dirty="0" smtClean="0">
              <a:latin typeface="Tahoma" panose="020B0604030504040204" pitchFamily="34" charset="0"/>
            </a:endParaRPr>
          </a:p>
          <a:p>
            <a:pPr algn="just"/>
            <a:r>
              <a:rPr lang="es-ES" sz="2200" dirty="0" smtClean="0">
                <a:latin typeface="HelveticaNeueLT Pro 57 Cn"/>
              </a:rPr>
              <a:t>Mediante </a:t>
            </a:r>
            <a:r>
              <a:rPr lang="es-ES" sz="2200" dirty="0">
                <a:latin typeface="HelveticaNeueLT Pro 57 Cn"/>
              </a:rPr>
              <a:t>Oficio No. GADDMQ-AZVCH-2021-0149-O de fecha 24 de enero de </a:t>
            </a:r>
            <a:r>
              <a:rPr lang="es-ES" sz="2200" dirty="0" smtClean="0">
                <a:latin typeface="HelveticaNeueLT Pro 57 Cn"/>
              </a:rPr>
              <a:t>2021, </a:t>
            </a:r>
            <a:r>
              <a:rPr lang="es-ES" sz="2200" dirty="0">
                <a:latin typeface="HelveticaNeueLT Pro 57 Cn"/>
              </a:rPr>
              <a:t>la Administración Zonal Los </a:t>
            </a:r>
            <a:r>
              <a:rPr lang="es-ES" sz="2200" dirty="0" smtClean="0">
                <a:latin typeface="HelveticaNeueLT Pro 57 Cn"/>
              </a:rPr>
              <a:t>Chillos </a:t>
            </a:r>
            <a:r>
              <a:rPr lang="es-ES" sz="2200" dirty="0">
                <a:latin typeface="HelveticaNeueLT Pro 57 Cn"/>
              </a:rPr>
              <a:t>remite el Informe Técnico No. 013-2021-FIS-DGT-AZVCH, </a:t>
            </a:r>
            <a:r>
              <a:rPr lang="es-ES" sz="2200" dirty="0" smtClean="0">
                <a:latin typeface="HelveticaNeueLT Pro 57 Cn"/>
              </a:rPr>
              <a:t>indicando que </a:t>
            </a:r>
            <a:r>
              <a:rPr lang="es-ES" sz="2200" dirty="0">
                <a:latin typeface="HelveticaNeueLT Pro 57 Cn"/>
              </a:rPr>
              <a:t>la mencionada urbanización tiene ejecutado el 100% de los bordillos.</a:t>
            </a:r>
            <a:endParaRPr lang="es-EC" sz="2200" dirty="0">
              <a:latin typeface="HelveticaNeueLT Pro 57 Cn"/>
            </a:endParaRPr>
          </a:p>
          <a:p>
            <a:pPr algn="just"/>
            <a:r>
              <a:rPr lang="es-ES" sz="2200" dirty="0">
                <a:latin typeface="HelveticaNeueLT Pro 57 Cn"/>
              </a:rPr>
              <a:t> </a:t>
            </a:r>
            <a:endParaRPr lang="es-EC" sz="2200" dirty="0">
              <a:latin typeface="HelveticaNeueLT Pro 57 Cn"/>
            </a:endParaRPr>
          </a:p>
          <a:p>
            <a:pPr algn="just"/>
            <a:r>
              <a:rPr lang="es-ES" sz="2200" dirty="0" smtClean="0">
                <a:latin typeface="HelveticaNeueLT Pro 57 Cn"/>
              </a:rPr>
              <a:t>Sin embargo, en el Cronograma </a:t>
            </a:r>
            <a:r>
              <a:rPr lang="es-ES" sz="2200" dirty="0">
                <a:latin typeface="HelveticaNeueLT Pro 57 Cn"/>
              </a:rPr>
              <a:t>valorado de obras de la urbanización, </a:t>
            </a:r>
            <a:r>
              <a:rPr lang="es-ES" sz="2200" dirty="0" smtClean="0">
                <a:latin typeface="HelveticaNeueLT Pro 57 Cn"/>
              </a:rPr>
              <a:t>deben constar todos los rubros por </a:t>
            </a:r>
            <a:r>
              <a:rPr lang="es-ES" sz="2200" dirty="0">
                <a:latin typeface="HelveticaNeueLT Pro 57 Cn"/>
              </a:rPr>
              <a:t>cuanto es parte de las obras que tienen que ser receptadas y constar en el Acta entrega recepción que se deberá realizar por parte de la Administración Zonal Los </a:t>
            </a:r>
            <a:r>
              <a:rPr lang="es-ES" sz="2200" dirty="0" smtClean="0">
                <a:latin typeface="HelveticaNeueLT Pro 57 Cn"/>
              </a:rPr>
              <a:t>Chillos, cuando los urbanizadores entreguen las obras a la Municipalidad.</a:t>
            </a:r>
            <a:endParaRPr lang="es-EC" sz="2200" dirty="0">
              <a:latin typeface="HelveticaNeueLT Pro 57 Cn"/>
            </a:endParaRPr>
          </a:p>
        </p:txBody>
      </p:sp>
    </p:spTree>
    <p:extLst>
      <p:ext uri="{BB962C8B-B14F-4D97-AF65-F5344CB8AC3E}">
        <p14:creationId xmlns:p14="http://schemas.microsoft.com/office/powerpoint/2010/main" val="1954506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8263" t="46068" r="8263" b="29085"/>
          <a:stretch/>
        </p:blipFill>
        <p:spPr>
          <a:xfrm>
            <a:off x="1115616" y="2348880"/>
            <a:ext cx="7408352" cy="2088232"/>
          </a:xfrm>
          <a:prstGeom prst="rect">
            <a:avLst/>
          </a:prstGeom>
        </p:spPr>
      </p:pic>
    </p:spTree>
    <p:extLst>
      <p:ext uri="{BB962C8B-B14F-4D97-AF65-F5344CB8AC3E}">
        <p14:creationId xmlns:p14="http://schemas.microsoft.com/office/powerpoint/2010/main" val="856391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51520" y="1772816"/>
            <a:ext cx="8712968" cy="31683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4" name="Marcador de contenido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3828" y="2372547"/>
            <a:ext cx="3168352" cy="1016058"/>
          </a:xfrm>
          <a:prstGeom prst="rect">
            <a:avLst/>
          </a:prstGeom>
        </p:spPr>
      </p:pic>
    </p:spTree>
    <p:extLst>
      <p:ext uri="{BB962C8B-B14F-4D97-AF65-F5344CB8AC3E}">
        <p14:creationId xmlns:p14="http://schemas.microsoft.com/office/powerpoint/2010/main" val="42732014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2 Marcador de contenido"/>
          <p:cNvSpPr>
            <a:spLocks noGrp="1"/>
          </p:cNvSpPr>
          <p:nvPr>
            <p:ph idx="1"/>
          </p:nvPr>
        </p:nvSpPr>
        <p:spPr>
          <a:xfrm>
            <a:off x="457200" y="764704"/>
            <a:ext cx="8291264" cy="792087"/>
          </a:xfrm>
          <a:noFill/>
        </p:spPr>
        <p:txBody>
          <a:bodyPr>
            <a:normAutofit fontScale="77500" lnSpcReduction="20000"/>
          </a:bodyPr>
          <a:lstStyle/>
          <a:p>
            <a:pPr marL="0" indent="0" algn="ctr">
              <a:buNone/>
            </a:pPr>
            <a:r>
              <a:rPr lang="es-EC" sz="2600" b="1" dirty="0" smtClean="0"/>
              <a:t>URBANIZACIÓN «COOPERATIVA DE VIVIENDA “LA PRIMAVERA” DE LOS SERVIDORES DEL MINISTERIO DE AMBIENTE»</a:t>
            </a:r>
            <a:endParaRPr lang="es-EC" sz="2600" b="1" dirty="0"/>
          </a:p>
        </p:txBody>
      </p:sp>
      <p:pic>
        <p:nvPicPr>
          <p:cNvPr id="12" name="Marcador de contenido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0592" y="6093296"/>
            <a:ext cx="1873408" cy="600783"/>
          </a:xfrm>
          <a:prstGeom prst="rect">
            <a:avLst/>
          </a:prstGeom>
        </p:spPr>
      </p:pic>
      <p:pic>
        <p:nvPicPr>
          <p:cNvPr id="1026" name="Imagen 1"/>
          <p:cNvPicPr>
            <a:picLocks noChangeAspect="1" noChangeArrowheads="1"/>
          </p:cNvPicPr>
          <p:nvPr/>
        </p:nvPicPr>
        <p:blipFill>
          <a:blip r:embed="rId4">
            <a:extLst>
              <a:ext uri="{28A0092B-C50C-407E-A947-70E740481C1C}">
                <a14:useLocalDpi xmlns:a14="http://schemas.microsoft.com/office/drawing/2010/main" val="0"/>
              </a:ext>
            </a:extLst>
          </a:blip>
          <a:srcRect l="20494" t="28891" r="19258" b="16432"/>
          <a:stretch>
            <a:fillRect/>
          </a:stretch>
        </p:blipFill>
        <p:spPr bwMode="auto">
          <a:xfrm>
            <a:off x="755575" y="1556790"/>
            <a:ext cx="7755881" cy="4392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1558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4 Rectángulo"/>
          <p:cNvSpPr/>
          <p:nvPr/>
        </p:nvSpPr>
        <p:spPr>
          <a:xfrm>
            <a:off x="3995936" y="3645024"/>
            <a:ext cx="392582"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8 Forma libre"/>
          <p:cNvSpPr/>
          <p:nvPr/>
        </p:nvSpPr>
        <p:spPr>
          <a:xfrm>
            <a:off x="4631531" y="2876550"/>
            <a:ext cx="183357" cy="988219"/>
          </a:xfrm>
          <a:custGeom>
            <a:avLst/>
            <a:gdLst>
              <a:gd name="connsiteX0" fmla="*/ 0 w 183357"/>
              <a:gd name="connsiteY0" fmla="*/ 966788 h 988219"/>
              <a:gd name="connsiteX1" fmla="*/ 133350 w 183357"/>
              <a:gd name="connsiteY1" fmla="*/ 0 h 988219"/>
              <a:gd name="connsiteX2" fmla="*/ 183357 w 183357"/>
              <a:gd name="connsiteY2" fmla="*/ 9525 h 988219"/>
              <a:gd name="connsiteX3" fmla="*/ 45244 w 183357"/>
              <a:gd name="connsiteY3" fmla="*/ 988219 h 988219"/>
              <a:gd name="connsiteX4" fmla="*/ 0 w 183357"/>
              <a:gd name="connsiteY4" fmla="*/ 966788 h 988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357" h="988219">
                <a:moveTo>
                  <a:pt x="0" y="966788"/>
                </a:moveTo>
                <a:lnTo>
                  <a:pt x="133350" y="0"/>
                </a:lnTo>
                <a:lnTo>
                  <a:pt x="183357" y="9525"/>
                </a:lnTo>
                <a:lnTo>
                  <a:pt x="45244" y="988219"/>
                </a:lnTo>
                <a:lnTo>
                  <a:pt x="0" y="966788"/>
                </a:lnTo>
                <a:close/>
              </a:path>
            </a:pathLst>
          </a:cu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ln w="3175">
                <a:noFill/>
              </a:ln>
              <a:solidFill>
                <a:schemeClr val="bg1"/>
              </a:solidFill>
            </a:endParaRPr>
          </a:p>
        </p:txBody>
      </p:sp>
      <p:sp>
        <p:nvSpPr>
          <p:cNvPr id="13" name="12 Forma libre"/>
          <p:cNvSpPr/>
          <p:nvPr/>
        </p:nvSpPr>
        <p:spPr>
          <a:xfrm>
            <a:off x="1023938" y="2869406"/>
            <a:ext cx="61912" cy="104775"/>
          </a:xfrm>
          <a:custGeom>
            <a:avLst/>
            <a:gdLst>
              <a:gd name="connsiteX0" fmla="*/ 7143 w 61912"/>
              <a:gd name="connsiteY0" fmla="*/ 0 h 104775"/>
              <a:gd name="connsiteX1" fmla="*/ 61912 w 61912"/>
              <a:gd name="connsiteY1" fmla="*/ 2382 h 104775"/>
              <a:gd name="connsiteX2" fmla="*/ 54768 w 61912"/>
              <a:gd name="connsiteY2" fmla="*/ 104775 h 104775"/>
              <a:gd name="connsiteX3" fmla="*/ 0 w 61912"/>
              <a:gd name="connsiteY3" fmla="*/ 102394 h 104775"/>
              <a:gd name="connsiteX4" fmla="*/ 7143 w 61912"/>
              <a:gd name="connsiteY4" fmla="*/ 0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2" h="104775">
                <a:moveTo>
                  <a:pt x="7143" y="0"/>
                </a:moveTo>
                <a:lnTo>
                  <a:pt x="61912" y="2382"/>
                </a:lnTo>
                <a:lnTo>
                  <a:pt x="54768" y="104775"/>
                </a:lnTo>
                <a:lnTo>
                  <a:pt x="0" y="102394"/>
                </a:lnTo>
                <a:lnTo>
                  <a:pt x="7143" y="0"/>
                </a:lnTo>
                <a:close/>
              </a:path>
            </a:pathLst>
          </a:cu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Rectángulo 13"/>
          <p:cNvSpPr/>
          <p:nvPr/>
        </p:nvSpPr>
        <p:spPr>
          <a:xfrm>
            <a:off x="1962363" y="483134"/>
            <a:ext cx="6120680" cy="419123"/>
          </a:xfrm>
          <a:prstGeom prst="rect">
            <a:avLst/>
          </a:prstGeom>
          <a:solidFill>
            <a:schemeClr val="accent5">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PROPUESTA URBANÍSTICA</a:t>
            </a:r>
            <a:endParaRPr lang="es-EC" dirty="0"/>
          </a:p>
        </p:txBody>
      </p:sp>
      <p:pic>
        <p:nvPicPr>
          <p:cNvPr id="16" name="Marcador de contenido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0592" y="6093296"/>
            <a:ext cx="1873408" cy="600783"/>
          </a:xfrm>
          <a:prstGeom prst="rect">
            <a:avLst/>
          </a:prstGeom>
        </p:spPr>
      </p:pic>
      <p:pic>
        <p:nvPicPr>
          <p:cNvPr id="17" name="Imagen 16"/>
          <p:cNvPicPr/>
          <p:nvPr/>
        </p:nvPicPr>
        <p:blipFill rotWithShape="1">
          <a:blip r:embed="rId3"/>
          <a:srcRect l="14766" t="20095" r="14630" b="7674"/>
          <a:stretch/>
        </p:blipFill>
        <p:spPr bwMode="auto">
          <a:xfrm>
            <a:off x="1959271" y="1184362"/>
            <a:ext cx="6120680" cy="3384376"/>
          </a:xfrm>
          <a:prstGeom prst="rect">
            <a:avLst/>
          </a:prstGeom>
          <a:ln>
            <a:solidFill>
              <a:schemeClr val="bg1">
                <a:lumMod val="85000"/>
              </a:schemeClr>
            </a:solidFill>
          </a:ln>
          <a:extLst>
            <a:ext uri="{53640926-AAD7-44D8-BBD7-CCE9431645EC}">
              <a14:shadowObscured xmlns:a14="http://schemas.microsoft.com/office/drawing/2010/main"/>
            </a:ext>
          </a:extLst>
        </p:spPr>
      </p:pic>
      <p:graphicFrame>
        <p:nvGraphicFramePr>
          <p:cNvPr id="4" name="Tabla 3"/>
          <p:cNvGraphicFramePr>
            <a:graphicFrameLocks noGrp="1"/>
          </p:cNvGraphicFramePr>
          <p:nvPr>
            <p:extLst>
              <p:ext uri="{D42A27DB-BD31-4B8C-83A1-F6EECF244321}">
                <p14:modId xmlns:p14="http://schemas.microsoft.com/office/powerpoint/2010/main" val="1577871521"/>
              </p:ext>
            </p:extLst>
          </p:nvPr>
        </p:nvGraphicFramePr>
        <p:xfrm>
          <a:off x="2051720" y="5013176"/>
          <a:ext cx="6096000" cy="741680"/>
        </p:xfrm>
        <a:graphic>
          <a:graphicData uri="http://schemas.openxmlformats.org/drawingml/2006/table">
            <a:tbl>
              <a:tblPr firstRow="1" bandRow="1">
                <a:tableStyleId>{5940675A-B579-460E-94D1-54222C63F5DA}</a:tableStyleId>
              </a:tblPr>
              <a:tblGrid>
                <a:gridCol w="1524000"/>
                <a:gridCol w="1524000"/>
                <a:gridCol w="1524000"/>
                <a:gridCol w="1524000"/>
              </a:tblGrid>
              <a:tr h="370840">
                <a:tc>
                  <a:txBody>
                    <a:bodyPr/>
                    <a:lstStyle/>
                    <a:p>
                      <a:pPr marL="230505" algn="just">
                        <a:spcAft>
                          <a:spcPts val="0"/>
                        </a:spcAft>
                      </a:pPr>
                      <a:r>
                        <a:rPr lang="es-EC" sz="900" b="1" dirty="0">
                          <a:effectLst/>
                        </a:rPr>
                        <a:t>PREDIO</a:t>
                      </a:r>
                      <a:endParaRPr lang="es-EC" sz="1000" b="1" dirty="0">
                        <a:effectLst/>
                        <a:latin typeface="Times New Roman" panose="02020603050405020304" pitchFamily="18" charset="0"/>
                        <a:ea typeface="Times New Roman" panose="02020603050405020304" pitchFamily="18" charset="0"/>
                      </a:endParaRPr>
                    </a:p>
                  </a:txBody>
                  <a:tcPr/>
                </a:tc>
                <a:tc>
                  <a:txBody>
                    <a:bodyPr/>
                    <a:lstStyle/>
                    <a:p>
                      <a:pPr marL="230505" algn="just">
                        <a:spcAft>
                          <a:spcPts val="0"/>
                        </a:spcAft>
                      </a:pPr>
                      <a:r>
                        <a:rPr lang="es-EC" sz="900">
                          <a:effectLst/>
                        </a:rPr>
                        <a:t>769294</a:t>
                      </a:r>
                      <a:endParaRPr lang="es-EC" sz="1000">
                        <a:effectLst/>
                        <a:latin typeface="Times New Roman" panose="02020603050405020304" pitchFamily="18" charset="0"/>
                        <a:ea typeface="Times New Roman" panose="02020603050405020304" pitchFamily="18" charset="0"/>
                      </a:endParaRPr>
                    </a:p>
                  </a:txBody>
                  <a:tcPr/>
                </a:tc>
                <a:tc>
                  <a:txBody>
                    <a:bodyPr/>
                    <a:lstStyle/>
                    <a:p>
                      <a:pPr marL="230505" algn="just">
                        <a:spcAft>
                          <a:spcPts val="1000"/>
                        </a:spcAft>
                      </a:pPr>
                      <a:r>
                        <a:rPr lang="es-EC" sz="900" b="1" dirty="0">
                          <a:effectLst/>
                        </a:rPr>
                        <a:t>NÚMERO DE LOTES</a:t>
                      </a:r>
                      <a:endParaRPr lang="es-EC" sz="1000" b="1" dirty="0">
                        <a:effectLst/>
                        <a:latin typeface="Times New Roman" panose="02020603050405020304" pitchFamily="18" charset="0"/>
                        <a:ea typeface="Times New Roman" panose="02020603050405020304" pitchFamily="18" charset="0"/>
                      </a:endParaRPr>
                    </a:p>
                  </a:txBody>
                  <a:tcPr/>
                </a:tc>
                <a:tc>
                  <a:txBody>
                    <a:bodyPr/>
                    <a:lstStyle/>
                    <a:p>
                      <a:pPr marL="230505" algn="just">
                        <a:spcAft>
                          <a:spcPts val="1000"/>
                        </a:spcAft>
                      </a:pPr>
                      <a:r>
                        <a:rPr lang="es-EC" sz="900">
                          <a:effectLst/>
                        </a:rPr>
                        <a:t>74</a:t>
                      </a:r>
                      <a:endParaRPr lang="es-EC" sz="1000">
                        <a:effectLst/>
                        <a:latin typeface="Times New Roman" panose="02020603050405020304" pitchFamily="18" charset="0"/>
                        <a:ea typeface="Times New Roman" panose="02020603050405020304" pitchFamily="18" charset="0"/>
                      </a:endParaRPr>
                    </a:p>
                  </a:txBody>
                  <a:tcPr/>
                </a:tc>
              </a:tr>
              <a:tr h="370840">
                <a:tc>
                  <a:txBody>
                    <a:bodyPr/>
                    <a:lstStyle/>
                    <a:p>
                      <a:pPr marL="230505" algn="just">
                        <a:spcAft>
                          <a:spcPts val="0"/>
                        </a:spcAft>
                      </a:pPr>
                      <a:r>
                        <a:rPr lang="es-EC" sz="900" b="1" dirty="0">
                          <a:effectLst/>
                        </a:rPr>
                        <a:t>SECTOR</a:t>
                      </a:r>
                      <a:r>
                        <a:rPr lang="es-EC" sz="900" dirty="0">
                          <a:effectLst/>
                        </a:rPr>
                        <a:t> </a:t>
                      </a:r>
                      <a:endParaRPr lang="es-EC" sz="1000" dirty="0">
                        <a:effectLst/>
                        <a:latin typeface="Times New Roman" panose="02020603050405020304" pitchFamily="18" charset="0"/>
                        <a:ea typeface="Times New Roman" panose="02020603050405020304" pitchFamily="18" charset="0"/>
                      </a:endParaRPr>
                    </a:p>
                  </a:txBody>
                  <a:tcPr/>
                </a:tc>
                <a:tc>
                  <a:txBody>
                    <a:bodyPr/>
                    <a:lstStyle/>
                    <a:p>
                      <a:pPr marL="230505" algn="just">
                        <a:spcAft>
                          <a:spcPts val="0"/>
                        </a:spcAft>
                      </a:pPr>
                      <a:r>
                        <a:rPr lang="es-EC" sz="900">
                          <a:effectLst/>
                        </a:rPr>
                        <a:t>LA HOSPITALARIA</a:t>
                      </a:r>
                      <a:endParaRPr lang="es-EC" sz="1000">
                        <a:effectLst/>
                        <a:latin typeface="Times New Roman" panose="02020603050405020304" pitchFamily="18" charset="0"/>
                        <a:ea typeface="Times New Roman" panose="02020603050405020304" pitchFamily="18" charset="0"/>
                      </a:endParaRPr>
                    </a:p>
                  </a:txBody>
                  <a:tcPr/>
                </a:tc>
                <a:tc>
                  <a:txBody>
                    <a:bodyPr/>
                    <a:lstStyle/>
                    <a:p>
                      <a:pPr marL="230505" algn="just">
                        <a:spcAft>
                          <a:spcPts val="0"/>
                        </a:spcAft>
                      </a:pPr>
                      <a:r>
                        <a:rPr lang="es-EC" sz="900" b="1" dirty="0">
                          <a:effectLst/>
                        </a:rPr>
                        <a:t>PARROQUIA</a:t>
                      </a:r>
                      <a:endParaRPr lang="es-EC" sz="1000" b="1" dirty="0">
                        <a:effectLst/>
                        <a:latin typeface="Times New Roman" panose="02020603050405020304" pitchFamily="18" charset="0"/>
                        <a:ea typeface="Times New Roman" panose="02020603050405020304" pitchFamily="18" charset="0"/>
                      </a:endParaRPr>
                    </a:p>
                  </a:txBody>
                  <a:tcPr/>
                </a:tc>
                <a:tc>
                  <a:txBody>
                    <a:bodyPr/>
                    <a:lstStyle/>
                    <a:p>
                      <a:pPr marL="230505" algn="just">
                        <a:spcAft>
                          <a:spcPts val="0"/>
                        </a:spcAft>
                      </a:pPr>
                      <a:r>
                        <a:rPr lang="es-EC" sz="900" dirty="0">
                          <a:effectLst/>
                        </a:rPr>
                        <a:t>CONOCOTO</a:t>
                      </a:r>
                      <a:endParaRPr lang="es-EC" sz="1000" dirty="0">
                        <a:effectLst/>
                        <a:latin typeface="Times New Roman" panose="02020603050405020304" pitchFamily="18" charset="0"/>
                        <a:ea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17383604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a:xfrm>
            <a:off x="467544" y="404664"/>
            <a:ext cx="8424936" cy="5832648"/>
          </a:xfrm>
        </p:spPr>
        <p:txBody>
          <a:bodyPr/>
          <a:lstStyle/>
          <a:p>
            <a:pPr algn="just"/>
            <a:r>
              <a:rPr lang="es-EC" sz="2200" b="0" dirty="0" smtClean="0"/>
              <a:t>El Concejo Metropolitano de Quito mediante Ordenanza No. 0163 sancionada el 25 de noviembre de 2017 aprobó la Urbanización sujeta a reglamentación general denominada Cooperativa de Vivienda LA PRIMAVERA de los Servidores del Medio Ambiente.</a:t>
            </a:r>
          </a:p>
          <a:p>
            <a:pPr algn="just"/>
            <a:endParaRPr lang="es-EC" sz="2200" b="0" dirty="0" smtClean="0"/>
          </a:p>
          <a:p>
            <a:pPr algn="just"/>
            <a:r>
              <a:rPr lang="es-EC" sz="2200" b="0" dirty="0" smtClean="0"/>
              <a:t>El artículo 4 de l</a:t>
            </a:r>
            <a:r>
              <a:rPr lang="es-ES" sz="2200" b="0" dirty="0" smtClean="0"/>
              <a:t>a mencionada </a:t>
            </a:r>
            <a:r>
              <a:rPr lang="es-EC" sz="2200" b="0" dirty="0" smtClean="0"/>
              <a:t>ordenanza, respecto a la garantía para ejecución de obras, determina que el valor de las obras de urbanización es de USD. 744.570,82 m2 por lo que los urbanizadores deben rendir garantía en la forma y condiciones establecidas en el Art. 33 de la Ordenanza Metropolitana No. 0156.</a:t>
            </a:r>
          </a:p>
          <a:p>
            <a:pPr algn="just"/>
            <a:endParaRPr lang="es-ES" sz="2200" b="0" dirty="0" smtClean="0"/>
          </a:p>
          <a:p>
            <a:pPr algn="just"/>
            <a:r>
              <a:rPr lang="es-ES" sz="2200" b="0" dirty="0" smtClean="0"/>
              <a:t>Sin embargo, los promotores de la urbanización no han entregado la garantía antes indicada, manifestando que son una organización sin fines de lucro cuyo objeto social es la satisfacción de las necesidades habitacionales de sus socios y sus familias, no disponen de los recursos económicos.</a:t>
            </a:r>
          </a:p>
        </p:txBody>
      </p:sp>
    </p:spTree>
    <p:extLst>
      <p:ext uri="{BB962C8B-B14F-4D97-AF65-F5344CB8AC3E}">
        <p14:creationId xmlns:p14="http://schemas.microsoft.com/office/powerpoint/2010/main" val="3556553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a:xfrm>
            <a:off x="467544" y="404664"/>
            <a:ext cx="8424936" cy="5832648"/>
          </a:xfrm>
        </p:spPr>
        <p:txBody>
          <a:bodyPr/>
          <a:lstStyle/>
          <a:p>
            <a:endParaRPr lang="es-ES" dirty="0" smtClean="0"/>
          </a:p>
          <a:p>
            <a:pPr algn="just"/>
            <a:r>
              <a:rPr lang="es-ES" sz="2300" b="0" dirty="0"/>
              <a:t>Por lo </a:t>
            </a:r>
            <a:r>
              <a:rPr lang="es-ES" sz="2300" b="0" dirty="0" smtClean="0"/>
              <a:t>expuesto, </a:t>
            </a:r>
            <a:r>
              <a:rPr lang="es-ES" sz="2300" b="0" dirty="0"/>
              <a:t>mediante Oficio No. 21-G-CLP-IC del 8 de mayo de 2019 </a:t>
            </a:r>
            <a:r>
              <a:rPr lang="es-ES" sz="2300" b="0" dirty="0" smtClean="0"/>
              <a:t>la </a:t>
            </a:r>
            <a:r>
              <a:rPr lang="es-ES" sz="2300" b="0" dirty="0"/>
              <a:t>señora </a:t>
            </a:r>
            <a:r>
              <a:rPr lang="es-ES" sz="2300" b="0" dirty="0" err="1"/>
              <a:t>Tgla</a:t>
            </a:r>
            <a:r>
              <a:rPr lang="es-ES" sz="2300" b="0" dirty="0"/>
              <a:t>. Irma Castillo Marín en calidad de Gerente de la Cooperativa La Primavera, </a:t>
            </a:r>
            <a:r>
              <a:rPr lang="es-ES" sz="2300" b="0" dirty="0" smtClean="0"/>
              <a:t>solicita </a:t>
            </a:r>
            <a:r>
              <a:rPr lang="es-ES" sz="2300" b="0" dirty="0"/>
              <a:t>se reforme la ordenanza de aprobación de la urbanización </a:t>
            </a:r>
            <a:r>
              <a:rPr lang="es-ES" sz="2300" b="0" dirty="0" smtClean="0"/>
              <a:t>de ser una urbanización sujeta </a:t>
            </a:r>
            <a:r>
              <a:rPr lang="es-ES" sz="2300" b="0" dirty="0"/>
              <a:t>a reglamentación general a una urbanización de interés social de desarrollo </a:t>
            </a:r>
            <a:r>
              <a:rPr lang="es-ES" sz="2300" b="0" dirty="0" smtClean="0"/>
              <a:t>progresivo.</a:t>
            </a:r>
          </a:p>
          <a:p>
            <a:pPr algn="just"/>
            <a:endParaRPr lang="es-ES" sz="2300" b="0" dirty="0" smtClean="0"/>
          </a:p>
          <a:p>
            <a:pPr algn="just"/>
            <a:endParaRPr lang="es-ES" sz="2300" b="0" dirty="0" smtClean="0"/>
          </a:p>
          <a:p>
            <a:pPr lvl="0" algn="just"/>
            <a:r>
              <a:rPr lang="es-ES" sz="2300" b="0" dirty="0" smtClean="0"/>
              <a:t>La Cooperativa de Vivienda “LA PRIMAVERA” de los Servidores del Ministerio del Ambiente se encuentra registrada en la Superintendencia de Economía Popular y Solidaria, la administrada presenta el Registro de Directivas de Organizaciones de la Economía Popular y Solidaria de fecha 21 de febrero de 2018.</a:t>
            </a:r>
            <a:endParaRPr lang="es-EC" sz="2300" b="0" dirty="0" smtClean="0"/>
          </a:p>
          <a:p>
            <a:pPr algn="just"/>
            <a:endParaRPr lang="es-ES" sz="2000" b="0" dirty="0"/>
          </a:p>
          <a:p>
            <a:pPr algn="just"/>
            <a:endParaRPr lang="es-ES" sz="2000" b="0" dirty="0"/>
          </a:p>
          <a:p>
            <a:endParaRPr lang="es-ES" b="0" dirty="0"/>
          </a:p>
        </p:txBody>
      </p:sp>
    </p:spTree>
    <p:extLst>
      <p:ext uri="{BB962C8B-B14F-4D97-AF65-F5344CB8AC3E}">
        <p14:creationId xmlns:p14="http://schemas.microsoft.com/office/powerpoint/2010/main" val="478589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a:xfrm>
            <a:off x="467544" y="404664"/>
            <a:ext cx="8424936" cy="5832648"/>
          </a:xfrm>
        </p:spPr>
        <p:txBody>
          <a:bodyPr/>
          <a:lstStyle/>
          <a:p>
            <a:pPr lvl="0" algn="just"/>
            <a:endParaRPr lang="es-ES" sz="2000" b="0" dirty="0" smtClean="0"/>
          </a:p>
          <a:p>
            <a:pPr lvl="0" algn="just"/>
            <a:r>
              <a:rPr lang="es-ES" sz="2300" b="0" dirty="0" smtClean="0"/>
              <a:t>El </a:t>
            </a:r>
            <a:r>
              <a:rPr lang="es-ES" sz="2300" b="0" dirty="0"/>
              <a:t>Estatuto de la Cooperativa de Vivienda “LA PRIMAVERA” de los Servidores del Ministerio del Ambiente, en la parte pertinente establece:</a:t>
            </a:r>
            <a:endParaRPr lang="es-EC" sz="2300" b="0" dirty="0"/>
          </a:p>
          <a:p>
            <a:pPr algn="just"/>
            <a:r>
              <a:rPr lang="es-ES" sz="2300" b="0" dirty="0"/>
              <a:t> </a:t>
            </a:r>
            <a:endParaRPr lang="es-EC" sz="2300" b="0" dirty="0"/>
          </a:p>
          <a:p>
            <a:pPr algn="just"/>
            <a:r>
              <a:rPr lang="es-ES" sz="2300" b="0" dirty="0"/>
              <a:t>Artículo 3.- OBJETO SOCIAL.- La Cooperativa de Vivienda “LA PRIMAVERA” de los Servidores del Ministerio del Ambiente, tendrá como objeto social la satisfacción de las necesidades habitacionales de sus socios y sus familias, en entornos favorables para la reproducción de la vida, construyendo comunidades habitacionales cooperativas que sustenten vecindarios sanos, pacíficos y seguros, responsables con la naturaleza, el espacio público y el medio ambiente en el marco de las normas dictadas por las autoridades locales y nacionales.</a:t>
            </a:r>
            <a:endParaRPr lang="es-EC" sz="2300" b="0" dirty="0"/>
          </a:p>
          <a:p>
            <a:pPr algn="just"/>
            <a:endParaRPr lang="es-ES" sz="2000" b="0" dirty="0"/>
          </a:p>
          <a:p>
            <a:r>
              <a:rPr lang="es-ES" i="1" dirty="0"/>
              <a:t> </a:t>
            </a:r>
            <a:endParaRPr lang="es-EC" dirty="0">
              <a:effectLst/>
            </a:endParaRPr>
          </a:p>
        </p:txBody>
      </p:sp>
    </p:spTree>
    <p:extLst>
      <p:ext uri="{BB962C8B-B14F-4D97-AF65-F5344CB8AC3E}">
        <p14:creationId xmlns:p14="http://schemas.microsoft.com/office/powerpoint/2010/main" val="4013943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a:xfrm>
            <a:off x="467544" y="404664"/>
            <a:ext cx="8424936" cy="5832648"/>
          </a:xfrm>
        </p:spPr>
        <p:txBody>
          <a:bodyPr/>
          <a:lstStyle/>
          <a:p>
            <a:endParaRPr lang="es-ES" dirty="0" smtClean="0"/>
          </a:p>
          <a:p>
            <a:pPr algn="just"/>
            <a:r>
              <a:rPr lang="es-ES" b="0" dirty="0" smtClean="0"/>
              <a:t>Artículo </a:t>
            </a:r>
            <a:r>
              <a:rPr lang="es-ES" b="0" dirty="0"/>
              <a:t>4.- ACTIVIDADES.- Sin perjuicio de las actividades complementarias que le fueren autorizadas por la Superintendencia de Economía Popular y Solidaria, la Cooperativa de Vivienda “LA PRIMAVERA” de los Servidores del Ministerio del Ambiente, podrá efectuar todo acto o contrato lícito, tendiente al cumplimiento de su objeto social, especialmente, los siguientes: (…)</a:t>
            </a:r>
            <a:endParaRPr lang="es-EC" b="0" dirty="0"/>
          </a:p>
          <a:p>
            <a:pPr algn="just"/>
            <a:r>
              <a:rPr lang="es-ES" b="0" dirty="0"/>
              <a:t> </a:t>
            </a:r>
            <a:endParaRPr lang="es-EC" b="0" dirty="0"/>
          </a:p>
          <a:p>
            <a:pPr marL="342900" indent="-342900" algn="just">
              <a:buFont typeface="Arial" panose="020B0604020202020204" pitchFamily="34" charset="0"/>
              <a:buChar char="•"/>
            </a:pPr>
            <a:r>
              <a:rPr lang="es-ES" b="0" dirty="0"/>
              <a:t>4. Realizar todas las acciones de los gobiernos nacionales y seccionales, necesarios para el desarrollo de los programas de vivienda de la Cooperativa;</a:t>
            </a:r>
            <a:endParaRPr lang="es-EC" b="0" dirty="0"/>
          </a:p>
          <a:p>
            <a:pPr algn="just"/>
            <a:r>
              <a:rPr lang="es-ES" b="0" dirty="0"/>
              <a:t> </a:t>
            </a:r>
            <a:endParaRPr lang="es-EC" b="0" dirty="0"/>
          </a:p>
        </p:txBody>
      </p:sp>
    </p:spTree>
    <p:extLst>
      <p:ext uri="{BB962C8B-B14F-4D97-AF65-F5344CB8AC3E}">
        <p14:creationId xmlns:p14="http://schemas.microsoft.com/office/powerpoint/2010/main" val="1990095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a:xfrm>
            <a:off x="467544" y="404664"/>
            <a:ext cx="8424936" cy="5832648"/>
          </a:xfrm>
        </p:spPr>
        <p:txBody>
          <a:bodyPr/>
          <a:lstStyle/>
          <a:p>
            <a:pPr algn="just"/>
            <a:r>
              <a:rPr lang="es-ES" sz="2300" b="0" dirty="0" smtClean="0"/>
              <a:t>En </a:t>
            </a:r>
            <a:r>
              <a:rPr lang="es-ES" sz="2300" b="0" dirty="0"/>
              <a:t>virtud de lo cual la Dirección Metropolitana de Gestión Territorial de la </a:t>
            </a:r>
            <a:r>
              <a:rPr lang="es-ES" sz="2300" b="0" dirty="0" smtClean="0"/>
              <a:t>STHV mediante Oficio </a:t>
            </a:r>
            <a:r>
              <a:rPr lang="es-ES" sz="2300" b="0" dirty="0"/>
              <a:t>No. STHV-DMGT-2019-0049 del </a:t>
            </a:r>
            <a:r>
              <a:rPr lang="es-ES" sz="2300" b="0" dirty="0" smtClean="0"/>
              <a:t>21-08-2019 </a:t>
            </a:r>
            <a:r>
              <a:rPr lang="es-ES" sz="2300" b="0" dirty="0"/>
              <a:t>emite criterio técnico favorable para la modificatoria de Urbanización sujeta a Reglamentación General “Cooperativa de Vivienda “LA PRIMAVERA” de los Servidores del Ministerio del Ambiente” a Urbanización de Interés Social de Desarrollo Progresivo “Cooperativa de Vivienda “LA PRIMAVERA” de los Servidores del Ministerio del Ambiente</a:t>
            </a:r>
            <a:r>
              <a:rPr lang="es-ES" sz="2300" b="0" dirty="0" smtClean="0"/>
              <a:t>”, lo cual es ratificado </a:t>
            </a:r>
            <a:r>
              <a:rPr lang="es-ES" sz="2300" b="0" dirty="0"/>
              <a:t>mediante Oficio No. </a:t>
            </a:r>
            <a:r>
              <a:rPr lang="es-ES" sz="2300" b="0" dirty="0" smtClean="0"/>
              <a:t>STHV-DMGT-2020-1023 </a:t>
            </a:r>
            <a:r>
              <a:rPr lang="es-ES" sz="2300" b="0" dirty="0"/>
              <a:t>del </a:t>
            </a:r>
            <a:r>
              <a:rPr lang="es-ES" sz="2300" b="0" dirty="0" smtClean="0"/>
              <a:t>03-04-2020. </a:t>
            </a:r>
          </a:p>
          <a:p>
            <a:pPr algn="just"/>
            <a:endParaRPr lang="es-ES" sz="2300" b="0" dirty="0"/>
          </a:p>
          <a:p>
            <a:pPr algn="just"/>
            <a:r>
              <a:rPr lang="es-ES" sz="2300" b="0" dirty="0" smtClean="0"/>
              <a:t>Procuraduría Metropolitana con Oficio No. GADDMQ-PM-SAUOS-2019-0081-O del 31-10-2019, emite informe legal favorable para la modificatoria y remite el proyecto de ordenanza respectivo, lo cual es ratificado </a:t>
            </a:r>
            <a:r>
              <a:rPr lang="es-ES" sz="2300" b="0" dirty="0"/>
              <a:t>mediante con Oficio No. </a:t>
            </a:r>
            <a:r>
              <a:rPr lang="es-ES" sz="2300" b="0" dirty="0" smtClean="0"/>
              <a:t>GADDMQ-PM-SAUOS-2019-0197-O </a:t>
            </a:r>
            <a:r>
              <a:rPr lang="es-ES" sz="2300" b="0" dirty="0"/>
              <a:t>del </a:t>
            </a:r>
            <a:r>
              <a:rPr lang="es-ES" sz="2300" b="0" dirty="0" smtClean="0"/>
              <a:t>02-07-2020.</a:t>
            </a:r>
            <a:endParaRPr lang="es-EC" sz="2300" b="0" dirty="0"/>
          </a:p>
        </p:txBody>
      </p:sp>
    </p:spTree>
    <p:extLst>
      <p:ext uri="{BB962C8B-B14F-4D97-AF65-F5344CB8AC3E}">
        <p14:creationId xmlns:p14="http://schemas.microsoft.com/office/powerpoint/2010/main" val="3030179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a:xfrm>
            <a:off x="323528" y="404664"/>
            <a:ext cx="8424936" cy="5832648"/>
          </a:xfrm>
        </p:spPr>
        <p:txBody>
          <a:bodyPr/>
          <a:lstStyle/>
          <a:p>
            <a:endParaRPr lang="es-ES" dirty="0" smtClean="0"/>
          </a:p>
          <a:p>
            <a:pPr algn="just"/>
            <a:r>
              <a:rPr lang="es-ES" sz="2300" b="0" dirty="0"/>
              <a:t>Al modificarse la mencionada urbanización a una Urbanización de Interés Social de Desarrollo Progresivo, se modifica el plazo para la entrega de las obras y el tipo de garantía a ser entregada, esto es, el plazo será de ocho años y servirán como garantía de ejecución de las obras la hipoteca de los lotes, conforme se aprecia en el cronograma valorado de obras que remite la interesada, lo cual fue remitido a la Secretaría General del Concejo mediante Oficio No. STHV-DMGT-2020-2654-O del 8 de septiembre de </a:t>
            </a:r>
            <a:r>
              <a:rPr lang="es-ES" sz="2300" b="0" dirty="0" smtClean="0"/>
              <a:t>2020.</a:t>
            </a:r>
            <a:endParaRPr lang="es-EC" sz="2300" b="0" dirty="0"/>
          </a:p>
          <a:p>
            <a:pPr algn="just"/>
            <a:r>
              <a:rPr lang="es-ES" sz="2300" b="0" dirty="0"/>
              <a:t> </a:t>
            </a:r>
            <a:endParaRPr lang="es-EC" sz="2300" b="0" dirty="0"/>
          </a:p>
          <a:p>
            <a:pPr algn="just"/>
            <a:r>
              <a:rPr lang="es-ES" sz="2300" b="0" dirty="0"/>
              <a:t>Es  importante indicar que el proyecto urbanístico (número de lotes, vías, áreas verdes y de equipamiento público) se mantiene como fue inicialmente aprobada.</a:t>
            </a:r>
            <a:endParaRPr lang="es-EC" sz="2300" b="0" dirty="0"/>
          </a:p>
          <a:p>
            <a:pPr algn="just"/>
            <a:r>
              <a:rPr lang="es-ES" b="0" dirty="0"/>
              <a:t> </a:t>
            </a:r>
            <a:endParaRPr lang="es-EC" b="0" dirty="0">
              <a:effectLst/>
            </a:endParaRPr>
          </a:p>
        </p:txBody>
      </p:sp>
    </p:spTree>
    <p:extLst>
      <p:ext uri="{BB962C8B-B14F-4D97-AF65-F5344CB8AC3E}">
        <p14:creationId xmlns:p14="http://schemas.microsoft.com/office/powerpoint/2010/main" val="408306491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3102</TotalTime>
  <Words>703</Words>
  <Application>Microsoft Office PowerPoint</Application>
  <PresentationFormat>Presentación en pantalla (4:3)</PresentationFormat>
  <Paragraphs>47</Paragraphs>
  <Slides>13</Slides>
  <Notes>1</Notes>
  <HiddenSlides>0</HiddenSlides>
  <MMClips>0</MMClips>
  <ScaleCrop>false</ScaleCrop>
  <HeadingPairs>
    <vt:vector size="4" baseType="variant">
      <vt:variant>
        <vt:lpstr>Tema</vt:lpstr>
      </vt:variant>
      <vt:variant>
        <vt:i4>1</vt:i4>
      </vt:variant>
      <vt:variant>
        <vt:lpstr>Títulos de diapositiva</vt:lpstr>
      </vt:variant>
      <vt:variant>
        <vt:i4>13</vt:i4>
      </vt:variant>
    </vt:vector>
  </HeadingPairs>
  <TitlesOfParts>
    <vt:vector size="14"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Jose Luis Barros Mosquera</dc:creator>
  <cp:lastModifiedBy>Secretaria de Concejo</cp:lastModifiedBy>
  <cp:revision>259</cp:revision>
  <dcterms:created xsi:type="dcterms:W3CDTF">2017-08-09T20:56:21Z</dcterms:created>
  <dcterms:modified xsi:type="dcterms:W3CDTF">2021-03-01T14:05:19Z</dcterms:modified>
</cp:coreProperties>
</file>