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9"/>
  </p:notesMasterIdLst>
  <p:sldIdLst>
    <p:sldId id="256" r:id="rId2"/>
    <p:sldId id="383" r:id="rId3"/>
    <p:sldId id="379" r:id="rId4"/>
    <p:sldId id="385" r:id="rId5"/>
    <p:sldId id="388" r:id="rId6"/>
    <p:sldId id="389" r:id="rId7"/>
    <p:sldId id="377" r:id="rId8"/>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211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o Jose Madera Arends" initials="RJM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99CC00"/>
    <a:srgbClr val="0FDF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39" autoAdjust="0"/>
    <p:restoredTop sz="91462" autoAdjust="0"/>
  </p:normalViewPr>
  <p:slideViewPr>
    <p:cSldViewPr>
      <p:cViewPr>
        <p:scale>
          <a:sx n="63" d="100"/>
          <a:sy n="63" d="100"/>
        </p:scale>
        <p:origin x="-120" y="-114"/>
      </p:cViewPr>
      <p:guideLst>
        <p:guide orient="horz" pos="2160"/>
        <p:guide orient="horz" pos="2115"/>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F8D439-B7C7-4743-8F5B-85F9017A9B97}" type="datetimeFigureOut">
              <a:rPr lang="es-EC" smtClean="0"/>
              <a:t>1/3/2021</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7E8B1-6C87-49DD-8FDE-3AAC4896FEA7}" type="slidenum">
              <a:rPr lang="es-EC" smtClean="0"/>
              <a:t>‹Nº›</a:t>
            </a:fld>
            <a:endParaRPr lang="es-EC"/>
          </a:p>
        </p:txBody>
      </p:sp>
    </p:spTree>
    <p:extLst>
      <p:ext uri="{BB962C8B-B14F-4D97-AF65-F5344CB8AC3E}">
        <p14:creationId xmlns:p14="http://schemas.microsoft.com/office/powerpoint/2010/main" val="2607772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EC"/>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F69B5FDC-FB64-42D4-A03A-5C0229F94204}" type="datetimeFigureOut">
              <a:rPr lang="es-EC" smtClean="0"/>
              <a:t>1/3/2021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3883709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F69B5FDC-FB64-42D4-A03A-5C0229F94204}" type="datetimeFigureOut">
              <a:rPr lang="es-EC" smtClean="0"/>
              <a:t>1/3/2021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270016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F69B5FDC-FB64-42D4-A03A-5C0229F94204}" type="datetimeFigureOut">
              <a:rPr lang="es-EC" smtClean="0"/>
              <a:t>1/3/2021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279195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ido STHV">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67544" y="1700808"/>
            <a:ext cx="3826768" cy="2016224"/>
          </a:xfrm>
          <a:prstGeom prst="rect">
            <a:avLst/>
          </a:prstGeom>
        </p:spPr>
        <p:txBody>
          <a:bodyPr anchor="t">
            <a:noAutofit/>
          </a:bodyPr>
          <a:lstStyle>
            <a:lvl1pPr marL="0" indent="0">
              <a:buNone/>
              <a:defRPr sz="2400" b="1">
                <a:latin typeface="HelveticaNeueLT Pro 57 Cn"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4" name="3 Marcador de contenido"/>
          <p:cNvSpPr>
            <a:spLocks noGrp="1"/>
          </p:cNvSpPr>
          <p:nvPr>
            <p:ph sz="half" idx="2"/>
          </p:nvPr>
        </p:nvSpPr>
        <p:spPr>
          <a:xfrm>
            <a:off x="457200" y="3933056"/>
            <a:ext cx="3826768" cy="23762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a:latin typeface="HelveticaNeueLT Pro 45 L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s-ES" dirty="0"/>
              <a:t>Haga clic para modificar el estilo de texto del patrón</a:t>
            </a:r>
          </a:p>
          <a:p>
            <a:pPr lvl="0"/>
            <a:endParaRPr lang="es-ES" dirty="0"/>
          </a:p>
        </p:txBody>
      </p:sp>
      <p:sp>
        <p:nvSpPr>
          <p:cNvPr id="5" name="4 Marcador de texto"/>
          <p:cNvSpPr>
            <a:spLocks noGrp="1"/>
          </p:cNvSpPr>
          <p:nvPr>
            <p:ph type="body" sz="quarter" idx="3"/>
          </p:nvPr>
        </p:nvSpPr>
        <p:spPr>
          <a:xfrm>
            <a:off x="4644008" y="1700808"/>
            <a:ext cx="4041775" cy="2016224"/>
          </a:xfrm>
          <a:prstGeom prst="rect">
            <a:avLst/>
          </a:prstGeom>
        </p:spPr>
        <p:txBody>
          <a:bodyPr anchor="t">
            <a:noAutofit/>
          </a:bodyPr>
          <a:lstStyle>
            <a:lvl1pPr marL="0" indent="0">
              <a:buNone/>
              <a:defRPr sz="2000" b="0">
                <a:latin typeface="HelveticaNeueLT Pro 45 L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6" name="5 Marcador de contenido"/>
          <p:cNvSpPr>
            <a:spLocks noGrp="1"/>
          </p:cNvSpPr>
          <p:nvPr>
            <p:ph sz="quarter" idx="4"/>
          </p:nvPr>
        </p:nvSpPr>
        <p:spPr>
          <a:xfrm>
            <a:off x="4645025" y="3933056"/>
            <a:ext cx="4041775" cy="2376265"/>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a:latin typeface="HelveticaNeueLT Pro 45 L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a:t>Haga clic para modificar el estilo de texto del patrón</a:t>
            </a:r>
          </a:p>
          <a:p>
            <a:pPr lvl="0"/>
            <a:endParaRPr lang="es-EC" dirty="0"/>
          </a:p>
        </p:txBody>
      </p:sp>
      <p:sp>
        <p:nvSpPr>
          <p:cNvPr id="12" name="11 Título"/>
          <p:cNvSpPr>
            <a:spLocks noGrp="1"/>
          </p:cNvSpPr>
          <p:nvPr>
            <p:ph type="title" hasCustomPrompt="1"/>
          </p:nvPr>
        </p:nvSpPr>
        <p:spPr>
          <a:xfrm>
            <a:off x="457200" y="274638"/>
            <a:ext cx="8229600" cy="1143000"/>
          </a:xfrm>
          <a:prstGeom prst="rect">
            <a:avLst/>
          </a:prstGeom>
        </p:spPr>
        <p:txBody>
          <a:bodyPr/>
          <a:lstStyle>
            <a:lvl1pPr>
              <a:defRPr>
                <a:solidFill>
                  <a:schemeClr val="tx1">
                    <a:lumMod val="65000"/>
                    <a:lumOff val="35000"/>
                  </a:schemeClr>
                </a:solidFill>
                <a:latin typeface="HelveticaNeueLT Pro 95 Blk" pitchFamily="34" charset="0"/>
              </a:defRPr>
            </a:lvl1pPr>
          </a:lstStyle>
          <a:p>
            <a:r>
              <a:rPr lang="es-ES" dirty="0"/>
              <a:t>TÍTULO</a:t>
            </a:r>
            <a:endParaRPr lang="es-EC" dirty="0"/>
          </a:p>
        </p:txBody>
      </p:sp>
      <p:sp>
        <p:nvSpPr>
          <p:cNvPr id="21" name="20 Marcador de texto"/>
          <p:cNvSpPr>
            <a:spLocks noGrp="1"/>
          </p:cNvSpPr>
          <p:nvPr>
            <p:ph type="body" sz="quarter" idx="11" hasCustomPrompt="1"/>
          </p:nvPr>
        </p:nvSpPr>
        <p:spPr>
          <a:xfrm>
            <a:off x="8533134" y="188640"/>
            <a:ext cx="287338" cy="358775"/>
          </a:xfrm>
          <a:prstGeom prst="rect">
            <a:avLst/>
          </a:prstGeom>
        </p:spPr>
        <p:txBody>
          <a:bodyPr/>
          <a:lstStyle>
            <a:lvl1pPr marL="0" indent="0">
              <a:buNone/>
              <a:defRPr sz="1200">
                <a:solidFill>
                  <a:schemeClr val="tx1">
                    <a:lumMod val="65000"/>
                    <a:lumOff val="35000"/>
                  </a:schemeClr>
                </a:solidFill>
                <a:latin typeface="HelveticaNeueLT Pro 53 Ex" pitchFamily="34" charset="0"/>
              </a:defRPr>
            </a:lvl1pPr>
          </a:lstStyle>
          <a:p>
            <a:pPr lvl="0"/>
            <a:r>
              <a:rPr lang="es-ES" dirty="0"/>
              <a:t>N</a:t>
            </a:r>
            <a:endParaRPr lang="es-EC" dirty="0"/>
          </a:p>
        </p:txBody>
      </p:sp>
      <p:sp>
        <p:nvSpPr>
          <p:cNvPr id="23" name="22 Marcador de texto"/>
          <p:cNvSpPr>
            <a:spLocks noGrp="1"/>
          </p:cNvSpPr>
          <p:nvPr>
            <p:ph type="body" sz="quarter" idx="12" hasCustomPrompt="1"/>
          </p:nvPr>
        </p:nvSpPr>
        <p:spPr>
          <a:xfrm>
            <a:off x="467544" y="260649"/>
            <a:ext cx="1944216" cy="216024"/>
          </a:xfrm>
          <a:prstGeom prst="rect">
            <a:avLst/>
          </a:prstGeom>
        </p:spPr>
        <p:txBody>
          <a:bodyPr/>
          <a:lstStyle>
            <a:lvl1pPr marL="0" indent="0">
              <a:buNone/>
              <a:defRPr sz="1000">
                <a:solidFill>
                  <a:schemeClr val="tx1">
                    <a:lumMod val="65000"/>
                    <a:lumOff val="35000"/>
                  </a:schemeClr>
                </a:solidFill>
                <a:latin typeface="HelveticaNeueLT Pro 35 Th" pitchFamily="34" charset="0"/>
              </a:defRPr>
            </a:lvl1pPr>
          </a:lstStyle>
          <a:p>
            <a:pPr lvl="0"/>
            <a:r>
              <a:rPr lang="es-EC" dirty="0"/>
              <a:t>Referencia</a:t>
            </a:r>
          </a:p>
        </p:txBody>
      </p:sp>
    </p:spTree>
    <p:extLst>
      <p:ext uri="{BB962C8B-B14F-4D97-AF65-F5344CB8AC3E}">
        <p14:creationId xmlns:p14="http://schemas.microsoft.com/office/powerpoint/2010/main" val="1739181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seño personalizado">
    <p:spTree>
      <p:nvGrpSpPr>
        <p:cNvPr id="1" name=""/>
        <p:cNvGrpSpPr/>
        <p:nvPr/>
      </p:nvGrpSpPr>
      <p:grpSpPr>
        <a:xfrm>
          <a:off x="0" y="0"/>
          <a:ext cx="0" cy="0"/>
          <a:chOff x="0" y="0"/>
          <a:chExt cx="0" cy="0"/>
        </a:xfrm>
      </p:grpSpPr>
      <p:pic>
        <p:nvPicPr>
          <p:cNvPr id="3" name="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488" y="2413050"/>
            <a:ext cx="7557025" cy="1592014"/>
          </a:xfrm>
          <a:prstGeom prst="rect">
            <a:avLst/>
          </a:prstGeom>
        </p:spPr>
      </p:pic>
      <p:pic>
        <p:nvPicPr>
          <p:cNvPr id="4" name="3 Imag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36989" y="6093296"/>
            <a:ext cx="6870023" cy="427284"/>
          </a:xfrm>
          <a:prstGeom prst="rect">
            <a:avLst/>
          </a:prstGeom>
        </p:spPr>
      </p:pic>
      <p:sp>
        <p:nvSpPr>
          <p:cNvPr id="8" name="7 Marcador de contenido"/>
          <p:cNvSpPr>
            <a:spLocks noGrp="1"/>
          </p:cNvSpPr>
          <p:nvPr>
            <p:ph sz="quarter" idx="10" hasCustomPrompt="1"/>
          </p:nvPr>
        </p:nvSpPr>
        <p:spPr>
          <a:xfrm>
            <a:off x="2484438" y="5661025"/>
            <a:ext cx="4175125" cy="360363"/>
          </a:xfrm>
          <a:prstGeom prst="rect">
            <a:avLst/>
          </a:prstGeom>
        </p:spPr>
        <p:txBody>
          <a:bodyPr/>
          <a:lstStyle>
            <a:lvl1pPr marL="0" indent="0" algn="ctr">
              <a:buNone/>
              <a:defRPr sz="1400" baseline="0">
                <a:solidFill>
                  <a:schemeClr val="tx1">
                    <a:lumMod val="50000"/>
                    <a:lumOff val="50000"/>
                  </a:schemeClr>
                </a:solidFill>
                <a:latin typeface="HelveticaNeueLT Pro 95 Blk" pitchFamily="34" charset="0"/>
              </a:defRPr>
            </a:lvl1pPr>
          </a:lstStyle>
          <a:p>
            <a:pPr lvl="0"/>
            <a:r>
              <a:rPr lang="es-EC" dirty="0"/>
              <a:t>INFORMACIÓN DE CONTACTO</a:t>
            </a:r>
          </a:p>
        </p:txBody>
      </p:sp>
    </p:spTree>
    <p:extLst>
      <p:ext uri="{BB962C8B-B14F-4D97-AF65-F5344CB8AC3E}">
        <p14:creationId xmlns:p14="http://schemas.microsoft.com/office/powerpoint/2010/main" val="204914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F69B5FDC-FB64-42D4-A03A-5C0229F94204}" type="datetimeFigureOut">
              <a:rPr lang="es-EC" smtClean="0"/>
              <a:t>1/3/2021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405864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69B5FDC-FB64-42D4-A03A-5C0229F94204}" type="datetimeFigureOut">
              <a:rPr lang="es-EC" smtClean="0"/>
              <a:t>1/3/2021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153315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F69B5FDC-FB64-42D4-A03A-5C0229F94204}" type="datetimeFigureOut">
              <a:rPr lang="es-EC" smtClean="0"/>
              <a:t>1/3/2021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50579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F69B5FDC-FB64-42D4-A03A-5C0229F94204}" type="datetimeFigureOut">
              <a:rPr lang="es-EC" smtClean="0"/>
              <a:t>1/3/2021</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4104250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D41DA4D9-F51D-4AA1-8397-25114B06ED71}" type="datetimeFigureOut">
              <a:rPr lang="es-EC" smtClean="0"/>
              <a:t>1/3/2021</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7F342008-8438-49E9-88D6-D90C9E44F4CD}" type="slidenum">
              <a:rPr lang="es-EC" smtClean="0"/>
              <a:t>‹Nº›</a:t>
            </a:fld>
            <a:endParaRPr lang="es-EC"/>
          </a:p>
        </p:txBody>
      </p:sp>
    </p:spTree>
    <p:extLst>
      <p:ext uri="{BB962C8B-B14F-4D97-AF65-F5344CB8AC3E}">
        <p14:creationId xmlns:p14="http://schemas.microsoft.com/office/powerpoint/2010/main" val="10119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69B5FDC-FB64-42D4-A03A-5C0229F94204}" type="datetimeFigureOut">
              <a:rPr lang="es-EC" smtClean="0"/>
              <a:t>1/3/2021</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9226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EC"/>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69B5FDC-FB64-42D4-A03A-5C0229F94204}" type="datetimeFigureOut">
              <a:rPr lang="es-EC" smtClean="0"/>
              <a:t>1/3/2021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595255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C"/>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69B5FDC-FB64-42D4-A03A-5C0229F94204}" type="datetimeFigureOut">
              <a:rPr lang="es-EC" smtClean="0"/>
              <a:t>1/3/2021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F09A2BAC-717E-4D33-81E8-2E879BE2DC39}" type="slidenum">
              <a:rPr lang="es-EC" smtClean="0"/>
              <a:t>‹Nº›</a:t>
            </a:fld>
            <a:endParaRPr lang="es-EC"/>
          </a:p>
        </p:txBody>
      </p:sp>
    </p:spTree>
    <p:extLst>
      <p:ext uri="{BB962C8B-B14F-4D97-AF65-F5344CB8AC3E}">
        <p14:creationId xmlns:p14="http://schemas.microsoft.com/office/powerpoint/2010/main" val="82585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41DA4D9-F51D-4AA1-8397-25114B06ED71}" type="datetimeFigureOut">
              <a:rPr lang="es-EC" smtClean="0"/>
              <a:t>1/3/2021</a:t>
            </a:fld>
            <a:endParaRPr lang="es-EC"/>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342008-8438-49E9-88D6-D90C9E44F4CD}" type="slidenum">
              <a:rPr lang="es-EC" smtClean="0"/>
              <a:t>‹Nº›</a:t>
            </a:fld>
            <a:endParaRPr lang="es-EC"/>
          </a:p>
        </p:txBody>
      </p:sp>
      <p:pic>
        <p:nvPicPr>
          <p:cNvPr id="7" name="7 Imagen"/>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313233"/>
            <a:ext cx="9180512" cy="6544767"/>
          </a:xfrm>
          <a:prstGeom prst="rect">
            <a:avLst/>
          </a:prstGeom>
        </p:spPr>
      </p:pic>
    </p:spTree>
    <p:extLst>
      <p:ext uri="{BB962C8B-B14F-4D97-AF65-F5344CB8AC3E}">
        <p14:creationId xmlns:p14="http://schemas.microsoft.com/office/powerpoint/2010/main" val="20876271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C"/>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D4762E11-39DD-B14E-9955-B7FC6A8BF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84"/>
            <a:ext cx="9144000" cy="4791082"/>
          </a:xfrm>
          <a:prstGeom prst="rect">
            <a:avLst/>
          </a:prstGeom>
        </p:spPr>
      </p:pic>
      <p:sp>
        <p:nvSpPr>
          <p:cNvPr id="7" name="1 Rectángulo">
            <a:extLst>
              <a:ext uri="{FF2B5EF4-FFF2-40B4-BE49-F238E27FC236}">
                <a16:creationId xmlns:a16="http://schemas.microsoft.com/office/drawing/2014/main" xmlns="" id="{D251AFEC-B345-754F-9628-F650017A29BF}"/>
              </a:ext>
            </a:extLst>
          </p:cNvPr>
          <p:cNvSpPr/>
          <p:nvPr/>
        </p:nvSpPr>
        <p:spPr>
          <a:xfrm>
            <a:off x="0" y="5196969"/>
            <a:ext cx="9144000" cy="1015663"/>
          </a:xfrm>
          <a:prstGeom prst="rect">
            <a:avLst/>
          </a:prstGeom>
        </p:spPr>
        <p:txBody>
          <a:bodyPr wrap="square">
            <a:spAutoFit/>
          </a:bodyPr>
          <a:lstStyle/>
          <a:p>
            <a:pPr algn="ctr"/>
            <a:r>
              <a:rPr lang="es-EC" sz="2000" b="1" dirty="0">
                <a:solidFill>
                  <a:schemeClr val="tx2"/>
                </a:solidFill>
                <a:latin typeface="Kalinga" panose="020B0502040204020203" pitchFamily="34" charset="0"/>
                <a:cs typeface="Kalinga" panose="020B0502040204020203" pitchFamily="34" charset="0"/>
              </a:rPr>
              <a:t>IMPLEMENTACIÓN DE LA ORDENANZA METROPOLITANA N°004 DE “RECONOCIMIENTO Y/O REGULARIZACIÓN DE EDIFICACIONES EXISTENTES”</a:t>
            </a:r>
          </a:p>
        </p:txBody>
      </p:sp>
    </p:spTree>
    <p:extLst>
      <p:ext uri="{BB962C8B-B14F-4D97-AF65-F5344CB8AC3E}">
        <p14:creationId xmlns:p14="http://schemas.microsoft.com/office/powerpoint/2010/main" val="2686536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467544" y="1340768"/>
            <a:ext cx="7992888" cy="4392488"/>
          </a:xfrm>
        </p:spPr>
        <p:txBody>
          <a:bodyPr/>
          <a:lstStyle/>
          <a:p>
            <a:pPr algn="just"/>
            <a:endParaRPr lang="es-EC" sz="2200" b="0" dirty="0"/>
          </a:p>
          <a:p>
            <a:pPr algn="just"/>
            <a:r>
              <a:rPr lang="es-ES_tradnl" b="0" dirty="0"/>
              <a:t>Con Resolución N°.  STHV-035-2020 de fecha  24 de abril de 2020 se aprobó el Anexo Técnico que contiene los procedimientos a seguir para el Reconocimiento y/o Regularización de edificaciones existentes, así como también los formularios de ingreso, los informes de salida y el modelo de solicitud.</a:t>
            </a:r>
          </a:p>
          <a:p>
            <a:pPr algn="just"/>
            <a:endParaRPr lang="es-EC" b="0" dirty="0"/>
          </a:p>
          <a:p>
            <a:pPr algn="just"/>
            <a:r>
              <a:rPr lang="es-ES_tradnl" b="0" dirty="0"/>
              <a:t>Con oficio circular N° STHV-2020-0051-C de 29 de abril del 2020 se puso en conocimiento a las Entidades involucradas en el proceso.</a:t>
            </a:r>
            <a:endParaRPr lang="es-EC" b="0" dirty="0"/>
          </a:p>
        </p:txBody>
      </p:sp>
      <p:sp>
        <p:nvSpPr>
          <p:cNvPr id="3" name="Rectángulo 2"/>
          <p:cNvSpPr/>
          <p:nvPr/>
        </p:nvSpPr>
        <p:spPr>
          <a:xfrm>
            <a:off x="1403648" y="476672"/>
            <a:ext cx="6120680" cy="419123"/>
          </a:xfrm>
          <a:prstGeom prst="rect">
            <a:avLst/>
          </a:prstGeom>
          <a:solidFill>
            <a:schemeClr val="accent5">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ACCIONES REALIZADAS POR LA STHV</a:t>
            </a:r>
          </a:p>
        </p:txBody>
      </p:sp>
      <p:pic>
        <p:nvPicPr>
          <p:cNvPr id="4" name="Marcador de contenido 1">
            <a:extLst>
              <a:ext uri="{FF2B5EF4-FFF2-40B4-BE49-F238E27FC236}">
                <a16:creationId xmlns:a16="http://schemas.microsoft.com/office/drawing/2014/main" xmlns="" id="{C50DB78F-F1FB-3245-9564-9D1A02902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0592" y="6093296"/>
            <a:ext cx="1873408" cy="600783"/>
          </a:xfrm>
          <a:prstGeom prst="rect">
            <a:avLst/>
          </a:prstGeom>
        </p:spPr>
      </p:pic>
    </p:spTree>
    <p:extLst>
      <p:ext uri="{BB962C8B-B14F-4D97-AF65-F5344CB8AC3E}">
        <p14:creationId xmlns:p14="http://schemas.microsoft.com/office/powerpoint/2010/main" val="3556553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467544" y="404664"/>
            <a:ext cx="8424936" cy="5832648"/>
          </a:xfrm>
        </p:spPr>
        <p:txBody>
          <a:bodyPr/>
          <a:lstStyle/>
          <a:p>
            <a:pPr algn="just"/>
            <a:r>
              <a:rPr lang="es-ES_tradnl" b="0" dirty="0"/>
              <a:t>Se elaboró el requerimiento funcional (documento donde se especifica los flujos, diseño de pantallas de ingreso de información, diseño de pantallas de salida de información, validaciones, controles, cálculos de tasas, mensaje, estructura de servicios web, etc., (procedimientos simplificado, ordinario y de estado actual) para la implementación del módulo LMU 22 en el sistema SLUM y se remitió a la Dirección Metropolitana de Informática con oficio N°. STHV-DMGT-2020-1578-O de fecha 16 de junio de 2020.</a:t>
            </a:r>
          </a:p>
          <a:p>
            <a:pPr algn="just"/>
            <a:endParaRPr lang="es-EC" b="0" dirty="0"/>
          </a:p>
          <a:p>
            <a:pPr algn="just"/>
            <a:r>
              <a:rPr lang="es-ES_tradnl" b="0" dirty="0"/>
              <a:t>Con oficio N°. DMI-2020-00824-O de fecha 01 de julio de 2020, la Dirección Metropolitana de Informática solicita </a:t>
            </a:r>
            <a:r>
              <a:rPr lang="es-EC" b="0" dirty="0"/>
              <a:t>un informe de necesidad, un análisis de pre factibilidad (desde el punto de vista legal, de negocio y económico), y un análisis de riesgos…”).</a:t>
            </a:r>
          </a:p>
          <a:p>
            <a:pPr algn="just"/>
            <a:endParaRPr lang="es-ES" sz="2000" b="0" dirty="0"/>
          </a:p>
          <a:p>
            <a:pPr algn="just"/>
            <a:endParaRPr lang="es-ES" sz="2000" b="0" dirty="0"/>
          </a:p>
          <a:p>
            <a:endParaRPr lang="es-ES" b="0" dirty="0"/>
          </a:p>
        </p:txBody>
      </p:sp>
      <p:pic>
        <p:nvPicPr>
          <p:cNvPr id="3" name="Marcador de contenido 1">
            <a:extLst>
              <a:ext uri="{FF2B5EF4-FFF2-40B4-BE49-F238E27FC236}">
                <a16:creationId xmlns:a16="http://schemas.microsoft.com/office/drawing/2014/main" xmlns="" id="{B5FDADBF-5725-E44C-8540-DD78BCC64C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0592" y="6093296"/>
            <a:ext cx="1873408" cy="600783"/>
          </a:xfrm>
          <a:prstGeom prst="rect">
            <a:avLst/>
          </a:prstGeom>
        </p:spPr>
      </p:pic>
    </p:spTree>
    <p:extLst>
      <p:ext uri="{BB962C8B-B14F-4D97-AF65-F5344CB8AC3E}">
        <p14:creationId xmlns:p14="http://schemas.microsoft.com/office/powerpoint/2010/main" val="478589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467544" y="974848"/>
            <a:ext cx="8424936" cy="4464496"/>
          </a:xfrm>
        </p:spPr>
        <p:txBody>
          <a:bodyPr/>
          <a:lstStyle/>
          <a:p>
            <a:pPr lvl="0" algn="just"/>
            <a:endParaRPr lang="es-ES" sz="2000" b="0" dirty="0"/>
          </a:p>
          <a:p>
            <a:pPr algn="just"/>
            <a:r>
              <a:rPr lang="es-ES_tradnl" b="0" dirty="0"/>
              <a:t>Se elaboró el documento del anteproyecto, bajo los parámetros indicados por la DMI el mismo que fue enviado mediante oficio N°. STHV-DMGT-2020-1926-O de fecha 17 de julio de 2020, a la Dirección Metropolitana de Informática.</a:t>
            </a:r>
            <a:endParaRPr lang="es-EC" b="0" dirty="0"/>
          </a:p>
          <a:p>
            <a:pPr algn="just"/>
            <a:r>
              <a:rPr lang="es-ES" b="0" dirty="0"/>
              <a:t> </a:t>
            </a:r>
            <a:endParaRPr lang="es-EC" b="0" dirty="0"/>
          </a:p>
          <a:p>
            <a:pPr algn="just"/>
            <a:r>
              <a:rPr lang="es-ES_tradnl" b="0" dirty="0"/>
              <a:t>Con oficio N°. DMI-2020-01039-O de fecha 20 de agosto de 2020, la Dirección Metropolitana de Informática solicita un Manual de procesos de reconocimiento de edificaciones existentes, el mismo que debe estar acorde a lo que indique la Dirección Metropolitana de Desarrollo Institucional, ya que es el ente rector de los procesos a nivel Municipal.</a:t>
            </a:r>
            <a:endParaRPr lang="es-EC" dirty="0">
              <a:effectLst/>
            </a:endParaRPr>
          </a:p>
        </p:txBody>
      </p:sp>
      <p:pic>
        <p:nvPicPr>
          <p:cNvPr id="3" name="Marcador de contenido 1">
            <a:extLst>
              <a:ext uri="{FF2B5EF4-FFF2-40B4-BE49-F238E27FC236}">
                <a16:creationId xmlns:a16="http://schemas.microsoft.com/office/drawing/2014/main" xmlns="" id="{330BEBCF-4365-2941-9B5B-10E2D4D2E2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0592" y="6093296"/>
            <a:ext cx="1873408" cy="600783"/>
          </a:xfrm>
          <a:prstGeom prst="rect">
            <a:avLst/>
          </a:prstGeom>
        </p:spPr>
      </p:pic>
    </p:spTree>
    <p:extLst>
      <p:ext uri="{BB962C8B-B14F-4D97-AF65-F5344CB8AC3E}">
        <p14:creationId xmlns:p14="http://schemas.microsoft.com/office/powerpoint/2010/main" val="401394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467544" y="404664"/>
            <a:ext cx="8424936" cy="5832648"/>
          </a:xfrm>
        </p:spPr>
        <p:txBody>
          <a:bodyPr/>
          <a:lstStyle/>
          <a:p>
            <a:endParaRPr lang="es-ES" dirty="0"/>
          </a:p>
          <a:p>
            <a:pPr algn="just"/>
            <a:r>
              <a:rPr lang="es-ES_tradnl" b="0" dirty="0"/>
              <a:t>Con oficio N°. STHV-DMGT-2020-2758-O de fecha 15 de septiembre de 2020, se solicitó el apoyo a la Dirección Metropolitana de Desarrollo Institucional para el desarrollo del Manual de procesos, en función de que la STHV no cuenta con una Unidad de Procesos.</a:t>
            </a:r>
            <a:endParaRPr lang="es-EC" b="0" dirty="0"/>
          </a:p>
          <a:p>
            <a:pPr algn="just"/>
            <a:r>
              <a:rPr lang="es-ES_tradnl" b="0" dirty="0"/>
              <a:t>Con memorando Nro. SGP-DMDI-2020-0113-M, 12 de octubre de 2020, la Dirección Metropolitana de Desarrollo Institucional hace la entrega formal de los Manuales aprobados del Proceso LMU 22 en la versión 1.0, y los flujos del proceso.</a:t>
            </a:r>
            <a:endParaRPr lang="es-EC" b="0" dirty="0"/>
          </a:p>
          <a:p>
            <a:pPr algn="just"/>
            <a:r>
              <a:rPr lang="es-ES_tradnl" b="0" dirty="0"/>
              <a:t>Con oficio N°. STHV-DMGT-2020-3249-O de fecha 21 de octubre de 2020, se remite el Manual de procesos de LMU 22 a la Dirección Metropolitana de informática para que continúe con el desarrollo del módulo de LMU 22.</a:t>
            </a:r>
            <a:endParaRPr lang="es-EC" b="0" dirty="0"/>
          </a:p>
        </p:txBody>
      </p:sp>
      <p:pic>
        <p:nvPicPr>
          <p:cNvPr id="3" name="Marcador de contenido 1">
            <a:extLst>
              <a:ext uri="{FF2B5EF4-FFF2-40B4-BE49-F238E27FC236}">
                <a16:creationId xmlns:a16="http://schemas.microsoft.com/office/drawing/2014/main" xmlns="" id="{0563A2A7-F008-1747-84F5-AEF7B0349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0592" y="6093296"/>
            <a:ext cx="1873408" cy="600783"/>
          </a:xfrm>
          <a:prstGeom prst="rect">
            <a:avLst/>
          </a:prstGeom>
        </p:spPr>
      </p:pic>
    </p:spTree>
    <p:extLst>
      <p:ext uri="{BB962C8B-B14F-4D97-AF65-F5344CB8AC3E}">
        <p14:creationId xmlns:p14="http://schemas.microsoft.com/office/powerpoint/2010/main" val="199009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467544" y="404664"/>
            <a:ext cx="8424936" cy="6048672"/>
          </a:xfrm>
        </p:spPr>
        <p:txBody>
          <a:bodyPr/>
          <a:lstStyle/>
          <a:p>
            <a:pPr algn="just"/>
            <a:r>
              <a:rPr lang="es-ES_tradnl" b="0" dirty="0"/>
              <a:t>Con oficio N°. STHV-DMGT-2020-3905-O de fecha 14 de diciembre de 2020, se solicitó a la Dirección Metropolitana Financiera la creación de nuevos rubros relacionados con las multas y recargos por emisión de la LMU22, insumos necesarios para la implementación del módulo LMU 22.</a:t>
            </a:r>
          </a:p>
          <a:p>
            <a:r>
              <a:rPr lang="es-ES_tradnl" b="0" dirty="0"/>
              <a:t>  </a:t>
            </a:r>
          </a:p>
          <a:p>
            <a:pPr algn="just"/>
            <a:r>
              <a:rPr lang="es-ES_tradnl" b="0" dirty="0"/>
              <a:t>Con oficio N°. </a:t>
            </a:r>
            <a:r>
              <a:rPr lang="es-EC" b="0" dirty="0"/>
              <a:t>STHV-DMGT-2021-0091-O de fecha 11 de enero de 2021, s</a:t>
            </a:r>
            <a:r>
              <a:rPr lang="es-ES_tradnl" b="0" dirty="0"/>
              <a:t>e aprobó la propuesta técnica de desarrollo del procedimiento Simplificado y Ordinario de LMU 22.</a:t>
            </a:r>
            <a:endParaRPr lang="es-EC" b="0" dirty="0"/>
          </a:p>
          <a:p>
            <a:pPr algn="just"/>
            <a:endParaRPr lang="es-ES" b="0" dirty="0"/>
          </a:p>
          <a:p>
            <a:pPr algn="just"/>
            <a:r>
              <a:rPr lang="es-ES" dirty="0"/>
              <a:t>CONCLUSIÓN</a:t>
            </a:r>
            <a:r>
              <a:rPr lang="es-ES" b="0" dirty="0"/>
              <a:t>:</a:t>
            </a:r>
          </a:p>
          <a:p>
            <a:pPr algn="just"/>
            <a:r>
              <a:rPr lang="es-ES" b="0" dirty="0"/>
              <a:t>En virtud de lo cual la Secretaría de Territorio, Hábitat y Vivienda ha venido realizando las acciones que están dentro de sus competencias para que se desarrolle e implemente el módulo de LMU 22 dentro del sistema de Licencias Metropolitanas Urbanísticas (SLUM)</a:t>
            </a:r>
            <a:endParaRPr lang="es-EC" b="0" dirty="0"/>
          </a:p>
          <a:p>
            <a:pPr algn="just"/>
            <a:endParaRPr lang="es-ES" b="0" dirty="0"/>
          </a:p>
        </p:txBody>
      </p:sp>
      <p:pic>
        <p:nvPicPr>
          <p:cNvPr id="3" name="Marcador de contenido 1">
            <a:extLst>
              <a:ext uri="{FF2B5EF4-FFF2-40B4-BE49-F238E27FC236}">
                <a16:creationId xmlns:a16="http://schemas.microsoft.com/office/drawing/2014/main" xmlns="" id="{750E3E2D-D74F-E944-9EAD-745544079D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0592" y="6093296"/>
            <a:ext cx="1873408" cy="600783"/>
          </a:xfrm>
          <a:prstGeom prst="rect">
            <a:avLst/>
          </a:prstGeom>
        </p:spPr>
      </p:pic>
    </p:spTree>
    <p:extLst>
      <p:ext uri="{BB962C8B-B14F-4D97-AF65-F5344CB8AC3E}">
        <p14:creationId xmlns:p14="http://schemas.microsoft.com/office/powerpoint/2010/main" val="3030179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772816"/>
            <a:ext cx="8712968" cy="31683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 name="Marcador de contenido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3828" y="2372547"/>
            <a:ext cx="3168352" cy="1016058"/>
          </a:xfrm>
          <a:prstGeom prst="rect">
            <a:avLst/>
          </a:prstGeom>
        </p:spPr>
      </p:pic>
    </p:spTree>
    <p:extLst>
      <p:ext uri="{BB962C8B-B14F-4D97-AF65-F5344CB8AC3E}">
        <p14:creationId xmlns:p14="http://schemas.microsoft.com/office/powerpoint/2010/main" val="42732014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3365</TotalTime>
  <Words>522</Words>
  <Application>Microsoft Office PowerPoint</Application>
  <PresentationFormat>Presentación en pantalla (4:3)</PresentationFormat>
  <Paragraphs>24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Luis Barros Mosquera</dc:creator>
  <cp:lastModifiedBy>Secretaria de Concejo</cp:lastModifiedBy>
  <cp:revision>271</cp:revision>
  <dcterms:created xsi:type="dcterms:W3CDTF">2017-08-09T20:56:21Z</dcterms:created>
  <dcterms:modified xsi:type="dcterms:W3CDTF">2021-03-01T20:22:11Z</dcterms:modified>
</cp:coreProperties>
</file>