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96" r:id="rId2"/>
    <p:sldId id="601" r:id="rId3"/>
    <p:sldId id="444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082" userDrawn="1">
          <p15:clr>
            <a:srgbClr val="A4A3A4"/>
          </p15:clr>
        </p15:guide>
        <p15:guide id="3" pos="3969" userDrawn="1">
          <p15:clr>
            <a:srgbClr val="A4A3A4"/>
          </p15:clr>
        </p15:guide>
        <p15:guide id="4" pos="3402" userDrawn="1">
          <p15:clr>
            <a:srgbClr val="A4A3A4"/>
          </p15:clr>
        </p15:guide>
        <p15:guide id="5" pos="3515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88"/>
    <a:srgbClr val="CE9531"/>
    <a:srgbClr val="D8D976"/>
    <a:srgbClr val="F5CB28"/>
    <a:srgbClr val="D0EA2A"/>
    <a:srgbClr val="87C826"/>
    <a:srgbClr val="8EA55F"/>
    <a:srgbClr val="D1E1C6"/>
    <a:srgbClr val="FBDBA2"/>
    <a:srgbClr val="E5B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1434" autoAdjust="0"/>
  </p:normalViewPr>
  <p:slideViewPr>
    <p:cSldViewPr snapToGrid="0" snapToObjects="1">
      <p:cViewPr>
        <p:scale>
          <a:sx n="59" d="100"/>
          <a:sy n="59" d="100"/>
        </p:scale>
        <p:origin x="-84" y="-270"/>
      </p:cViewPr>
      <p:guideLst>
        <p:guide orient="horz" pos="482"/>
        <p:guide orient="horz" pos="278"/>
        <p:guide pos="4082"/>
        <p:guide pos="3969"/>
        <p:guide pos="3402"/>
        <p:guide pos="3515"/>
        <p:guide pos="510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C6E7-275A-474D-A322-DE64492B04DE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092F-6CFA-FC4B-B811-86E625043F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3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8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58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03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3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8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2005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8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096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9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3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11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225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4" y="6124376"/>
            <a:ext cx="1151738" cy="597099"/>
          </a:xfrm>
          <a:prstGeom prst="rect">
            <a:avLst/>
          </a:prstGeom>
        </p:spPr>
      </p:pic>
      <p:pic>
        <p:nvPicPr>
          <p:cNvPr id="7" name="image113.png"/>
          <p:cNvPicPr/>
          <p:nvPr userDrawn="1"/>
        </p:nvPicPr>
        <p:blipFill>
          <a:blip r:embed="rId3"/>
          <a:srcRect t="10989" r="3962"/>
          <a:stretch>
            <a:fillRect/>
          </a:stretch>
        </p:blipFill>
        <p:spPr>
          <a:xfrm>
            <a:off x="7332277" y="6209334"/>
            <a:ext cx="1643914" cy="5121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531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1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0005-A99C-534C-8329-A9F5ECB65434}" type="datetimeFigureOut">
              <a:rPr lang="es-ES" smtClean="0"/>
              <a:t>01/03/2021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5F34-4D44-B94A-9775-4887712D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4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5145F-080B-416D-96E7-E5CE11D3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85"/>
            <a:ext cx="9144000" cy="6093619"/>
          </a:xfrm>
          <a:prstGeom prst="rect">
            <a:avLst/>
          </a:prstGeom>
        </p:spPr>
      </p:pic>
      <p:pic>
        <p:nvPicPr>
          <p:cNvPr id="4" name="Picture 3" descr="A view of a mountain&#10;&#10;Description automatically generated">
            <a:extLst>
              <a:ext uri="{FF2B5EF4-FFF2-40B4-BE49-F238E27FC236}">
                <a16:creationId xmlns:a16="http://schemas.microsoft.com/office/drawing/2014/main" xmlns="" id="{9B122A28-C263-4959-8695-D98139894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8"/>
            <a:ext cx="9144000" cy="6096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85800" y="634626"/>
            <a:ext cx="7772400" cy="2387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tx2"/>
                </a:solidFill>
              </a:rPr>
              <a:t>PLAN DE USO Y </a:t>
            </a:r>
            <a:br>
              <a:rPr lang="es-ES" sz="4800" dirty="0">
                <a:solidFill>
                  <a:schemeClr val="tx2"/>
                </a:solidFill>
              </a:rPr>
            </a:br>
            <a:r>
              <a:rPr lang="es-ES" sz="4800" dirty="0">
                <a:solidFill>
                  <a:schemeClr val="tx2"/>
                </a:solidFill>
              </a:rPr>
              <a:t>GESTIÓN DE SUELO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0" y="3732268"/>
            <a:ext cx="9144000" cy="1206111"/>
          </a:xfr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2000" dirty="0" smtClean="0">
                <a:solidFill>
                  <a:schemeClr val="lt1"/>
                </a:solidFill>
              </a:rPr>
              <a:t>CRONOGRAMA PUGS - CUS</a:t>
            </a:r>
            <a:endParaRPr lang="es-ES" sz="2000" dirty="0">
              <a:solidFill>
                <a:schemeClr val="lt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5128952"/>
            <a:ext cx="9144000" cy="771780"/>
          </a:xfrm>
          <a:prstGeom prst="rect">
            <a:avLst/>
          </a:prstGeom>
          <a:solidFill>
            <a:schemeClr val="tx2">
              <a:alpha val="6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SECRETARÍA DE TERRITORIO, H</a:t>
            </a:r>
            <a:r>
              <a:rPr lang="is-IS" sz="1600" dirty="0"/>
              <a:t>Á</a:t>
            </a:r>
            <a:r>
              <a:rPr lang="es-ES" sz="1600" dirty="0"/>
              <a:t>BITAT Y VIVIENDA </a:t>
            </a:r>
          </a:p>
          <a:p>
            <a:r>
              <a:rPr lang="es-ES" sz="1600" dirty="0"/>
              <a:t>DIRECCIÓN METROPOLITANA DE POLÍTICA Y PLANEAMIENTO DE SUELO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18929" y="6204186"/>
            <a:ext cx="1229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</a:rPr>
              <a:t>ENERO 2021</a:t>
            </a:r>
            <a:endParaRPr lang="es-E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4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79966"/>
              </p:ext>
            </p:extLst>
          </p:nvPr>
        </p:nvGraphicFramePr>
        <p:xfrm>
          <a:off x="142374" y="553790"/>
          <a:ext cx="8898595" cy="5562719"/>
        </p:xfrm>
        <a:graphic>
          <a:graphicData uri="http://schemas.openxmlformats.org/drawingml/2006/table">
            <a:tbl>
              <a:tblPr firstRow="1" firstCol="1" bandRow="1"/>
              <a:tblGrid>
                <a:gridCol w="197549"/>
                <a:gridCol w="5753579"/>
                <a:gridCol w="1771073"/>
                <a:gridCol w="1176394"/>
              </a:tblGrid>
              <a:tr h="20598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COMISIÓN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USO DE 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SUELO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C" sz="13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Reuniones con los Concejales de la CUS</a:t>
                      </a: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Fecha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Actores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Modelo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Territorial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Deseado y componente estructurante PUGS, clasificación y sub clasificación del suelo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1 – 5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marzo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Día: Lunes 1 de marzo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Representantes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STHV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 Miembros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la Comisión de Uso de Suelo</a:t>
                      </a: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Componente urbanístico: Polígonos de Intervención Territorial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PIT),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tratamientos urbanísticos,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u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sos de suelo generales, principales, restringidos y prohibidos y condiciones de implantación para usos restringidos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  8 -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marzo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Día: Lunes 8 de marzo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Componente urbanístico: Edificabilidad, básica, general máxima y específica máxima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 15</a:t>
                      </a:r>
                      <a:r>
                        <a:rPr lang="es-EC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- 19</a:t>
                      </a:r>
                      <a:endParaRPr lang="es-EC" sz="12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marzo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Días: Lunes 15 de marzo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Estándares urbanísticos de</a:t>
                      </a:r>
                      <a:r>
                        <a:rPr lang="es-EC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edificabilidad y concesión onerosa de derechos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  22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- 26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marzo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Cambria"/>
                          <a:cs typeface="Cambria"/>
                        </a:rPr>
                        <a:t>Días: Lunes 22 de marzo</a:t>
                      </a: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7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Estándares urbanísticos,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nstrumentos de gestión, unidades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actuación urbanística, b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anco de suelos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  29 de marzo – 1 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abril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Día: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Lunes 29 de marzo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Planes complementarios: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delimitación y lineamientos para planes parciales, especiales, operaciones urbanas integrales, planes parciales para regularización de asentamientos de hecho, zonas especiales de interés social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Semana  5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9 de abril</a:t>
                      </a: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Día: Lunes 5 de abril</a:t>
                      </a: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48063" marR="48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4">
            <a:extLst>
              <a:ext uri="{FF2B5EF4-FFF2-40B4-BE49-F238E27FC236}">
                <a16:creationId xmlns:a16="http://schemas.microsoft.com/office/drawing/2014/main" xmlns="" id="{3C07D523-4007-48D1-81D0-AA06668C2437}"/>
              </a:ext>
            </a:extLst>
          </p:cNvPr>
          <p:cNvSpPr txBox="1"/>
          <p:nvPr/>
        </p:nvSpPr>
        <p:spPr>
          <a:xfrm>
            <a:off x="3013656" y="184458"/>
            <a:ext cx="61303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AGENDA PUGS CUS 2021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4176" y="5710690"/>
            <a:ext cx="9074989" cy="491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374" y="1302589"/>
            <a:ext cx="8898595" cy="440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33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 descr="WhatsApp Image 2020-07-28 at 21.58.32.jpeg">
            <a:extLst>
              <a:ext uri="{FF2B5EF4-FFF2-40B4-BE49-F238E27FC236}">
                <a16:creationId xmlns:a16="http://schemas.microsoft.com/office/drawing/2014/main" xmlns="" id="{1BC822FC-E042-4C47-A902-A8A6B5805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000" b="1"/>
          <a:stretch/>
        </p:blipFill>
        <p:spPr>
          <a:xfrm>
            <a:off x="0" y="-855677"/>
            <a:ext cx="9144000" cy="6857999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solidFill>
                <a:srgbClr val="600000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48213" y="524122"/>
            <a:ext cx="4969283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¿PREGUNTAS?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20397" y="3140968"/>
            <a:ext cx="29634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</a:rPr>
              <a:t>GRACIAS</a:t>
            </a:r>
            <a:endParaRPr lang="pt-BR" sz="3200" dirty="0">
              <a:solidFill>
                <a:srgbClr val="FFFFFF"/>
              </a:solidFill>
            </a:endParaRPr>
          </a:p>
          <a:p>
            <a:endParaRPr lang="es-EC" dirty="0">
              <a:solidFill>
                <a:srgbClr val="FFFFFF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20397" y="3857629"/>
            <a:ext cx="296346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FFFFFF"/>
                </a:solidFill>
              </a:rPr>
              <a:t>Dirección Metropolitana de Planeamiento y Política de Suelo</a:t>
            </a:r>
          </a:p>
          <a:p>
            <a:endParaRPr lang="es-ES" sz="1600" dirty="0">
              <a:solidFill>
                <a:srgbClr val="FFFFFF"/>
              </a:solidFill>
            </a:endParaRPr>
          </a:p>
          <a:p>
            <a:r>
              <a:rPr lang="es-EC" sz="1600" dirty="0">
                <a:solidFill>
                  <a:srgbClr val="FFFFFF"/>
                </a:solidFill>
              </a:rPr>
              <a:t>Coordinación</a:t>
            </a:r>
            <a:r>
              <a:rPr lang="pt-BR" sz="1600" dirty="0">
                <a:solidFill>
                  <a:srgbClr val="FFFFFF"/>
                </a:solidFill>
              </a:rPr>
              <a:t> PUGS</a:t>
            </a:r>
            <a:endParaRPr lang="es-EC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dmpps.quito@gmail.com</a:t>
            </a:r>
            <a:endParaRPr lang="pt-B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6801</TotalTime>
  <Words>261</Words>
  <Application>Microsoft Office PowerPoint</Application>
  <PresentationFormat>Presentación en pantalla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PLAN DE USO Y  GESTIÓN DE SUELO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USO Y GESTIÓN  DE SUELO</dc:title>
  <dc:creator>Karina Suárez R.</dc:creator>
  <cp:lastModifiedBy>Secretaria de Concejo</cp:lastModifiedBy>
  <cp:revision>832</cp:revision>
  <dcterms:created xsi:type="dcterms:W3CDTF">2020-06-05T14:22:48Z</dcterms:created>
  <dcterms:modified xsi:type="dcterms:W3CDTF">2021-03-01T17:56:41Z</dcterms:modified>
</cp:coreProperties>
</file>