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96" r:id="rId2"/>
    <p:sldId id="609" r:id="rId3"/>
    <p:sldId id="599" r:id="rId4"/>
    <p:sldId id="602" r:id="rId5"/>
    <p:sldId id="608" r:id="rId6"/>
    <p:sldId id="603" r:id="rId7"/>
    <p:sldId id="604" r:id="rId8"/>
    <p:sldId id="605" r:id="rId9"/>
    <p:sldId id="606" r:id="rId10"/>
    <p:sldId id="607" r:id="rId11"/>
    <p:sldId id="601" r:id="rId12"/>
    <p:sldId id="444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4082" userDrawn="1">
          <p15:clr>
            <a:srgbClr val="A4A3A4"/>
          </p15:clr>
        </p15:guide>
        <p15:guide id="3" pos="3969" userDrawn="1">
          <p15:clr>
            <a:srgbClr val="A4A3A4"/>
          </p15:clr>
        </p15:guide>
        <p15:guide id="4" pos="3402" userDrawn="1">
          <p15:clr>
            <a:srgbClr val="A4A3A4"/>
          </p15:clr>
        </p15:guide>
        <p15:guide id="5" pos="3515" userDrawn="1">
          <p15:clr>
            <a:srgbClr val="A4A3A4"/>
          </p15:clr>
        </p15:guide>
        <p15:guide id="6" orient="horz" pos="482" userDrawn="1">
          <p15:clr>
            <a:srgbClr val="A4A3A4"/>
          </p15:clr>
        </p15:guide>
        <p15:guide id="8" pos="5103" userDrawn="1">
          <p15:clr>
            <a:srgbClr val="A4A3A4"/>
          </p15:clr>
        </p15:guide>
        <p15:guide id="9" orient="horz" pos="2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88"/>
    <a:srgbClr val="CE9531"/>
    <a:srgbClr val="D8D976"/>
    <a:srgbClr val="F5CB28"/>
    <a:srgbClr val="D0EA2A"/>
    <a:srgbClr val="87C826"/>
    <a:srgbClr val="8EA55F"/>
    <a:srgbClr val="D1E1C6"/>
    <a:srgbClr val="FBDBA2"/>
    <a:srgbClr val="E5B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1434" autoAdjust="0"/>
  </p:normalViewPr>
  <p:slideViewPr>
    <p:cSldViewPr snapToGrid="0" snapToObjects="1">
      <p:cViewPr>
        <p:scale>
          <a:sx n="59" d="100"/>
          <a:sy n="59" d="100"/>
        </p:scale>
        <p:origin x="-84" y="-270"/>
      </p:cViewPr>
      <p:guideLst>
        <p:guide orient="horz" pos="482"/>
        <p:guide orient="horz" pos="278"/>
        <p:guide pos="4082"/>
        <p:guide pos="3969"/>
        <p:guide pos="3402"/>
        <p:guide pos="3515"/>
        <p:guide pos="5103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DC6E7-275A-474D-A322-DE64492B04DE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3092F-6CFA-FC4B-B811-86E625043F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30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4" y="6124376"/>
            <a:ext cx="1151738" cy="597099"/>
          </a:xfrm>
          <a:prstGeom prst="rect">
            <a:avLst/>
          </a:prstGeom>
        </p:spPr>
      </p:pic>
      <p:pic>
        <p:nvPicPr>
          <p:cNvPr id="8" name="image113.png"/>
          <p:cNvPicPr/>
          <p:nvPr userDrawn="1"/>
        </p:nvPicPr>
        <p:blipFill>
          <a:blip r:embed="rId3"/>
          <a:srcRect t="10989" r="3962"/>
          <a:stretch>
            <a:fillRect/>
          </a:stretch>
        </p:blipFill>
        <p:spPr>
          <a:xfrm>
            <a:off x="7332277" y="6209334"/>
            <a:ext cx="1643914" cy="51214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582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03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30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4" y="6124376"/>
            <a:ext cx="1151738" cy="597099"/>
          </a:xfrm>
          <a:prstGeom prst="rect">
            <a:avLst/>
          </a:prstGeom>
        </p:spPr>
      </p:pic>
      <p:pic>
        <p:nvPicPr>
          <p:cNvPr id="8" name="image113.png"/>
          <p:cNvPicPr/>
          <p:nvPr userDrawn="1"/>
        </p:nvPicPr>
        <p:blipFill>
          <a:blip r:embed="rId3"/>
          <a:srcRect t="10989" r="3962"/>
          <a:stretch>
            <a:fillRect/>
          </a:stretch>
        </p:blipFill>
        <p:spPr>
          <a:xfrm>
            <a:off x="7332277" y="6209334"/>
            <a:ext cx="1643914" cy="51214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2005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4" y="6124376"/>
            <a:ext cx="1151738" cy="597099"/>
          </a:xfrm>
          <a:prstGeom prst="rect">
            <a:avLst/>
          </a:prstGeom>
        </p:spPr>
      </p:pic>
      <p:pic>
        <p:nvPicPr>
          <p:cNvPr id="8" name="image113.png"/>
          <p:cNvPicPr/>
          <p:nvPr userDrawn="1"/>
        </p:nvPicPr>
        <p:blipFill>
          <a:blip r:embed="rId3"/>
          <a:srcRect t="10989" r="3962"/>
          <a:stretch>
            <a:fillRect/>
          </a:stretch>
        </p:blipFill>
        <p:spPr>
          <a:xfrm>
            <a:off x="7332277" y="6209334"/>
            <a:ext cx="1643914" cy="51214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3096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4" y="6124376"/>
            <a:ext cx="1151738" cy="597099"/>
          </a:xfrm>
          <a:prstGeom prst="rect">
            <a:avLst/>
          </a:prstGeom>
        </p:spPr>
      </p:pic>
      <p:pic>
        <p:nvPicPr>
          <p:cNvPr id="9" name="image113.png"/>
          <p:cNvPicPr/>
          <p:nvPr userDrawn="1"/>
        </p:nvPicPr>
        <p:blipFill>
          <a:blip r:embed="rId3"/>
          <a:srcRect t="10989" r="3962"/>
          <a:stretch>
            <a:fillRect/>
          </a:stretch>
        </p:blipFill>
        <p:spPr>
          <a:xfrm>
            <a:off x="7332277" y="6209334"/>
            <a:ext cx="1643914" cy="51214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636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4" y="6124376"/>
            <a:ext cx="1151738" cy="597099"/>
          </a:xfrm>
          <a:prstGeom prst="rect">
            <a:avLst/>
          </a:prstGeom>
        </p:spPr>
      </p:pic>
      <p:pic>
        <p:nvPicPr>
          <p:cNvPr id="11" name="image113.png"/>
          <p:cNvPicPr/>
          <p:nvPr userDrawn="1"/>
        </p:nvPicPr>
        <p:blipFill>
          <a:blip r:embed="rId3"/>
          <a:srcRect t="10989" r="3962"/>
          <a:stretch>
            <a:fillRect/>
          </a:stretch>
        </p:blipFill>
        <p:spPr>
          <a:xfrm>
            <a:off x="7332277" y="6209334"/>
            <a:ext cx="1643914" cy="51214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2255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4" y="6124376"/>
            <a:ext cx="1151738" cy="597099"/>
          </a:xfrm>
          <a:prstGeom prst="rect">
            <a:avLst/>
          </a:prstGeom>
        </p:spPr>
      </p:pic>
      <p:pic>
        <p:nvPicPr>
          <p:cNvPr id="7" name="image113.png"/>
          <p:cNvPicPr/>
          <p:nvPr userDrawn="1"/>
        </p:nvPicPr>
        <p:blipFill>
          <a:blip r:embed="rId3"/>
          <a:srcRect t="10989" r="3962"/>
          <a:stretch>
            <a:fillRect/>
          </a:stretch>
        </p:blipFill>
        <p:spPr>
          <a:xfrm>
            <a:off x="7332277" y="6209334"/>
            <a:ext cx="1643914" cy="51214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7531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11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2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90005-A99C-534C-8329-A9F5ECB65434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46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5145F-080B-416D-96E7-E5CE11D35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85"/>
            <a:ext cx="9144000" cy="6093619"/>
          </a:xfrm>
          <a:prstGeom prst="rect">
            <a:avLst/>
          </a:prstGeom>
        </p:spPr>
      </p:pic>
      <p:pic>
        <p:nvPicPr>
          <p:cNvPr id="4" name="Picture 3" descr="A view of a mountain&#10;&#10;Description automatically generated">
            <a:extLst>
              <a:ext uri="{FF2B5EF4-FFF2-40B4-BE49-F238E27FC236}">
                <a16:creationId xmlns:a16="http://schemas.microsoft.com/office/drawing/2014/main" xmlns="" id="{9B122A28-C263-4959-8695-D981398946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18"/>
            <a:ext cx="9144000" cy="6096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85800" y="634626"/>
            <a:ext cx="7772400" cy="2387600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chemeClr val="tx2"/>
                </a:solidFill>
              </a:rPr>
              <a:t>PLAN DE USO Y </a:t>
            </a:r>
            <a:br>
              <a:rPr lang="es-ES" sz="4800" dirty="0">
                <a:solidFill>
                  <a:schemeClr val="tx2"/>
                </a:solidFill>
              </a:rPr>
            </a:br>
            <a:r>
              <a:rPr lang="es-ES" sz="4800" dirty="0">
                <a:solidFill>
                  <a:schemeClr val="tx2"/>
                </a:solidFill>
              </a:rPr>
              <a:t>GESTIÓN DE SUELO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0" y="3732268"/>
            <a:ext cx="9144000" cy="1206111"/>
          </a:xfr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s-ES" sz="2000" dirty="0" smtClean="0">
                <a:solidFill>
                  <a:schemeClr val="lt1"/>
                </a:solidFill>
              </a:rPr>
              <a:t>PROCESO PARTICIPATIVO PUGS</a:t>
            </a:r>
            <a:endParaRPr lang="es-ES" sz="2000" dirty="0">
              <a:solidFill>
                <a:schemeClr val="lt1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0" y="5128952"/>
            <a:ext cx="9144000" cy="771780"/>
          </a:xfrm>
          <a:prstGeom prst="rect">
            <a:avLst/>
          </a:prstGeom>
          <a:solidFill>
            <a:schemeClr val="tx2">
              <a:alpha val="60000"/>
            </a:schemeClr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/>
              <a:t>SECRETARÍA DE TERRITORIO, H</a:t>
            </a:r>
            <a:r>
              <a:rPr lang="is-IS" sz="1600" dirty="0"/>
              <a:t>Á</a:t>
            </a:r>
            <a:r>
              <a:rPr lang="es-ES" sz="1600" dirty="0"/>
              <a:t>BITAT Y VIVIENDA </a:t>
            </a:r>
          </a:p>
          <a:p>
            <a:r>
              <a:rPr lang="es-ES" sz="1600" dirty="0"/>
              <a:t>DIRECCIÓN METROPOLITANA DE POLÍTICA Y PLANEAMIENTO DE SUELO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918929" y="6204186"/>
            <a:ext cx="1229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ENERO 2021</a:t>
            </a:r>
            <a:endParaRPr lang="es-E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5"/>
          <p:cNvSpPr/>
          <p:nvPr/>
        </p:nvSpPr>
        <p:spPr>
          <a:xfrm>
            <a:off x="3657137" y="2559387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CLASIFICACIÓN DE SUELO</a:t>
            </a:r>
          </a:p>
        </p:txBody>
      </p:sp>
      <p:sp>
        <p:nvSpPr>
          <p:cNvPr id="13" name="Rectangle 89"/>
          <p:cNvSpPr/>
          <p:nvPr/>
        </p:nvSpPr>
        <p:spPr>
          <a:xfrm>
            <a:off x="3657137" y="3252953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POLÍGONOS DE INTERVENCIÓN TERRITORIAL</a:t>
            </a:r>
          </a:p>
        </p:txBody>
      </p:sp>
      <p:sp>
        <p:nvSpPr>
          <p:cNvPr id="20" name="Rectangle 89"/>
          <p:cNvSpPr/>
          <p:nvPr/>
        </p:nvSpPr>
        <p:spPr>
          <a:xfrm>
            <a:off x="3657137" y="401634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USOS DE SUELO</a:t>
            </a:r>
          </a:p>
        </p:txBody>
      </p:sp>
      <p:sp>
        <p:nvSpPr>
          <p:cNvPr id="22" name="Rectangle 76"/>
          <p:cNvSpPr/>
          <p:nvPr/>
        </p:nvSpPr>
        <p:spPr>
          <a:xfrm>
            <a:off x="3657137" y="2928719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SUB CLASIFICACIÓN DE SUELO</a:t>
            </a:r>
          </a:p>
        </p:txBody>
      </p:sp>
      <p:sp>
        <p:nvSpPr>
          <p:cNvPr id="35" name="Rectangle 85"/>
          <p:cNvSpPr/>
          <p:nvPr/>
        </p:nvSpPr>
        <p:spPr>
          <a:xfrm>
            <a:off x="3660246" y="2150066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MODELO TERRITORIAL DESEADO</a:t>
            </a:r>
          </a:p>
        </p:txBody>
      </p:sp>
      <p:sp>
        <p:nvSpPr>
          <p:cNvPr id="24" name="Rectangle 89">
            <a:extLst>
              <a:ext uri="{FF2B5EF4-FFF2-40B4-BE49-F238E27FC236}">
                <a16:creationId xmlns:a16="http://schemas.microsoft.com/office/drawing/2014/main" xmlns="" id="{CA210278-15A5-48A2-8A76-9B06DB59E941}"/>
              </a:ext>
            </a:extLst>
          </p:cNvPr>
          <p:cNvSpPr/>
          <p:nvPr/>
        </p:nvSpPr>
        <p:spPr>
          <a:xfrm>
            <a:off x="3657137" y="440228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APROVECHAMIENTO DE SUELO</a:t>
            </a:r>
          </a:p>
        </p:txBody>
      </p:sp>
      <p:sp>
        <p:nvSpPr>
          <p:cNvPr id="28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57137" y="4771394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PLANES COMPLEMENTARIOS</a:t>
            </a:r>
          </a:p>
        </p:txBody>
      </p:sp>
      <p:sp>
        <p:nvSpPr>
          <p:cNvPr id="41" name="Rectangle 85">
            <a:extLst>
              <a:ext uri="{FF2B5EF4-FFF2-40B4-BE49-F238E27FC236}">
                <a16:creationId xmlns:a16="http://schemas.microsoft.com/office/drawing/2014/main" xmlns="" id="{30FC95ED-442E-4E41-B181-3CAC16A261A0}"/>
              </a:ext>
            </a:extLst>
          </p:cNvPr>
          <p:cNvSpPr/>
          <p:nvPr/>
        </p:nvSpPr>
        <p:spPr>
          <a:xfrm>
            <a:off x="705905" y="2691755"/>
            <a:ext cx="1643307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COMPONENTE ESTRUCTURANTE</a:t>
            </a:r>
          </a:p>
        </p:txBody>
      </p:sp>
      <p:sp>
        <p:nvSpPr>
          <p:cNvPr id="42" name="Rectangle 85">
            <a:extLst>
              <a:ext uri="{FF2B5EF4-FFF2-40B4-BE49-F238E27FC236}">
                <a16:creationId xmlns:a16="http://schemas.microsoft.com/office/drawing/2014/main" xmlns="" id="{9E39616D-1E93-4810-A81C-4663BAFD5F94}"/>
              </a:ext>
            </a:extLst>
          </p:cNvPr>
          <p:cNvSpPr/>
          <p:nvPr/>
        </p:nvSpPr>
        <p:spPr>
          <a:xfrm>
            <a:off x="705905" y="4351738"/>
            <a:ext cx="1643307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COMPONENTE URBANÍSTICO</a:t>
            </a:r>
          </a:p>
        </p:txBody>
      </p:sp>
      <p:sp>
        <p:nvSpPr>
          <p:cNvPr id="47" name="Rectangle 89">
            <a:extLst>
              <a:ext uri="{FF2B5EF4-FFF2-40B4-BE49-F238E27FC236}">
                <a16:creationId xmlns:a16="http://schemas.microsoft.com/office/drawing/2014/main" xmlns="" id="{F1B2D468-CE63-4BBB-B07E-500DBA56517D}"/>
              </a:ext>
            </a:extLst>
          </p:cNvPr>
          <p:cNvSpPr/>
          <p:nvPr/>
        </p:nvSpPr>
        <p:spPr>
          <a:xfrm>
            <a:off x="3675030" y="3631643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TRATAMIENTOS URBANÍSTICOS</a:t>
            </a:r>
          </a:p>
        </p:txBody>
      </p:sp>
      <p:sp>
        <p:nvSpPr>
          <p:cNvPr id="37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68908" y="517431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ESTÁNDARES URBANÍSTICOS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75030" y="549358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INSTUMENTOS DE GESTIÓN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87237" y="154770"/>
            <a:ext cx="871821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b="1" dirty="0" smtClean="0">
                <a:solidFill>
                  <a:schemeClr val="accent1"/>
                </a:solidFill>
                <a:ea typeface="Cambria"/>
                <a:cs typeface="Times New Roman"/>
              </a:rPr>
              <a:t>PROCESO PARTICIPATIVO PUGS – </a:t>
            </a:r>
            <a:r>
              <a:rPr lang="es-EC" b="1" dirty="0" smtClean="0">
                <a:solidFill>
                  <a:schemeClr val="accent1"/>
                </a:solidFill>
                <a:ea typeface="Cambria"/>
                <a:cs typeface="Times New Roman"/>
              </a:rPr>
              <a:t>RECORRIDOS EN TERRITORIO</a:t>
            </a:r>
            <a:endParaRPr lang="es-EC" b="1" dirty="0">
              <a:solidFill>
                <a:schemeClr val="accent1"/>
              </a:solidFill>
              <a:latin typeface="Cambria"/>
              <a:ea typeface="Cambria"/>
              <a:cs typeface="Cambria"/>
            </a:endParaRPr>
          </a:p>
          <a:p>
            <a:pPr>
              <a:spcAft>
                <a:spcPts val="1200"/>
              </a:spcAft>
            </a:pPr>
            <a:r>
              <a:rPr lang="es-ES_tradnl" b="1" dirty="0" smtClean="0">
                <a:solidFill>
                  <a:schemeClr val="accent1"/>
                </a:solidFill>
                <a:ea typeface="Cambria"/>
                <a:cs typeface="Times New Roman"/>
              </a:rPr>
              <a:t> </a:t>
            </a:r>
            <a:endParaRPr lang="es-EC" b="1" dirty="0">
              <a:solidFill>
                <a:schemeClr val="accent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7" y="1551710"/>
            <a:ext cx="8718219" cy="399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7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268854"/>
              </p:ext>
            </p:extLst>
          </p:nvPr>
        </p:nvGraphicFramePr>
        <p:xfrm>
          <a:off x="142374" y="746973"/>
          <a:ext cx="8898595" cy="5226947"/>
        </p:xfrm>
        <a:graphic>
          <a:graphicData uri="http://schemas.openxmlformats.org/drawingml/2006/table">
            <a:tbl>
              <a:tblPr firstRow="1" firstCol="1" bandRow="1"/>
              <a:tblGrid>
                <a:gridCol w="197549"/>
                <a:gridCol w="5910447"/>
                <a:gridCol w="1614205"/>
                <a:gridCol w="1176394"/>
              </a:tblGrid>
              <a:tr h="20598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COMISIÓN 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USO DE </a:t>
                      </a: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SUELO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C" sz="130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74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Reuniones con los Concejales de la CUS</a:t>
                      </a:r>
                      <a:endParaRPr lang="es-EC" sz="13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Fecha</a:t>
                      </a:r>
                      <a:endParaRPr lang="es-EC" sz="13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Actores</a:t>
                      </a:r>
                      <a:endParaRPr lang="es-EC" sz="13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3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Modelo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Territorial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Deseado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Semana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febrero</a:t>
                      </a: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Representante STHV - CUS</a:t>
                      </a:r>
                      <a:endParaRPr lang="es-EC" sz="130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3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Clasificación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suelo, </a:t>
                      </a:r>
                      <a:r>
                        <a:rPr lang="es-EC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subclasificación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de suelo, PIT y tratamientos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urbanísticos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30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Semana 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febrero</a:t>
                      </a: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C" sz="13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Usos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suelo generales, principales, restringidos y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prohibidos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30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Semana 3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25/26* de febrero</a:t>
                      </a: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C" sz="13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Edificabilidad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básica, general máxima y específica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máxima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300" dirty="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Semana 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  <a:latin typeface="+mn-lt"/>
                          <a:ea typeface="Cambria"/>
                          <a:cs typeface="Cambria"/>
                        </a:rPr>
                        <a:t>4/¨5*</a:t>
                      </a:r>
                      <a:r>
                        <a:rPr lang="es-EC" sz="1300" baseline="0" dirty="0" smtClean="0">
                          <a:effectLst/>
                          <a:latin typeface="+mn-lt"/>
                          <a:ea typeface="Cambria"/>
                          <a:cs typeface="Cambria"/>
                        </a:rPr>
                        <a:t> marzo</a:t>
                      </a:r>
                      <a:endParaRPr lang="es-EC" sz="1300" dirty="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3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Planes complementarios: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delimitación y lineamientos para planes parciales, especiales, operaciones urbanas integrales.</a:t>
                      </a: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30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Semana  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marzo</a:t>
                      </a: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EC" sz="13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es-EC" sz="12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Estándares </a:t>
                      </a:r>
                      <a:r>
                        <a:rPr lang="es-EC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urbanísticos </a:t>
                      </a:r>
                      <a:endParaRPr lang="es-EC" sz="12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es-EC" sz="12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Semana  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marzo</a:t>
                      </a: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C" sz="13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Instrumentos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gestión, Banco de Suelos, Concesión onerosa de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derechos, ZEIS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Semana  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15/18*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marzo</a:t>
                      </a: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EC" sz="13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Elaboración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propuesta definitiva en base a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observaciones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30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s-EC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semanas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después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C" sz="130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STHV</a:t>
                      </a:r>
                      <a:endParaRPr lang="es-EC" sz="130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uadroTexto 4">
            <a:extLst>
              <a:ext uri="{FF2B5EF4-FFF2-40B4-BE49-F238E27FC236}">
                <a16:creationId xmlns:a16="http://schemas.microsoft.com/office/drawing/2014/main" xmlns="" id="{3C07D523-4007-48D1-81D0-AA06668C2437}"/>
              </a:ext>
            </a:extLst>
          </p:cNvPr>
          <p:cNvSpPr txBox="1"/>
          <p:nvPr/>
        </p:nvSpPr>
        <p:spPr>
          <a:xfrm>
            <a:off x="3013656" y="184458"/>
            <a:ext cx="61303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AGENDA PUGS CUS 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33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 descr="WhatsApp Image 2020-07-28 at 21.58.32.jpeg">
            <a:extLst>
              <a:ext uri="{FF2B5EF4-FFF2-40B4-BE49-F238E27FC236}">
                <a16:creationId xmlns:a16="http://schemas.microsoft.com/office/drawing/2014/main" xmlns="" id="{1BC822FC-E042-4C47-A902-A8A6B5805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000" b="1"/>
          <a:stretch/>
        </p:blipFill>
        <p:spPr>
          <a:xfrm>
            <a:off x="0" y="-855677"/>
            <a:ext cx="9144000" cy="6857999"/>
          </a:xfrm>
          <a:prstGeom prst="rect">
            <a:avLst/>
          </a:prstGeom>
        </p:spPr>
      </p:pic>
      <p:sp>
        <p:nvSpPr>
          <p:cNvPr id="7" name="Rectangle 1"/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>
              <a:solidFill>
                <a:srgbClr val="600000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948213" y="524122"/>
            <a:ext cx="4969283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¿PREGUNTAS?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20397" y="3140968"/>
            <a:ext cx="29634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FFFF"/>
                </a:solidFill>
              </a:rPr>
              <a:t>GRACIAS</a:t>
            </a:r>
            <a:endParaRPr lang="pt-BR" sz="3200" dirty="0">
              <a:solidFill>
                <a:srgbClr val="FFFFFF"/>
              </a:solidFill>
            </a:endParaRPr>
          </a:p>
          <a:p>
            <a:endParaRPr lang="es-EC" dirty="0">
              <a:solidFill>
                <a:srgbClr val="FFFFFF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20397" y="3857629"/>
            <a:ext cx="296346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srgbClr val="FFFFFF"/>
                </a:solidFill>
              </a:rPr>
              <a:t>Dirección Metropolitana de Planeamiento y Política de Suelo</a:t>
            </a:r>
          </a:p>
          <a:p>
            <a:endParaRPr lang="es-ES" sz="1600" dirty="0">
              <a:solidFill>
                <a:srgbClr val="FFFFFF"/>
              </a:solidFill>
            </a:endParaRPr>
          </a:p>
          <a:p>
            <a:r>
              <a:rPr lang="es-EC" sz="1600" dirty="0">
                <a:solidFill>
                  <a:srgbClr val="FFFFFF"/>
                </a:solidFill>
              </a:rPr>
              <a:t>Coordinación</a:t>
            </a:r>
            <a:r>
              <a:rPr lang="pt-BR" sz="1600" dirty="0">
                <a:solidFill>
                  <a:srgbClr val="FFFFFF"/>
                </a:solidFill>
              </a:rPr>
              <a:t> PUGS</a:t>
            </a:r>
            <a:endParaRPr lang="es-EC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dmpps.quito@gmail.com</a:t>
            </a:r>
            <a:endParaRPr lang="pt-BR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9">
            <a:extLst>
              <a:ext uri="{FF2B5EF4-FFF2-40B4-BE49-F238E27FC236}">
                <a16:creationId xmlns:a16="http://schemas.microsoft.com/office/drawing/2014/main" xmlns="" id="{CA210278-15A5-48A2-8A76-9B06DB59E941}"/>
              </a:ext>
            </a:extLst>
          </p:cNvPr>
          <p:cNvSpPr/>
          <p:nvPr/>
        </p:nvSpPr>
        <p:spPr>
          <a:xfrm>
            <a:off x="3657137" y="440228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APROVECHAMIENTO DE SUELO</a:t>
            </a:r>
          </a:p>
        </p:txBody>
      </p:sp>
      <p:sp>
        <p:nvSpPr>
          <p:cNvPr id="28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57137" y="4771394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PLANES COMPLEMENTARIOS</a:t>
            </a:r>
          </a:p>
        </p:txBody>
      </p:sp>
      <p:sp>
        <p:nvSpPr>
          <p:cNvPr id="42" name="Rectangle 85">
            <a:extLst>
              <a:ext uri="{FF2B5EF4-FFF2-40B4-BE49-F238E27FC236}">
                <a16:creationId xmlns:a16="http://schemas.microsoft.com/office/drawing/2014/main" xmlns="" id="{9E39616D-1E93-4810-A81C-4663BAFD5F94}"/>
              </a:ext>
            </a:extLst>
          </p:cNvPr>
          <p:cNvSpPr/>
          <p:nvPr/>
        </p:nvSpPr>
        <p:spPr>
          <a:xfrm>
            <a:off x="705905" y="4351738"/>
            <a:ext cx="1643307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COMPONENTE URBANÍSTICO</a:t>
            </a:r>
          </a:p>
        </p:txBody>
      </p:sp>
      <p:sp>
        <p:nvSpPr>
          <p:cNvPr id="37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68908" y="517431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ESTÁNDARES URBANÍSTICOS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75030" y="549358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INSTUMENTOS DE GESTIÓN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7237" y="154770"/>
            <a:ext cx="3147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b="1" dirty="0" smtClean="0">
                <a:solidFill>
                  <a:schemeClr val="accent1"/>
                </a:solidFill>
                <a:ea typeface="Cambria"/>
                <a:cs typeface="Times New Roman"/>
              </a:rPr>
              <a:t>PROCESO PARTICIPATIVO PUGS</a:t>
            </a:r>
            <a:endParaRPr lang="es-EC" b="1" dirty="0">
              <a:solidFill>
                <a:schemeClr val="accent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05442" y="1029793"/>
            <a:ext cx="8229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400" b="1" dirty="0" smtClean="0"/>
              <a:t>ANTECEDENTES</a:t>
            </a:r>
            <a:endParaRPr lang="es-EC" sz="1400" dirty="0"/>
          </a:p>
          <a:p>
            <a:pPr algn="just"/>
            <a:r>
              <a:rPr lang="es-ES_tradnl" sz="1400" b="1" dirty="0"/>
              <a:t> </a:t>
            </a:r>
            <a:r>
              <a:rPr lang="es-ES_tradnl" sz="1400" dirty="0"/>
              <a:t> </a:t>
            </a:r>
            <a:endParaRPr lang="es-EC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 Oficio STHV-2020-0552-O de 17 de julio de 2020, STHV remite a CUS la propuesta de participación ciudadana del PUGS.</a:t>
            </a:r>
          </a:p>
          <a:p>
            <a:pPr lvl="0" algn="just"/>
            <a:endParaRPr lang="es-EC" sz="1400" dirty="0" smtClean="0"/>
          </a:p>
          <a:p>
            <a:pPr lvl="0" algn="just"/>
            <a:endParaRPr lang="es-EC" sz="14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Conocimiento y resolución del cronograma del proceso de participación ciudadana del PUGS presentado por la STHV – 24 de julio de 2020 – gaddmq-sgcm-2020-2486-O</a:t>
            </a:r>
          </a:p>
          <a:p>
            <a:pPr lvl="0" algn="just"/>
            <a:endParaRPr lang="es-EC" sz="1400" dirty="0" smtClean="0"/>
          </a:p>
          <a:p>
            <a:pPr lvl="0" algn="just"/>
            <a:endParaRPr lang="es-EC" sz="14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Resolución No. 085-CUS-2020 del 27 de julio de 2020. </a:t>
            </a:r>
            <a:r>
              <a:rPr lang="es-EC" sz="1400" b="1" dirty="0" smtClean="0"/>
              <a:t>Conocimiento y aprobación del cronograma presentado por la STHV.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4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El 28 de julio de 2020 con oficio STHV-20200579-O STHV remite convocatoria para socialización del proceso del componente estructurante con despachos de Concejales Metropolitanos.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4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Oficio STHV-2020-0600-O del 03 de agosto de 2020 – STHV</a:t>
            </a:r>
            <a:r>
              <a:rPr lang="es-ES_tradnl" sz="1400" dirty="0">
                <a:cs typeface="Times New Roman"/>
              </a:rPr>
              <a:t> </a:t>
            </a:r>
            <a:r>
              <a:rPr lang="es-ES_tradnl" sz="1400" dirty="0" smtClean="0">
                <a:cs typeface="Times New Roman"/>
              </a:rPr>
              <a:t>remite guía metodológica del proceso de socialización PUGS, solventando 1 observación realizada en la Comisión de Uso de Suelo del mismo día, incluida en la guía.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_tradnl" sz="1400" dirty="0">
              <a:cs typeface="Times New Roman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2653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5"/>
          <p:cNvSpPr/>
          <p:nvPr/>
        </p:nvSpPr>
        <p:spPr>
          <a:xfrm>
            <a:off x="3657137" y="2559387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CLASIFICACIÓN DE SUELO</a:t>
            </a:r>
          </a:p>
        </p:txBody>
      </p:sp>
      <p:sp>
        <p:nvSpPr>
          <p:cNvPr id="13" name="Rectangle 89"/>
          <p:cNvSpPr/>
          <p:nvPr/>
        </p:nvSpPr>
        <p:spPr>
          <a:xfrm>
            <a:off x="3657137" y="3252953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POLÍGONOS DE INTERVENCIÓN TERRITORIAL</a:t>
            </a:r>
          </a:p>
        </p:txBody>
      </p:sp>
      <p:sp>
        <p:nvSpPr>
          <p:cNvPr id="20" name="Rectangle 89"/>
          <p:cNvSpPr/>
          <p:nvPr/>
        </p:nvSpPr>
        <p:spPr>
          <a:xfrm>
            <a:off x="3657137" y="401634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USOS DE SUELO</a:t>
            </a:r>
          </a:p>
        </p:txBody>
      </p:sp>
      <p:sp>
        <p:nvSpPr>
          <p:cNvPr id="22" name="Rectangle 76"/>
          <p:cNvSpPr/>
          <p:nvPr/>
        </p:nvSpPr>
        <p:spPr>
          <a:xfrm>
            <a:off x="3657137" y="2928719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SUB CLASIFICACIÓN DE SUELO</a:t>
            </a:r>
          </a:p>
        </p:txBody>
      </p:sp>
      <p:sp>
        <p:nvSpPr>
          <p:cNvPr id="35" name="Rectangle 85"/>
          <p:cNvSpPr/>
          <p:nvPr/>
        </p:nvSpPr>
        <p:spPr>
          <a:xfrm>
            <a:off x="3660246" y="2150066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MODELO TERRITORIAL DESEADO</a:t>
            </a:r>
          </a:p>
        </p:txBody>
      </p:sp>
      <p:sp>
        <p:nvSpPr>
          <p:cNvPr id="24" name="Rectangle 89">
            <a:extLst>
              <a:ext uri="{FF2B5EF4-FFF2-40B4-BE49-F238E27FC236}">
                <a16:creationId xmlns:a16="http://schemas.microsoft.com/office/drawing/2014/main" xmlns="" id="{CA210278-15A5-48A2-8A76-9B06DB59E941}"/>
              </a:ext>
            </a:extLst>
          </p:cNvPr>
          <p:cNvSpPr/>
          <p:nvPr/>
        </p:nvSpPr>
        <p:spPr>
          <a:xfrm>
            <a:off x="3657137" y="440228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APROVECHAMIENTO DE SUELO</a:t>
            </a:r>
          </a:p>
        </p:txBody>
      </p:sp>
      <p:sp>
        <p:nvSpPr>
          <p:cNvPr id="28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57137" y="4771394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PLANES COMPLEMENTARIOS</a:t>
            </a:r>
          </a:p>
        </p:txBody>
      </p:sp>
      <p:sp>
        <p:nvSpPr>
          <p:cNvPr id="41" name="Rectangle 85">
            <a:extLst>
              <a:ext uri="{FF2B5EF4-FFF2-40B4-BE49-F238E27FC236}">
                <a16:creationId xmlns:a16="http://schemas.microsoft.com/office/drawing/2014/main" xmlns="" id="{30FC95ED-442E-4E41-B181-3CAC16A261A0}"/>
              </a:ext>
            </a:extLst>
          </p:cNvPr>
          <p:cNvSpPr/>
          <p:nvPr/>
        </p:nvSpPr>
        <p:spPr>
          <a:xfrm>
            <a:off x="705905" y="2691755"/>
            <a:ext cx="1643307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COMPONENTE ESTRUCTURANTE</a:t>
            </a:r>
          </a:p>
        </p:txBody>
      </p:sp>
      <p:sp>
        <p:nvSpPr>
          <p:cNvPr id="42" name="Rectangle 85">
            <a:extLst>
              <a:ext uri="{FF2B5EF4-FFF2-40B4-BE49-F238E27FC236}">
                <a16:creationId xmlns:a16="http://schemas.microsoft.com/office/drawing/2014/main" xmlns="" id="{9E39616D-1E93-4810-A81C-4663BAFD5F94}"/>
              </a:ext>
            </a:extLst>
          </p:cNvPr>
          <p:cNvSpPr/>
          <p:nvPr/>
        </p:nvSpPr>
        <p:spPr>
          <a:xfrm>
            <a:off x="705905" y="4351738"/>
            <a:ext cx="1643307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COMPONENTE URBANÍSTICO</a:t>
            </a:r>
          </a:p>
        </p:txBody>
      </p:sp>
      <p:sp>
        <p:nvSpPr>
          <p:cNvPr id="47" name="Rectangle 89">
            <a:extLst>
              <a:ext uri="{FF2B5EF4-FFF2-40B4-BE49-F238E27FC236}">
                <a16:creationId xmlns:a16="http://schemas.microsoft.com/office/drawing/2014/main" xmlns="" id="{F1B2D468-CE63-4BBB-B07E-500DBA56517D}"/>
              </a:ext>
            </a:extLst>
          </p:cNvPr>
          <p:cNvSpPr/>
          <p:nvPr/>
        </p:nvSpPr>
        <p:spPr>
          <a:xfrm>
            <a:off x="3675030" y="3631643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TRATAMIENTOS URBANÍSTICOS</a:t>
            </a:r>
          </a:p>
        </p:txBody>
      </p:sp>
      <p:sp>
        <p:nvSpPr>
          <p:cNvPr id="37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68908" y="517431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ESTÁNDARES URBANÍSTICOS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75030" y="549358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INSTUMENTOS DE GESTIÓN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969521"/>
              </p:ext>
            </p:extLst>
          </p:nvPr>
        </p:nvGraphicFramePr>
        <p:xfrm>
          <a:off x="-1" y="55359"/>
          <a:ext cx="9144000" cy="6067899"/>
        </p:xfrm>
        <a:graphic>
          <a:graphicData uri="http://schemas.openxmlformats.org/drawingml/2006/table">
            <a:tbl>
              <a:tblPr firstRow="1" firstCol="1" bandRow="1"/>
              <a:tblGrid>
                <a:gridCol w="1315170"/>
                <a:gridCol w="1377361"/>
                <a:gridCol w="1507232"/>
                <a:gridCol w="1648079"/>
                <a:gridCol w="1648079"/>
                <a:gridCol w="1648079"/>
              </a:tblGrid>
              <a:tr h="21509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PROCESO PUGS 2020</a:t>
                      </a:r>
                      <a:endParaRPr lang="es-EC" sz="80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31578" marR="31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1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ENERO - FEBRERO</a:t>
                      </a:r>
                      <a:endParaRPr lang="es-EC" sz="8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31578" marR="31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b="1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MARZO - ABRIL</a:t>
                      </a:r>
                      <a:endParaRPr lang="es-EC" sz="8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31578" marR="31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s-ES_tradnl" sz="800" b="1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MAYO - JUNIO</a:t>
                      </a:r>
                      <a:endParaRPr lang="es-EC" sz="8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31578" marR="31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JULIO - AGOSTO</a:t>
                      </a:r>
                      <a:endParaRPr lang="es-EC" sz="8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31578" marR="31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b="1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SEPTIEMBRE - OCTUBRE</a:t>
                      </a:r>
                      <a:endParaRPr lang="es-EC" sz="8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31578" marR="31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800" b="1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NOVIEMBRE - DICIEMBRE</a:t>
                      </a:r>
                      <a:endParaRPr lang="es-EC" sz="8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31578" marR="3157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CONSOLIDACIÓN Y VALIDACIÓN DEL DIAGNÓSTICO TERRITORIAL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CONSOLIDACIÓN DEL MODELO TERRITORIAL ACTUAL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INICIO MODELO TERRITORIAL DESEADO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DOCUMENTO BORRADOR PRELIMINAR DIAGNÓSTICO ESTRATÉGICO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31578" marR="31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ELABORACIÓN DE BASES CARTOGRÁFICAS</a:t>
                      </a:r>
                      <a:endParaRPr lang="es-EC" sz="85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INICIO DEL COMPONENTE ESTRUCUTRANTE: ELABORACIÓN DE METODOLOGÍA DE ANÁLISIS:</a:t>
                      </a:r>
                      <a:endParaRPr lang="es-EC" sz="85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GRADO DE CONSOLIDACIÓN, DENSIDADES, COBERTURA DE SERVICIOS Y EQUIPAMIENTOS, CRUCE DE VARIABLES </a:t>
                      </a:r>
                      <a:br>
                        <a:rPr lang="es-ES_tradnl" sz="85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_tradnl" sz="85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ES_tradnl" sz="85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_tradnl" sz="85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TALLER CON EXPERTO INTERNACIONAL, EX DIRECTOR DE PLANIFICACIÓN Y EX VICEALCALDE DE BARCELONA</a:t>
                      </a:r>
                      <a:endParaRPr lang="es-EC" sz="85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INICIO DE CLASIFICACIÓN DE SUELO</a:t>
                      </a:r>
                      <a:endParaRPr lang="es-EC" sz="85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INCORPORACIÓN DEL DT – MTA AL PMDOT</a:t>
                      </a:r>
                      <a:endParaRPr lang="es-EC" sz="85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DETERMINACIÓN DEL SISTEMA DE CENTRALIDADES</a:t>
                      </a:r>
                      <a:endParaRPr lang="es-EC" sz="85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31578" marR="31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CLASIFICACIÓN Y SUBCLASIFICACIÓN DE SUELO 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ANÁLISIS DE CONFLICTOS URBANOS Y RURALES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ANÁLISIS REGIMEN DE SUELO VIGENTE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ESTRUCTURA ESTÁNDARES URBANÍSTICOS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b="1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ENTREGA DOCUMENTO PUGS – BORRADOR COMPONENTE ESTRUCTURANTE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b="1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ENTREGA PRIMER DOCUMENTO BORRADOR MODELO TERRITORIAL DESEADO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TALLERES DE CAPACITACIÓN CON EXPERTOS INTERNACIONALES DE ONU-HABITAT (COLOMBIA, BRASIL Y ESPAÑA)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TALLERES CON LA DIRECCIÓN DE RIESGOS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31578" marR="31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INICIO DEL COMPONENTE URBANÍSTICO: 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ANÁLISIS Y DETERMINACIÓN DE ZONAS HOMOGÉNEAS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INICIO DE ELABORACIÓN DE POLÍGONOS DE INTERVENCIÓN TERRITORIAL (PIT)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INICIO DE CONCEPTUALIZACIÓN DE TRATAMIENTOS URBANÍSTICOS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RACIONALIZACIÓN DE LÍMITES URBANOS EN LA CARTOGRAFÍA EN BASE DE BORDES DE QUEBRADA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TALLERES CON EXPERTOS NACIONALES QUE ELABORARON LA LEY ORGÁNICA DE ORDENAMIENTO TERRITORIAL, USO Y GESTIÓN DE SUELO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INICIO DE TALLERES COMPONENTE ESTRUCTURANTE: 2 TALLERES CON ASESORES DE CONCEJALES METROPOLITANOS A FINALES DE JULIO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31578" marR="31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COMPONENTE URBANÍSTICO DEL PUGS: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DELIMITACIÓN DE TRATAMIENTOS URBANÍSTICOS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CONCEPTUALIZACIÓN DE USOS DE SUELO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ANÁLISIS Y DETERMINACIÓN DE USOS DE SUELO GENERALES Y PRINCIPALES, RESTRINGIDOS Y PROHIBIDOS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DETERMINACIÓN INICIAL DE LA EDIFICABILIDAD BÁSICA, GENERAL MÁXIMA Y ESPECÍFICA MÁXIMA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ELABORACIÓN DE ESTÁNDARES URBANÍSTICOS DE EDIFICABILIDAD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TALLERES DE SOCIALIZACIÓN CON LAS ADMINISTRACIONES ZONALES, PARROQUIAS URBANAS Y RURALES 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RECORRIDOS EN TERRITORIO PARA ANÁLISIS NORMATIVOS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TALLERES CON INSTITUCIONES DEL MUNICIPIO DEL QUITO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TALLERES CON DEPENDENCIAS NACIONALES VINCULADAS CON LA LOOTUGS (MAG, MAE, MIDUVI)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ELABORACIÓN DEL BANCO DE SUELO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31578" marR="31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REVISIÓN Y DETERMINACIÓN DE LA NORMA URBANÍSTICA DE USOS Y EDIFICABILIDAD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ELABORACIÓN DE ESTÁNDARES URBANÍSTICOS PARA IMPLANTACIÓN 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ELABORACIÓN DE INSTRUMENTO DE CONCESIÓN ONEROSA DE DERECHOS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TALLERES DE SOCIALIZACIÓN CON LAS ADMINISTRACIONES ZONALES, PARROQUIAS URBANAS Y RURALES 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RECORRIDOS EN TERRITORIO PARA ANÁLISIS NORMATIVOS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TALLERES DE CONSOLIDACIÓN FINAL DEL MODELO TERRITORIAL DESEADO DEL PMDOT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SOCIALIZACIÓN DEL AVANCE PUGS CON EL ALCALDE DE QUITO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CONCEPTUALIZACIÓN Y DELIMITACIÓN DE PLANES URBANÍSTICOS COMPLEMENTARIOS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DELIMITACIÓN DE UNIDADES DE ACTUACIÓN URBANÍSTICA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CONSOLIDACIÓN DE DOCUMENTO PUGS CON ANEXOS NORMATIVOS 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850" b="1" dirty="0">
                          <a:solidFill>
                            <a:srgbClr val="2F2B2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ENTREGA DE DOCUMENTO BORRADOR DEL COMPONENTE URBANÍSTICO DEL PUGS (31 DE DICIEMBRE)</a:t>
                      </a:r>
                      <a:endParaRPr lang="es-EC" sz="85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31578" marR="315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2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9">
            <a:extLst>
              <a:ext uri="{FF2B5EF4-FFF2-40B4-BE49-F238E27FC236}">
                <a16:creationId xmlns:a16="http://schemas.microsoft.com/office/drawing/2014/main" xmlns="" id="{CA210278-15A5-48A2-8A76-9B06DB59E941}"/>
              </a:ext>
            </a:extLst>
          </p:cNvPr>
          <p:cNvSpPr/>
          <p:nvPr/>
        </p:nvSpPr>
        <p:spPr>
          <a:xfrm>
            <a:off x="3657137" y="440228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APROVECHAMIENTO DE SUELO</a:t>
            </a:r>
          </a:p>
        </p:txBody>
      </p:sp>
      <p:sp>
        <p:nvSpPr>
          <p:cNvPr id="28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57137" y="4771394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PLANES COMPLEMENTARIOS</a:t>
            </a:r>
          </a:p>
        </p:txBody>
      </p:sp>
      <p:sp>
        <p:nvSpPr>
          <p:cNvPr id="42" name="Rectangle 85">
            <a:extLst>
              <a:ext uri="{FF2B5EF4-FFF2-40B4-BE49-F238E27FC236}">
                <a16:creationId xmlns:a16="http://schemas.microsoft.com/office/drawing/2014/main" xmlns="" id="{9E39616D-1E93-4810-A81C-4663BAFD5F94}"/>
              </a:ext>
            </a:extLst>
          </p:cNvPr>
          <p:cNvSpPr/>
          <p:nvPr/>
        </p:nvSpPr>
        <p:spPr>
          <a:xfrm>
            <a:off x="705905" y="4351738"/>
            <a:ext cx="1643307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COMPONENTE URBANÍSTICO</a:t>
            </a:r>
          </a:p>
        </p:txBody>
      </p:sp>
      <p:sp>
        <p:nvSpPr>
          <p:cNvPr id="37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68908" y="517431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ESTÁNDARES URBANÍSTICOS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75030" y="549358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INSTUMENTOS DE GESTIÓN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7237" y="154770"/>
            <a:ext cx="3147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b="1" dirty="0" smtClean="0">
                <a:solidFill>
                  <a:schemeClr val="accent1"/>
                </a:solidFill>
                <a:ea typeface="Cambria"/>
                <a:cs typeface="Times New Roman"/>
              </a:rPr>
              <a:t>PROCESO PARTICIPATIVO PUGS</a:t>
            </a:r>
            <a:endParaRPr lang="es-EC" b="1" dirty="0">
              <a:solidFill>
                <a:schemeClr val="accent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05442" y="549645"/>
            <a:ext cx="8229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_tradnl" sz="1400" b="1" dirty="0" smtClean="0"/>
              <a:t>Comisión de Uso de Suelo aprueba el proceso que contiene:</a:t>
            </a:r>
          </a:p>
          <a:p>
            <a:pPr lvl="0" algn="just"/>
            <a:endParaRPr lang="es-ES_tradnl" sz="1400" b="1" dirty="0" smtClean="0"/>
          </a:p>
          <a:p>
            <a:pPr lvl="0" algn="just"/>
            <a:r>
              <a:rPr lang="es-ES_tradnl" sz="1400" b="1" dirty="0" smtClean="0"/>
              <a:t>OBJETIVOS GENERALES:</a:t>
            </a:r>
            <a:r>
              <a:rPr lang="es-ES_tradnl" sz="1400" dirty="0"/>
              <a:t> </a:t>
            </a:r>
            <a:endParaRPr lang="es-EC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_tradnl" sz="1400" dirty="0"/>
              <a:t>Difundir a través de espacios/encuentros de participación la propuesta del PUGS y sus componentes: estructurante y urbanístico.</a:t>
            </a:r>
            <a:endParaRPr lang="es-EC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_tradnl" sz="1400" dirty="0"/>
              <a:t>Consolidar la propuesta del PUGS con la retroalimentación del proceso de formulación desde los diferentes actores del territorio.</a:t>
            </a:r>
            <a:endParaRPr lang="es-EC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_tradnl" sz="1400" dirty="0"/>
              <a:t>Analizar propuestas y/o casos de estudio identificados en el proceso de formulación del PUGS en relación al componente estructurante y urbanístico.</a:t>
            </a:r>
            <a:endParaRPr lang="es-EC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_tradnl" sz="1400" dirty="0"/>
              <a:t>Definir propuestas estratégicas conforme el modelo territorial deseado y la visión de desarrollo para el DMQ</a:t>
            </a:r>
            <a:r>
              <a:rPr lang="es-ES_tradnl" sz="1400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_tradnl" sz="1400" dirty="0"/>
          </a:p>
          <a:p>
            <a:r>
              <a:rPr lang="es-ES_tradnl" sz="1400" b="1" dirty="0" smtClean="0"/>
              <a:t>MOMENTOS: </a:t>
            </a:r>
            <a:endParaRPr lang="es-EC" sz="1400" dirty="0"/>
          </a:p>
          <a:p>
            <a:pPr lvl="0"/>
            <a:r>
              <a:rPr lang="es-ES_tradnl" sz="1400" dirty="0"/>
              <a:t>Momento 1: Componente estructurante con espacios/encuentros de difusión y conocimiento de la formulación del PUGS</a:t>
            </a:r>
            <a:r>
              <a:rPr lang="es-ES_tradnl" sz="1400" dirty="0" smtClean="0"/>
              <a:t>.</a:t>
            </a:r>
            <a:endParaRPr lang="es-EC" sz="1400" dirty="0"/>
          </a:p>
          <a:p>
            <a:pPr lvl="0"/>
            <a:r>
              <a:rPr lang="es-ES_tradnl" sz="1400" dirty="0"/>
              <a:t>Momento 2: Componente urbanístico con espacios/encuentros para la  retroalimentación de la formulación del PUGS.</a:t>
            </a:r>
            <a:endParaRPr lang="es-EC" sz="1400" dirty="0"/>
          </a:p>
          <a:p>
            <a:pPr lvl="0" algn="just"/>
            <a:endParaRPr lang="es-EC" sz="1400" b="1" dirty="0" smtClean="0"/>
          </a:p>
          <a:p>
            <a:pPr lvl="0" algn="just"/>
            <a:r>
              <a:rPr lang="es-EC" sz="1400" b="1" dirty="0" smtClean="0"/>
              <a:t>ACTORES:</a:t>
            </a:r>
            <a:r>
              <a:rPr lang="es-EC" sz="1400" b="1" dirty="0"/>
              <a:t> </a:t>
            </a:r>
            <a:r>
              <a:rPr lang="es-ES_tradnl" sz="1400" dirty="0" smtClean="0"/>
              <a:t>Se identificó y aprobó el </a:t>
            </a:r>
            <a:r>
              <a:rPr lang="es-ES_tradnl" sz="1400" dirty="0"/>
              <a:t>siguiente grupo de actores estratégicos, los cuales tendrán representatividad a través de sus participantes: </a:t>
            </a:r>
            <a:endParaRPr lang="es-EC" sz="1400" dirty="0"/>
          </a:p>
          <a:p>
            <a:pPr lvl="1"/>
            <a:r>
              <a:rPr lang="es-ES_tradnl" sz="1400" dirty="0"/>
              <a:t>GAD parroquiales rurales </a:t>
            </a:r>
            <a:endParaRPr lang="es-EC" sz="1400" dirty="0"/>
          </a:p>
          <a:p>
            <a:pPr lvl="1"/>
            <a:r>
              <a:rPr lang="es-ES_tradnl" sz="1400" dirty="0"/>
              <a:t>Administraciones zonales</a:t>
            </a:r>
            <a:endParaRPr lang="es-EC" sz="1400" dirty="0"/>
          </a:p>
          <a:p>
            <a:pPr lvl="1"/>
            <a:r>
              <a:rPr lang="es-ES_tradnl" sz="1400" dirty="0"/>
              <a:t>Representantes de la Asamblea a Quito</a:t>
            </a:r>
            <a:endParaRPr lang="es-EC" sz="1400" dirty="0"/>
          </a:p>
          <a:p>
            <a:pPr lvl="1"/>
            <a:r>
              <a:rPr lang="es-ES_tradnl" sz="1400" dirty="0" smtClean="0"/>
              <a:t>Representantes </a:t>
            </a:r>
            <a:r>
              <a:rPr lang="es-ES_tradnl" sz="1400" dirty="0"/>
              <a:t>de Comunas del DMQ</a:t>
            </a:r>
            <a:endParaRPr lang="es-EC" sz="1400" dirty="0"/>
          </a:p>
          <a:p>
            <a:pPr lvl="1"/>
            <a:r>
              <a:rPr lang="es-ES_tradnl" sz="1400" dirty="0"/>
              <a:t>Representantes de las entidades de la Municipalidad </a:t>
            </a:r>
            <a:endParaRPr lang="es-EC" sz="1400" dirty="0"/>
          </a:p>
          <a:p>
            <a:pPr lvl="1"/>
            <a:r>
              <a:rPr lang="es-ES_tradnl" sz="1400" dirty="0"/>
              <a:t>Representantes del Gobierno Nacional, Provincial, Cantonal</a:t>
            </a:r>
            <a:endParaRPr lang="es-EC" sz="1400" dirty="0"/>
          </a:p>
          <a:p>
            <a:pPr algn="just">
              <a:spcAft>
                <a:spcPts val="1200"/>
              </a:spcAft>
            </a:pPr>
            <a:endParaRPr lang="es-ES_tradnl" sz="1400" dirty="0"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45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20974"/>
              </p:ext>
            </p:extLst>
          </p:nvPr>
        </p:nvGraphicFramePr>
        <p:xfrm>
          <a:off x="287237" y="971444"/>
          <a:ext cx="8671568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22528"/>
                <a:gridCol w="3749040"/>
              </a:tblGrid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Rectangle 89">
            <a:extLst>
              <a:ext uri="{FF2B5EF4-FFF2-40B4-BE49-F238E27FC236}">
                <a16:creationId xmlns:a16="http://schemas.microsoft.com/office/drawing/2014/main" xmlns="" id="{CA210278-15A5-48A2-8A76-9B06DB59E941}"/>
              </a:ext>
            </a:extLst>
          </p:cNvPr>
          <p:cNvSpPr/>
          <p:nvPr/>
        </p:nvSpPr>
        <p:spPr>
          <a:xfrm>
            <a:off x="3657137" y="440228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APROVECHAMIENTO DE SUELO</a:t>
            </a:r>
          </a:p>
        </p:txBody>
      </p:sp>
      <p:sp>
        <p:nvSpPr>
          <p:cNvPr id="28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57137" y="4771394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PLANES COMPLEMENTARIOS</a:t>
            </a:r>
          </a:p>
        </p:txBody>
      </p:sp>
      <p:sp>
        <p:nvSpPr>
          <p:cNvPr id="42" name="Rectangle 85">
            <a:extLst>
              <a:ext uri="{FF2B5EF4-FFF2-40B4-BE49-F238E27FC236}">
                <a16:creationId xmlns:a16="http://schemas.microsoft.com/office/drawing/2014/main" xmlns="" id="{9E39616D-1E93-4810-A81C-4663BAFD5F94}"/>
              </a:ext>
            </a:extLst>
          </p:cNvPr>
          <p:cNvSpPr/>
          <p:nvPr/>
        </p:nvSpPr>
        <p:spPr>
          <a:xfrm>
            <a:off x="705905" y="4351738"/>
            <a:ext cx="1643307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COMPONENTE URBANÍSTICO</a:t>
            </a:r>
          </a:p>
        </p:txBody>
      </p:sp>
      <p:sp>
        <p:nvSpPr>
          <p:cNvPr id="37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68908" y="517431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ESTÁNDARES URBANÍSTICOS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75030" y="549358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INSTUMENTOS DE GESTIÓN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7" y="4339752"/>
            <a:ext cx="8572369" cy="132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87237" y="154770"/>
            <a:ext cx="3147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b="1" dirty="0" smtClean="0">
                <a:solidFill>
                  <a:schemeClr val="accent1"/>
                </a:solidFill>
                <a:ea typeface="Cambria"/>
                <a:cs typeface="Times New Roman"/>
              </a:rPr>
              <a:t>PROCESO PARTICIPATIVO PUGS</a:t>
            </a:r>
            <a:endParaRPr lang="es-EC" b="1" dirty="0">
              <a:solidFill>
                <a:schemeClr val="accent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87237" y="1029793"/>
            <a:ext cx="664003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1400" dirty="0" smtClean="0">
                <a:ea typeface="Cambria"/>
                <a:cs typeface="Times New Roman"/>
              </a:rPr>
              <a:t>Inicio con asesores de Comisiones del Concejo Metropolitano</a:t>
            </a:r>
          </a:p>
          <a:p>
            <a:pPr>
              <a:spcAft>
                <a:spcPts val="1200"/>
              </a:spcAft>
            </a:pPr>
            <a:r>
              <a:rPr lang="es-EC" sz="1400" dirty="0" smtClean="0">
                <a:ea typeface="Cambria"/>
                <a:cs typeface="Times New Roman"/>
              </a:rPr>
              <a:t>Componente </a:t>
            </a:r>
            <a:r>
              <a:rPr lang="es-EC" sz="1400" dirty="0" err="1" smtClean="0">
                <a:ea typeface="Cambria"/>
                <a:cs typeface="Times New Roman"/>
              </a:rPr>
              <a:t>estructurante</a:t>
            </a:r>
            <a:r>
              <a:rPr lang="es-EC" sz="1400" dirty="0" smtClean="0">
                <a:ea typeface="Cambria"/>
                <a:cs typeface="Times New Roman"/>
              </a:rPr>
              <a:t> PUGS</a:t>
            </a:r>
          </a:p>
          <a:p>
            <a:pPr>
              <a:spcAft>
                <a:spcPts val="1200"/>
              </a:spcAft>
            </a:pPr>
            <a:r>
              <a:rPr lang="es-EC" sz="1400" dirty="0" smtClean="0">
                <a:ea typeface="Cambria"/>
                <a:cs typeface="Times New Roman"/>
              </a:rPr>
              <a:t>Sesiones específicas componente </a:t>
            </a:r>
            <a:r>
              <a:rPr lang="es-EC" sz="1400" dirty="0" err="1" smtClean="0">
                <a:ea typeface="Cambria"/>
                <a:cs typeface="Times New Roman"/>
              </a:rPr>
              <a:t>estructurante</a:t>
            </a:r>
            <a:endParaRPr lang="es-EC" sz="1400" dirty="0" smtClean="0">
              <a:ea typeface="Cambria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s-EC" sz="1400" dirty="0" smtClean="0">
                <a:ea typeface="Cambria"/>
                <a:cs typeface="Times New Roman"/>
              </a:rPr>
              <a:t>Componente </a:t>
            </a:r>
            <a:r>
              <a:rPr lang="es-EC" sz="1400" dirty="0" err="1" smtClean="0">
                <a:ea typeface="Cambria"/>
                <a:cs typeface="Times New Roman"/>
              </a:rPr>
              <a:t>estructurante</a:t>
            </a:r>
            <a:r>
              <a:rPr lang="es-EC" sz="1400" dirty="0" smtClean="0">
                <a:ea typeface="Cambria"/>
                <a:cs typeface="Times New Roman"/>
              </a:rPr>
              <a:t> con Estado, MDMQ</a:t>
            </a:r>
          </a:p>
          <a:p>
            <a:pPr>
              <a:spcAft>
                <a:spcPts val="1200"/>
              </a:spcAft>
            </a:pPr>
            <a:r>
              <a:rPr lang="es-EC" sz="1400" dirty="0" smtClean="0">
                <a:ea typeface="Cambria"/>
                <a:cs typeface="Times New Roman"/>
              </a:rPr>
              <a:t>Componente urbanístico</a:t>
            </a:r>
          </a:p>
          <a:p>
            <a:pPr>
              <a:spcAft>
                <a:spcPts val="1200"/>
              </a:spcAft>
            </a:pPr>
            <a:r>
              <a:rPr lang="es-EC" sz="1400" dirty="0" smtClean="0">
                <a:ea typeface="Cambria"/>
                <a:cs typeface="Times New Roman"/>
              </a:rPr>
              <a:t>Sesiones específicas componente urbanístico</a:t>
            </a:r>
          </a:p>
          <a:p>
            <a:pPr>
              <a:spcAft>
                <a:spcPts val="1200"/>
              </a:spcAft>
            </a:pPr>
            <a:r>
              <a:rPr lang="es-EC" sz="1400" dirty="0">
                <a:ea typeface="Cambria"/>
                <a:cs typeface="Times New Roman"/>
              </a:rPr>
              <a:t>Componente </a:t>
            </a:r>
            <a:r>
              <a:rPr lang="es-EC" sz="1400" dirty="0" smtClean="0">
                <a:ea typeface="Cambria"/>
                <a:cs typeface="Times New Roman"/>
              </a:rPr>
              <a:t>urbanístico con instituciones</a:t>
            </a:r>
          </a:p>
          <a:p>
            <a:pPr>
              <a:spcAft>
                <a:spcPts val="1200"/>
              </a:spcAft>
            </a:pPr>
            <a:r>
              <a:rPr lang="es-EC" sz="1400" dirty="0" smtClean="0">
                <a:ea typeface="Cambria"/>
                <a:cs typeface="Times New Roman"/>
              </a:rPr>
              <a:t>Recorridos en territorio</a:t>
            </a:r>
            <a:endParaRPr lang="es-EC" sz="1400" dirty="0">
              <a:ea typeface="Cambria"/>
              <a:cs typeface="Times New Roman"/>
            </a:endParaRPr>
          </a:p>
          <a:p>
            <a:pPr>
              <a:spcAft>
                <a:spcPts val="1200"/>
              </a:spcAft>
            </a:pPr>
            <a:endParaRPr lang="es-EC" sz="1400" dirty="0" smtClean="0">
              <a:ea typeface="Cambria"/>
              <a:cs typeface="Times New Roman"/>
            </a:endParaRPr>
          </a:p>
          <a:p>
            <a:pPr>
              <a:spcAft>
                <a:spcPts val="1200"/>
              </a:spcAft>
            </a:pPr>
            <a:endParaRPr lang="es-ES_tradnl" sz="1400" dirty="0">
              <a:ea typeface="Cambria"/>
              <a:cs typeface="Times New Roman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408960" y="1045064"/>
            <a:ext cx="664003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1400" dirty="0" smtClean="0">
                <a:ea typeface="Cambria"/>
                <a:cs typeface="Times New Roman"/>
              </a:rPr>
              <a:t>2 sesiones – julio 2020</a:t>
            </a:r>
          </a:p>
          <a:p>
            <a:pPr>
              <a:spcAft>
                <a:spcPts val="1200"/>
              </a:spcAft>
            </a:pPr>
            <a:r>
              <a:rPr lang="es-EC" sz="1400" dirty="0" smtClean="0">
                <a:ea typeface="Cambria"/>
                <a:cs typeface="Times New Roman"/>
              </a:rPr>
              <a:t>18 sesiones – agosto 2020 </a:t>
            </a:r>
          </a:p>
          <a:p>
            <a:pPr>
              <a:spcAft>
                <a:spcPts val="1200"/>
              </a:spcAft>
            </a:pPr>
            <a:r>
              <a:rPr lang="es-EC" sz="1400" dirty="0" smtClean="0">
                <a:ea typeface="Cambria"/>
                <a:cs typeface="Times New Roman"/>
              </a:rPr>
              <a:t>4 sesiones – agosto y septiembre 2020</a:t>
            </a:r>
          </a:p>
          <a:p>
            <a:pPr>
              <a:spcAft>
                <a:spcPts val="1200"/>
              </a:spcAft>
            </a:pPr>
            <a:r>
              <a:rPr lang="es-EC" sz="1400" dirty="0" smtClean="0">
                <a:ea typeface="Cambria"/>
                <a:cs typeface="Times New Roman"/>
              </a:rPr>
              <a:t>2 sesiones – septiembre 2020</a:t>
            </a:r>
          </a:p>
          <a:p>
            <a:pPr>
              <a:spcAft>
                <a:spcPts val="1200"/>
              </a:spcAft>
            </a:pPr>
            <a:r>
              <a:rPr lang="es-EC" sz="1400" dirty="0" smtClean="0">
                <a:ea typeface="Cambria"/>
                <a:cs typeface="Times New Roman"/>
              </a:rPr>
              <a:t>30 sesiones – octubre a diciembre 2020</a:t>
            </a:r>
          </a:p>
          <a:p>
            <a:pPr>
              <a:spcAft>
                <a:spcPts val="1200"/>
              </a:spcAft>
            </a:pPr>
            <a:r>
              <a:rPr lang="es-EC" sz="1400" dirty="0" smtClean="0">
                <a:ea typeface="Cambria"/>
                <a:cs typeface="Times New Roman"/>
              </a:rPr>
              <a:t>10 sesiones – </a:t>
            </a:r>
            <a:r>
              <a:rPr lang="es-EC" sz="1400" dirty="0">
                <a:ea typeface="Cambria"/>
                <a:cs typeface="Times New Roman"/>
              </a:rPr>
              <a:t>octubre a diciembre </a:t>
            </a:r>
            <a:r>
              <a:rPr lang="es-EC" sz="1400" dirty="0" smtClean="0">
                <a:ea typeface="Cambria"/>
                <a:cs typeface="Times New Roman"/>
              </a:rPr>
              <a:t>2020</a:t>
            </a:r>
          </a:p>
          <a:p>
            <a:pPr>
              <a:spcAft>
                <a:spcPts val="1200"/>
              </a:spcAft>
            </a:pPr>
            <a:r>
              <a:rPr lang="es-EC" sz="1400" dirty="0" smtClean="0">
                <a:ea typeface="Cambria"/>
                <a:cs typeface="Times New Roman"/>
              </a:rPr>
              <a:t>2 sesiones – septiembre y noviembre 2020</a:t>
            </a:r>
          </a:p>
          <a:p>
            <a:pPr>
              <a:spcAft>
                <a:spcPts val="1200"/>
              </a:spcAft>
            </a:pPr>
            <a:r>
              <a:rPr lang="es-ES_tradnl" sz="1400" dirty="0" smtClean="0">
                <a:ea typeface="Cambria"/>
                <a:cs typeface="Times New Roman"/>
              </a:rPr>
              <a:t>19 recorridos – septiembre a noviembre 2020</a:t>
            </a:r>
          </a:p>
        </p:txBody>
      </p:sp>
    </p:spTree>
    <p:extLst>
      <p:ext uri="{BB962C8B-B14F-4D97-AF65-F5344CB8AC3E}">
        <p14:creationId xmlns:p14="http://schemas.microsoft.com/office/powerpoint/2010/main" val="4386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10400" y="6054436"/>
            <a:ext cx="2133600" cy="803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angle 85"/>
          <p:cNvSpPr/>
          <p:nvPr/>
        </p:nvSpPr>
        <p:spPr>
          <a:xfrm>
            <a:off x="3657137" y="2559387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CLASIFICACIÓN DE SUELO</a:t>
            </a:r>
          </a:p>
        </p:txBody>
      </p:sp>
      <p:sp>
        <p:nvSpPr>
          <p:cNvPr id="13" name="Rectangle 89"/>
          <p:cNvSpPr/>
          <p:nvPr/>
        </p:nvSpPr>
        <p:spPr>
          <a:xfrm>
            <a:off x="3657137" y="3252953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POLÍGONOS DE INTERVENCIÓN TERRITORIAL</a:t>
            </a:r>
          </a:p>
        </p:txBody>
      </p:sp>
      <p:sp>
        <p:nvSpPr>
          <p:cNvPr id="20" name="Rectangle 89"/>
          <p:cNvSpPr/>
          <p:nvPr/>
        </p:nvSpPr>
        <p:spPr>
          <a:xfrm>
            <a:off x="3657137" y="401634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USOS DE SUELO</a:t>
            </a:r>
          </a:p>
        </p:txBody>
      </p:sp>
      <p:sp>
        <p:nvSpPr>
          <p:cNvPr id="22" name="Rectangle 76"/>
          <p:cNvSpPr/>
          <p:nvPr/>
        </p:nvSpPr>
        <p:spPr>
          <a:xfrm>
            <a:off x="3657137" y="2928719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SUB CLASIFICACIÓN DE SUELO</a:t>
            </a:r>
          </a:p>
        </p:txBody>
      </p:sp>
      <p:sp>
        <p:nvSpPr>
          <p:cNvPr id="35" name="Rectangle 85"/>
          <p:cNvSpPr/>
          <p:nvPr/>
        </p:nvSpPr>
        <p:spPr>
          <a:xfrm>
            <a:off x="3660246" y="2150066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MODELO TERRITORIAL DESEADO</a:t>
            </a:r>
          </a:p>
        </p:txBody>
      </p:sp>
      <p:sp>
        <p:nvSpPr>
          <p:cNvPr id="24" name="Rectangle 89">
            <a:extLst>
              <a:ext uri="{FF2B5EF4-FFF2-40B4-BE49-F238E27FC236}">
                <a16:creationId xmlns:a16="http://schemas.microsoft.com/office/drawing/2014/main" xmlns="" id="{CA210278-15A5-48A2-8A76-9B06DB59E941}"/>
              </a:ext>
            </a:extLst>
          </p:cNvPr>
          <p:cNvSpPr/>
          <p:nvPr/>
        </p:nvSpPr>
        <p:spPr>
          <a:xfrm>
            <a:off x="3657137" y="440228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APROVECHAMIENTO DE SUELO</a:t>
            </a:r>
          </a:p>
        </p:txBody>
      </p:sp>
      <p:sp>
        <p:nvSpPr>
          <p:cNvPr id="28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57137" y="4771394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PLANES COMPLEMENTARIOS</a:t>
            </a:r>
          </a:p>
        </p:txBody>
      </p:sp>
      <p:sp>
        <p:nvSpPr>
          <p:cNvPr id="41" name="Rectangle 85">
            <a:extLst>
              <a:ext uri="{FF2B5EF4-FFF2-40B4-BE49-F238E27FC236}">
                <a16:creationId xmlns:a16="http://schemas.microsoft.com/office/drawing/2014/main" xmlns="" id="{30FC95ED-442E-4E41-B181-3CAC16A261A0}"/>
              </a:ext>
            </a:extLst>
          </p:cNvPr>
          <p:cNvSpPr/>
          <p:nvPr/>
        </p:nvSpPr>
        <p:spPr>
          <a:xfrm>
            <a:off x="705905" y="2691755"/>
            <a:ext cx="1643307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COMPONENTE ESTRUCTURANTE</a:t>
            </a:r>
          </a:p>
        </p:txBody>
      </p:sp>
      <p:sp>
        <p:nvSpPr>
          <p:cNvPr id="42" name="Rectangle 85">
            <a:extLst>
              <a:ext uri="{FF2B5EF4-FFF2-40B4-BE49-F238E27FC236}">
                <a16:creationId xmlns:a16="http://schemas.microsoft.com/office/drawing/2014/main" xmlns="" id="{9E39616D-1E93-4810-A81C-4663BAFD5F94}"/>
              </a:ext>
            </a:extLst>
          </p:cNvPr>
          <p:cNvSpPr/>
          <p:nvPr/>
        </p:nvSpPr>
        <p:spPr>
          <a:xfrm>
            <a:off x="705905" y="4351738"/>
            <a:ext cx="1643307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COMPONENTE URBANÍSTICO</a:t>
            </a:r>
          </a:p>
        </p:txBody>
      </p:sp>
      <p:sp>
        <p:nvSpPr>
          <p:cNvPr id="47" name="Rectangle 89">
            <a:extLst>
              <a:ext uri="{FF2B5EF4-FFF2-40B4-BE49-F238E27FC236}">
                <a16:creationId xmlns:a16="http://schemas.microsoft.com/office/drawing/2014/main" xmlns="" id="{F1B2D468-CE63-4BBB-B07E-500DBA56517D}"/>
              </a:ext>
            </a:extLst>
          </p:cNvPr>
          <p:cNvSpPr/>
          <p:nvPr/>
        </p:nvSpPr>
        <p:spPr>
          <a:xfrm>
            <a:off x="3675030" y="3631643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TRATAMIENTOS URBANÍSTICOS</a:t>
            </a:r>
          </a:p>
        </p:txBody>
      </p:sp>
      <p:sp>
        <p:nvSpPr>
          <p:cNvPr id="37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68908" y="517431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ESTÁNDARES URBANÍSTICOS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75030" y="549358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INSTUMENTOS DE GESTIÓN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10" y="510246"/>
            <a:ext cx="7287490" cy="625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287237" y="154770"/>
            <a:ext cx="827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b="1" dirty="0" smtClean="0">
                <a:solidFill>
                  <a:schemeClr val="accent1"/>
                </a:solidFill>
                <a:ea typeface="Cambria"/>
                <a:cs typeface="Times New Roman"/>
              </a:rPr>
              <a:t>PROCESO PARTICIPATIVO PUGS – COMPONENTE ESTRUCTURANTE CON PARROQUIAS</a:t>
            </a:r>
            <a:endParaRPr lang="es-EC" b="1" dirty="0">
              <a:solidFill>
                <a:schemeClr val="accent1"/>
              </a:solidFill>
              <a:latin typeface="Cambria"/>
              <a:ea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403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5"/>
          <p:cNvSpPr/>
          <p:nvPr/>
        </p:nvSpPr>
        <p:spPr>
          <a:xfrm>
            <a:off x="3657137" y="2559387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CLASIFICACIÓN DE SUELO</a:t>
            </a:r>
          </a:p>
        </p:txBody>
      </p:sp>
      <p:sp>
        <p:nvSpPr>
          <p:cNvPr id="13" name="Rectangle 89"/>
          <p:cNvSpPr/>
          <p:nvPr/>
        </p:nvSpPr>
        <p:spPr>
          <a:xfrm>
            <a:off x="3657137" y="3252953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POLÍGONOS DE INTERVENCIÓN TERRITORIAL</a:t>
            </a:r>
          </a:p>
        </p:txBody>
      </p:sp>
      <p:sp>
        <p:nvSpPr>
          <p:cNvPr id="20" name="Rectangle 89"/>
          <p:cNvSpPr/>
          <p:nvPr/>
        </p:nvSpPr>
        <p:spPr>
          <a:xfrm>
            <a:off x="3657137" y="401634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USOS DE SUELO</a:t>
            </a:r>
          </a:p>
        </p:txBody>
      </p:sp>
      <p:sp>
        <p:nvSpPr>
          <p:cNvPr id="22" name="Rectangle 76"/>
          <p:cNvSpPr/>
          <p:nvPr/>
        </p:nvSpPr>
        <p:spPr>
          <a:xfrm>
            <a:off x="3657137" y="2928719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SUB CLASIFICACIÓN DE SUELO</a:t>
            </a:r>
          </a:p>
        </p:txBody>
      </p:sp>
      <p:sp>
        <p:nvSpPr>
          <p:cNvPr id="35" name="Rectangle 85"/>
          <p:cNvSpPr/>
          <p:nvPr/>
        </p:nvSpPr>
        <p:spPr>
          <a:xfrm>
            <a:off x="3660246" y="2150066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MODELO TERRITORIAL DESEADO</a:t>
            </a:r>
          </a:p>
        </p:txBody>
      </p:sp>
      <p:sp>
        <p:nvSpPr>
          <p:cNvPr id="24" name="Rectangle 89">
            <a:extLst>
              <a:ext uri="{FF2B5EF4-FFF2-40B4-BE49-F238E27FC236}">
                <a16:creationId xmlns:a16="http://schemas.microsoft.com/office/drawing/2014/main" xmlns="" id="{CA210278-15A5-48A2-8A76-9B06DB59E941}"/>
              </a:ext>
            </a:extLst>
          </p:cNvPr>
          <p:cNvSpPr/>
          <p:nvPr/>
        </p:nvSpPr>
        <p:spPr>
          <a:xfrm>
            <a:off x="3657137" y="440228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APROVECHAMIENTO DE SUELO</a:t>
            </a:r>
          </a:p>
        </p:txBody>
      </p:sp>
      <p:sp>
        <p:nvSpPr>
          <p:cNvPr id="28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57137" y="4771394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PLANES COMPLEMENTARIOS</a:t>
            </a:r>
          </a:p>
        </p:txBody>
      </p:sp>
      <p:sp>
        <p:nvSpPr>
          <p:cNvPr id="41" name="Rectangle 85">
            <a:extLst>
              <a:ext uri="{FF2B5EF4-FFF2-40B4-BE49-F238E27FC236}">
                <a16:creationId xmlns:a16="http://schemas.microsoft.com/office/drawing/2014/main" xmlns="" id="{30FC95ED-442E-4E41-B181-3CAC16A261A0}"/>
              </a:ext>
            </a:extLst>
          </p:cNvPr>
          <p:cNvSpPr/>
          <p:nvPr/>
        </p:nvSpPr>
        <p:spPr>
          <a:xfrm>
            <a:off x="705905" y="2691755"/>
            <a:ext cx="1643307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COMPONENTE ESTRUCTURANTE</a:t>
            </a:r>
          </a:p>
        </p:txBody>
      </p:sp>
      <p:sp>
        <p:nvSpPr>
          <p:cNvPr id="42" name="Rectangle 85">
            <a:extLst>
              <a:ext uri="{FF2B5EF4-FFF2-40B4-BE49-F238E27FC236}">
                <a16:creationId xmlns:a16="http://schemas.microsoft.com/office/drawing/2014/main" xmlns="" id="{9E39616D-1E93-4810-A81C-4663BAFD5F94}"/>
              </a:ext>
            </a:extLst>
          </p:cNvPr>
          <p:cNvSpPr/>
          <p:nvPr/>
        </p:nvSpPr>
        <p:spPr>
          <a:xfrm>
            <a:off x="705905" y="4351738"/>
            <a:ext cx="1643307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COMPONENTE URBANÍSTICO</a:t>
            </a:r>
          </a:p>
        </p:txBody>
      </p:sp>
      <p:sp>
        <p:nvSpPr>
          <p:cNvPr id="47" name="Rectangle 89">
            <a:extLst>
              <a:ext uri="{FF2B5EF4-FFF2-40B4-BE49-F238E27FC236}">
                <a16:creationId xmlns:a16="http://schemas.microsoft.com/office/drawing/2014/main" xmlns="" id="{F1B2D468-CE63-4BBB-B07E-500DBA56517D}"/>
              </a:ext>
            </a:extLst>
          </p:cNvPr>
          <p:cNvSpPr/>
          <p:nvPr/>
        </p:nvSpPr>
        <p:spPr>
          <a:xfrm>
            <a:off x="3675030" y="3631643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TRATAMIENTOS URBANÍSTICOS</a:t>
            </a:r>
          </a:p>
        </p:txBody>
      </p:sp>
      <p:sp>
        <p:nvSpPr>
          <p:cNvPr id="46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75030" y="549358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INSTUMENTOS DE GESTIÓN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87238" y="154770"/>
            <a:ext cx="8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b="1" dirty="0" smtClean="0">
                <a:solidFill>
                  <a:schemeClr val="accent1"/>
                </a:solidFill>
                <a:ea typeface="Cambria"/>
                <a:cs typeface="Times New Roman"/>
              </a:rPr>
              <a:t>PROCESO PARTICIPATIVO PUGS – COMPONENTE ESTRUCTURANTE CON PARROQUIAS E INSTITUCIONES PÚBLICAS</a:t>
            </a:r>
            <a:endParaRPr lang="es-EC" b="1" dirty="0">
              <a:solidFill>
                <a:schemeClr val="accent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7" y="1054796"/>
            <a:ext cx="8506886" cy="438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5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10400" y="6054436"/>
            <a:ext cx="2133600" cy="80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angle 85"/>
          <p:cNvSpPr/>
          <p:nvPr/>
        </p:nvSpPr>
        <p:spPr>
          <a:xfrm>
            <a:off x="3657137" y="2559387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CLASIFICACIÓN DE SUELO</a:t>
            </a:r>
          </a:p>
        </p:txBody>
      </p:sp>
      <p:sp>
        <p:nvSpPr>
          <p:cNvPr id="13" name="Rectangle 89"/>
          <p:cNvSpPr/>
          <p:nvPr/>
        </p:nvSpPr>
        <p:spPr>
          <a:xfrm>
            <a:off x="3657137" y="3252953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POLÍGONOS DE INTERVENCIÓN TERRITORIAL</a:t>
            </a:r>
          </a:p>
        </p:txBody>
      </p:sp>
      <p:sp>
        <p:nvSpPr>
          <p:cNvPr id="20" name="Rectangle 89"/>
          <p:cNvSpPr/>
          <p:nvPr/>
        </p:nvSpPr>
        <p:spPr>
          <a:xfrm>
            <a:off x="3657137" y="401634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USOS DE SUELO</a:t>
            </a:r>
          </a:p>
        </p:txBody>
      </p:sp>
      <p:sp>
        <p:nvSpPr>
          <p:cNvPr id="22" name="Rectangle 76"/>
          <p:cNvSpPr/>
          <p:nvPr/>
        </p:nvSpPr>
        <p:spPr>
          <a:xfrm>
            <a:off x="3657137" y="2928719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SUB CLASIFICACIÓN DE SUELO</a:t>
            </a:r>
          </a:p>
        </p:txBody>
      </p:sp>
      <p:sp>
        <p:nvSpPr>
          <p:cNvPr id="35" name="Rectangle 85"/>
          <p:cNvSpPr/>
          <p:nvPr/>
        </p:nvSpPr>
        <p:spPr>
          <a:xfrm>
            <a:off x="3660246" y="2150066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MODELO TERRITORIAL DESEADO</a:t>
            </a:r>
          </a:p>
        </p:txBody>
      </p:sp>
      <p:sp>
        <p:nvSpPr>
          <p:cNvPr id="24" name="Rectangle 89">
            <a:extLst>
              <a:ext uri="{FF2B5EF4-FFF2-40B4-BE49-F238E27FC236}">
                <a16:creationId xmlns:a16="http://schemas.microsoft.com/office/drawing/2014/main" xmlns="" id="{CA210278-15A5-48A2-8A76-9B06DB59E941}"/>
              </a:ext>
            </a:extLst>
          </p:cNvPr>
          <p:cNvSpPr/>
          <p:nvPr/>
        </p:nvSpPr>
        <p:spPr>
          <a:xfrm>
            <a:off x="3657137" y="440228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APROVECHAMIENTO DE SUELO</a:t>
            </a:r>
          </a:p>
        </p:txBody>
      </p:sp>
      <p:sp>
        <p:nvSpPr>
          <p:cNvPr id="28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57137" y="4771394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PLANES COMPLEMENTARIOS</a:t>
            </a:r>
          </a:p>
        </p:txBody>
      </p:sp>
      <p:sp>
        <p:nvSpPr>
          <p:cNvPr id="41" name="Rectangle 85">
            <a:extLst>
              <a:ext uri="{FF2B5EF4-FFF2-40B4-BE49-F238E27FC236}">
                <a16:creationId xmlns:a16="http://schemas.microsoft.com/office/drawing/2014/main" xmlns="" id="{30FC95ED-442E-4E41-B181-3CAC16A261A0}"/>
              </a:ext>
            </a:extLst>
          </p:cNvPr>
          <p:cNvSpPr/>
          <p:nvPr/>
        </p:nvSpPr>
        <p:spPr>
          <a:xfrm>
            <a:off x="705905" y="2691755"/>
            <a:ext cx="1643307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COMPONENTE ESTRUCTURANTE</a:t>
            </a:r>
          </a:p>
        </p:txBody>
      </p:sp>
      <p:sp>
        <p:nvSpPr>
          <p:cNvPr id="42" name="Rectangle 85">
            <a:extLst>
              <a:ext uri="{FF2B5EF4-FFF2-40B4-BE49-F238E27FC236}">
                <a16:creationId xmlns:a16="http://schemas.microsoft.com/office/drawing/2014/main" xmlns="" id="{9E39616D-1E93-4810-A81C-4663BAFD5F94}"/>
              </a:ext>
            </a:extLst>
          </p:cNvPr>
          <p:cNvSpPr/>
          <p:nvPr/>
        </p:nvSpPr>
        <p:spPr>
          <a:xfrm>
            <a:off x="705905" y="4351738"/>
            <a:ext cx="1643307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COMPONENTE URBANÍSTICO</a:t>
            </a:r>
          </a:p>
        </p:txBody>
      </p:sp>
      <p:sp>
        <p:nvSpPr>
          <p:cNvPr id="47" name="Rectangle 89">
            <a:extLst>
              <a:ext uri="{FF2B5EF4-FFF2-40B4-BE49-F238E27FC236}">
                <a16:creationId xmlns:a16="http://schemas.microsoft.com/office/drawing/2014/main" xmlns="" id="{F1B2D468-CE63-4BBB-B07E-500DBA56517D}"/>
              </a:ext>
            </a:extLst>
          </p:cNvPr>
          <p:cNvSpPr/>
          <p:nvPr/>
        </p:nvSpPr>
        <p:spPr>
          <a:xfrm>
            <a:off x="3675030" y="3631643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TRATAMIENTOS URBANÍSTICOS</a:t>
            </a:r>
          </a:p>
        </p:txBody>
      </p:sp>
      <p:sp>
        <p:nvSpPr>
          <p:cNvPr id="37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68908" y="517431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ESTÁNDARES URBANÍSTICOS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75030" y="549358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INSTUMENTOS DE GESTIÓN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87237" y="154770"/>
            <a:ext cx="7951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b="1" dirty="0" smtClean="0">
                <a:solidFill>
                  <a:schemeClr val="accent1"/>
                </a:solidFill>
                <a:ea typeface="Cambria"/>
                <a:cs typeface="Times New Roman"/>
              </a:rPr>
              <a:t>PROCESO PARTICIPATIVO PUGS – COMPONENTE URBANÍSTICO CON PARROQUIAS</a:t>
            </a:r>
            <a:endParaRPr lang="es-EC" b="1" dirty="0">
              <a:solidFill>
                <a:schemeClr val="accent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69" y="730587"/>
            <a:ext cx="7523537" cy="586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6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5"/>
          <p:cNvSpPr/>
          <p:nvPr/>
        </p:nvSpPr>
        <p:spPr>
          <a:xfrm>
            <a:off x="3657137" y="2559387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CLASIFICACIÓN DE SUELO</a:t>
            </a:r>
          </a:p>
        </p:txBody>
      </p:sp>
      <p:sp>
        <p:nvSpPr>
          <p:cNvPr id="13" name="Rectangle 89"/>
          <p:cNvSpPr/>
          <p:nvPr/>
        </p:nvSpPr>
        <p:spPr>
          <a:xfrm>
            <a:off x="3657137" y="3252953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POLÍGONOS DE INTERVENCIÓN TERRITORIAL</a:t>
            </a:r>
          </a:p>
        </p:txBody>
      </p:sp>
      <p:sp>
        <p:nvSpPr>
          <p:cNvPr id="20" name="Rectangle 89"/>
          <p:cNvSpPr/>
          <p:nvPr/>
        </p:nvSpPr>
        <p:spPr>
          <a:xfrm>
            <a:off x="3657137" y="401634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USOS DE SUELO</a:t>
            </a:r>
          </a:p>
        </p:txBody>
      </p:sp>
      <p:sp>
        <p:nvSpPr>
          <p:cNvPr id="22" name="Rectangle 76"/>
          <p:cNvSpPr/>
          <p:nvPr/>
        </p:nvSpPr>
        <p:spPr>
          <a:xfrm>
            <a:off x="3657137" y="2928719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SUB CLASIFICACIÓN DE SUELO</a:t>
            </a:r>
          </a:p>
        </p:txBody>
      </p:sp>
      <p:sp>
        <p:nvSpPr>
          <p:cNvPr id="35" name="Rectangle 85"/>
          <p:cNvSpPr/>
          <p:nvPr/>
        </p:nvSpPr>
        <p:spPr>
          <a:xfrm>
            <a:off x="3660246" y="2150066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MODELO TERRITORIAL DESEADO</a:t>
            </a:r>
          </a:p>
        </p:txBody>
      </p:sp>
      <p:sp>
        <p:nvSpPr>
          <p:cNvPr id="24" name="Rectangle 89">
            <a:extLst>
              <a:ext uri="{FF2B5EF4-FFF2-40B4-BE49-F238E27FC236}">
                <a16:creationId xmlns:a16="http://schemas.microsoft.com/office/drawing/2014/main" xmlns="" id="{CA210278-15A5-48A2-8A76-9B06DB59E941}"/>
              </a:ext>
            </a:extLst>
          </p:cNvPr>
          <p:cNvSpPr/>
          <p:nvPr/>
        </p:nvSpPr>
        <p:spPr>
          <a:xfrm>
            <a:off x="3657137" y="4402285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APROVECHAMIENTO DE SUELO</a:t>
            </a:r>
          </a:p>
        </p:txBody>
      </p:sp>
      <p:sp>
        <p:nvSpPr>
          <p:cNvPr id="28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57137" y="4771394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PLANES COMPLEMENTARIOS</a:t>
            </a:r>
          </a:p>
        </p:txBody>
      </p:sp>
      <p:sp>
        <p:nvSpPr>
          <p:cNvPr id="41" name="Rectangle 85">
            <a:extLst>
              <a:ext uri="{FF2B5EF4-FFF2-40B4-BE49-F238E27FC236}">
                <a16:creationId xmlns:a16="http://schemas.microsoft.com/office/drawing/2014/main" xmlns="" id="{30FC95ED-442E-4E41-B181-3CAC16A261A0}"/>
              </a:ext>
            </a:extLst>
          </p:cNvPr>
          <p:cNvSpPr/>
          <p:nvPr/>
        </p:nvSpPr>
        <p:spPr>
          <a:xfrm>
            <a:off x="705905" y="2691755"/>
            <a:ext cx="1643307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COMPONENTE ESTRUCTURANTE</a:t>
            </a:r>
          </a:p>
        </p:txBody>
      </p:sp>
      <p:sp>
        <p:nvSpPr>
          <p:cNvPr id="42" name="Rectangle 85">
            <a:extLst>
              <a:ext uri="{FF2B5EF4-FFF2-40B4-BE49-F238E27FC236}">
                <a16:creationId xmlns:a16="http://schemas.microsoft.com/office/drawing/2014/main" xmlns="" id="{9E39616D-1E93-4810-A81C-4663BAFD5F94}"/>
              </a:ext>
            </a:extLst>
          </p:cNvPr>
          <p:cNvSpPr/>
          <p:nvPr/>
        </p:nvSpPr>
        <p:spPr>
          <a:xfrm>
            <a:off x="705905" y="4351738"/>
            <a:ext cx="1643307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COMPONENTE URBANÍSTICO</a:t>
            </a:r>
          </a:p>
        </p:txBody>
      </p:sp>
      <p:sp>
        <p:nvSpPr>
          <p:cNvPr id="47" name="Rectangle 89">
            <a:extLst>
              <a:ext uri="{FF2B5EF4-FFF2-40B4-BE49-F238E27FC236}">
                <a16:creationId xmlns:a16="http://schemas.microsoft.com/office/drawing/2014/main" xmlns="" id="{F1B2D468-CE63-4BBB-B07E-500DBA56517D}"/>
              </a:ext>
            </a:extLst>
          </p:cNvPr>
          <p:cNvSpPr/>
          <p:nvPr/>
        </p:nvSpPr>
        <p:spPr>
          <a:xfrm>
            <a:off x="3675030" y="3631643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TRATAMIENTOS URBANÍSTICOS</a:t>
            </a:r>
          </a:p>
        </p:txBody>
      </p:sp>
      <p:sp>
        <p:nvSpPr>
          <p:cNvPr id="37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68908" y="517431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ESTÁNDARES URBANÍSTICOS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89">
            <a:extLst>
              <a:ext uri="{FF2B5EF4-FFF2-40B4-BE49-F238E27FC236}">
                <a16:creationId xmlns:a16="http://schemas.microsoft.com/office/drawing/2014/main" xmlns="" id="{7C32B871-2ABA-45F5-A581-64DFCA080FBE}"/>
              </a:ext>
            </a:extLst>
          </p:cNvPr>
          <p:cNvSpPr/>
          <p:nvPr/>
        </p:nvSpPr>
        <p:spPr>
          <a:xfrm>
            <a:off x="3675030" y="549358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INSTUMENTOS DE GESTIÓN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87237" y="154770"/>
            <a:ext cx="87182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b="1" dirty="0" smtClean="0">
                <a:solidFill>
                  <a:schemeClr val="accent1"/>
                </a:solidFill>
                <a:ea typeface="Cambria"/>
                <a:cs typeface="Times New Roman"/>
              </a:rPr>
              <a:t>PROCESO PARTICIPATIVO PUGS – COMPONENTE URBANÍSTICO CON PARROQUIAS </a:t>
            </a:r>
            <a:r>
              <a:rPr lang="es-ES_tradnl" b="1" dirty="0">
                <a:solidFill>
                  <a:schemeClr val="accent1"/>
                </a:solidFill>
                <a:ea typeface="Cambria"/>
                <a:cs typeface="Times New Roman"/>
              </a:rPr>
              <a:t>E INSTITUCIONES PÚBLICAS</a:t>
            </a:r>
            <a:endParaRPr lang="es-EC" b="1" dirty="0">
              <a:solidFill>
                <a:schemeClr val="accent1"/>
              </a:solidFill>
              <a:latin typeface="Cambria"/>
              <a:ea typeface="Cambria"/>
              <a:cs typeface="Cambria"/>
            </a:endParaRPr>
          </a:p>
          <a:p>
            <a:pPr>
              <a:spcAft>
                <a:spcPts val="1200"/>
              </a:spcAft>
            </a:pPr>
            <a:r>
              <a:rPr lang="es-ES_tradnl" b="1" dirty="0" smtClean="0">
                <a:solidFill>
                  <a:schemeClr val="accent1"/>
                </a:solidFill>
                <a:ea typeface="Cambria"/>
                <a:cs typeface="Times New Roman"/>
              </a:rPr>
              <a:t> </a:t>
            </a:r>
            <a:endParaRPr lang="es-EC" b="1" dirty="0">
              <a:solidFill>
                <a:schemeClr val="accent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2" y="1251340"/>
            <a:ext cx="8832344" cy="424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0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6827</TotalTime>
  <Words>593</Words>
  <Application>Microsoft Office PowerPoint</Application>
  <PresentationFormat>Presentación en pantalla (4:3)</PresentationFormat>
  <Paragraphs>305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PLAN DE USO Y  GESTIÓN DE SUELO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USO Y GESTIÓN  DE SUELO</dc:title>
  <dc:creator>Karina Suárez R.</dc:creator>
  <cp:lastModifiedBy>Secretaria de Concejo</cp:lastModifiedBy>
  <cp:revision>821</cp:revision>
  <dcterms:created xsi:type="dcterms:W3CDTF">2020-06-05T14:22:48Z</dcterms:created>
  <dcterms:modified xsi:type="dcterms:W3CDTF">2021-02-09T14:02:12Z</dcterms:modified>
</cp:coreProperties>
</file>