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
  </p:notesMasterIdLst>
  <p:sldIdLst>
    <p:sldId id="430" r:id="rId2"/>
    <p:sldId id="433" r:id="rId3"/>
    <p:sldId id="434" r:id="rId4"/>
    <p:sldId id="435" r:id="rId5"/>
    <p:sldId id="437" r:id="rId6"/>
    <p:sldId id="436" r:id="rId7"/>
    <p:sldId id="338" r:id="rId8"/>
  </p:sldIdLst>
  <p:sldSz cx="9144000" cy="6858000" type="screen4x3"/>
  <p:notesSz cx="7315200" cy="96012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56">
          <p15:clr>
            <a:srgbClr val="A4A3A4"/>
          </p15:clr>
        </p15:guide>
        <p15:guide id="2" pos="2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Jeanneth Paredes Armijos" initials="CJPA"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CC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487" autoAdjust="0"/>
  </p:normalViewPr>
  <p:slideViewPr>
    <p:cSldViewPr>
      <p:cViewPr>
        <p:scale>
          <a:sx n="78" d="100"/>
          <a:sy n="78" d="100"/>
        </p:scale>
        <p:origin x="324" y="114"/>
      </p:cViewPr>
      <p:guideLst>
        <p:guide orient="horz" pos="4156"/>
        <p:guide pos="29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D3931A2-C26A-4B31-833A-23AD8B78AACA}" type="datetimeFigureOut">
              <a:rPr lang="es-EC" smtClean="0"/>
              <a:pPr/>
              <a:t>9/2/2021</a:t>
            </a:fld>
            <a:endParaRPr lang="es-EC"/>
          </a:p>
        </p:txBody>
      </p:sp>
      <p:sp>
        <p:nvSpPr>
          <p:cNvPr id="4" name="Marcador de imagen de diapositiva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1D1B7DE-D2F0-4BD3-B717-F9EB03EAE8C3}" type="slidenum">
              <a:rPr lang="es-EC" smtClean="0"/>
              <a:pPr/>
              <a:t>‹Nº›</a:t>
            </a:fld>
            <a:endParaRPr lang="es-EC"/>
          </a:p>
        </p:txBody>
      </p:sp>
    </p:spTree>
    <p:extLst>
      <p:ext uri="{BB962C8B-B14F-4D97-AF65-F5344CB8AC3E}">
        <p14:creationId xmlns:p14="http://schemas.microsoft.com/office/powerpoint/2010/main" val="711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3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3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3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3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33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CD196F-1F0C-4A42-837A-170E293B05B7}" type="slidenum">
              <a:rPr lang="es-ES" smtClean="0"/>
              <a:t>7</a:t>
            </a:fld>
            <a:endParaRPr lang="es-ES"/>
          </a:p>
        </p:txBody>
      </p:sp>
    </p:spTree>
    <p:extLst>
      <p:ext uri="{BB962C8B-B14F-4D97-AF65-F5344CB8AC3E}">
        <p14:creationId xmlns:p14="http://schemas.microsoft.com/office/powerpoint/2010/main" val="1298072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7" name="1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9263" y="1800432"/>
            <a:ext cx="6245475" cy="3128335"/>
          </a:xfrm>
          <a:prstGeom prst="rect">
            <a:avLst/>
          </a:prstGeom>
        </p:spPr>
      </p:pic>
    </p:spTree>
    <p:extLst>
      <p:ext uri="{BB962C8B-B14F-4D97-AF65-F5344CB8AC3E}">
        <p14:creationId xmlns:p14="http://schemas.microsoft.com/office/powerpoint/2010/main" val="16329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9262" y="1988840"/>
            <a:ext cx="6245476" cy="1394212"/>
          </a:xfrm>
          <a:prstGeom prst="rect">
            <a:avLst/>
          </a:prstGeom>
        </p:spPr>
      </p:pic>
      <p:sp>
        <p:nvSpPr>
          <p:cNvPr id="5" name="4 Marcador de texto"/>
          <p:cNvSpPr>
            <a:spLocks noGrp="1"/>
          </p:cNvSpPr>
          <p:nvPr>
            <p:ph type="body" sz="quarter" idx="10"/>
          </p:nvPr>
        </p:nvSpPr>
        <p:spPr>
          <a:xfrm>
            <a:off x="1449388" y="3717032"/>
            <a:ext cx="6291262" cy="864171"/>
          </a:xfrm>
          <a:prstGeom prst="rect">
            <a:avLst/>
          </a:prstGeom>
        </p:spPr>
        <p:txBody>
          <a:bodyPr/>
          <a:lstStyle>
            <a:lvl1pPr marL="0" indent="0" algn="ctr">
              <a:buNone/>
              <a:defRPr>
                <a:solidFill>
                  <a:schemeClr val="tx1">
                    <a:lumMod val="50000"/>
                    <a:lumOff val="50000"/>
                  </a:schemeClr>
                </a:solidFill>
                <a:latin typeface="HelveticaNeueLT Pro 67 MdCn" pitchFamily="34" charset="0"/>
              </a:defRPr>
            </a:lvl1pPr>
          </a:lstStyle>
          <a:p>
            <a:pPr lvl="0"/>
            <a:r>
              <a:rPr lang="es-ES" dirty="0"/>
              <a:t>Haga clic para modificar el estilo de texto del patrón</a:t>
            </a:r>
            <a:endParaRPr lang="es-EC" dirty="0"/>
          </a:p>
        </p:txBody>
      </p:sp>
      <p:sp>
        <p:nvSpPr>
          <p:cNvPr id="7" name="6 Marcador de texto"/>
          <p:cNvSpPr>
            <a:spLocks noGrp="1"/>
          </p:cNvSpPr>
          <p:nvPr>
            <p:ph type="body" sz="quarter" idx="11"/>
          </p:nvPr>
        </p:nvSpPr>
        <p:spPr>
          <a:xfrm>
            <a:off x="1449388" y="4221088"/>
            <a:ext cx="6291262" cy="720725"/>
          </a:xfrm>
          <a:prstGeom prst="rect">
            <a:avLst/>
          </a:prstGeom>
        </p:spPr>
        <p:txBody>
          <a:bodyPr/>
          <a:lstStyle>
            <a:lvl1pPr marL="0" indent="0" algn="ctr">
              <a:buNone/>
              <a:defRPr sz="2800">
                <a:solidFill>
                  <a:schemeClr val="tx1">
                    <a:lumMod val="50000"/>
                    <a:lumOff val="50000"/>
                  </a:schemeClr>
                </a:solidFill>
                <a:latin typeface="HelveticaNeueLT Pro 45 Lt" pitchFamily="34" charset="0"/>
              </a:defRPr>
            </a:lvl1pPr>
          </a:lstStyle>
          <a:p>
            <a:pPr lvl="0"/>
            <a:r>
              <a:rPr lang="es-ES" dirty="0"/>
              <a:t>Haga clic para modificar el estilo de texto del patrón</a:t>
            </a:r>
            <a:endParaRPr lang="es-EC" dirty="0"/>
          </a:p>
        </p:txBody>
      </p:sp>
    </p:spTree>
    <p:extLst>
      <p:ext uri="{BB962C8B-B14F-4D97-AF65-F5344CB8AC3E}">
        <p14:creationId xmlns:p14="http://schemas.microsoft.com/office/powerpoint/2010/main" val="189674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STHV">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700808"/>
            <a:ext cx="3826768" cy="2016224"/>
          </a:xfrm>
          <a:prstGeom prst="rect">
            <a:avLst/>
          </a:prstGeom>
        </p:spPr>
        <p:txBody>
          <a:bodyPr anchor="t">
            <a:noAutofit/>
          </a:bodyPr>
          <a:lstStyle>
            <a:lvl1pPr marL="0" indent="0">
              <a:buNone/>
              <a:defRPr sz="2400" b="1">
                <a:latin typeface="HelveticaNeueLT Pro 57 C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3933056"/>
            <a:ext cx="3826768" cy="23762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a:t>Haga clic para modificar el estilo de texto del patrón</a:t>
            </a:r>
          </a:p>
          <a:p>
            <a:pPr lvl="0"/>
            <a:endParaRPr lang="es-ES" dirty="0"/>
          </a:p>
        </p:txBody>
      </p:sp>
      <p:sp>
        <p:nvSpPr>
          <p:cNvPr id="5" name="4 Marcador de texto"/>
          <p:cNvSpPr>
            <a:spLocks noGrp="1"/>
          </p:cNvSpPr>
          <p:nvPr>
            <p:ph type="body" sz="quarter" idx="3"/>
          </p:nvPr>
        </p:nvSpPr>
        <p:spPr>
          <a:xfrm>
            <a:off x="4644008" y="1700808"/>
            <a:ext cx="4041775" cy="2016224"/>
          </a:xfrm>
          <a:prstGeom prst="rect">
            <a:avLst/>
          </a:prstGeom>
        </p:spPr>
        <p:txBody>
          <a:bodyPr anchor="t">
            <a:noAutofit/>
          </a:bodyPr>
          <a:lstStyle>
            <a:lvl1pPr marL="0" indent="0">
              <a:buNone/>
              <a:defRPr sz="2000" b="0">
                <a:latin typeface="HelveticaNeueLT Pro 45 L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3933056"/>
            <a:ext cx="4041775" cy="237626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0"/>
            <a:endParaRPr lang="es-EC" dirty="0"/>
          </a:p>
        </p:txBody>
      </p:sp>
      <p:sp>
        <p:nvSpPr>
          <p:cNvPr id="12" name="11 Título"/>
          <p:cNvSpPr>
            <a:spLocks noGrp="1"/>
          </p:cNvSpPr>
          <p:nvPr>
            <p:ph type="title" hasCustomPrompt="1"/>
          </p:nvPr>
        </p:nvSpPr>
        <p:spPr>
          <a:xfrm>
            <a:off x="457200" y="274638"/>
            <a:ext cx="8229600" cy="1143000"/>
          </a:xfrm>
          <a:prstGeom prst="rect">
            <a:avLst/>
          </a:prstGeom>
        </p:spPr>
        <p:txBody>
          <a:bodyPr/>
          <a:lstStyle>
            <a:lvl1pPr>
              <a:defRPr>
                <a:solidFill>
                  <a:schemeClr val="tx1">
                    <a:lumMod val="65000"/>
                    <a:lumOff val="35000"/>
                  </a:schemeClr>
                </a:solidFill>
                <a:latin typeface="HelveticaNeueLT Pro 95 Blk" pitchFamily="34" charset="0"/>
              </a:defRPr>
            </a:lvl1pPr>
          </a:lstStyle>
          <a:p>
            <a:r>
              <a:rPr lang="es-ES" dirty="0"/>
              <a:t>TÍTULO</a:t>
            </a:r>
            <a:endParaRPr lang="es-EC" dirty="0"/>
          </a:p>
        </p:txBody>
      </p:sp>
      <p:sp>
        <p:nvSpPr>
          <p:cNvPr id="21" name="20 Marcador de texto"/>
          <p:cNvSpPr>
            <a:spLocks noGrp="1"/>
          </p:cNvSpPr>
          <p:nvPr>
            <p:ph type="body" sz="quarter" idx="11" hasCustomPrompt="1"/>
          </p:nvPr>
        </p:nvSpPr>
        <p:spPr>
          <a:xfrm>
            <a:off x="8533134" y="188640"/>
            <a:ext cx="287338" cy="358775"/>
          </a:xfrm>
          <a:prstGeom prst="rect">
            <a:avLst/>
          </a:prstGeom>
        </p:spPr>
        <p:txBody>
          <a:bodyPr/>
          <a:lstStyle>
            <a:lvl1pPr marL="0" indent="0">
              <a:buNone/>
              <a:defRPr sz="1200">
                <a:solidFill>
                  <a:schemeClr val="tx1">
                    <a:lumMod val="65000"/>
                    <a:lumOff val="35000"/>
                  </a:schemeClr>
                </a:solidFill>
                <a:latin typeface="HelveticaNeueLT Pro 53 Ex" pitchFamily="34" charset="0"/>
              </a:defRPr>
            </a:lvl1pPr>
          </a:lstStyle>
          <a:p>
            <a:pPr lvl="0"/>
            <a:r>
              <a:rPr lang="es-ES" dirty="0"/>
              <a:t>N</a:t>
            </a:r>
            <a:endParaRPr lang="es-EC" dirty="0"/>
          </a:p>
        </p:txBody>
      </p:sp>
      <p:sp>
        <p:nvSpPr>
          <p:cNvPr id="23" name="22 Marcador de texto"/>
          <p:cNvSpPr>
            <a:spLocks noGrp="1"/>
          </p:cNvSpPr>
          <p:nvPr>
            <p:ph type="body" sz="quarter" idx="12" hasCustomPrompt="1"/>
          </p:nvPr>
        </p:nvSpPr>
        <p:spPr>
          <a:xfrm>
            <a:off x="467544" y="260649"/>
            <a:ext cx="1944216" cy="216024"/>
          </a:xfrm>
          <a:prstGeom prst="rect">
            <a:avLst/>
          </a:prstGeom>
        </p:spPr>
        <p:txBody>
          <a:bodyPr/>
          <a:lstStyle>
            <a:lvl1pPr marL="0" indent="0">
              <a:buNone/>
              <a:defRPr sz="1000">
                <a:solidFill>
                  <a:schemeClr val="tx1">
                    <a:lumMod val="65000"/>
                    <a:lumOff val="35000"/>
                  </a:schemeClr>
                </a:solidFill>
                <a:latin typeface="HelveticaNeueLT Pro 35 Th" pitchFamily="34" charset="0"/>
              </a:defRPr>
            </a:lvl1pPr>
          </a:lstStyle>
          <a:p>
            <a:pPr lvl="0"/>
            <a:r>
              <a:rPr lang="es-EC" dirty="0"/>
              <a:t>Referencia</a:t>
            </a:r>
          </a:p>
        </p:txBody>
      </p:sp>
    </p:spTree>
    <p:extLst>
      <p:ext uri="{BB962C8B-B14F-4D97-AF65-F5344CB8AC3E}">
        <p14:creationId xmlns:p14="http://schemas.microsoft.com/office/powerpoint/2010/main" val="58482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488" y="2413050"/>
            <a:ext cx="7557025" cy="1592014"/>
          </a:xfrm>
          <a:prstGeom prst="rect">
            <a:avLst/>
          </a:prstGeom>
        </p:spPr>
      </p:pic>
      <p:pic>
        <p:nvPicPr>
          <p:cNvPr id="4" name="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89" y="6093296"/>
            <a:ext cx="6870023" cy="427284"/>
          </a:xfrm>
          <a:prstGeom prst="rect">
            <a:avLst/>
          </a:prstGeom>
        </p:spPr>
      </p:pic>
      <p:sp>
        <p:nvSpPr>
          <p:cNvPr id="8" name="7 Marcador de contenido"/>
          <p:cNvSpPr>
            <a:spLocks noGrp="1"/>
          </p:cNvSpPr>
          <p:nvPr>
            <p:ph sz="quarter" idx="10" hasCustomPrompt="1"/>
          </p:nvPr>
        </p:nvSpPr>
        <p:spPr>
          <a:xfrm>
            <a:off x="2484438" y="5661025"/>
            <a:ext cx="4175125" cy="360363"/>
          </a:xfrm>
          <a:prstGeom prst="rect">
            <a:avLst/>
          </a:prstGeom>
        </p:spPr>
        <p:txBody>
          <a:bodyPr/>
          <a:lstStyle>
            <a:lvl1pPr marL="0" indent="0" algn="ctr">
              <a:buNone/>
              <a:defRPr sz="1400" baseline="0">
                <a:solidFill>
                  <a:schemeClr val="tx1">
                    <a:lumMod val="50000"/>
                    <a:lumOff val="50000"/>
                  </a:schemeClr>
                </a:solidFill>
                <a:latin typeface="HelveticaNeueLT Pro 95 Blk" pitchFamily="34" charset="0"/>
              </a:defRPr>
            </a:lvl1pPr>
          </a:lstStyle>
          <a:p>
            <a:pPr lvl="0"/>
            <a:r>
              <a:rPr lang="es-EC" dirty="0"/>
              <a:t>INFORMACIÓN DE CONTACTO</a:t>
            </a:r>
          </a:p>
        </p:txBody>
      </p:sp>
    </p:spTree>
    <p:extLst>
      <p:ext uri="{BB962C8B-B14F-4D97-AF65-F5344CB8AC3E}">
        <p14:creationId xmlns:p14="http://schemas.microsoft.com/office/powerpoint/2010/main" val="241727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AD78F5E6-4E1B-6B45-B624-0C64DAD6280B}" type="datetimeFigureOut">
              <a:rPr lang="es-ES" smtClean="0"/>
              <a:t>09/02/2021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265CB62-5C30-8E44-8C83-86EF20D011E0}" type="slidenum">
              <a:rPr lang="es-ES" smtClean="0"/>
              <a:t>‹Nº›</a:t>
            </a:fld>
            <a:endParaRPr lang="es-ES"/>
          </a:p>
        </p:txBody>
      </p:sp>
    </p:spTree>
    <p:extLst>
      <p:ext uri="{BB962C8B-B14F-4D97-AF65-F5344CB8AC3E}">
        <p14:creationId xmlns:p14="http://schemas.microsoft.com/office/powerpoint/2010/main" val="315999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D78F5E6-4E1B-6B45-B624-0C64DAD6280B}" type="datetimeFigureOut">
              <a:rPr lang="es-ES" smtClean="0"/>
              <a:t>09/02/2021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265CB62-5C30-8E44-8C83-86EF20D011E0}" type="slidenum">
              <a:rPr lang="es-ES" smtClean="0"/>
              <a:t>‹Nº›</a:t>
            </a:fld>
            <a:endParaRPr lang="es-ES"/>
          </a:p>
        </p:txBody>
      </p:sp>
    </p:spTree>
    <p:extLst>
      <p:ext uri="{BB962C8B-B14F-4D97-AF65-F5344CB8AC3E}">
        <p14:creationId xmlns:p14="http://schemas.microsoft.com/office/powerpoint/2010/main" val="247723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STHV">
  <p:cSld name="1_Contenido STHV">
    <p:spTree>
      <p:nvGrpSpPr>
        <p:cNvPr id="1" name="Shape 17"/>
        <p:cNvGrpSpPr/>
        <p:nvPr/>
      </p:nvGrpSpPr>
      <p:grpSpPr>
        <a:xfrm>
          <a:off x="0" y="0"/>
          <a:ext cx="0" cy="0"/>
          <a:chOff x="0" y="0"/>
          <a:chExt cx="0" cy="0"/>
        </a:xfrm>
      </p:grpSpPr>
      <p:sp>
        <p:nvSpPr>
          <p:cNvPr id="18" name="Google Shape;18;p36"/>
          <p:cNvSpPr txBox="1">
            <a:spLocks noGrp="1"/>
          </p:cNvSpPr>
          <p:nvPr>
            <p:ph type="body" idx="1"/>
          </p:nvPr>
        </p:nvSpPr>
        <p:spPr>
          <a:xfrm>
            <a:off x="467544" y="1700808"/>
            <a:ext cx="3826768" cy="20162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 name="Google Shape;19;p36"/>
          <p:cNvSpPr txBox="1">
            <a:spLocks noGrp="1"/>
          </p:cNvSpPr>
          <p:nvPr>
            <p:ph type="body" idx="2"/>
          </p:nvPr>
        </p:nvSpPr>
        <p:spPr>
          <a:xfrm>
            <a:off x="457200" y="3933056"/>
            <a:ext cx="3826768" cy="23762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 name="Google Shape;20;p36"/>
          <p:cNvSpPr txBox="1">
            <a:spLocks noGrp="1"/>
          </p:cNvSpPr>
          <p:nvPr>
            <p:ph type="body" idx="3"/>
          </p:nvPr>
        </p:nvSpPr>
        <p:spPr>
          <a:xfrm>
            <a:off x="4644008" y="1700808"/>
            <a:ext cx="4041775" cy="20162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 name="Google Shape;21;p36"/>
          <p:cNvSpPr txBox="1">
            <a:spLocks noGrp="1"/>
          </p:cNvSpPr>
          <p:nvPr>
            <p:ph type="body" idx="4"/>
          </p:nvPr>
        </p:nvSpPr>
        <p:spPr>
          <a:xfrm>
            <a:off x="4645025" y="3933056"/>
            <a:ext cx="4041775" cy="23762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2" name="Google Shape;22;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rgbClr val="595959"/>
              </a:buClr>
              <a:buSzPts val="4400"/>
              <a:buFont typeface="Helvetica Neue"/>
              <a:buNone/>
              <a:defRPr sz="4400" b="0" i="0" u="none" strike="noStrike" cap="none">
                <a:solidFill>
                  <a:srgbClr val="59595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6"/>
          <p:cNvSpPr txBox="1">
            <a:spLocks noGrp="1"/>
          </p:cNvSpPr>
          <p:nvPr>
            <p:ph type="body" idx="5"/>
          </p:nvPr>
        </p:nvSpPr>
        <p:spPr>
          <a:xfrm>
            <a:off x="8533134" y="188640"/>
            <a:ext cx="287338" cy="358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rgbClr val="595959"/>
              </a:buClr>
              <a:buSzPts val="1200"/>
              <a:buFont typeface="Arial"/>
              <a:buNone/>
              <a:defRPr sz="1200" b="0" i="0" u="none" strike="noStrike" cap="none">
                <a:solidFill>
                  <a:srgbClr val="595959"/>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6"/>
          <p:cNvSpPr txBox="1">
            <a:spLocks noGrp="1"/>
          </p:cNvSpPr>
          <p:nvPr>
            <p:ph type="body" idx="6"/>
          </p:nvPr>
        </p:nvSpPr>
        <p:spPr>
          <a:xfrm>
            <a:off x="467544" y="260649"/>
            <a:ext cx="1944216" cy="2160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
              </a:spcBef>
              <a:spcAft>
                <a:spcPts val="0"/>
              </a:spcAft>
              <a:buClr>
                <a:srgbClr val="595959"/>
              </a:buClr>
              <a:buSzPts val="1000"/>
              <a:buFont typeface="Arial"/>
              <a:buNone/>
              <a:defRPr sz="1000" b="0" i="0" u="none" strike="noStrike" cap="none">
                <a:solidFill>
                  <a:srgbClr val="595959"/>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1902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6774193"/>
            <a:ext cx="9144000" cy="83807"/>
          </a:xfrm>
          <a:prstGeom prst="rect">
            <a:avLst/>
          </a:prstGeom>
        </p:spPr>
      </p:pic>
    </p:spTree>
    <p:extLst>
      <p:ext uri="{BB962C8B-B14F-4D97-AF65-F5344CB8AC3E}">
        <p14:creationId xmlns:p14="http://schemas.microsoft.com/office/powerpoint/2010/main" val="213251929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5" r:id="rId4"/>
    <p:sldLayoutId id="2147483656" r:id="rId5"/>
    <p:sldLayoutId id="2147483657" r:id="rId6"/>
    <p:sldLayoutId id="214748365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4791082"/>
          </a:xfrm>
          <a:prstGeom prst="rect">
            <a:avLst/>
          </a:prstGeom>
        </p:spPr>
      </p:pic>
      <p:pic>
        <p:nvPicPr>
          <p:cNvPr id="6" name="image1.png" descr="../Desktop/Captura%20de%20pantalla%202019-05-23%20a%20la(s)%2009.12.48.png">
            <a:extLst>
              <a:ext uri="{FF2B5EF4-FFF2-40B4-BE49-F238E27FC236}">
                <a16:creationId xmlns="" xmlns:a16="http://schemas.microsoft.com/office/drawing/2014/main" id="{5A8AE78B-CF84-498C-9598-38DA0272CB2A}"/>
              </a:ext>
            </a:extLst>
          </p:cNvPr>
          <p:cNvPicPr/>
          <p:nvPr/>
        </p:nvPicPr>
        <p:blipFill>
          <a:blip r:embed="rId3"/>
          <a:srcRect/>
          <a:stretch>
            <a:fillRect/>
          </a:stretch>
        </p:blipFill>
        <p:spPr>
          <a:xfrm>
            <a:off x="5508104" y="4941168"/>
            <a:ext cx="3531509" cy="1306721"/>
          </a:xfrm>
          <a:prstGeom prst="rect">
            <a:avLst/>
          </a:prstGeom>
          <a:ln/>
        </p:spPr>
      </p:pic>
    </p:spTree>
    <p:extLst>
      <p:ext uri="{BB962C8B-B14F-4D97-AF65-F5344CB8AC3E}">
        <p14:creationId xmlns:p14="http://schemas.microsoft.com/office/powerpoint/2010/main" val="4268398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Google Shape;148;p15"/>
          <p:cNvSpPr/>
          <p:nvPr/>
        </p:nvSpPr>
        <p:spPr>
          <a:xfrm>
            <a:off x="434752" y="476672"/>
            <a:ext cx="936104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b="1" dirty="0" smtClean="0">
                <a:solidFill>
                  <a:schemeClr val="dk2"/>
                </a:solidFill>
                <a:latin typeface="Calibri"/>
                <a:ea typeface="Calibri"/>
                <a:cs typeface="Calibri"/>
                <a:sym typeface="Calibri"/>
              </a:rPr>
              <a:t>PUAE PLATAFORMA PRODUCTIVA</a:t>
            </a:r>
            <a:endParaRPr sz="1800" dirty="0">
              <a:solidFill>
                <a:schemeClr val="dk1"/>
              </a:solidFill>
              <a:latin typeface="Calibri"/>
              <a:ea typeface="Calibri"/>
              <a:cs typeface="Calibri"/>
              <a:sym typeface="Calibri"/>
            </a:endParaRPr>
          </a:p>
        </p:txBody>
      </p:sp>
      <p:sp>
        <p:nvSpPr>
          <p:cNvPr id="7" name="Google Shape;148;p15"/>
          <p:cNvSpPr/>
          <p:nvPr/>
        </p:nvSpPr>
        <p:spPr>
          <a:xfrm>
            <a:off x="434752" y="869852"/>
            <a:ext cx="8352928" cy="923289"/>
          </a:xfrm>
          <a:prstGeom prst="rect">
            <a:avLst/>
          </a:prstGeom>
          <a:noFill/>
          <a:ln>
            <a:noFill/>
          </a:ln>
        </p:spPr>
        <p:txBody>
          <a:bodyPr spcFirstLastPara="1" wrap="square" lIns="91425" tIns="45700" rIns="91425" bIns="45700" anchor="t" anchorCtr="0">
            <a:spAutoFit/>
          </a:bodyPr>
          <a:lstStyle/>
          <a:p>
            <a:pPr lvl="0" algn="just"/>
            <a:r>
              <a:rPr lang="es-ES" dirty="0"/>
              <a:t>El 09 de mayo de 2014, mediante </a:t>
            </a:r>
            <a:r>
              <a:rPr lang="es-ES" dirty="0" smtClean="0"/>
              <a:t>OM Nro</a:t>
            </a:r>
            <a:r>
              <a:rPr lang="es-ES" dirty="0"/>
              <a:t>. 0558, el Concejo Metropolitano aprobó el Proyecto Urbano Arquitectónico Especial </a:t>
            </a:r>
            <a:r>
              <a:rPr lang="es-ES" dirty="0" smtClean="0"/>
              <a:t>(PUAE) </a:t>
            </a:r>
            <a:r>
              <a:rPr lang="es-ES" dirty="0"/>
              <a:t>para la construcción de la Plataforma Gubernamental Productiva de los Sectores Estratégicos y Empresas Públicas.</a:t>
            </a:r>
            <a:endParaRPr lang="es-EC" dirty="0"/>
          </a:p>
        </p:txBody>
      </p:sp>
      <p:pic>
        <p:nvPicPr>
          <p:cNvPr id="11" name="10 Imagen"/>
          <p:cNvPicPr/>
          <p:nvPr/>
        </p:nvPicPr>
        <p:blipFill rotWithShape="1">
          <a:blip r:embed="rId3"/>
          <a:srcRect l="32841" t="23403" r="36950" b="15576"/>
          <a:stretch/>
        </p:blipFill>
        <p:spPr bwMode="auto">
          <a:xfrm rot="16200000">
            <a:off x="746467" y="1586226"/>
            <a:ext cx="4948227" cy="5362056"/>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6156176" y="2276872"/>
            <a:ext cx="2880320" cy="4278094"/>
          </a:xfrm>
          <a:prstGeom prst="rect">
            <a:avLst/>
          </a:prstGeom>
        </p:spPr>
        <p:txBody>
          <a:bodyPr wrap="square">
            <a:spAutoFit/>
          </a:bodyPr>
          <a:lstStyle/>
          <a:p>
            <a:pPr algn="just"/>
            <a:r>
              <a:rPr lang="es-EC" sz="1600" b="1" dirty="0" smtClean="0"/>
              <a:t>Norma Urbanística </a:t>
            </a:r>
          </a:p>
          <a:p>
            <a:pPr algn="just"/>
            <a:endParaRPr lang="es-EC" sz="1600" dirty="0" smtClean="0"/>
          </a:p>
          <a:p>
            <a:pPr algn="just"/>
            <a:r>
              <a:rPr lang="es-EC" sz="1600" b="1" dirty="0" smtClean="0"/>
              <a:t>Usos </a:t>
            </a:r>
            <a:r>
              <a:rPr lang="es-EC" sz="1600" b="1" dirty="0"/>
              <a:t>de suelo </a:t>
            </a:r>
            <a:r>
              <a:rPr lang="es-EC" sz="1600" dirty="0" smtClean="0"/>
              <a:t>de </a:t>
            </a:r>
            <a:r>
              <a:rPr lang="es-EC" sz="1600" dirty="0"/>
              <a:t>administración pública, comercio y servicios, espacio público y áreas verdes de acceso público </a:t>
            </a:r>
            <a:endParaRPr lang="es-EC" sz="1600" dirty="0" smtClean="0"/>
          </a:p>
          <a:p>
            <a:pPr algn="just"/>
            <a:endParaRPr lang="es-EC" sz="1600" dirty="0" smtClean="0"/>
          </a:p>
          <a:p>
            <a:pPr algn="just"/>
            <a:r>
              <a:rPr lang="es-EC" sz="1600" b="1" dirty="0" smtClean="0"/>
              <a:t>Altura </a:t>
            </a:r>
            <a:r>
              <a:rPr lang="es-EC" sz="1600" dirty="0"/>
              <a:t>de 14 pisos, </a:t>
            </a:r>
            <a:r>
              <a:rPr lang="es-EC" sz="1600" dirty="0" smtClean="0"/>
              <a:t>4 </a:t>
            </a:r>
            <a:r>
              <a:rPr lang="es-EC" sz="1600" dirty="0"/>
              <a:t>metros de </a:t>
            </a:r>
            <a:r>
              <a:rPr lang="es-EC" sz="1600" dirty="0" smtClean="0"/>
              <a:t>entrepisos   </a:t>
            </a:r>
          </a:p>
          <a:p>
            <a:pPr algn="just"/>
            <a:endParaRPr lang="es-EC" sz="1600" dirty="0" smtClean="0"/>
          </a:p>
          <a:p>
            <a:pPr algn="just"/>
            <a:r>
              <a:rPr lang="es-EC" sz="1600" b="1" dirty="0"/>
              <a:t>F</a:t>
            </a:r>
            <a:r>
              <a:rPr lang="es-EC" sz="1600" b="1" dirty="0" smtClean="0"/>
              <a:t>orma </a:t>
            </a:r>
            <a:r>
              <a:rPr lang="es-EC" sz="1600" b="1" dirty="0"/>
              <a:t>de </a:t>
            </a:r>
            <a:r>
              <a:rPr lang="es-EC" sz="1600" b="1" dirty="0" smtClean="0"/>
              <a:t>ocupación</a:t>
            </a:r>
            <a:r>
              <a:rPr lang="es-EC" sz="1600" dirty="0"/>
              <a:t> </a:t>
            </a:r>
            <a:r>
              <a:rPr lang="es-EC" sz="1600" dirty="0" smtClean="0"/>
              <a:t>aislada </a:t>
            </a:r>
            <a:r>
              <a:rPr lang="es-EC" sz="1600" dirty="0"/>
              <a:t>con separaciones de 10 metros entre bloques </a:t>
            </a:r>
            <a:endParaRPr lang="es-EC" sz="1600" dirty="0" smtClean="0"/>
          </a:p>
          <a:p>
            <a:pPr algn="just"/>
            <a:endParaRPr lang="es-EC" sz="1600" dirty="0" smtClean="0"/>
          </a:p>
          <a:p>
            <a:pPr algn="just"/>
            <a:r>
              <a:rPr lang="es-EC" sz="1600" b="1" dirty="0"/>
              <a:t>C</a:t>
            </a:r>
            <a:r>
              <a:rPr lang="es-EC" sz="1600" b="1" dirty="0" smtClean="0"/>
              <a:t>oeficientes </a:t>
            </a:r>
            <a:r>
              <a:rPr lang="es-EC" sz="1600" b="1" dirty="0"/>
              <a:t>de ocupación </a:t>
            </a:r>
            <a:r>
              <a:rPr lang="es-EC" sz="1600" dirty="0"/>
              <a:t>en planta baja de 30% y el 360% de COS </a:t>
            </a:r>
            <a:r>
              <a:rPr lang="es-EC" sz="1600" dirty="0" smtClean="0"/>
              <a:t>total</a:t>
            </a:r>
            <a:endParaRPr lang="es-EC" sz="1600" dirty="0"/>
          </a:p>
        </p:txBody>
      </p:sp>
    </p:spTree>
    <p:extLst>
      <p:ext uri="{BB962C8B-B14F-4D97-AF65-F5344CB8AC3E}">
        <p14:creationId xmlns:p14="http://schemas.microsoft.com/office/powerpoint/2010/main" val="32422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7" name="Google Shape;148;p15"/>
          <p:cNvSpPr/>
          <p:nvPr/>
        </p:nvSpPr>
        <p:spPr>
          <a:xfrm>
            <a:off x="434752" y="845963"/>
            <a:ext cx="8352928" cy="646290"/>
          </a:xfrm>
          <a:prstGeom prst="rect">
            <a:avLst/>
          </a:prstGeom>
          <a:noFill/>
          <a:ln>
            <a:noFill/>
          </a:ln>
        </p:spPr>
        <p:txBody>
          <a:bodyPr spcFirstLastPara="1" wrap="square" lIns="91425" tIns="45700" rIns="91425" bIns="45700" anchor="t" anchorCtr="0">
            <a:spAutoFit/>
          </a:bodyPr>
          <a:lstStyle/>
          <a:p>
            <a:pPr algn="just"/>
            <a:r>
              <a:rPr lang="es-EC" dirty="0" smtClean="0"/>
              <a:t>El PUAE se desarrollaría </a:t>
            </a:r>
            <a:r>
              <a:rPr lang="es-EC" dirty="0"/>
              <a:t>en una superficie de 52.848,35 m2, que se compone por 4 predios: 131507, 132975, 133234 y 132719. </a:t>
            </a:r>
          </a:p>
        </p:txBody>
      </p:sp>
      <p:sp>
        <p:nvSpPr>
          <p:cNvPr id="8" name="Google Shape;148;p15"/>
          <p:cNvSpPr/>
          <p:nvPr/>
        </p:nvSpPr>
        <p:spPr>
          <a:xfrm>
            <a:off x="434752" y="476672"/>
            <a:ext cx="936104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b="1" dirty="0" smtClean="0">
                <a:solidFill>
                  <a:schemeClr val="dk2"/>
                </a:solidFill>
                <a:latin typeface="Calibri"/>
                <a:ea typeface="Calibri"/>
                <a:cs typeface="Calibri"/>
                <a:sym typeface="Calibri"/>
              </a:rPr>
              <a:t>PUAE PLATAFORMA PRODUCTIVA</a:t>
            </a:r>
            <a:endParaRPr sz="1800" dirty="0">
              <a:solidFill>
                <a:schemeClr val="dk1"/>
              </a:solidFill>
              <a:latin typeface="Calibri"/>
              <a:ea typeface="Calibri"/>
              <a:cs typeface="Calibri"/>
              <a:sym typeface="Calibri"/>
            </a:endParaRPr>
          </a:p>
        </p:txBody>
      </p:sp>
      <p:pic>
        <p:nvPicPr>
          <p:cNvPr id="10" name="image2.png"/>
          <p:cNvPicPr/>
          <p:nvPr/>
        </p:nvPicPr>
        <p:blipFill rotWithShape="1">
          <a:blip r:embed="rId3"/>
          <a:srcRect l="10514" t="20149" r="11673" b="13142"/>
          <a:stretch/>
        </p:blipFill>
        <p:spPr>
          <a:xfrm>
            <a:off x="417560" y="1451498"/>
            <a:ext cx="8238720" cy="5289869"/>
          </a:xfrm>
          <a:prstGeom prst="rect">
            <a:avLst/>
          </a:prstGeom>
          <a:solidFill>
            <a:schemeClr val="bg1"/>
          </a:solidFill>
          <a:ln>
            <a:noFill/>
          </a:ln>
        </p:spPr>
      </p:pic>
      <p:sp>
        <p:nvSpPr>
          <p:cNvPr id="2" name="1 Rectángulo"/>
          <p:cNvSpPr/>
          <p:nvPr/>
        </p:nvSpPr>
        <p:spPr>
          <a:xfrm>
            <a:off x="4716016" y="1451498"/>
            <a:ext cx="1008112" cy="384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p:cNvSpPr/>
          <p:nvPr/>
        </p:nvSpPr>
        <p:spPr>
          <a:xfrm>
            <a:off x="4369089" y="4653136"/>
            <a:ext cx="1355039"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4369089" y="5517232"/>
            <a:ext cx="677519" cy="30314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51871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7" name="Google Shape;148;p15"/>
          <p:cNvSpPr/>
          <p:nvPr/>
        </p:nvSpPr>
        <p:spPr>
          <a:xfrm>
            <a:off x="434752" y="845963"/>
            <a:ext cx="8352928" cy="1200288"/>
          </a:xfrm>
          <a:prstGeom prst="rect">
            <a:avLst/>
          </a:prstGeom>
          <a:noFill/>
          <a:ln>
            <a:noFill/>
          </a:ln>
        </p:spPr>
        <p:txBody>
          <a:bodyPr spcFirstLastPara="1" wrap="square" lIns="91425" tIns="45700" rIns="91425" bIns="45700" anchor="t" anchorCtr="0">
            <a:spAutoFit/>
          </a:bodyPr>
          <a:lstStyle/>
          <a:p>
            <a:pPr algn="just"/>
            <a:r>
              <a:rPr lang="es-EC" dirty="0" smtClean="0"/>
              <a:t>La ordenanza determina </a:t>
            </a:r>
            <a:r>
              <a:rPr lang="es-EC" dirty="0"/>
              <a:t>la integración parcelaria de los predios No. 131507, 132975, </a:t>
            </a:r>
            <a:r>
              <a:rPr lang="es-EC" dirty="0" smtClean="0"/>
              <a:t>133234. Esta </a:t>
            </a:r>
            <a:r>
              <a:rPr lang="es-EC" dirty="0"/>
              <a:t>integración conformará un área de 30.282,82 m2 destinada a los Sectores Estratégicos y el área del predio 132719 con 22.615,53 m2 se destinaría para las Empresas Públicas. Esta integración hasta la actualidad no ha sido </a:t>
            </a:r>
            <a:r>
              <a:rPr lang="es-EC" dirty="0" smtClean="0"/>
              <a:t>realizada.</a:t>
            </a:r>
            <a:endParaRPr lang="es-EC" dirty="0"/>
          </a:p>
        </p:txBody>
      </p:sp>
      <p:sp>
        <p:nvSpPr>
          <p:cNvPr id="8" name="Google Shape;148;p15"/>
          <p:cNvSpPr/>
          <p:nvPr/>
        </p:nvSpPr>
        <p:spPr>
          <a:xfrm>
            <a:off x="434752" y="476672"/>
            <a:ext cx="936104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b="1" dirty="0" smtClean="0">
                <a:solidFill>
                  <a:schemeClr val="dk2"/>
                </a:solidFill>
                <a:latin typeface="Calibri"/>
                <a:ea typeface="Calibri"/>
                <a:cs typeface="Calibri"/>
                <a:sym typeface="Calibri"/>
              </a:rPr>
              <a:t>PUAE PLATAFORMA PRODUCTIVA</a:t>
            </a:r>
            <a:endParaRPr sz="1800" dirty="0">
              <a:solidFill>
                <a:schemeClr val="dk1"/>
              </a:solidFill>
              <a:latin typeface="Calibri"/>
              <a:ea typeface="Calibri"/>
              <a:cs typeface="Calibri"/>
              <a:sym typeface="Calibri"/>
            </a:endParaRPr>
          </a:p>
        </p:txBody>
      </p:sp>
      <p:pic>
        <p:nvPicPr>
          <p:cNvPr id="4" name="3 Imagen"/>
          <p:cNvPicPr/>
          <p:nvPr/>
        </p:nvPicPr>
        <p:blipFill rotWithShape="1">
          <a:blip r:embed="rId3"/>
          <a:srcRect l="43745" t="10632" r="35494" b="1286"/>
          <a:stretch/>
        </p:blipFill>
        <p:spPr bwMode="auto">
          <a:xfrm rot="16200000">
            <a:off x="2568940" y="319492"/>
            <a:ext cx="3632128" cy="82669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8144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7" name="Google Shape;148;p15"/>
          <p:cNvSpPr/>
          <p:nvPr/>
        </p:nvSpPr>
        <p:spPr>
          <a:xfrm>
            <a:off x="434752" y="2060848"/>
            <a:ext cx="8352928" cy="2862282"/>
          </a:xfrm>
          <a:prstGeom prst="rect">
            <a:avLst/>
          </a:prstGeom>
          <a:noFill/>
          <a:ln>
            <a:noFill/>
          </a:ln>
        </p:spPr>
        <p:txBody>
          <a:bodyPr spcFirstLastPara="1" wrap="square" lIns="91425" tIns="45700" rIns="91425" bIns="45700" anchor="t" anchorCtr="0">
            <a:spAutoFit/>
          </a:bodyPr>
          <a:lstStyle/>
          <a:p>
            <a:r>
              <a:rPr lang="es-EC" b="1" dirty="0" smtClean="0"/>
              <a:t>Solicitud</a:t>
            </a:r>
          </a:p>
          <a:p>
            <a:endParaRPr lang="es-EC" dirty="0"/>
          </a:p>
          <a:p>
            <a:r>
              <a:rPr lang="es-EC" dirty="0" smtClean="0"/>
              <a:t>Con </a:t>
            </a:r>
            <a:r>
              <a:rPr lang="es-EC" dirty="0"/>
              <a:t>fundamento en informes técnicos, jurídico y financiero, la Secretaria Técnica de Gestión Inmobiliaria del Sector Público- INMOBILIAR, solicita al Municipio de Quito la derogatoria de la Ordenanza Metropolitana No. 0558, manifestando que la situación jurídica de los predios mencionados ha cambiado, por lo tanto es inviable el desarrollo del PUAE, y que no existe presupuesto ni recursos económicos para continuar con la ejecución del plan, ya que el Proyecto </a:t>
            </a:r>
            <a:r>
              <a:rPr lang="es-EC" i="1" dirty="0"/>
              <a:t>"Implementación de proyectos inmobiliarios estratégicos para la distribución a nivel nacional de las instituciones del sector público"</a:t>
            </a:r>
            <a:r>
              <a:rPr lang="es-EC" dirty="0"/>
              <a:t> no presenta financiamiento en el 2020 para nuevas obras. </a:t>
            </a:r>
          </a:p>
        </p:txBody>
      </p:sp>
      <p:sp>
        <p:nvSpPr>
          <p:cNvPr id="8" name="Google Shape;148;p15"/>
          <p:cNvSpPr/>
          <p:nvPr/>
        </p:nvSpPr>
        <p:spPr>
          <a:xfrm>
            <a:off x="434752" y="476672"/>
            <a:ext cx="936104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b="1" dirty="0" smtClean="0">
                <a:solidFill>
                  <a:schemeClr val="dk2"/>
                </a:solidFill>
                <a:latin typeface="Calibri"/>
                <a:ea typeface="Calibri"/>
                <a:cs typeface="Calibri"/>
                <a:sym typeface="Calibri"/>
              </a:rPr>
              <a:t>PUAE PLATAFORMA PRODUCTIVA</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6732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7" name="Google Shape;148;p15"/>
          <p:cNvSpPr/>
          <p:nvPr/>
        </p:nvSpPr>
        <p:spPr>
          <a:xfrm>
            <a:off x="434752" y="845963"/>
            <a:ext cx="8352928" cy="2585283"/>
          </a:xfrm>
          <a:prstGeom prst="rect">
            <a:avLst/>
          </a:prstGeom>
          <a:noFill/>
          <a:ln>
            <a:noFill/>
          </a:ln>
        </p:spPr>
        <p:txBody>
          <a:bodyPr spcFirstLastPara="1" wrap="square" lIns="91425" tIns="45700" rIns="91425" bIns="45700" anchor="t" anchorCtr="0">
            <a:spAutoFit/>
          </a:bodyPr>
          <a:lstStyle/>
          <a:p>
            <a:pPr algn="just"/>
            <a:r>
              <a:rPr lang="es-EC" dirty="0"/>
              <a:t>La derogatoria del PUAE elimina la normativa urbanística que la Ordenanza Metropolitana No. 0558 hubiera establecido para la ejecución del proyecto, en cuanto a altura de edificaciones, usos de suelo, forma de ocupación, retiros, y demás consideraciones urbanísticas que se incorporan sobre usos comerciales y servicios de manera complementaria. </a:t>
            </a:r>
            <a:endParaRPr lang="es-EC" dirty="0" smtClean="0"/>
          </a:p>
          <a:p>
            <a:pPr algn="just"/>
            <a:endParaRPr lang="es-EC" dirty="0"/>
          </a:p>
          <a:p>
            <a:pPr algn="just"/>
            <a:r>
              <a:rPr lang="es-EC" dirty="0"/>
              <a:t>Al eliminar la norma urbanística en los predios que conformaban el PUAE quedarán vigentes los datos de uso de suelo y zonificación constantes en el Plan de Uso y Ocupación del Suelo </a:t>
            </a:r>
            <a:r>
              <a:rPr lang="es-EC" dirty="0" smtClean="0"/>
              <a:t>vigente.</a:t>
            </a:r>
            <a:endParaRPr lang="es-EC" dirty="0"/>
          </a:p>
        </p:txBody>
      </p:sp>
      <p:sp>
        <p:nvSpPr>
          <p:cNvPr id="8" name="Google Shape;148;p15"/>
          <p:cNvSpPr/>
          <p:nvPr/>
        </p:nvSpPr>
        <p:spPr>
          <a:xfrm>
            <a:off x="434752" y="476672"/>
            <a:ext cx="936104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b="1" dirty="0" smtClean="0">
                <a:solidFill>
                  <a:schemeClr val="dk2"/>
                </a:solidFill>
                <a:latin typeface="Calibri"/>
                <a:ea typeface="Calibri"/>
                <a:cs typeface="Calibri"/>
                <a:sym typeface="Calibri"/>
              </a:rPr>
              <a:t>PUAE PLATAFORMA PRODUCTIVA</a:t>
            </a:r>
            <a:endParaRPr sz="1800" dirty="0">
              <a:solidFill>
                <a:schemeClr val="dk1"/>
              </a:solidFill>
              <a:latin typeface="Calibri"/>
              <a:ea typeface="Calibri"/>
              <a:cs typeface="Calibri"/>
              <a:sym typeface="Calibri"/>
            </a:endParaRPr>
          </a:p>
        </p:txBody>
      </p:sp>
      <p:graphicFrame>
        <p:nvGraphicFramePr>
          <p:cNvPr id="3" name="2 Tabla"/>
          <p:cNvGraphicFramePr>
            <a:graphicFrameLocks noGrp="1"/>
          </p:cNvGraphicFramePr>
          <p:nvPr>
            <p:extLst>
              <p:ext uri="{D42A27DB-BD31-4B8C-83A1-F6EECF244321}">
                <p14:modId xmlns:p14="http://schemas.microsoft.com/office/powerpoint/2010/main" val="992509045"/>
              </p:ext>
            </p:extLst>
          </p:nvPr>
        </p:nvGraphicFramePr>
        <p:xfrm>
          <a:off x="1246779" y="3933056"/>
          <a:ext cx="6728873" cy="1853558"/>
        </p:xfrm>
        <a:graphic>
          <a:graphicData uri="http://schemas.openxmlformats.org/drawingml/2006/table">
            <a:tbl>
              <a:tblPr firstRow="1" firstCol="1" bandRow="1"/>
              <a:tblGrid>
                <a:gridCol w="1111158"/>
                <a:gridCol w="1560331"/>
                <a:gridCol w="2405474"/>
                <a:gridCol w="1651910"/>
              </a:tblGrid>
              <a:tr h="529588">
                <a:tc>
                  <a:txBody>
                    <a:bodyPr/>
                    <a:lstStyle/>
                    <a:p>
                      <a:pPr marL="449580" algn="ctr">
                        <a:lnSpc>
                          <a:spcPct val="115000"/>
                        </a:lnSpc>
                        <a:spcAft>
                          <a:spcPts val="0"/>
                        </a:spcAft>
                      </a:pPr>
                      <a:r>
                        <a:rPr lang="es-ES" sz="1500" b="1">
                          <a:effectLst/>
                          <a:latin typeface="Calibri"/>
                          <a:ea typeface="Times New Roman"/>
                          <a:cs typeface="Times New Roman"/>
                        </a:rPr>
                        <a:t>Lotes</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ctr">
                        <a:lnSpc>
                          <a:spcPct val="115000"/>
                        </a:lnSpc>
                        <a:spcAft>
                          <a:spcPts val="0"/>
                        </a:spcAft>
                      </a:pPr>
                      <a:r>
                        <a:rPr lang="es-ES" sz="1500" b="1">
                          <a:effectLst/>
                          <a:latin typeface="Calibri"/>
                          <a:ea typeface="Times New Roman"/>
                          <a:cs typeface="Times New Roman"/>
                        </a:rPr>
                        <a:t>Predio</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ctr">
                        <a:lnSpc>
                          <a:spcPct val="115000"/>
                        </a:lnSpc>
                        <a:spcAft>
                          <a:spcPts val="0"/>
                        </a:spcAft>
                      </a:pPr>
                      <a:r>
                        <a:rPr lang="es-ES" sz="1500" b="1">
                          <a:effectLst/>
                          <a:latin typeface="Calibri"/>
                          <a:ea typeface="Times New Roman"/>
                          <a:cs typeface="Times New Roman"/>
                        </a:rPr>
                        <a:t>Uso de suelo PUOS</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ctr">
                        <a:lnSpc>
                          <a:spcPct val="115000"/>
                        </a:lnSpc>
                        <a:spcAft>
                          <a:spcPts val="0"/>
                        </a:spcAft>
                      </a:pPr>
                      <a:r>
                        <a:rPr lang="es-ES" sz="1500" b="1">
                          <a:solidFill>
                            <a:srgbClr val="000000"/>
                          </a:solidFill>
                          <a:effectLst/>
                          <a:latin typeface="Calibri"/>
                          <a:ea typeface="Times New Roman"/>
                          <a:cs typeface="Arial"/>
                        </a:rPr>
                        <a:t>Zonificación PUOS</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4">
                <a:tc>
                  <a:txBody>
                    <a:bodyPr/>
                    <a:lstStyle/>
                    <a:p>
                      <a:pPr marL="449580" algn="just">
                        <a:lnSpc>
                          <a:spcPct val="115000"/>
                        </a:lnSpc>
                        <a:spcAft>
                          <a:spcPts val="0"/>
                        </a:spcAft>
                      </a:pPr>
                      <a:r>
                        <a:rPr lang="es-ES" sz="1500">
                          <a:solidFill>
                            <a:srgbClr val="000000"/>
                          </a:solidFill>
                          <a:effectLst/>
                          <a:latin typeface="Calibri"/>
                          <a:ea typeface="Times New Roman"/>
                          <a:cs typeface="Arial"/>
                        </a:rPr>
                        <a:t>1</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133234</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Múltiple</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A612-50</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4">
                <a:tc>
                  <a:txBody>
                    <a:bodyPr/>
                    <a:lstStyle/>
                    <a:p>
                      <a:pPr marL="449580" algn="just">
                        <a:lnSpc>
                          <a:spcPct val="115000"/>
                        </a:lnSpc>
                        <a:spcAft>
                          <a:spcPts val="0"/>
                        </a:spcAft>
                      </a:pPr>
                      <a:r>
                        <a:rPr lang="es-ES" sz="1500">
                          <a:solidFill>
                            <a:srgbClr val="000000"/>
                          </a:solidFill>
                          <a:effectLst/>
                          <a:latin typeface="Calibri"/>
                          <a:ea typeface="Times New Roman"/>
                          <a:cs typeface="Arial"/>
                        </a:rPr>
                        <a:t>2</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131507</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Equipamiento</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A604-50</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588">
                <a:tc>
                  <a:txBody>
                    <a:bodyPr/>
                    <a:lstStyle/>
                    <a:p>
                      <a:pPr marL="449580" algn="just">
                        <a:lnSpc>
                          <a:spcPct val="115000"/>
                        </a:lnSpc>
                        <a:spcAft>
                          <a:spcPts val="0"/>
                        </a:spcAft>
                      </a:pPr>
                      <a:r>
                        <a:rPr lang="es-ES" sz="1500">
                          <a:solidFill>
                            <a:srgbClr val="000000"/>
                          </a:solidFill>
                          <a:effectLst/>
                          <a:latin typeface="Calibri"/>
                          <a:ea typeface="Times New Roman"/>
                          <a:cs typeface="Arial"/>
                        </a:rPr>
                        <a:t>3</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132975</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Equipamiento</a:t>
                      </a:r>
                      <a:endParaRPr lang="es-EC" sz="1600">
                        <a:effectLst/>
                        <a:latin typeface="Times New Roman"/>
                        <a:ea typeface="Times New Roman"/>
                        <a:cs typeface="Times New Roman"/>
                      </a:endParaRPr>
                    </a:p>
                    <a:p>
                      <a:pPr marL="449580" algn="just">
                        <a:lnSpc>
                          <a:spcPct val="115000"/>
                        </a:lnSpc>
                        <a:spcAft>
                          <a:spcPts val="0"/>
                        </a:spcAft>
                      </a:pPr>
                      <a:r>
                        <a:rPr lang="es-ES" sz="1500">
                          <a:solidFill>
                            <a:srgbClr val="000000"/>
                          </a:solidFill>
                          <a:effectLst/>
                          <a:latin typeface="Calibri"/>
                          <a:ea typeface="Times New Roman"/>
                          <a:cs typeface="Arial"/>
                        </a:rPr>
                        <a:t>Múltiple</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ZC</a:t>
                      </a:r>
                      <a:endParaRPr lang="es-EC" sz="1600">
                        <a:effectLst/>
                        <a:latin typeface="Times New Roman"/>
                        <a:ea typeface="Times New Roman"/>
                        <a:cs typeface="Times New Roman"/>
                      </a:endParaRPr>
                    </a:p>
                    <a:p>
                      <a:pPr marL="449580" algn="just">
                        <a:lnSpc>
                          <a:spcPct val="115000"/>
                        </a:lnSpc>
                        <a:spcAft>
                          <a:spcPts val="0"/>
                        </a:spcAft>
                      </a:pPr>
                      <a:r>
                        <a:rPr lang="es-ES" sz="1500">
                          <a:solidFill>
                            <a:srgbClr val="000000"/>
                          </a:solidFill>
                          <a:effectLst/>
                          <a:latin typeface="Calibri"/>
                          <a:ea typeface="Times New Roman"/>
                          <a:cs typeface="Arial"/>
                        </a:rPr>
                        <a:t>A612-50</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4">
                <a:tc>
                  <a:txBody>
                    <a:bodyPr/>
                    <a:lstStyle/>
                    <a:p>
                      <a:pPr marL="449580" algn="just">
                        <a:lnSpc>
                          <a:spcPct val="115000"/>
                        </a:lnSpc>
                        <a:spcAft>
                          <a:spcPts val="0"/>
                        </a:spcAft>
                      </a:pPr>
                      <a:r>
                        <a:rPr lang="es-ES" sz="1500">
                          <a:solidFill>
                            <a:srgbClr val="000000"/>
                          </a:solidFill>
                          <a:effectLst/>
                          <a:latin typeface="Calibri"/>
                          <a:ea typeface="Times New Roman"/>
                          <a:cs typeface="Arial"/>
                        </a:rPr>
                        <a:t>4</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132719</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a:solidFill>
                            <a:srgbClr val="000000"/>
                          </a:solidFill>
                          <a:effectLst/>
                          <a:latin typeface="Calibri"/>
                          <a:ea typeface="Times New Roman"/>
                          <a:cs typeface="Arial"/>
                        </a:rPr>
                        <a:t>Equipamiento</a:t>
                      </a:r>
                      <a:endParaRPr lang="es-EC" sz="160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9580" algn="just">
                        <a:lnSpc>
                          <a:spcPct val="115000"/>
                        </a:lnSpc>
                        <a:spcAft>
                          <a:spcPts val="0"/>
                        </a:spcAft>
                      </a:pPr>
                      <a:r>
                        <a:rPr lang="es-ES" sz="1500" dirty="0">
                          <a:solidFill>
                            <a:srgbClr val="000000"/>
                          </a:solidFill>
                          <a:effectLst/>
                          <a:latin typeface="Calibri"/>
                          <a:ea typeface="Times New Roman"/>
                          <a:cs typeface="Arial"/>
                        </a:rPr>
                        <a:t>A608-50</a:t>
                      </a:r>
                      <a:endParaRPr lang="es-EC" sz="1600" dirty="0">
                        <a:effectLst/>
                        <a:latin typeface="Times New Roman"/>
                        <a:ea typeface="Times New Roman"/>
                        <a:cs typeface="Times New Roman"/>
                      </a:endParaRPr>
                    </a:p>
                  </a:txBody>
                  <a:tcPr marL="94195" marR="94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2163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996952"/>
            <a:ext cx="3600401" cy="1154612"/>
          </a:xfrm>
          <a:prstGeom prst="rect">
            <a:avLst/>
          </a:prstGeom>
        </p:spPr>
      </p:pic>
      <p:pic>
        <p:nvPicPr>
          <p:cNvPr id="3" name="image1.png" descr="../Desktop/Captura%20de%20pantalla%202019-05-23%20a%20la(s)%2009.12.48.png">
            <a:extLst>
              <a:ext uri="{FF2B5EF4-FFF2-40B4-BE49-F238E27FC236}">
                <a16:creationId xmlns="" xmlns:a16="http://schemas.microsoft.com/office/drawing/2014/main" id="{1484FFD9-43E1-4C90-8894-170F02A212C0}"/>
              </a:ext>
            </a:extLst>
          </p:cNvPr>
          <p:cNvPicPr/>
          <p:nvPr/>
        </p:nvPicPr>
        <p:blipFill>
          <a:blip r:embed="rId4"/>
          <a:srcRect/>
          <a:stretch>
            <a:fillRect/>
          </a:stretch>
        </p:blipFill>
        <p:spPr>
          <a:xfrm>
            <a:off x="5076056" y="2996952"/>
            <a:ext cx="3531509" cy="1306721"/>
          </a:xfrm>
          <a:prstGeom prst="rect">
            <a:avLst/>
          </a:prstGeom>
          <a:ln/>
        </p:spPr>
      </p:pic>
    </p:spTree>
    <p:extLst>
      <p:ext uri="{BB962C8B-B14F-4D97-AF65-F5344CB8AC3E}">
        <p14:creationId xmlns:p14="http://schemas.microsoft.com/office/powerpoint/2010/main" val="2423598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8480</TotalTime>
  <Words>420</Words>
  <Application>Microsoft Office PowerPoint</Application>
  <PresentationFormat>Presentación en pantalla (4:3)</PresentationFormat>
  <Paragraphs>46</Paragraphs>
  <Slides>7</Slides>
  <Notes>6</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Alejandro Schurjin Abril</dc:creator>
  <cp:lastModifiedBy>Secretaria de Concejo</cp:lastModifiedBy>
  <cp:revision>399</cp:revision>
  <cp:lastPrinted>2018-09-18T20:22:57Z</cp:lastPrinted>
  <dcterms:created xsi:type="dcterms:W3CDTF">2017-09-19T15:05:17Z</dcterms:created>
  <dcterms:modified xsi:type="dcterms:W3CDTF">2021-02-09T14:01:43Z</dcterms:modified>
</cp:coreProperties>
</file>