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92" r:id="rId4"/>
    <p:sldId id="298" r:id="rId5"/>
    <p:sldId id="293" r:id="rId6"/>
    <p:sldId id="295" r:id="rId7"/>
    <p:sldId id="258" r:id="rId8"/>
    <p:sldId id="279" r:id="rId9"/>
    <p:sldId id="281" r:id="rId10"/>
    <p:sldId id="287" r:id="rId11"/>
    <p:sldId id="284" r:id="rId12"/>
    <p:sldId id="286" r:id="rId13"/>
    <p:sldId id="288" r:id="rId14"/>
    <p:sldId id="289" r:id="rId15"/>
    <p:sldId id="290" r:id="rId16"/>
    <p:sldId id="291" r:id="rId17"/>
    <p:sldId id="296" r:id="rId18"/>
    <p:sldId id="260" r:id="rId1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19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snapToGrid="0" snapToObjects="1">
      <p:cViewPr>
        <p:scale>
          <a:sx n="66" d="100"/>
          <a:sy n="66" d="100"/>
        </p:scale>
        <p:origin x="1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1CF9BA-310E-41B0-87D2-8AD25FD1BF35}" type="datetimeFigureOut">
              <a:rPr lang="es-EC" smtClean="0"/>
              <a:t>18/3/2021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9CF1D3-4B4D-4EBC-9C8C-F928F151CB5A}" type="slidenum">
              <a:rPr lang="es-EC" smtClean="0"/>
              <a:t>‹Nº›</a:t>
            </a:fld>
            <a:endParaRPr lang="es-EC"/>
          </a:p>
        </p:txBody>
      </p:sp>
    </p:spTree>
    <p:extLst>
      <p:ext uri="{BB962C8B-B14F-4D97-AF65-F5344CB8AC3E}">
        <p14:creationId xmlns:p14="http://schemas.microsoft.com/office/powerpoint/2010/main" val="50650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14</a:t>
            </a:fld>
            <a:endParaRPr lang="es-EC"/>
          </a:p>
        </p:txBody>
      </p:sp>
    </p:spTree>
    <p:extLst>
      <p:ext uri="{BB962C8B-B14F-4D97-AF65-F5344CB8AC3E}">
        <p14:creationId xmlns:p14="http://schemas.microsoft.com/office/powerpoint/2010/main" val="3655139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15</a:t>
            </a:fld>
            <a:endParaRPr lang="es-EC"/>
          </a:p>
        </p:txBody>
      </p:sp>
    </p:spTree>
    <p:extLst>
      <p:ext uri="{BB962C8B-B14F-4D97-AF65-F5344CB8AC3E}">
        <p14:creationId xmlns:p14="http://schemas.microsoft.com/office/powerpoint/2010/main" val="365513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16</a:t>
            </a:fld>
            <a:endParaRPr lang="es-EC"/>
          </a:p>
        </p:txBody>
      </p:sp>
    </p:spTree>
    <p:extLst>
      <p:ext uri="{BB962C8B-B14F-4D97-AF65-F5344CB8AC3E}">
        <p14:creationId xmlns:p14="http://schemas.microsoft.com/office/powerpoint/2010/main" val="365513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29CF1D3-4B4D-4EBC-9C8C-F928F151CB5A}" type="slidenum">
              <a:rPr lang="es-EC" smtClean="0"/>
              <a:t>17</a:t>
            </a:fld>
            <a:endParaRPr lang="es-EC"/>
          </a:p>
        </p:txBody>
      </p:sp>
    </p:spTree>
    <p:extLst>
      <p:ext uri="{BB962C8B-B14F-4D97-AF65-F5344CB8AC3E}">
        <p14:creationId xmlns:p14="http://schemas.microsoft.com/office/powerpoint/2010/main" val="203107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74889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56489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08983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12083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24864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73646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316865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89617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424785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164952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F60C590-AA8B-C547-B6BF-759CCA39791E}" type="datetimeFigureOut">
              <a:rPr lang="es-ES" smtClean="0"/>
              <a:pPr/>
              <a:t>18/03/2021</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CA0E9E2A-60D0-BB40-810F-FB37A001E4E7}" type="slidenum">
              <a:rPr lang="es-ES" smtClean="0"/>
              <a:pPr/>
              <a:t>‹Nº›</a:t>
            </a:fld>
            <a:endParaRPr lang="es-ES"/>
          </a:p>
        </p:txBody>
      </p:sp>
    </p:spTree>
    <p:extLst>
      <p:ext uri="{BB962C8B-B14F-4D97-AF65-F5344CB8AC3E}">
        <p14:creationId xmlns:p14="http://schemas.microsoft.com/office/powerpoint/2010/main" val="279111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62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19" t="38096" r="35429" b="23809"/>
          <a:stretch/>
        </p:blipFill>
        <p:spPr bwMode="auto">
          <a:xfrm>
            <a:off x="1103085" y="1727200"/>
            <a:ext cx="7460343" cy="3265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733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BASE VIAL ADMINISTRACIÓN ZONAL</a:t>
            </a:r>
            <a:endParaRPr lang="es-ES" sz="2800" dirty="0">
              <a:latin typeface="Calibri"/>
              <a:cs typeface="Calibri"/>
            </a:endParaRPr>
          </a:p>
        </p:txBody>
      </p:sp>
      <p:sp>
        <p:nvSpPr>
          <p:cNvPr id="3" name="2 Rectángulo"/>
          <p:cNvSpPr/>
          <p:nvPr/>
        </p:nvSpPr>
        <p:spPr>
          <a:xfrm>
            <a:off x="569367" y="998885"/>
            <a:ext cx="8144932" cy="1323439"/>
          </a:xfrm>
          <a:prstGeom prst="rect">
            <a:avLst/>
          </a:prstGeom>
        </p:spPr>
        <p:txBody>
          <a:bodyPr wrap="square">
            <a:spAutoFit/>
          </a:bodyPr>
          <a:lstStyle/>
          <a:p>
            <a:pPr algn="just"/>
            <a:r>
              <a:rPr lang="es-EC" sz="2000" dirty="0"/>
              <a:t>Revisada la Base Vial de la Administración Zonal se verifica que se encuentra una vía proyectada de 10,00 m de ancho, como se muestra en el gráfico:</a:t>
            </a:r>
          </a:p>
          <a:p>
            <a:pPr algn="just"/>
            <a:endParaRPr lang="es-EC" sz="2000" dirty="0"/>
          </a:p>
          <a:p>
            <a:pPr algn="just"/>
            <a:endParaRPr lang="es-EC" sz="2000" dirty="0"/>
          </a:p>
        </p:txBody>
      </p:sp>
      <p:sp>
        <p:nvSpPr>
          <p:cNvPr id="6" name="17 Cuadro de texto"/>
          <p:cNvSpPr txBox="1"/>
          <p:nvPr/>
        </p:nvSpPr>
        <p:spPr>
          <a:xfrm>
            <a:off x="6892908" y="3513031"/>
            <a:ext cx="1647825"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100" dirty="0">
                <a:effectLst/>
                <a:ea typeface="Times New Roman"/>
                <a:cs typeface="Times New Roman"/>
              </a:rPr>
              <a:t>Ubicación vía proyectada</a:t>
            </a:r>
          </a:p>
        </p:txBody>
      </p:sp>
      <p:pic>
        <p:nvPicPr>
          <p:cNvPr id="7" name="6 Imagen"/>
          <p:cNvPicPr/>
          <p:nvPr/>
        </p:nvPicPr>
        <p:blipFill rotWithShape="1">
          <a:blip r:embed="rId2"/>
          <a:srcRect l="15633" t="8761" r="19220" b="9285"/>
          <a:stretch/>
        </p:blipFill>
        <p:spPr bwMode="auto">
          <a:xfrm>
            <a:off x="668229" y="1869106"/>
            <a:ext cx="5890986" cy="4330246"/>
          </a:xfrm>
          <a:prstGeom prst="rect">
            <a:avLst/>
          </a:prstGeom>
          <a:ln>
            <a:noFill/>
          </a:ln>
          <a:extLst>
            <a:ext uri="{53640926-AAD7-44D8-BBD7-CCE9431645EC}">
              <a14:shadowObscured xmlns:a14="http://schemas.microsoft.com/office/drawing/2010/main"/>
            </a:ext>
          </a:extLst>
        </p:spPr>
      </p:pic>
      <p:cxnSp>
        <p:nvCxnSpPr>
          <p:cNvPr id="5" name="16 Conector recto de flecha"/>
          <p:cNvCxnSpPr/>
          <p:nvPr/>
        </p:nvCxnSpPr>
        <p:spPr>
          <a:xfrm flipH="1">
            <a:off x="4540233" y="3713056"/>
            <a:ext cx="235267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9532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USOS DE SUELO</a:t>
            </a:r>
            <a:endParaRPr lang="es-ES" sz="2800" dirty="0">
              <a:latin typeface="Calibri"/>
              <a:cs typeface="Calibri"/>
            </a:endParaRPr>
          </a:p>
        </p:txBody>
      </p:sp>
      <p:sp>
        <p:nvSpPr>
          <p:cNvPr id="3" name="2 Rectángulo"/>
          <p:cNvSpPr/>
          <p:nvPr/>
        </p:nvSpPr>
        <p:spPr>
          <a:xfrm>
            <a:off x="569367" y="1037249"/>
            <a:ext cx="8144932" cy="1631216"/>
          </a:xfrm>
          <a:prstGeom prst="rect">
            <a:avLst/>
          </a:prstGeom>
        </p:spPr>
        <p:txBody>
          <a:bodyPr wrap="square">
            <a:spAutoFit/>
          </a:bodyPr>
          <a:lstStyle/>
          <a:p>
            <a:pPr algn="just"/>
            <a:r>
              <a:rPr lang="es-EC" sz="2000" dirty="0"/>
              <a:t>Revisado el Plan de Uso y Ocupación del Suelo del Distrito Metropolitano de Quito, se evidencia que el sector se encuentra en clasificación de uso de suelo de Recurso Natural/Protección Sostenibles, rural. </a:t>
            </a:r>
          </a:p>
          <a:p>
            <a:pPr algn="just"/>
            <a:endParaRPr lang="es-EC" sz="2000" dirty="0"/>
          </a:p>
          <a:p>
            <a:pPr algn="just"/>
            <a:endParaRPr lang="es-EC" sz="2000" dirty="0"/>
          </a:p>
        </p:txBody>
      </p:sp>
      <p:pic>
        <p:nvPicPr>
          <p:cNvPr id="4" name="3 Imagen"/>
          <p:cNvPicPr/>
          <p:nvPr/>
        </p:nvPicPr>
        <p:blipFill rotWithShape="1">
          <a:blip r:embed="rId2"/>
          <a:srcRect l="6456" t="18127" r="17349" b="12023"/>
          <a:stretch/>
        </p:blipFill>
        <p:spPr bwMode="auto">
          <a:xfrm>
            <a:off x="569367" y="2454379"/>
            <a:ext cx="5239657" cy="3351336"/>
          </a:xfrm>
          <a:prstGeom prst="rect">
            <a:avLst/>
          </a:prstGeom>
          <a:ln>
            <a:noFill/>
          </a:ln>
          <a:extLst>
            <a:ext uri="{53640926-AAD7-44D8-BBD7-CCE9431645EC}">
              <a14:shadowObscured xmlns:a14="http://schemas.microsoft.com/office/drawing/2010/main"/>
            </a:ext>
          </a:extLst>
        </p:spPr>
      </p:pic>
      <p:cxnSp>
        <p:nvCxnSpPr>
          <p:cNvPr id="5" name="21 Conector recto de flecha"/>
          <p:cNvCxnSpPr/>
          <p:nvPr/>
        </p:nvCxnSpPr>
        <p:spPr>
          <a:xfrm flipH="1" flipV="1">
            <a:off x="2731862" y="4113900"/>
            <a:ext cx="3451224" cy="161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17 Cuadro de texto"/>
          <p:cNvSpPr txBox="1"/>
          <p:nvPr/>
        </p:nvSpPr>
        <p:spPr>
          <a:xfrm>
            <a:off x="6183086" y="3930022"/>
            <a:ext cx="1647825"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100" dirty="0">
                <a:effectLst/>
                <a:ea typeface="Times New Roman"/>
                <a:cs typeface="Times New Roman"/>
              </a:rPr>
              <a:t>Ubicación vía proyectada</a:t>
            </a:r>
          </a:p>
        </p:txBody>
      </p:sp>
    </p:spTree>
    <p:extLst>
      <p:ext uri="{BB962C8B-B14F-4D97-AF65-F5344CB8AC3E}">
        <p14:creationId xmlns:p14="http://schemas.microsoft.com/office/powerpoint/2010/main" val="219234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REGLAS DE ARQUITECTURA Y URBANISMO</a:t>
            </a:r>
            <a:endParaRPr lang="es-ES" sz="2800" dirty="0">
              <a:latin typeface="Calibri"/>
              <a:cs typeface="Calibri"/>
            </a:endParaRPr>
          </a:p>
        </p:txBody>
      </p:sp>
      <p:sp>
        <p:nvSpPr>
          <p:cNvPr id="3" name="2 Rectángulo"/>
          <p:cNvSpPr/>
          <p:nvPr/>
        </p:nvSpPr>
        <p:spPr>
          <a:xfrm>
            <a:off x="569367" y="1037249"/>
            <a:ext cx="8144932" cy="2554545"/>
          </a:xfrm>
          <a:prstGeom prst="rect">
            <a:avLst/>
          </a:prstGeom>
        </p:spPr>
        <p:txBody>
          <a:bodyPr wrap="square">
            <a:spAutoFit/>
          </a:bodyPr>
          <a:lstStyle/>
          <a:p>
            <a:pPr algn="just"/>
            <a:r>
              <a:rPr lang="es-EC" sz="2000" dirty="0"/>
              <a:t>En conformidad a lo que establece la Ordenanza N°171,  donde se aprueba el Plan Metropolitano de Ordenamiento Territorial, Cuadro Nº 6.- Especificaciones mínimas para vías rurales; revisando la distancia paralela entre ejes viales (534,00 m),  le correspondería una vía Local, al encontrarse dentro de esas características : distancia paralela entre ejes viales (m) hasta 1000 m.</a:t>
            </a:r>
          </a:p>
          <a:p>
            <a:pPr algn="just"/>
            <a:endParaRPr lang="es-EC" sz="2000" dirty="0"/>
          </a:p>
          <a:p>
            <a:pPr algn="just"/>
            <a:endParaRPr lang="es-EC" sz="2000" dirty="0"/>
          </a:p>
        </p:txBody>
      </p:sp>
      <p:pic>
        <p:nvPicPr>
          <p:cNvPr id="6" name="5 Imagen"/>
          <p:cNvPicPr/>
          <p:nvPr/>
        </p:nvPicPr>
        <p:blipFill rotWithShape="1">
          <a:blip r:embed="rId2"/>
          <a:srcRect l="28231" t="19335" r="10884" b="15353"/>
          <a:stretch/>
        </p:blipFill>
        <p:spPr bwMode="auto">
          <a:xfrm>
            <a:off x="1247749" y="3104014"/>
            <a:ext cx="7039908" cy="3456443"/>
          </a:xfrm>
          <a:prstGeom prst="rect">
            <a:avLst/>
          </a:prstGeom>
          <a:ln>
            <a:noFill/>
          </a:ln>
          <a:extLst>
            <a:ext uri="{53640926-AAD7-44D8-BBD7-CCE9431645EC}">
              <a14:shadowObscured xmlns:a14="http://schemas.microsoft.com/office/drawing/2010/main"/>
            </a:ext>
          </a:extLst>
        </p:spPr>
      </p:pic>
      <p:cxnSp>
        <p:nvCxnSpPr>
          <p:cNvPr id="7" name="21 Conector recto de flecha"/>
          <p:cNvCxnSpPr/>
          <p:nvPr/>
        </p:nvCxnSpPr>
        <p:spPr>
          <a:xfrm flipH="1" flipV="1">
            <a:off x="3718833" y="4809564"/>
            <a:ext cx="3451224" cy="1614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17 Cuadro de texto"/>
          <p:cNvSpPr txBox="1"/>
          <p:nvPr/>
        </p:nvSpPr>
        <p:spPr>
          <a:xfrm>
            <a:off x="6639832" y="4609539"/>
            <a:ext cx="1647825"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100" dirty="0">
                <a:effectLst/>
                <a:ea typeface="Times New Roman"/>
                <a:cs typeface="Times New Roman"/>
              </a:rPr>
              <a:t>Ubicación vía proyectada</a:t>
            </a:r>
          </a:p>
        </p:txBody>
      </p:sp>
    </p:spTree>
    <p:extLst>
      <p:ext uri="{BB962C8B-B14F-4D97-AF65-F5344CB8AC3E}">
        <p14:creationId xmlns:p14="http://schemas.microsoft.com/office/powerpoint/2010/main" val="2159079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INSPECCIÓN</a:t>
            </a:r>
            <a:endParaRPr lang="es-ES" sz="2800" dirty="0">
              <a:latin typeface="Calibri"/>
              <a:cs typeface="Calibri"/>
            </a:endParaRPr>
          </a:p>
        </p:txBody>
      </p:sp>
      <p:sp>
        <p:nvSpPr>
          <p:cNvPr id="3" name="2 Rectángulo"/>
          <p:cNvSpPr/>
          <p:nvPr/>
        </p:nvSpPr>
        <p:spPr>
          <a:xfrm>
            <a:off x="569367" y="1037249"/>
            <a:ext cx="8144932" cy="2862322"/>
          </a:xfrm>
          <a:prstGeom prst="rect">
            <a:avLst/>
          </a:prstGeom>
        </p:spPr>
        <p:txBody>
          <a:bodyPr wrap="square">
            <a:spAutoFit/>
          </a:bodyPr>
          <a:lstStyle/>
          <a:p>
            <a:pPr algn="just"/>
            <a:r>
              <a:rPr lang="es-EC" sz="2000" dirty="0"/>
              <a:t>Realizada la inspección al sitio se verifica que existe un camino de un ancho variable, que inicia en 6,00 m aproximadamente y culmina en un bosque el cual no tiene cerramientos, en un ancho de 3,00 m aproximadamente. Este camino es de tierra, no se evidencia la existencia de infraestructura  (alcantarillado, agua potable). Se verifica que existe un poste de energía eléctrica., como se muestra en las fotografías</a:t>
            </a:r>
            <a:r>
              <a:rPr lang="es-EC" sz="2000" dirty="0" smtClean="0"/>
              <a:t>.</a:t>
            </a:r>
          </a:p>
          <a:p>
            <a:pPr algn="just"/>
            <a:endParaRPr lang="es-EC" sz="2000" dirty="0"/>
          </a:p>
          <a:p>
            <a:pPr algn="just"/>
            <a:endParaRPr lang="es-EC" sz="2000" dirty="0"/>
          </a:p>
          <a:p>
            <a:pPr algn="just"/>
            <a:endParaRPr lang="es-EC" sz="2000" dirty="0"/>
          </a:p>
        </p:txBody>
      </p:sp>
      <p:pic>
        <p:nvPicPr>
          <p:cNvPr id="10" name="9 Imagen"/>
          <p:cNvPicPr/>
          <p:nvPr/>
        </p:nvPicPr>
        <p:blipFill>
          <a:blip r:embed="rId2">
            <a:extLst>
              <a:ext uri="{28A0092B-C50C-407E-A947-70E740481C1C}">
                <a14:useLocalDpi xmlns:a14="http://schemas.microsoft.com/office/drawing/2010/main" val="0"/>
              </a:ext>
            </a:extLst>
          </a:blip>
          <a:stretch>
            <a:fillRect/>
          </a:stretch>
        </p:blipFill>
        <p:spPr>
          <a:xfrm>
            <a:off x="745127" y="3064782"/>
            <a:ext cx="3896706" cy="2673350"/>
          </a:xfrm>
          <a:prstGeom prst="rect">
            <a:avLst/>
          </a:prstGeom>
        </p:spPr>
      </p:pic>
      <p:pic>
        <p:nvPicPr>
          <p:cNvPr id="11" name="10 Imagen"/>
          <p:cNvPicPr/>
          <p:nvPr/>
        </p:nvPicPr>
        <p:blipFill>
          <a:blip r:embed="rId3">
            <a:extLst>
              <a:ext uri="{28A0092B-C50C-407E-A947-70E740481C1C}">
                <a14:useLocalDpi xmlns:a14="http://schemas.microsoft.com/office/drawing/2010/main" val="0"/>
              </a:ext>
            </a:extLst>
          </a:blip>
          <a:stretch>
            <a:fillRect/>
          </a:stretch>
        </p:blipFill>
        <p:spPr>
          <a:xfrm>
            <a:off x="4736556" y="3064782"/>
            <a:ext cx="3977743" cy="2673350"/>
          </a:xfrm>
          <a:prstGeom prst="rect">
            <a:avLst/>
          </a:prstGeom>
        </p:spPr>
      </p:pic>
    </p:spTree>
    <p:extLst>
      <p:ext uri="{BB962C8B-B14F-4D97-AF65-F5344CB8AC3E}">
        <p14:creationId xmlns:p14="http://schemas.microsoft.com/office/powerpoint/2010/main" val="1731309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SOCIALIZACIÓN</a:t>
            </a:r>
            <a:endParaRPr lang="es-ES" sz="2800" dirty="0">
              <a:latin typeface="Calibri"/>
              <a:cs typeface="Calibri"/>
            </a:endParaRPr>
          </a:p>
        </p:txBody>
      </p:sp>
      <p:sp>
        <p:nvSpPr>
          <p:cNvPr id="3" name="2 Rectángulo"/>
          <p:cNvSpPr/>
          <p:nvPr/>
        </p:nvSpPr>
        <p:spPr>
          <a:xfrm>
            <a:off x="620167" y="867067"/>
            <a:ext cx="8144932" cy="2400657"/>
          </a:xfrm>
          <a:prstGeom prst="rect">
            <a:avLst/>
          </a:prstGeom>
        </p:spPr>
        <p:txBody>
          <a:bodyPr wrap="square">
            <a:spAutoFit/>
          </a:bodyPr>
          <a:lstStyle/>
          <a:p>
            <a:pPr algn="just"/>
            <a:r>
              <a:rPr lang="es-EC" dirty="0"/>
              <a:t>Con documento S/N de fecha de recepción 20 de octubre de 2020, se realiza la socialización para la aprobación del trazado vial de la calles S/N. En donde solo uno de representantes de los predios colindantes no asistió. El resto de propietarios de los predios colindantes están de acuerdo en la aprobación y firman el documento que se anexa al expediente.</a:t>
            </a:r>
          </a:p>
          <a:p>
            <a:pPr algn="just"/>
            <a:endParaRPr lang="es-EC" sz="2000" dirty="0"/>
          </a:p>
          <a:p>
            <a:pPr algn="just"/>
            <a:endParaRPr lang="es-EC" sz="2000" dirty="0"/>
          </a:p>
          <a:p>
            <a:pPr algn="just"/>
            <a:endParaRPr lang="es-EC" sz="2000" dirty="0"/>
          </a:p>
        </p:txBody>
      </p:sp>
      <p:sp>
        <p:nvSpPr>
          <p:cNvPr id="6" name="CuadroTexto 7"/>
          <p:cNvSpPr txBox="1"/>
          <p:nvPr/>
        </p:nvSpPr>
        <p:spPr>
          <a:xfrm>
            <a:off x="588400" y="2339409"/>
            <a:ext cx="8144932" cy="523220"/>
          </a:xfrm>
          <a:prstGeom prst="rect">
            <a:avLst/>
          </a:prstGeom>
          <a:noFill/>
        </p:spPr>
        <p:txBody>
          <a:bodyPr wrap="square" rtlCol="0">
            <a:spAutoFit/>
          </a:bodyPr>
          <a:lstStyle/>
          <a:p>
            <a:pPr algn="ctr"/>
            <a:r>
              <a:rPr lang="es-ES" sz="2800" dirty="0" smtClean="0">
                <a:latin typeface="Calibri"/>
                <a:cs typeface="Calibri"/>
              </a:rPr>
              <a:t>CONCLUSIONES</a:t>
            </a:r>
            <a:endParaRPr lang="es-ES" sz="2800" dirty="0">
              <a:latin typeface="Calibri"/>
              <a:cs typeface="Calibri"/>
            </a:endParaRPr>
          </a:p>
        </p:txBody>
      </p:sp>
      <p:sp>
        <p:nvSpPr>
          <p:cNvPr id="2" name="1 Rectángulo"/>
          <p:cNvSpPr/>
          <p:nvPr/>
        </p:nvSpPr>
        <p:spPr>
          <a:xfrm>
            <a:off x="467766" y="2862629"/>
            <a:ext cx="8523833" cy="3970318"/>
          </a:xfrm>
          <a:prstGeom prst="rect">
            <a:avLst/>
          </a:prstGeom>
        </p:spPr>
        <p:txBody>
          <a:bodyPr wrap="square">
            <a:spAutoFit/>
          </a:bodyPr>
          <a:lstStyle/>
          <a:p>
            <a:pPr lvl="0" algn="just"/>
            <a:r>
              <a:rPr lang="es-ES" dirty="0" smtClean="0"/>
              <a:t>1. Según </a:t>
            </a:r>
            <a:r>
              <a:rPr lang="es-ES" dirty="0"/>
              <a:t>Inspección realizada, se verifica que la calle s/n se encuentra aperturada, </a:t>
            </a:r>
            <a:r>
              <a:rPr lang="es-EC" dirty="0" smtClean="0"/>
              <a:t>tiene </a:t>
            </a:r>
            <a:r>
              <a:rPr lang="es-EC" dirty="0"/>
              <a:t>un ancho  variable que va desde 6,00 m a 3,00m de calzada. No tiene: aceras, cuneta ni espaldón.</a:t>
            </a:r>
          </a:p>
          <a:p>
            <a:pPr lvl="0" algn="just"/>
            <a:r>
              <a:rPr lang="es-ES" dirty="0" smtClean="0"/>
              <a:t>2. Según </a:t>
            </a:r>
            <a:r>
              <a:rPr lang="es-ES" dirty="0"/>
              <a:t>Informes de Regulación Metropolitana, se determina que son 10 predios colindantes a la calle S/N, que contarían con un acceso público como lo determina el Código Municipal.</a:t>
            </a:r>
            <a:endParaRPr lang="es-EC" dirty="0"/>
          </a:p>
          <a:p>
            <a:pPr lvl="0" algn="just"/>
            <a:r>
              <a:rPr lang="es-EC" dirty="0" smtClean="0"/>
              <a:t>3. Los </a:t>
            </a:r>
            <a:r>
              <a:rPr lang="es-EC" dirty="0"/>
              <a:t>propietarios de los predios colindantes, manifiestan que no se oponen a la aprobación del trazado vial.</a:t>
            </a:r>
          </a:p>
          <a:p>
            <a:pPr lvl="0" algn="just"/>
            <a:r>
              <a:rPr lang="es-EC" dirty="0" smtClean="0"/>
              <a:t>4. La </a:t>
            </a:r>
            <a:r>
              <a:rPr lang="es-EC" dirty="0"/>
              <a:t>longitud de la vía tiene aproximadamente 534,00 m.</a:t>
            </a:r>
          </a:p>
          <a:p>
            <a:pPr lvl="0" algn="just"/>
            <a:r>
              <a:rPr lang="es-ES" dirty="0" smtClean="0"/>
              <a:t>5. No </a:t>
            </a:r>
            <a:r>
              <a:rPr lang="es-ES" dirty="0"/>
              <a:t>se puede determinar las áreas de afectación ya que los predios colindantes a la vía poseen diferencia de áreas de terreno de acuerdo a la información registrada en el sistema SIREC Q, los cuales deberán acogerse a lo dispuesto en el Código Municipal.</a:t>
            </a:r>
            <a:endParaRPr lang="es-EC" dirty="0"/>
          </a:p>
          <a:p>
            <a:pPr lvl="0" algn="just"/>
            <a:r>
              <a:rPr lang="es-ES" dirty="0" smtClean="0"/>
              <a:t>6. La </a:t>
            </a:r>
            <a:r>
              <a:rPr lang="es-ES" dirty="0"/>
              <a:t>propuesta del trazado vial, está planteado de acuerdo a como está aperturado en sitio.</a:t>
            </a:r>
            <a:endParaRPr lang="es-EC" dirty="0"/>
          </a:p>
        </p:txBody>
      </p:sp>
    </p:spTree>
    <p:extLst>
      <p:ext uri="{BB962C8B-B14F-4D97-AF65-F5344CB8AC3E}">
        <p14:creationId xmlns:p14="http://schemas.microsoft.com/office/powerpoint/2010/main" val="3534879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p:nvPr/>
        </p:nvSpPr>
        <p:spPr>
          <a:xfrm>
            <a:off x="657216" y="481580"/>
            <a:ext cx="8144932" cy="523220"/>
          </a:xfrm>
          <a:prstGeom prst="rect">
            <a:avLst/>
          </a:prstGeom>
          <a:noFill/>
        </p:spPr>
        <p:txBody>
          <a:bodyPr wrap="square" rtlCol="0">
            <a:spAutoFit/>
          </a:bodyPr>
          <a:lstStyle/>
          <a:p>
            <a:pPr algn="ctr"/>
            <a:r>
              <a:rPr lang="es-ES" sz="2800" dirty="0" smtClean="0">
                <a:latin typeface="Calibri"/>
                <a:cs typeface="Calibri"/>
              </a:rPr>
              <a:t>RECOMENDACIONES</a:t>
            </a:r>
            <a:endParaRPr lang="es-ES" sz="2800" dirty="0">
              <a:latin typeface="Calibri"/>
              <a:cs typeface="Calibri"/>
            </a:endParaRPr>
          </a:p>
        </p:txBody>
      </p:sp>
      <p:sp>
        <p:nvSpPr>
          <p:cNvPr id="2" name="1 Rectángulo"/>
          <p:cNvSpPr/>
          <p:nvPr/>
        </p:nvSpPr>
        <p:spPr>
          <a:xfrm>
            <a:off x="278315" y="1411200"/>
            <a:ext cx="8523833" cy="4370427"/>
          </a:xfrm>
          <a:prstGeom prst="rect">
            <a:avLst/>
          </a:prstGeom>
        </p:spPr>
        <p:txBody>
          <a:bodyPr wrap="square">
            <a:spAutoFit/>
          </a:bodyPr>
          <a:lstStyle/>
          <a:p>
            <a:pPr algn="just"/>
            <a:r>
              <a:rPr lang="es-EC" sz="2000" dirty="0"/>
              <a:t>Con estos antecedentes, la Unidad Administrativa de Territorio y Vivienda de la Administración Zonal Tumbaco, emite un Criterio Técnico </a:t>
            </a:r>
            <a:r>
              <a:rPr lang="es-EC" sz="2000" b="1" dirty="0"/>
              <a:t>FAVORABLE A LA APROBACIÓN DEL TRAZADO VIAL DE LA CALLE S/N, SECTOR CHINANGACHÍ, PARROQUIA DE YARUQUÍ,</a:t>
            </a:r>
            <a:r>
              <a:rPr lang="es-EC" sz="2000" dirty="0"/>
              <a:t> para que se proceda conforme lo establecido en el Código Orgánico de Organización Territorial, Autonomía y Descentralización (COOTAD), Código Municipal y demás Leyes y Normas. </a:t>
            </a:r>
          </a:p>
          <a:p>
            <a:pPr algn="just"/>
            <a:r>
              <a:rPr lang="es-EC" sz="2000" dirty="0"/>
              <a:t>Las características técnicas de la vía son: </a:t>
            </a:r>
          </a:p>
          <a:p>
            <a:r>
              <a:rPr lang="es-EC" sz="2000" b="1" dirty="0"/>
              <a:t>CALLE S/N.</a:t>
            </a:r>
            <a:endParaRPr lang="es-EC" sz="2000" dirty="0"/>
          </a:p>
          <a:p>
            <a:r>
              <a:rPr lang="es-EC" sz="2000" dirty="0"/>
              <a:t>Calle: 10.00m</a:t>
            </a:r>
          </a:p>
          <a:p>
            <a:r>
              <a:rPr lang="es-EC" sz="2000" dirty="0"/>
              <a:t>Calzada 6.00m</a:t>
            </a:r>
          </a:p>
          <a:p>
            <a:r>
              <a:rPr lang="es-EC" sz="2000" dirty="0"/>
              <a:t>Cunetas: 1.00 m a cada lado</a:t>
            </a:r>
          </a:p>
          <a:p>
            <a:r>
              <a:rPr lang="es-EC" sz="2000" dirty="0"/>
              <a:t>Espaldón: 1,00 m a cada lado</a:t>
            </a:r>
          </a:p>
          <a:p>
            <a:r>
              <a:rPr lang="es-EC" sz="2000" dirty="0"/>
              <a:t>Curva de retorno: Radio 10,00 m.</a:t>
            </a:r>
          </a:p>
          <a:p>
            <a:r>
              <a:rPr lang="es-EC" i="1" dirty="0"/>
              <a:t> </a:t>
            </a:r>
            <a:endParaRPr lang="es-EC" dirty="0">
              <a:effectLst/>
            </a:endParaRPr>
          </a:p>
        </p:txBody>
      </p:sp>
    </p:spTree>
    <p:extLst>
      <p:ext uri="{BB962C8B-B14F-4D97-AF65-F5344CB8AC3E}">
        <p14:creationId xmlns:p14="http://schemas.microsoft.com/office/powerpoint/2010/main" val="2240045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p:nvPr/>
        </p:nvSpPr>
        <p:spPr>
          <a:xfrm>
            <a:off x="657216" y="481580"/>
            <a:ext cx="8144932" cy="954107"/>
          </a:xfrm>
          <a:prstGeom prst="rect">
            <a:avLst/>
          </a:prstGeom>
          <a:noFill/>
        </p:spPr>
        <p:txBody>
          <a:bodyPr wrap="square" rtlCol="0">
            <a:spAutoFit/>
          </a:bodyPr>
          <a:lstStyle/>
          <a:p>
            <a:pPr algn="ctr"/>
            <a:r>
              <a:rPr lang="es-ES" sz="2800" dirty="0" smtClean="0">
                <a:latin typeface="Calibri"/>
                <a:cs typeface="Calibri"/>
              </a:rPr>
              <a:t>TRAZADO VIAL</a:t>
            </a:r>
          </a:p>
          <a:p>
            <a:pPr algn="ctr"/>
            <a:r>
              <a:rPr lang="es-ES" sz="2800" dirty="0" smtClean="0">
                <a:latin typeface="Calibri"/>
                <a:cs typeface="Calibri"/>
              </a:rPr>
              <a:t>(PROPUESTA)</a:t>
            </a:r>
            <a:endParaRPr lang="es-ES" sz="2800" dirty="0">
              <a:latin typeface="Calibri"/>
              <a:cs typeface="Calibri"/>
            </a:endParaRPr>
          </a:p>
        </p:txBody>
      </p:sp>
      <p:pic>
        <p:nvPicPr>
          <p:cNvPr id="4" name="Imagen 3"/>
          <p:cNvPicPr>
            <a:picLocks noChangeAspect="1"/>
          </p:cNvPicPr>
          <p:nvPr/>
        </p:nvPicPr>
        <p:blipFill>
          <a:blip r:embed="rId3"/>
          <a:stretch>
            <a:fillRect/>
          </a:stretch>
        </p:blipFill>
        <p:spPr>
          <a:xfrm>
            <a:off x="84832" y="1340768"/>
            <a:ext cx="8974331" cy="3960440"/>
          </a:xfrm>
          <a:prstGeom prst="rect">
            <a:avLst/>
          </a:prstGeom>
        </p:spPr>
      </p:pic>
    </p:spTree>
    <p:extLst>
      <p:ext uri="{BB962C8B-B14F-4D97-AF65-F5344CB8AC3E}">
        <p14:creationId xmlns:p14="http://schemas.microsoft.com/office/powerpoint/2010/main" val="42419190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7"/>
          <p:cNvSpPr txBox="1"/>
          <p:nvPr/>
        </p:nvSpPr>
        <p:spPr>
          <a:xfrm>
            <a:off x="657216" y="481580"/>
            <a:ext cx="8144932" cy="523220"/>
          </a:xfrm>
          <a:prstGeom prst="rect">
            <a:avLst/>
          </a:prstGeom>
          <a:noFill/>
        </p:spPr>
        <p:txBody>
          <a:bodyPr wrap="square" rtlCol="0">
            <a:spAutoFit/>
          </a:bodyPr>
          <a:lstStyle/>
          <a:p>
            <a:pPr algn="ctr"/>
            <a:r>
              <a:rPr lang="es-ES" sz="2800" dirty="0" smtClean="0">
                <a:latin typeface="Calibri"/>
                <a:cs typeface="Calibri"/>
              </a:rPr>
              <a:t>SECCIÓN TÍPICA</a:t>
            </a:r>
            <a:endParaRPr lang="es-ES" sz="2800" dirty="0">
              <a:latin typeface="Calibri"/>
              <a:cs typeface="Calibri"/>
            </a:endParaRPr>
          </a:p>
        </p:txBody>
      </p:sp>
      <p:pic>
        <p:nvPicPr>
          <p:cNvPr id="4" name="Imagen 3"/>
          <p:cNvPicPr>
            <a:picLocks noChangeAspect="1"/>
          </p:cNvPicPr>
          <p:nvPr/>
        </p:nvPicPr>
        <p:blipFill rotWithShape="1">
          <a:blip r:embed="rId3"/>
          <a:srcRect t="10827"/>
          <a:stretch/>
        </p:blipFill>
        <p:spPr>
          <a:xfrm>
            <a:off x="611560" y="980728"/>
            <a:ext cx="8064896" cy="4672971"/>
          </a:xfrm>
          <a:prstGeom prst="rect">
            <a:avLst/>
          </a:prstGeom>
        </p:spPr>
      </p:pic>
    </p:spTree>
    <p:extLst>
      <p:ext uri="{BB962C8B-B14F-4D97-AF65-F5344CB8AC3E}">
        <p14:creationId xmlns:p14="http://schemas.microsoft.com/office/powerpoint/2010/main" val="1608654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lantilla AMZT-04.png"/>
          <p:cNvPicPr>
            <a:picLocks noChangeAspect="1"/>
          </p:cNvPicPr>
          <p:nvPr/>
        </p:nvPicPr>
        <p:blipFill rotWithShape="1">
          <a:blip r:embed="rId2">
            <a:extLst>
              <a:ext uri="{28A0092B-C50C-407E-A947-70E740481C1C}">
                <a14:useLocalDpi xmlns:a14="http://schemas.microsoft.com/office/drawing/2010/main" val="0"/>
              </a:ext>
            </a:extLst>
          </a:blip>
          <a:srcRect b="35714"/>
          <a:stretch/>
        </p:blipFill>
        <p:spPr>
          <a:xfrm>
            <a:off x="2256606" y="2266043"/>
            <a:ext cx="5008155" cy="1681843"/>
          </a:xfrm>
          <a:prstGeom prst="rect">
            <a:avLst/>
          </a:prstGeom>
        </p:spPr>
      </p:pic>
    </p:spTree>
    <p:extLst>
      <p:ext uri="{BB962C8B-B14F-4D97-AF65-F5344CB8AC3E}">
        <p14:creationId xmlns:p14="http://schemas.microsoft.com/office/powerpoint/2010/main" val="390474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3568" y="1628800"/>
            <a:ext cx="8064896" cy="3170099"/>
          </a:xfrm>
          <a:prstGeom prst="rect">
            <a:avLst/>
          </a:prstGeom>
          <a:noFill/>
        </p:spPr>
        <p:txBody>
          <a:bodyPr wrap="square" rtlCol="0">
            <a:spAutoFit/>
          </a:bodyPr>
          <a:lstStyle/>
          <a:p>
            <a:pPr algn="ctr"/>
            <a:r>
              <a:rPr lang="it-IT" sz="4000" b="1" dirty="0" smtClean="0">
                <a:solidFill>
                  <a:srgbClr val="0070C0"/>
                </a:solidFill>
              </a:rPr>
              <a:t>APROBACIÓN DEL TRAZADO VIAL DE LA CALLE S/N, UBICADA EN EL SECTOR CHINANGACHÍ, PARROQUIA YARUQUÍ, HOJA CATASTRAL No. 10937 Y 10938 </a:t>
            </a:r>
            <a:endParaRPr lang="es-EC" sz="4000" b="1" dirty="0">
              <a:solidFill>
                <a:srgbClr val="0070C0"/>
              </a:solidFill>
            </a:endParaRPr>
          </a:p>
        </p:txBody>
      </p:sp>
    </p:spTree>
    <p:extLst>
      <p:ext uri="{BB962C8B-B14F-4D97-AF65-F5344CB8AC3E}">
        <p14:creationId xmlns:p14="http://schemas.microsoft.com/office/powerpoint/2010/main" val="215469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687546"/>
            <a:ext cx="8797387" cy="5482908"/>
          </a:xfrm>
          <a:prstGeom prst="rect">
            <a:avLst/>
          </a:prstGeom>
          <a:ln w="19050">
            <a:solidFill>
              <a:schemeClr val="tx1"/>
            </a:solidFill>
          </a:ln>
        </p:spPr>
      </p:pic>
      <p:sp>
        <p:nvSpPr>
          <p:cNvPr id="5" name="Rectángulo 4"/>
          <p:cNvSpPr/>
          <p:nvPr/>
        </p:nvSpPr>
        <p:spPr>
          <a:xfrm>
            <a:off x="3634388" y="164326"/>
            <a:ext cx="1887633" cy="523220"/>
          </a:xfrm>
          <a:prstGeom prst="rect">
            <a:avLst/>
          </a:prstGeom>
        </p:spPr>
        <p:txBody>
          <a:bodyPr wrap="none">
            <a:spAutoFit/>
          </a:bodyPr>
          <a:lstStyle/>
          <a:p>
            <a:r>
              <a:rPr lang="es-EC" sz="2800" b="1" dirty="0" smtClean="0"/>
              <a:t>UBICACIÓN</a:t>
            </a:r>
            <a:endParaRPr lang="es-EC" sz="2800" b="1" dirty="0"/>
          </a:p>
        </p:txBody>
      </p:sp>
      <p:sp>
        <p:nvSpPr>
          <p:cNvPr id="2" name="Elipse 1"/>
          <p:cNvSpPr/>
          <p:nvPr/>
        </p:nvSpPr>
        <p:spPr>
          <a:xfrm>
            <a:off x="4886326" y="3152775"/>
            <a:ext cx="785812" cy="452438"/>
          </a:xfrm>
          <a:prstGeom prst="ellipse">
            <a:avLst/>
          </a:prstGeom>
          <a:solidFill>
            <a:schemeClr val="accent5">
              <a:lumMod val="40000"/>
              <a:lumOff val="6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88594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23528" y="980728"/>
            <a:ext cx="8604448" cy="5395739"/>
          </a:xfrm>
          <a:prstGeom prst="rect">
            <a:avLst/>
          </a:prstGeom>
        </p:spPr>
      </p:pic>
      <p:sp>
        <p:nvSpPr>
          <p:cNvPr id="4" name="Elipse 3"/>
          <p:cNvSpPr/>
          <p:nvPr/>
        </p:nvSpPr>
        <p:spPr>
          <a:xfrm>
            <a:off x="4932040" y="3429000"/>
            <a:ext cx="576064" cy="504056"/>
          </a:xfrm>
          <a:prstGeom prst="ellipse">
            <a:avLst/>
          </a:prstGeom>
          <a:solidFill>
            <a:schemeClr val="accent1">
              <a:alpha val="2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ángulo 4"/>
          <p:cNvSpPr/>
          <p:nvPr/>
        </p:nvSpPr>
        <p:spPr>
          <a:xfrm>
            <a:off x="3681935" y="260648"/>
            <a:ext cx="1887633" cy="523220"/>
          </a:xfrm>
          <a:prstGeom prst="rect">
            <a:avLst/>
          </a:prstGeom>
        </p:spPr>
        <p:txBody>
          <a:bodyPr wrap="none">
            <a:spAutoFit/>
          </a:bodyPr>
          <a:lstStyle/>
          <a:p>
            <a:r>
              <a:rPr lang="es-EC" sz="2800" b="1" dirty="0" smtClean="0"/>
              <a:t>UBICACIÓN</a:t>
            </a:r>
            <a:endParaRPr lang="es-EC" sz="2800" b="1" dirty="0"/>
          </a:p>
        </p:txBody>
      </p:sp>
    </p:spTree>
    <p:extLst>
      <p:ext uri="{BB962C8B-B14F-4D97-AF65-F5344CB8AC3E}">
        <p14:creationId xmlns:p14="http://schemas.microsoft.com/office/powerpoint/2010/main" val="175489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34388" y="164326"/>
            <a:ext cx="1887633" cy="523220"/>
          </a:xfrm>
          <a:prstGeom prst="rect">
            <a:avLst/>
          </a:prstGeom>
        </p:spPr>
        <p:txBody>
          <a:bodyPr wrap="none">
            <a:spAutoFit/>
          </a:bodyPr>
          <a:lstStyle/>
          <a:p>
            <a:r>
              <a:rPr lang="es-EC" sz="2800" b="1" dirty="0" smtClean="0"/>
              <a:t>UBICACIÓN</a:t>
            </a:r>
            <a:endParaRPr lang="es-EC" sz="2800" b="1" dirty="0"/>
          </a:p>
        </p:txBody>
      </p:sp>
      <p:pic>
        <p:nvPicPr>
          <p:cNvPr id="6" name="Imagen 5"/>
          <p:cNvPicPr>
            <a:picLocks noChangeAspect="1"/>
          </p:cNvPicPr>
          <p:nvPr/>
        </p:nvPicPr>
        <p:blipFill>
          <a:blip r:embed="rId2"/>
          <a:stretch>
            <a:fillRect/>
          </a:stretch>
        </p:blipFill>
        <p:spPr>
          <a:xfrm>
            <a:off x="107504" y="764704"/>
            <a:ext cx="8906107" cy="5391589"/>
          </a:xfrm>
          <a:prstGeom prst="rect">
            <a:avLst/>
          </a:prstGeom>
          <a:ln w="28575">
            <a:solidFill>
              <a:schemeClr val="tx1"/>
            </a:solidFill>
          </a:ln>
        </p:spPr>
      </p:pic>
      <p:sp>
        <p:nvSpPr>
          <p:cNvPr id="7" name="Forma libre 6"/>
          <p:cNvSpPr/>
          <p:nvPr/>
        </p:nvSpPr>
        <p:spPr>
          <a:xfrm>
            <a:off x="6356733" y="4483865"/>
            <a:ext cx="1762758" cy="610004"/>
          </a:xfrm>
          <a:custGeom>
            <a:avLst/>
            <a:gdLst>
              <a:gd name="connsiteX0" fmla="*/ 0 w 1762758"/>
              <a:gd name="connsiteY0" fmla="*/ 0 h 610004"/>
              <a:gd name="connsiteX1" fmla="*/ 242371 w 1762758"/>
              <a:gd name="connsiteY1" fmla="*/ 22034 h 610004"/>
              <a:gd name="connsiteX2" fmla="*/ 286438 w 1762758"/>
              <a:gd name="connsiteY2" fmla="*/ 33051 h 610004"/>
              <a:gd name="connsiteX3" fmla="*/ 429657 w 1762758"/>
              <a:gd name="connsiteY3" fmla="*/ 77118 h 610004"/>
              <a:gd name="connsiteX4" fmla="*/ 495759 w 1762758"/>
              <a:gd name="connsiteY4" fmla="*/ 88135 h 610004"/>
              <a:gd name="connsiteX5" fmla="*/ 561860 w 1762758"/>
              <a:gd name="connsiteY5" fmla="*/ 110169 h 610004"/>
              <a:gd name="connsiteX6" fmla="*/ 594910 w 1762758"/>
              <a:gd name="connsiteY6" fmla="*/ 121186 h 610004"/>
              <a:gd name="connsiteX7" fmla="*/ 649995 w 1762758"/>
              <a:gd name="connsiteY7" fmla="*/ 132202 h 610004"/>
              <a:gd name="connsiteX8" fmla="*/ 683045 w 1762758"/>
              <a:gd name="connsiteY8" fmla="*/ 143219 h 610004"/>
              <a:gd name="connsiteX9" fmla="*/ 771180 w 1762758"/>
              <a:gd name="connsiteY9" fmla="*/ 154236 h 610004"/>
              <a:gd name="connsiteX10" fmla="*/ 881349 w 1762758"/>
              <a:gd name="connsiteY10" fmla="*/ 187287 h 610004"/>
              <a:gd name="connsiteX11" fmla="*/ 958467 w 1762758"/>
              <a:gd name="connsiteY11" fmla="*/ 209321 h 610004"/>
              <a:gd name="connsiteX12" fmla="*/ 1068636 w 1762758"/>
              <a:gd name="connsiteY12" fmla="*/ 231354 h 610004"/>
              <a:gd name="connsiteX13" fmla="*/ 1156771 w 1762758"/>
              <a:gd name="connsiteY13" fmla="*/ 253388 h 610004"/>
              <a:gd name="connsiteX14" fmla="*/ 1255922 w 1762758"/>
              <a:gd name="connsiteY14" fmla="*/ 275422 h 610004"/>
              <a:gd name="connsiteX15" fmla="*/ 1277956 w 1762758"/>
              <a:gd name="connsiteY15" fmla="*/ 308472 h 610004"/>
              <a:gd name="connsiteX16" fmla="*/ 1311007 w 1762758"/>
              <a:gd name="connsiteY16" fmla="*/ 374574 h 610004"/>
              <a:gd name="connsiteX17" fmla="*/ 1377108 w 1762758"/>
              <a:gd name="connsiteY17" fmla="*/ 418641 h 610004"/>
              <a:gd name="connsiteX18" fmla="*/ 1410159 w 1762758"/>
              <a:gd name="connsiteY18" fmla="*/ 440675 h 610004"/>
              <a:gd name="connsiteX19" fmla="*/ 1443209 w 1762758"/>
              <a:gd name="connsiteY19" fmla="*/ 451692 h 610004"/>
              <a:gd name="connsiteX20" fmla="*/ 1509310 w 1762758"/>
              <a:gd name="connsiteY20" fmla="*/ 484742 h 610004"/>
              <a:gd name="connsiteX21" fmla="*/ 1586428 w 1762758"/>
              <a:gd name="connsiteY21" fmla="*/ 528810 h 610004"/>
              <a:gd name="connsiteX22" fmla="*/ 1619479 w 1762758"/>
              <a:gd name="connsiteY22" fmla="*/ 550843 h 610004"/>
              <a:gd name="connsiteX23" fmla="*/ 1652530 w 1762758"/>
              <a:gd name="connsiteY23" fmla="*/ 561860 h 610004"/>
              <a:gd name="connsiteX24" fmla="*/ 1718631 w 1762758"/>
              <a:gd name="connsiteY24" fmla="*/ 594911 h 610004"/>
              <a:gd name="connsiteX25" fmla="*/ 1762698 w 1762758"/>
              <a:gd name="connsiteY25" fmla="*/ 594911 h 610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62758" h="610004">
                <a:moveTo>
                  <a:pt x="0" y="0"/>
                </a:moveTo>
                <a:cubicBezTo>
                  <a:pt x="80790" y="7345"/>
                  <a:pt x="163670" y="2358"/>
                  <a:pt x="242371" y="22034"/>
                </a:cubicBezTo>
                <a:cubicBezTo>
                  <a:pt x="257060" y="25706"/>
                  <a:pt x="271935" y="28700"/>
                  <a:pt x="286438" y="33051"/>
                </a:cubicBezTo>
                <a:cubicBezTo>
                  <a:pt x="353359" y="53127"/>
                  <a:pt x="358459" y="60687"/>
                  <a:pt x="429657" y="77118"/>
                </a:cubicBezTo>
                <a:cubicBezTo>
                  <a:pt x="451423" y="82141"/>
                  <a:pt x="473725" y="84463"/>
                  <a:pt x="495759" y="88135"/>
                </a:cubicBezTo>
                <a:lnTo>
                  <a:pt x="561860" y="110169"/>
                </a:lnTo>
                <a:cubicBezTo>
                  <a:pt x="572877" y="113841"/>
                  <a:pt x="583523" y="118909"/>
                  <a:pt x="594910" y="121186"/>
                </a:cubicBezTo>
                <a:cubicBezTo>
                  <a:pt x="613272" y="124858"/>
                  <a:pt x="631829" y="127661"/>
                  <a:pt x="649995" y="132202"/>
                </a:cubicBezTo>
                <a:cubicBezTo>
                  <a:pt x="661261" y="135018"/>
                  <a:pt x="671620" y="141142"/>
                  <a:pt x="683045" y="143219"/>
                </a:cubicBezTo>
                <a:cubicBezTo>
                  <a:pt x="712174" y="148515"/>
                  <a:pt x="741802" y="150564"/>
                  <a:pt x="771180" y="154236"/>
                </a:cubicBezTo>
                <a:cubicBezTo>
                  <a:pt x="928256" y="206596"/>
                  <a:pt x="764804" y="153988"/>
                  <a:pt x="881349" y="187287"/>
                </a:cubicBezTo>
                <a:cubicBezTo>
                  <a:pt x="939148" y="203801"/>
                  <a:pt x="889595" y="194563"/>
                  <a:pt x="958467" y="209321"/>
                </a:cubicBezTo>
                <a:cubicBezTo>
                  <a:pt x="995086" y="217168"/>
                  <a:pt x="1033108" y="219511"/>
                  <a:pt x="1068636" y="231354"/>
                </a:cubicBezTo>
                <a:cubicBezTo>
                  <a:pt x="1127695" y="251041"/>
                  <a:pt x="1077004" y="235662"/>
                  <a:pt x="1156771" y="253388"/>
                </a:cubicBezTo>
                <a:cubicBezTo>
                  <a:pt x="1296809" y="284508"/>
                  <a:pt x="1089769" y="242191"/>
                  <a:pt x="1255922" y="275422"/>
                </a:cubicBezTo>
                <a:cubicBezTo>
                  <a:pt x="1263267" y="286439"/>
                  <a:pt x="1272035" y="296629"/>
                  <a:pt x="1277956" y="308472"/>
                </a:cubicBezTo>
                <a:cubicBezTo>
                  <a:pt x="1292800" y="338160"/>
                  <a:pt x="1282942" y="350017"/>
                  <a:pt x="1311007" y="374574"/>
                </a:cubicBezTo>
                <a:cubicBezTo>
                  <a:pt x="1330936" y="392012"/>
                  <a:pt x="1355074" y="403952"/>
                  <a:pt x="1377108" y="418641"/>
                </a:cubicBezTo>
                <a:cubicBezTo>
                  <a:pt x="1388125" y="425986"/>
                  <a:pt x="1397598" y="436488"/>
                  <a:pt x="1410159" y="440675"/>
                </a:cubicBezTo>
                <a:cubicBezTo>
                  <a:pt x="1421176" y="444347"/>
                  <a:pt x="1432822" y="446499"/>
                  <a:pt x="1443209" y="451692"/>
                </a:cubicBezTo>
                <a:cubicBezTo>
                  <a:pt x="1528635" y="494404"/>
                  <a:pt x="1426238" y="457051"/>
                  <a:pt x="1509310" y="484742"/>
                </a:cubicBezTo>
                <a:cubicBezTo>
                  <a:pt x="1572097" y="547529"/>
                  <a:pt x="1508753" y="495521"/>
                  <a:pt x="1586428" y="528810"/>
                </a:cubicBezTo>
                <a:cubicBezTo>
                  <a:pt x="1598598" y="534026"/>
                  <a:pt x="1607636" y="544922"/>
                  <a:pt x="1619479" y="550843"/>
                </a:cubicBezTo>
                <a:cubicBezTo>
                  <a:pt x="1629866" y="556036"/>
                  <a:pt x="1641513" y="558188"/>
                  <a:pt x="1652530" y="561860"/>
                </a:cubicBezTo>
                <a:cubicBezTo>
                  <a:pt x="1688743" y="586003"/>
                  <a:pt x="1678720" y="583508"/>
                  <a:pt x="1718631" y="594911"/>
                </a:cubicBezTo>
                <a:cubicBezTo>
                  <a:pt x="1766261" y="608520"/>
                  <a:pt x="1762698" y="620657"/>
                  <a:pt x="1762698" y="594911"/>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1402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475656" y="282359"/>
            <a:ext cx="6276655" cy="461665"/>
          </a:xfrm>
          <a:prstGeom prst="rect">
            <a:avLst/>
          </a:prstGeom>
        </p:spPr>
        <p:txBody>
          <a:bodyPr wrap="none">
            <a:spAutoFit/>
          </a:bodyPr>
          <a:lstStyle/>
          <a:p>
            <a:r>
              <a:rPr lang="es-EC" sz="2400" b="1" dirty="0" smtClean="0"/>
              <a:t>SITUACIÓN CATASTRAL _ SECTOR CHINANGACHÍ</a:t>
            </a:r>
            <a:endParaRPr lang="es-EC" sz="2400" b="1" dirty="0"/>
          </a:p>
        </p:txBody>
      </p:sp>
      <p:pic>
        <p:nvPicPr>
          <p:cNvPr id="3" name="Imagen 2"/>
          <p:cNvPicPr>
            <a:picLocks noChangeAspect="1"/>
          </p:cNvPicPr>
          <p:nvPr/>
        </p:nvPicPr>
        <p:blipFill>
          <a:blip r:embed="rId2"/>
          <a:stretch>
            <a:fillRect/>
          </a:stretch>
        </p:blipFill>
        <p:spPr>
          <a:xfrm>
            <a:off x="154248" y="744025"/>
            <a:ext cx="8832642" cy="5709312"/>
          </a:xfrm>
          <a:prstGeom prst="rect">
            <a:avLst/>
          </a:prstGeom>
          <a:ln w="19050">
            <a:solidFill>
              <a:schemeClr val="tx1"/>
            </a:solidFill>
          </a:ln>
        </p:spPr>
      </p:pic>
    </p:spTree>
    <p:extLst>
      <p:ext uri="{BB962C8B-B14F-4D97-AF65-F5344CB8AC3E}">
        <p14:creationId xmlns:p14="http://schemas.microsoft.com/office/powerpoint/2010/main" val="403971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882" y="1277258"/>
            <a:ext cx="8144932" cy="4401205"/>
          </a:xfrm>
          <a:prstGeom prst="rect">
            <a:avLst/>
          </a:prstGeom>
        </p:spPr>
        <p:txBody>
          <a:bodyPr wrap="square">
            <a:spAutoFit/>
          </a:bodyPr>
          <a:lstStyle/>
          <a:p>
            <a:pPr algn="just"/>
            <a:r>
              <a:rPr lang="es-EC" sz="2000" dirty="0"/>
              <a:t>En atención al Memorando N° 1173-EPMMOP-GP-2020-M de fecha 02 de septiembre de 2020, suscrito por Ing. Juan Carlos Sanchez Escobar, Gerente de Planificación de la EPMMOP, mediante el cual manifiesta: </a:t>
            </a:r>
            <a:r>
              <a:rPr lang="es-EC" sz="2000" i="1" dirty="0" smtClean="0"/>
              <a:t>“…De </a:t>
            </a:r>
            <a:r>
              <a:rPr lang="es-EC" sz="2000" i="1" dirty="0"/>
              <a:t>acuerdo al informe técnico remitido, la sección determinada corresponde a una proyección realizada por la Administración Zonal Tumbaco que, como indica el documento requiere la aprobación ante Concejo Metropolitano.</a:t>
            </a:r>
            <a:endParaRPr lang="es-EC" sz="2000" dirty="0"/>
          </a:p>
          <a:p>
            <a:pPr algn="just"/>
            <a:r>
              <a:rPr lang="es-EC" sz="2000" i="1" dirty="0"/>
              <a:t>Se recomienda realizar el replanteo vial para verificar la existencia de afectaciones (con la consecuente verificación de permisos de construcción de edificaciones existentes), con el fin de proceder con el debido trámite expropiatorio que se describe en los informes.</a:t>
            </a:r>
            <a:endParaRPr lang="es-EC" sz="2000" dirty="0"/>
          </a:p>
          <a:p>
            <a:pPr algn="just"/>
            <a:r>
              <a:rPr lang="es-EC" sz="2000" i="1" dirty="0"/>
              <a:t>De manera general en las dos intervenciones (accesos viales), se debe considerar:</a:t>
            </a:r>
            <a:endParaRPr lang="es-EC" sz="2000" dirty="0"/>
          </a:p>
          <a:p>
            <a:pPr algn="just"/>
            <a:r>
              <a:rPr lang="es-EC" sz="2000" i="1" dirty="0"/>
              <a:t>De acuerdo a las competencias, la Administración Zonal, deberá ser quien realice el diseño de estas vías rurales</a:t>
            </a:r>
            <a:endParaRPr lang="es-EC" sz="2000" dirty="0"/>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REQUERIMIENTO</a:t>
            </a:r>
            <a:endParaRPr lang="es-ES" sz="2800" dirty="0">
              <a:latin typeface="Calibri"/>
              <a:cs typeface="Calibri"/>
            </a:endParaRPr>
          </a:p>
        </p:txBody>
      </p:sp>
    </p:spTree>
    <p:extLst>
      <p:ext uri="{BB962C8B-B14F-4D97-AF65-F5344CB8AC3E}">
        <p14:creationId xmlns:p14="http://schemas.microsoft.com/office/powerpoint/2010/main" val="1474569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767" y="1407886"/>
            <a:ext cx="8144932" cy="3477875"/>
          </a:xfrm>
          <a:prstGeom prst="rect">
            <a:avLst/>
          </a:prstGeom>
        </p:spPr>
        <p:txBody>
          <a:bodyPr wrap="square">
            <a:spAutoFit/>
          </a:bodyPr>
          <a:lstStyle/>
          <a:p>
            <a:pPr algn="just"/>
            <a:r>
              <a:rPr lang="es-EC" sz="2000" dirty="0"/>
              <a:t>En atención al Oficio S/N, ingresado a esta Administración Zonal con Ticket N° GADDMQ-AZT-UA-2020-1912-E de fecha 28 de septiembre de 2020, suscrito por la Sra. Zoila Haro, Presidenta de la Comuna Jurídica de Chinangachí, mediante el cual manifiesta: "...</a:t>
            </a:r>
            <a:r>
              <a:rPr lang="es-EC" sz="2000" i="1" dirty="0"/>
              <a:t>solicito realizar las gestiones y adoptar las medidas correspondientes que permitan aprobar el trazado vial definitivo de la vía proyectada que concluye en el espacio colindante al inmueble con predio N° 5548386, denominada Oriente, Ubicada en el sector Chinangachi de la Parroquia Yaruquí, con la finalidad de que se remita los informes técnicos y legales a la Secretaría de Territorio, Hábitat y Vivienda, para la respectiva validación y envío a la Comisión de Uso de Suelo, para que posterior el Concejo Metropolitano sea quien lo apruebe</a:t>
            </a:r>
            <a:r>
              <a:rPr lang="es-EC" sz="2000" dirty="0"/>
              <a:t>."</a:t>
            </a:r>
          </a:p>
        </p:txBody>
      </p:sp>
      <p:sp>
        <p:nvSpPr>
          <p:cNvPr id="4"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REQUERIMIENTO</a:t>
            </a:r>
            <a:endParaRPr lang="es-ES" sz="2800" dirty="0">
              <a:latin typeface="Calibri"/>
              <a:cs typeface="Calibri"/>
            </a:endParaRPr>
          </a:p>
        </p:txBody>
      </p:sp>
    </p:spTree>
    <p:extLst>
      <p:ext uri="{BB962C8B-B14F-4D97-AF65-F5344CB8AC3E}">
        <p14:creationId xmlns:p14="http://schemas.microsoft.com/office/powerpoint/2010/main" val="2841174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7767" y="271829"/>
            <a:ext cx="8144932" cy="523220"/>
          </a:xfrm>
          <a:prstGeom prst="rect">
            <a:avLst/>
          </a:prstGeom>
          <a:noFill/>
        </p:spPr>
        <p:txBody>
          <a:bodyPr wrap="square" rtlCol="0">
            <a:spAutoFit/>
          </a:bodyPr>
          <a:lstStyle/>
          <a:p>
            <a:pPr algn="ctr"/>
            <a:r>
              <a:rPr lang="es-ES" sz="2800" dirty="0" smtClean="0">
                <a:latin typeface="Calibri"/>
                <a:cs typeface="Calibri"/>
              </a:rPr>
              <a:t>MAPA PUOS V2</a:t>
            </a:r>
            <a:endParaRPr lang="es-ES" sz="2800" dirty="0">
              <a:latin typeface="Calibri"/>
              <a:cs typeface="Calibri"/>
            </a:endParaRPr>
          </a:p>
        </p:txBody>
      </p:sp>
      <p:sp>
        <p:nvSpPr>
          <p:cNvPr id="3" name="2 Rectángulo"/>
          <p:cNvSpPr/>
          <p:nvPr/>
        </p:nvSpPr>
        <p:spPr>
          <a:xfrm>
            <a:off x="569367" y="998885"/>
            <a:ext cx="8144932" cy="2862322"/>
          </a:xfrm>
          <a:prstGeom prst="rect">
            <a:avLst/>
          </a:prstGeom>
        </p:spPr>
        <p:txBody>
          <a:bodyPr wrap="square">
            <a:spAutoFit/>
          </a:bodyPr>
          <a:lstStyle/>
          <a:p>
            <a:pPr algn="just"/>
            <a:r>
              <a:rPr lang="es-EC" sz="2000" dirty="0"/>
              <a:t>Conforme lo establece la ORD-MET-2019-001  </a:t>
            </a:r>
            <a:r>
              <a:rPr lang="es-EC" sz="2000" dirty="0" smtClean="0"/>
              <a:t>Código </a:t>
            </a:r>
            <a:r>
              <a:rPr lang="es-EC" sz="2000" dirty="0"/>
              <a:t>Municipal para el Distrito Metropolitano de Quito sancionado el 29 de marzo del 2019, donde contiene  Sub </a:t>
            </a:r>
            <a:r>
              <a:rPr lang="es-EC" sz="2000" dirty="0" smtClean="0"/>
              <a:t>Parágrafo </a:t>
            </a:r>
            <a:r>
              <a:rPr lang="es-EC" sz="2000" dirty="0"/>
              <a:t>II del Plan de Uso y Ocupación de Suelo  Art. IV.1.22 Numeral 1 literal b, anexo del  Mapa PUOS V-2 que contiene el Mapa de Caracterización y Dimensionamiento Vial</a:t>
            </a:r>
            <a:r>
              <a:rPr lang="es-EC" sz="2000" dirty="0" smtClean="0"/>
              <a:t>, donde </a:t>
            </a:r>
            <a:r>
              <a:rPr lang="es-EC" sz="2000" dirty="0"/>
              <a:t>se </a:t>
            </a:r>
            <a:r>
              <a:rPr lang="es-EC" sz="2000" dirty="0" smtClean="0"/>
              <a:t>verifica </a:t>
            </a:r>
            <a:r>
              <a:rPr lang="es-EC" sz="2000" dirty="0"/>
              <a:t>que no existe líneas de intención vial; como se muestra en el gráfico:</a:t>
            </a:r>
          </a:p>
          <a:p>
            <a:pPr algn="just"/>
            <a:r>
              <a:rPr lang="es-EC" sz="2000" dirty="0"/>
              <a:t>Ubicación vía proyectada</a:t>
            </a:r>
          </a:p>
          <a:p>
            <a:pPr algn="just"/>
            <a:endParaRPr lang="es-EC" sz="2000" dirty="0"/>
          </a:p>
          <a:p>
            <a:pPr algn="just"/>
            <a:endParaRPr lang="es-EC" sz="2000" dirty="0"/>
          </a:p>
        </p:txBody>
      </p:sp>
      <p:pic>
        <p:nvPicPr>
          <p:cNvPr id="4" name="3 Imagen"/>
          <p:cNvPicPr/>
          <p:nvPr/>
        </p:nvPicPr>
        <p:blipFill rotWithShape="1">
          <a:blip r:embed="rId2"/>
          <a:srcRect l="5778" t="19293" r="24151" b="8390"/>
          <a:stretch/>
        </p:blipFill>
        <p:spPr bwMode="auto">
          <a:xfrm>
            <a:off x="870857" y="3396343"/>
            <a:ext cx="4688113" cy="3091543"/>
          </a:xfrm>
          <a:prstGeom prst="rect">
            <a:avLst/>
          </a:prstGeom>
          <a:ln>
            <a:noFill/>
          </a:ln>
          <a:extLst>
            <a:ext uri="{53640926-AAD7-44D8-BBD7-CCE9431645EC}">
              <a14:shadowObscured xmlns:a14="http://schemas.microsoft.com/office/drawing/2010/main"/>
            </a:ext>
          </a:extLst>
        </p:spPr>
      </p:pic>
      <p:cxnSp>
        <p:nvCxnSpPr>
          <p:cNvPr id="5" name="16 Conector recto de flecha"/>
          <p:cNvCxnSpPr/>
          <p:nvPr/>
        </p:nvCxnSpPr>
        <p:spPr>
          <a:xfrm flipH="1">
            <a:off x="3365954" y="4697458"/>
            <a:ext cx="2352675"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6" name="17 Cuadro de texto"/>
          <p:cNvSpPr txBox="1"/>
          <p:nvPr/>
        </p:nvSpPr>
        <p:spPr>
          <a:xfrm>
            <a:off x="5718629" y="4497433"/>
            <a:ext cx="1647825" cy="4000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s-EC" sz="1100" dirty="0">
                <a:effectLst/>
                <a:ea typeface="Times New Roman"/>
                <a:cs typeface="Times New Roman"/>
              </a:rPr>
              <a:t>Ubicación vía proyectada</a:t>
            </a:r>
          </a:p>
        </p:txBody>
      </p:sp>
    </p:spTree>
    <p:extLst>
      <p:ext uri="{BB962C8B-B14F-4D97-AF65-F5344CB8AC3E}">
        <p14:creationId xmlns:p14="http://schemas.microsoft.com/office/powerpoint/2010/main" val="895971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993</Words>
  <Application>Microsoft Office PowerPoint</Application>
  <PresentationFormat>Presentación en pantalla (4:3)</PresentationFormat>
  <Paragraphs>55</Paragraphs>
  <Slides>18</Slides>
  <Notes>4</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Yepez</dc:creator>
  <cp:lastModifiedBy>Secretaria de Concejo</cp:lastModifiedBy>
  <cp:revision>83</cp:revision>
  <dcterms:created xsi:type="dcterms:W3CDTF">2015-07-19T03:49:41Z</dcterms:created>
  <dcterms:modified xsi:type="dcterms:W3CDTF">2021-03-18T16:03:54Z</dcterms:modified>
</cp:coreProperties>
</file>