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18" r:id="rId2"/>
    <p:sldId id="330" r:id="rId3"/>
    <p:sldId id="317" r:id="rId4"/>
    <p:sldId id="328" r:id="rId5"/>
    <p:sldId id="311" r:id="rId6"/>
    <p:sldId id="310" r:id="rId7"/>
    <p:sldId id="307" r:id="rId8"/>
    <p:sldId id="312" r:id="rId9"/>
    <p:sldId id="308" r:id="rId10"/>
    <p:sldId id="316" r:id="rId11"/>
    <p:sldId id="323" r:id="rId12"/>
    <p:sldId id="320" r:id="rId13"/>
    <p:sldId id="299" r:id="rId14"/>
    <p:sldId id="327" r:id="rId15"/>
    <p:sldId id="313" r:id="rId16"/>
    <p:sldId id="325" r:id="rId17"/>
    <p:sldId id="326" r:id="rId18"/>
    <p:sldId id="314" r:id="rId19"/>
    <p:sldId id="321" r:id="rId20"/>
    <p:sldId id="315" r:id="rId21"/>
    <p:sldId id="322" r:id="rId22"/>
    <p:sldId id="324" r:id="rId23"/>
    <p:sldId id="319" r:id="rId24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2AF5"/>
    <a:srgbClr val="3F9EE5"/>
    <a:srgbClr val="5EE868"/>
    <a:srgbClr val="D48B2A"/>
    <a:srgbClr val="3B8B71"/>
    <a:srgbClr val="7B41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65" autoAdjust="0"/>
    <p:restoredTop sz="93904" autoAdjust="0"/>
  </p:normalViewPr>
  <p:slideViewPr>
    <p:cSldViewPr>
      <p:cViewPr>
        <p:scale>
          <a:sx n="64" d="100"/>
          <a:sy n="64" d="100"/>
        </p:scale>
        <p:origin x="-108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200">
                <a:solidFill>
                  <a:schemeClr val="tx1"/>
                </a:solidFill>
              </a:rPr>
              <a:t>Parroquias Zona Nuevo Aeropuerto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896830711573002E-4"/>
          <c:y val="0.32192930513890899"/>
          <c:w val="0.809920957040553"/>
          <c:h val="0.48525811992581103"/>
        </c:manualLayout>
      </c:layout>
      <c:pie3DChart>
        <c:varyColors val="1"/>
        <c:ser>
          <c:idx val="0"/>
          <c:order val="0"/>
          <c:tx>
            <c:strRef>
              <c:f>Hoja1!$D$187:$D$188</c:f>
              <c:strCache>
                <c:ptCount val="2"/>
                <c:pt idx="0">
                  <c:v>Parroquias Zona Aeropuerto</c:v>
                </c:pt>
                <c:pt idx="1">
                  <c:v>Area (Ha)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1"/>
            <c:bubble3D val="0"/>
            <c:spPr>
              <a:solidFill>
                <a:srgbClr val="BC98D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2"/>
            <c:bubble3D val="0"/>
            <c:spPr>
              <a:solidFill>
                <a:srgbClr val="FCF09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3"/>
            <c:bubble3D val="0"/>
            <c:spPr>
              <a:solidFill>
                <a:srgbClr val="F7C5F7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4"/>
            <c:bubble3D val="0"/>
            <c:spPr>
              <a:solidFill>
                <a:srgbClr val="B2F8EB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5"/>
            <c:bubble3D val="0"/>
            <c:spPr>
              <a:solidFill>
                <a:srgbClr val="92F6C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6"/>
            <c:bubble3D val="0"/>
            <c:spPr>
              <a:solidFill>
                <a:srgbClr val="F5B0A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Lbls>
            <c:dLbl>
              <c:idx val="1"/>
              <c:layout>
                <c:manualLayout>
                  <c:x val="4.7732696897374603E-2"/>
                  <c:y val="6.2150403977625302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Hoja1!$C$189:$C$195</c:f>
              <c:strCache>
                <c:ptCount val="7"/>
                <c:pt idx="0">
                  <c:v>Guayllabamba</c:v>
                </c:pt>
                <c:pt idx="1">
                  <c:v>El Quinche</c:v>
                </c:pt>
                <c:pt idx="2">
                  <c:v>Checa</c:v>
                </c:pt>
                <c:pt idx="3">
                  <c:v>Yaruquí</c:v>
                </c:pt>
                <c:pt idx="4">
                  <c:v>Tababela</c:v>
                </c:pt>
                <c:pt idx="5">
                  <c:v>Puembo </c:v>
                </c:pt>
                <c:pt idx="6">
                  <c:v>Pifo</c:v>
                </c:pt>
              </c:strCache>
            </c:strRef>
          </c:cat>
          <c:val>
            <c:numRef>
              <c:f>Hoja1!$D$189:$D$195</c:f>
              <c:numCache>
                <c:formatCode>0.00</c:formatCode>
                <c:ptCount val="7"/>
                <c:pt idx="0">
                  <c:v>5576.0573217499996</c:v>
                </c:pt>
                <c:pt idx="1">
                  <c:v>7313.5693679100004</c:v>
                </c:pt>
                <c:pt idx="2">
                  <c:v>8835.5274950000003</c:v>
                </c:pt>
                <c:pt idx="3">
                  <c:v>7221.5194518500002</c:v>
                </c:pt>
                <c:pt idx="4">
                  <c:v>2532.6017744800001</c:v>
                </c:pt>
                <c:pt idx="5">
                  <c:v>3174.94885626</c:v>
                </c:pt>
                <c:pt idx="6">
                  <c:v>25584.114634500002</c:v>
                </c:pt>
              </c:numCache>
            </c:numRef>
          </c:val>
        </c:ser>
        <c:ser>
          <c:idx val="1"/>
          <c:order val="1"/>
          <c:tx>
            <c:strRef>
              <c:f>Hoja1!$E$187:$E$188</c:f>
              <c:strCache>
                <c:ptCount val="2"/>
                <c:pt idx="0">
                  <c:v>Parroquias Zona Aeropuerto</c:v>
                </c:pt>
                <c:pt idx="1">
                  <c:v>%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Hoja1!$C$189:$C$195</c:f>
              <c:strCache>
                <c:ptCount val="7"/>
                <c:pt idx="0">
                  <c:v>Guayllabamba</c:v>
                </c:pt>
                <c:pt idx="1">
                  <c:v>El Quinche</c:v>
                </c:pt>
                <c:pt idx="2">
                  <c:v>Checa</c:v>
                </c:pt>
                <c:pt idx="3">
                  <c:v>Yaruquí</c:v>
                </c:pt>
                <c:pt idx="4">
                  <c:v>Tababela</c:v>
                </c:pt>
                <c:pt idx="5">
                  <c:v>Puembo </c:v>
                </c:pt>
                <c:pt idx="6">
                  <c:v>Pifo</c:v>
                </c:pt>
              </c:strCache>
            </c:strRef>
          </c:cat>
          <c:val>
            <c:numRef>
              <c:f>Hoja1!$E$189:$E$195</c:f>
              <c:numCache>
                <c:formatCode>0.00</c:formatCode>
                <c:ptCount val="7"/>
                <c:pt idx="0">
                  <c:v>9.2566583371155318</c:v>
                </c:pt>
                <c:pt idx="1">
                  <c:v>12.141053966477161</c:v>
                </c:pt>
                <c:pt idx="2">
                  <c:v>14.667614504317349</c:v>
                </c:pt>
                <c:pt idx="3">
                  <c:v>11.98824445004627</c:v>
                </c:pt>
                <c:pt idx="4">
                  <c:v>4.2043020682176806</c:v>
                </c:pt>
                <c:pt idx="5">
                  <c:v>5.2706446695908298</c:v>
                </c:pt>
                <c:pt idx="6">
                  <c:v>42.471480181060727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8153580416843804"/>
          <c:y val="0.19045411776358101"/>
          <c:w val="0.21438148913223601"/>
          <c:h val="0.645726548009962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FFFFFF"/>
      </a:solidFill>
      <a:round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A46C0-AFCF-483B-BB8C-31B237C9269C}" type="datetimeFigureOut">
              <a:rPr lang="es-EC" smtClean="0"/>
              <a:pPr/>
              <a:t>23/11/2020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20C38-384E-4FD9-85AF-B58D4F81645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07951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404F-8965-4641-A3B1-CB3919FBF364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281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AC33-7AFF-4EF0-A08A-10F3F589FFDE}" type="slidenum">
              <a:rPr lang="es-EC" smtClean="0"/>
              <a:pPr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37073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AC33-7AFF-4EF0-A08A-10F3F589FFDE}" type="slidenum">
              <a:rPr lang="es-EC" smtClean="0"/>
              <a:pPr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29441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4A25-96E8-447C-8E7F-FC89FEAEC05F}" type="datetimeFigureOut">
              <a:rPr lang="es-EC" smtClean="0"/>
              <a:pPr/>
              <a:t>23/11/2020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2C7FC-ACFD-4C5B-BBE5-88B4BAB6DEB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78278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4A25-96E8-447C-8E7F-FC89FEAEC05F}" type="datetimeFigureOut">
              <a:rPr lang="es-EC" smtClean="0"/>
              <a:pPr/>
              <a:t>23/11/2020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2C7FC-ACFD-4C5B-BBE5-88B4BAB6DEB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58248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7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4A25-96E8-447C-8E7F-FC89FEAEC05F}" type="datetimeFigureOut">
              <a:rPr lang="es-EC" smtClean="0"/>
              <a:pPr/>
              <a:t>23/11/2020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2C7FC-ACFD-4C5B-BBE5-88B4BAB6DEB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5585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4A25-96E8-447C-8E7F-FC89FEAEC05F}" type="datetimeFigureOut">
              <a:rPr lang="es-EC" smtClean="0"/>
              <a:pPr/>
              <a:t>23/11/2020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2C7FC-ACFD-4C5B-BBE5-88B4BAB6DEB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0073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4A25-96E8-447C-8E7F-FC89FEAEC05F}" type="datetimeFigureOut">
              <a:rPr lang="es-EC" smtClean="0"/>
              <a:pPr/>
              <a:t>23/11/2020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2C7FC-ACFD-4C5B-BBE5-88B4BAB6DEB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47331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4A25-96E8-447C-8E7F-FC89FEAEC05F}" type="datetimeFigureOut">
              <a:rPr lang="es-EC" smtClean="0"/>
              <a:pPr/>
              <a:t>23/11/2020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2C7FC-ACFD-4C5B-BBE5-88B4BAB6DEB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90087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4A25-96E8-447C-8E7F-FC89FEAEC05F}" type="datetimeFigureOut">
              <a:rPr lang="es-EC" smtClean="0"/>
              <a:pPr/>
              <a:t>23/11/2020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2C7FC-ACFD-4C5B-BBE5-88B4BAB6DEB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70316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4A25-96E8-447C-8E7F-FC89FEAEC05F}" type="datetimeFigureOut">
              <a:rPr lang="es-EC" smtClean="0"/>
              <a:pPr/>
              <a:t>23/11/2020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2C7FC-ACFD-4C5B-BBE5-88B4BAB6DEB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8580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4A25-96E8-447C-8E7F-FC89FEAEC05F}" type="datetimeFigureOut">
              <a:rPr lang="es-EC" smtClean="0"/>
              <a:pPr/>
              <a:t>23/11/2020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2C7FC-ACFD-4C5B-BBE5-88B4BAB6DEB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73959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16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1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4A25-96E8-447C-8E7F-FC89FEAEC05F}" type="datetimeFigureOut">
              <a:rPr lang="es-EC" smtClean="0"/>
              <a:pPr/>
              <a:t>23/11/2020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2C7FC-ACFD-4C5B-BBE5-88B4BAB6DEB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221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4A25-96E8-447C-8E7F-FC89FEAEC05F}" type="datetimeFigureOut">
              <a:rPr lang="es-EC" smtClean="0"/>
              <a:pPr/>
              <a:t>23/11/2020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2C7FC-ACFD-4C5B-BBE5-88B4BAB6DEB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64639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14A25-96E8-447C-8E7F-FC89FEAEC05F}" type="datetimeFigureOut">
              <a:rPr lang="es-EC" smtClean="0"/>
              <a:pPr/>
              <a:t>23/11/2020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2C7FC-ACFD-4C5B-BBE5-88B4BAB6DEB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7035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jpg"/><Relationship Id="rId5" Type="http://schemas.openxmlformats.org/officeDocument/2006/relationships/image" Target="../media/image17.jpeg"/><Relationship Id="rId4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39552" y="1772816"/>
            <a:ext cx="8242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b="1" dirty="0" smtClean="0">
                <a:solidFill>
                  <a:srgbClr val="002060"/>
                </a:solidFill>
              </a:rPr>
              <a:t>MUNICIPIO DEL DISTRITO METROPOLITANO DE QUITO</a:t>
            </a:r>
            <a:endParaRPr lang="es-EC" sz="2800" b="1" dirty="0">
              <a:solidFill>
                <a:srgbClr val="002060"/>
              </a:solidFill>
            </a:endParaRPr>
          </a:p>
        </p:txBody>
      </p:sp>
      <p:pic>
        <p:nvPicPr>
          <p:cNvPr id="6" name="image1.png" descr="../Desktop/Captura%20de%20pantalla%202019-05-23%20a%20la(s)%2009.12.48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79512" y="6093296"/>
            <a:ext cx="1224136" cy="669828"/>
          </a:xfrm>
          <a:prstGeom prst="rect">
            <a:avLst/>
          </a:prstGeom>
          <a:ln/>
        </p:spPr>
      </p:pic>
      <p:pic>
        <p:nvPicPr>
          <p:cNvPr id="7" name="Marcador de contenido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3" y="6107474"/>
            <a:ext cx="2123728" cy="681058"/>
          </a:xfrm>
          <a:prstGeom prst="rect">
            <a:avLst/>
          </a:prstGeom>
        </p:spPr>
      </p:pic>
      <p:sp>
        <p:nvSpPr>
          <p:cNvPr id="8" name="Subtítulo 2"/>
          <p:cNvSpPr txBox="1">
            <a:spLocks/>
          </p:cNvSpPr>
          <p:nvPr/>
        </p:nvSpPr>
        <p:spPr>
          <a:xfrm>
            <a:off x="0" y="2996952"/>
            <a:ext cx="9144000" cy="869718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000" b="1" cap="all" dirty="0"/>
              <a:t>PLAN </a:t>
            </a:r>
            <a:r>
              <a:rPr lang="es-ES" sz="2000" b="1" cap="all" dirty="0" smtClean="0"/>
              <a:t>ESPECIAL DE LA ZONA CENTRAL DE PIFO </a:t>
            </a:r>
            <a:endParaRPr lang="es-EC" sz="2000" dirty="0"/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0" y="4293096"/>
            <a:ext cx="9144000" cy="771780"/>
          </a:xfrm>
          <a:prstGeom prst="rect">
            <a:avLst/>
          </a:prstGeom>
          <a:solidFill>
            <a:schemeClr val="tx2">
              <a:alpha val="60000"/>
            </a:schemeClr>
          </a:soli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/>
              <a:t>SECRETARÍA DE TERRITORIO, H</a:t>
            </a:r>
            <a:r>
              <a:rPr lang="is-IS" sz="1800" dirty="0"/>
              <a:t>Á</a:t>
            </a:r>
            <a:r>
              <a:rPr lang="es-ES" sz="1800" dirty="0"/>
              <a:t>BITAT Y VIVIENDA </a:t>
            </a:r>
          </a:p>
          <a:p>
            <a:r>
              <a:rPr lang="es-ES" sz="1800" dirty="0"/>
              <a:t>DIRECCIÓN METROPOLITANA DE POLÍTICA Y PLANEAMIENTO DE SUELO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772933" y="5229200"/>
            <a:ext cx="16260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solidFill>
                  <a:schemeClr val="tx2"/>
                </a:solidFill>
              </a:rPr>
              <a:t>Noviembre, </a:t>
            </a:r>
            <a:r>
              <a:rPr lang="es-ES" sz="1600" dirty="0">
                <a:solidFill>
                  <a:schemeClr val="tx2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73695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593513"/>
              </p:ext>
            </p:extLst>
          </p:nvPr>
        </p:nvGraphicFramePr>
        <p:xfrm>
          <a:off x="323529" y="836712"/>
          <a:ext cx="8568952" cy="58952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1976"/>
                <a:gridCol w="3864392"/>
                <a:gridCol w="3482584"/>
              </a:tblGrid>
              <a:tr h="238075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Matriz de problemas y potencialidades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58" marR="3655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754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Componente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58" marR="365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Problemas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58" marR="365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Potencialidades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58" marR="36558" marT="0" marB="0"/>
                </a:tc>
              </a:tr>
              <a:tr h="2656735"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Socio económico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mal manejo de actividades económicas de centros de diversión han incrementado los problemas de inseguridad.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Incremento de población migrante sin oportunidades de trabajo.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Parte de la población migrante genera problemas  de inseguridad.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Pérdida de identidad cultural y saberes ancestrales.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Concentración excesiva de ciertas actividades económicas.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Falta de presupuesto para obras públicas.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Centro de atracción y conexión para nuevas inversiones productivas.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Población joven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Colaboración por parte de la Policía Nacional y otras instituciones.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Barrios y comunidad organizados.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Líderes comunitarios  promueven la participación ciudadana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Riqueza cultural y natural que debe ser puesta en valor.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Suelo vacante con posibilidad de nuevas actividades económicas.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2824983">
                <a:tc>
                  <a:txBody>
                    <a:bodyPr/>
                    <a:lstStyle/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</a:rPr>
                        <a:t>Movilidad-conectividad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 vial deficitaria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Deficiente señalización en el eje vial central.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Saturación y congestión de tráfico y deterioro de la capa de rodadura en algunas vías.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Insuficiente transporte público en la zona central.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Informalidad en el servicio de taxis y camionetas genera inseguridad y abusos.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Ocupación arbitraria del  espacio público por parte de cooperativas de taxis y camionetas.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Contaminación ambiental.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Difícil accesibilidad desde la E-35 y el </a:t>
                      </a:r>
                      <a:r>
                        <a:rPr lang="es-EC" sz="11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By</a:t>
                      </a: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Pass </a:t>
                      </a:r>
                      <a:r>
                        <a:rPr lang="es-EC" sz="11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Pifo-Yaruquí</a:t>
                      </a: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Ruptura espacial de algunos sectores por efectos del cruce de la E-35.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Existencia de buses, taxis y camionetas para </a:t>
                      </a:r>
                      <a:r>
                        <a:rPr lang="es-EC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transporte.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Cercanía </a:t>
                      </a: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nuevas vías arteriales mejoran la conectividad inter parroquial.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Sistema vial local permite buenas   condiciones de conectividad y accesibilidad.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Condiciones de la mayoría de las  vías en buen estado.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971600" y="260648"/>
            <a:ext cx="7398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 smtClean="0"/>
              <a:t>PROBLEMAS Y POTENCIALIDADES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257278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99592" y="764704"/>
            <a:ext cx="7488832" cy="5292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s-EC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s-EC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Conceptualmente el modelo territorial de la zona central de Pifo se enmarca en la estrategia de desarrollo del Plan Metropolitano de Desarrollo y Ordenamiento Territorial (PMDOT),  mediante la cual las parroquias rurales de la Zona Administrativa Nuevo Aeropuerto, constituye una estructura </a:t>
            </a:r>
            <a:r>
              <a:rPr lang="es-EC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mutinodal</a:t>
            </a:r>
            <a:r>
              <a:rPr lang="es-EC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sub centralidades urbanas favoreciendo la densificación y descongestión del tejido urbano existente y la redistribución de la población de acuerdo a criterios de </a:t>
            </a:r>
            <a:r>
              <a:rPr lang="es-EC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movilidad, seguridad</a:t>
            </a:r>
            <a:r>
              <a:rPr lang="es-EC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con equipamientos y espacio público que garanticen el acceso a servicios en todo el territorio urbanizado.</a:t>
            </a:r>
            <a:endParaRPr lang="es-EC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s-EC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modelo plantea una reestructuración del eje concentrador de actividades económicas a través de una redistribución hacia otros ejes y sectores que permitan una mejor distribución de las  actividades de la zona central, a través del mejoramiento de la accesibilidad y conectividad, del espacio público basado en un modelo de ordenamiento territorial que equilibre y armonice con los distintos usos de suelo asegurando un desarrollo sustentable. </a:t>
            </a:r>
            <a:endParaRPr lang="es-EC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71600" y="260648"/>
            <a:ext cx="7398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 smtClean="0"/>
              <a:t>PRINCIPIOS RECTORES DEL MODELO TERRITORIAL DESEADO</a:t>
            </a:r>
            <a:endParaRPr lang="es-EC" sz="2000" b="1" dirty="0"/>
          </a:p>
        </p:txBody>
      </p:sp>
      <p:pic>
        <p:nvPicPr>
          <p:cNvPr id="9" name="image1.png" descr="../Desktop/Captura%20de%20pantalla%202019-05-23%20a%20la(s)%2009.12.48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605" y="6404197"/>
            <a:ext cx="829342" cy="453803"/>
          </a:xfrm>
          <a:prstGeom prst="rect">
            <a:avLst/>
          </a:prstGeom>
          <a:ln/>
        </p:spPr>
      </p:pic>
      <p:pic>
        <p:nvPicPr>
          <p:cNvPr id="10" name="Marcador de contenido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30" y="6356693"/>
            <a:ext cx="1510170" cy="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7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1.png" descr="../Desktop/Captura%20de%20pantalla%202019-05-23%20a%20la(s)%2009.12.48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79512" y="6211500"/>
            <a:ext cx="1008112" cy="551623"/>
          </a:xfrm>
          <a:prstGeom prst="rect">
            <a:avLst/>
          </a:prstGeom>
          <a:ln/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33009" t="16473" r="34101" b="14523"/>
          <a:stretch/>
        </p:blipFill>
        <p:spPr>
          <a:xfrm>
            <a:off x="0" y="1124744"/>
            <a:ext cx="4372569" cy="57332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Elipse 3"/>
          <p:cNvSpPr/>
          <p:nvPr/>
        </p:nvSpPr>
        <p:spPr>
          <a:xfrm>
            <a:off x="5220072" y="3645024"/>
            <a:ext cx="432048" cy="432048"/>
          </a:xfrm>
          <a:prstGeom prst="ellipse">
            <a:avLst/>
          </a:prstGeom>
          <a:solidFill>
            <a:srgbClr val="3F9E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5328084" y="3754757"/>
            <a:ext cx="216024" cy="216024"/>
          </a:xfrm>
          <a:prstGeom prst="ellipse">
            <a:avLst/>
          </a:prstGeom>
          <a:solidFill>
            <a:srgbClr val="5EE8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/>
          <p:cNvSpPr/>
          <p:nvPr/>
        </p:nvSpPr>
        <p:spPr>
          <a:xfrm>
            <a:off x="5328084" y="4221088"/>
            <a:ext cx="216024" cy="216024"/>
          </a:xfrm>
          <a:prstGeom prst="ellipse">
            <a:avLst/>
          </a:prstGeom>
          <a:solidFill>
            <a:srgbClr val="5EE8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/>
          <p:cNvSpPr/>
          <p:nvPr/>
        </p:nvSpPr>
        <p:spPr>
          <a:xfrm>
            <a:off x="5220072" y="4581128"/>
            <a:ext cx="432048" cy="432048"/>
          </a:xfrm>
          <a:prstGeom prst="ellipse">
            <a:avLst/>
          </a:prstGeom>
          <a:noFill/>
          <a:ln w="19050" cmpd="sng">
            <a:solidFill>
              <a:srgbClr val="3F9EE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4" name="Conector recto 13"/>
          <p:cNvCxnSpPr/>
          <p:nvPr/>
        </p:nvCxnSpPr>
        <p:spPr>
          <a:xfrm>
            <a:off x="5292080" y="5301208"/>
            <a:ext cx="360040" cy="0"/>
          </a:xfrm>
          <a:prstGeom prst="line">
            <a:avLst/>
          </a:prstGeom>
          <a:ln>
            <a:solidFill>
              <a:srgbClr val="B22AF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5292080" y="5733256"/>
            <a:ext cx="36004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971600" y="260648"/>
            <a:ext cx="7398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 smtClean="0"/>
              <a:t>MODELO TERRITORIAL GENERAL PMDOT VIGENTE </a:t>
            </a:r>
            <a:endParaRPr lang="es-EC" sz="2000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5940152" y="3429000"/>
            <a:ext cx="2736304" cy="251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600" dirty="0" smtClean="0"/>
              <a:t>CENTRALIDAD ZONAL</a:t>
            </a:r>
          </a:p>
          <a:p>
            <a:pPr>
              <a:lnSpc>
                <a:spcPct val="200000"/>
              </a:lnSpc>
            </a:pPr>
            <a:r>
              <a:rPr lang="es-ES" sz="1600" dirty="0" smtClean="0"/>
              <a:t>SUBCENTRALIDAD LOCAL</a:t>
            </a:r>
          </a:p>
          <a:p>
            <a:pPr>
              <a:lnSpc>
                <a:spcPct val="200000"/>
              </a:lnSpc>
            </a:pPr>
            <a:r>
              <a:rPr lang="es-ES" sz="1600" dirty="0" smtClean="0"/>
              <a:t>PIFO-ÁREA DE INFLUENCIA</a:t>
            </a:r>
          </a:p>
          <a:p>
            <a:pPr>
              <a:lnSpc>
                <a:spcPct val="200000"/>
              </a:lnSpc>
            </a:pPr>
            <a:r>
              <a:rPr lang="es-ES" sz="1600" dirty="0" smtClean="0"/>
              <a:t>CONECTORES</a:t>
            </a:r>
          </a:p>
          <a:p>
            <a:pPr>
              <a:lnSpc>
                <a:spcPct val="200000"/>
              </a:lnSpc>
            </a:pPr>
            <a:r>
              <a:rPr lang="es-ES" sz="1600" dirty="0" smtClean="0"/>
              <a:t>VÍA DISTRITAL Y REGIONAL</a:t>
            </a:r>
            <a:endParaRPr lang="es-ES" sz="1600" dirty="0"/>
          </a:p>
        </p:txBody>
      </p:sp>
      <p:pic>
        <p:nvPicPr>
          <p:cNvPr id="20" name="Marcador de contenido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30" y="6356693"/>
            <a:ext cx="1510170" cy="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7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788024" y="1700808"/>
            <a:ext cx="3960440" cy="363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</a:pPr>
            <a:r>
              <a:rPr lang="es-EC" sz="16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OBJETIVO GENERAL</a:t>
            </a:r>
          </a:p>
          <a:p>
            <a:pPr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</a:pPr>
            <a:endParaRPr lang="es-EC" sz="16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s-EC" sz="1600" dirty="0" smtClean="0"/>
              <a:t>Consolidar </a:t>
            </a:r>
            <a:r>
              <a:rPr lang="es-EC" sz="1600" dirty="0"/>
              <a:t>la vocación residencial y comercial del centro de </a:t>
            </a:r>
            <a:r>
              <a:rPr lang="es-EC" sz="1600" dirty="0" err="1"/>
              <a:t>Pifo</a:t>
            </a:r>
            <a:r>
              <a:rPr lang="es-EC" sz="1600" dirty="0"/>
              <a:t>, mejorando la movilidad y el funcionamiento de las  actividades económicas implantadas en el eje principal  de acceso al área central y en torno al parque histórico, la recuperación del espacio público y la consolidación de una red verde urbana de carácter barrial y sectorial,  que permitan impulsar el  desarrollo comercial y turístico de manera sostenible.</a:t>
            </a:r>
            <a:endParaRPr lang="es-EC" sz="1600" dirty="0">
              <a:effectLst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971600" y="260648"/>
            <a:ext cx="73983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 smtClean="0"/>
              <a:t>PROPUESTA TERRITORIAL </a:t>
            </a:r>
          </a:p>
          <a:p>
            <a:pPr algn="ctr"/>
            <a:r>
              <a:rPr lang="es-EC" sz="2000" b="1" dirty="0" smtClean="0"/>
              <a:t>PLAN ESPECIAL DE LA ZONA CENTRAL DE PIFO</a:t>
            </a:r>
            <a:endParaRPr lang="es-EC" sz="2000" b="1" dirty="0"/>
          </a:p>
        </p:txBody>
      </p:sp>
      <p:pic>
        <p:nvPicPr>
          <p:cNvPr id="3" name="Imagen 2" descr="ANEXO2_DELIMITACIÓN DEL PLAN_page-00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t="4584" r="4993" b="19322"/>
          <a:stretch/>
        </p:blipFill>
        <p:spPr>
          <a:xfrm>
            <a:off x="0" y="980728"/>
            <a:ext cx="4325247" cy="5218557"/>
          </a:xfrm>
          <a:prstGeom prst="rect">
            <a:avLst/>
          </a:prstGeom>
        </p:spPr>
      </p:pic>
      <p:pic>
        <p:nvPicPr>
          <p:cNvPr id="14" name="Imagen 13" descr="ANEXO2_DELIMITACIÓN DEL PLAN_page-00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5" t="89044" r="21836" b="6466"/>
          <a:stretch/>
        </p:blipFill>
        <p:spPr>
          <a:xfrm>
            <a:off x="3131840" y="6216860"/>
            <a:ext cx="1193407" cy="621877"/>
          </a:xfrm>
          <a:prstGeom prst="rect">
            <a:avLst/>
          </a:prstGeom>
        </p:spPr>
      </p:pic>
      <p:pic>
        <p:nvPicPr>
          <p:cNvPr id="15" name="image1.png" descr="../Desktop/Captura%20de%20pantalla%202019-05-23%20a%20la(s)%2009.12.48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605" y="6404197"/>
            <a:ext cx="829342" cy="453803"/>
          </a:xfrm>
          <a:prstGeom prst="rect">
            <a:avLst/>
          </a:prstGeom>
          <a:ln/>
        </p:spPr>
      </p:pic>
      <p:pic>
        <p:nvPicPr>
          <p:cNvPr id="16" name="Marcador de contenido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30" y="6356693"/>
            <a:ext cx="1510170" cy="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4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971600" y="260648"/>
            <a:ext cx="7398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 smtClean="0"/>
              <a:t>PROPUESTA PIEZAS Y TRATAMIENTOS URBANÍSTICOS</a:t>
            </a:r>
            <a:endParaRPr lang="es-EC" sz="2000" b="1" dirty="0"/>
          </a:p>
        </p:txBody>
      </p:sp>
      <p:pic>
        <p:nvPicPr>
          <p:cNvPr id="10" name="Imagen 9" descr="ANEXO10_PIEZAS_URBANÍSTICAS_page-00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t="4584" r="5418" b="19505"/>
          <a:stretch/>
        </p:blipFill>
        <p:spPr>
          <a:xfrm>
            <a:off x="0" y="980728"/>
            <a:ext cx="4300101" cy="5205982"/>
          </a:xfrm>
          <a:prstGeom prst="rect">
            <a:avLst/>
          </a:prstGeom>
        </p:spPr>
      </p:pic>
      <p:pic>
        <p:nvPicPr>
          <p:cNvPr id="11" name="Imagen 10" descr="ANEXO11_TRATAMIENTOS_page-00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0" t="4584" r="5506" b="19505"/>
          <a:stretch/>
        </p:blipFill>
        <p:spPr>
          <a:xfrm>
            <a:off x="4881386" y="980728"/>
            <a:ext cx="4262380" cy="520598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0" y="980728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/>
              <a:t>PIEZAS</a:t>
            </a:r>
            <a:endParaRPr lang="es-EC" sz="1600" b="1" dirty="0"/>
          </a:p>
        </p:txBody>
      </p:sp>
      <p:sp>
        <p:nvSpPr>
          <p:cNvPr id="13" name="Rectángulo 12"/>
          <p:cNvSpPr/>
          <p:nvPr/>
        </p:nvSpPr>
        <p:spPr>
          <a:xfrm>
            <a:off x="4873709" y="980728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/>
              <a:t>TRATAMIENTOS</a:t>
            </a:r>
            <a:endParaRPr lang="es-EC" sz="1600" b="1" dirty="0"/>
          </a:p>
        </p:txBody>
      </p:sp>
      <p:pic>
        <p:nvPicPr>
          <p:cNvPr id="14" name="Imagen 13" descr="ANEXO10_PIEZAS_URBANÍSTICAS_page-00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4" t="89603" r="17597" b="2636"/>
          <a:stretch/>
        </p:blipFill>
        <p:spPr>
          <a:xfrm>
            <a:off x="2051720" y="6175433"/>
            <a:ext cx="1128739" cy="682567"/>
          </a:xfrm>
          <a:prstGeom prst="rect">
            <a:avLst/>
          </a:prstGeom>
        </p:spPr>
      </p:pic>
      <p:pic>
        <p:nvPicPr>
          <p:cNvPr id="15" name="Imagen 14" descr="ANEXO10_PIEZAS_URBANÍSTICAS_page-00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0" t="88182" r="4252" b="7353"/>
          <a:stretch/>
        </p:blipFill>
        <p:spPr>
          <a:xfrm>
            <a:off x="3203848" y="6197412"/>
            <a:ext cx="1144179" cy="643577"/>
          </a:xfrm>
          <a:prstGeom prst="rect">
            <a:avLst/>
          </a:prstGeom>
        </p:spPr>
      </p:pic>
      <p:pic>
        <p:nvPicPr>
          <p:cNvPr id="16" name="Imagen 15" descr="ANEXO11_TRATAMIENTOS_page-000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0" t="89043" r="22105" b="4470"/>
          <a:stretch/>
        </p:blipFill>
        <p:spPr>
          <a:xfrm>
            <a:off x="4860032" y="5728680"/>
            <a:ext cx="1656184" cy="1129320"/>
          </a:xfrm>
          <a:prstGeom prst="rect">
            <a:avLst/>
          </a:prstGeom>
        </p:spPr>
      </p:pic>
      <p:pic>
        <p:nvPicPr>
          <p:cNvPr id="17" name="image1.png" descr="../Desktop/Captura%20de%20pantalla%202019-05-23%20a%20la(s)%2009.12.48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605" y="6404197"/>
            <a:ext cx="829342" cy="453803"/>
          </a:xfrm>
          <a:prstGeom prst="rect">
            <a:avLst/>
          </a:prstGeom>
          <a:ln/>
        </p:spPr>
      </p:pic>
      <p:pic>
        <p:nvPicPr>
          <p:cNvPr id="18" name="Marcador de contenido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30" y="6356693"/>
            <a:ext cx="1510170" cy="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71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ANEXO13_ZONIFICACION_page-00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4217" r="4729" b="19802"/>
          <a:stretch/>
        </p:blipFill>
        <p:spPr>
          <a:xfrm>
            <a:off x="4826864" y="980728"/>
            <a:ext cx="4303101" cy="5154090"/>
          </a:xfrm>
          <a:prstGeom prst="rect">
            <a:avLst/>
          </a:prstGeom>
        </p:spPr>
      </p:pic>
      <p:pic>
        <p:nvPicPr>
          <p:cNvPr id="9" name="Imagen 8" descr="ANEXO13_ZONIFICACION_page-00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4" t="88899" r="16501" b="3084"/>
          <a:stretch/>
        </p:blipFill>
        <p:spPr>
          <a:xfrm>
            <a:off x="4788024" y="5547754"/>
            <a:ext cx="2186510" cy="1323015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4873709" y="980728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/>
              <a:t>ZONIFICACIÓN</a:t>
            </a:r>
            <a:endParaRPr lang="es-EC" sz="1600" b="1" dirty="0"/>
          </a:p>
        </p:txBody>
      </p:sp>
      <p:pic>
        <p:nvPicPr>
          <p:cNvPr id="3" name="Imagen 2" descr="ANEXO12_USOS DE SUELO_page-000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" t="4767" r="5160" b="19689"/>
          <a:stretch/>
        </p:blipFill>
        <p:spPr>
          <a:xfrm>
            <a:off x="0" y="980728"/>
            <a:ext cx="4312675" cy="5180831"/>
          </a:xfrm>
          <a:prstGeom prst="rect">
            <a:avLst/>
          </a:prstGeom>
        </p:spPr>
      </p:pic>
      <p:pic>
        <p:nvPicPr>
          <p:cNvPr id="14" name="Imagen 13" descr="ANEXO12_USOS DE SUELO_page-000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0" t="89338" r="22522" b="3002"/>
          <a:stretch/>
        </p:blipFill>
        <p:spPr>
          <a:xfrm>
            <a:off x="1331640" y="5629940"/>
            <a:ext cx="1440160" cy="1228059"/>
          </a:xfrm>
          <a:prstGeom prst="rect">
            <a:avLst/>
          </a:prstGeom>
        </p:spPr>
      </p:pic>
      <p:pic>
        <p:nvPicPr>
          <p:cNvPr id="15" name="Imagen 14" descr="ANEXO12_USOS DE SUELO_page-000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6" t="87414" r="4864" b="7223"/>
          <a:stretch/>
        </p:blipFill>
        <p:spPr>
          <a:xfrm>
            <a:off x="3203848" y="6140480"/>
            <a:ext cx="1089387" cy="71752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971600" y="260648"/>
            <a:ext cx="7398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 smtClean="0"/>
              <a:t>PROPUESTA USOS DE SUELO Y ZONIFICACIÓN</a:t>
            </a:r>
            <a:endParaRPr lang="es-EC" sz="2000" b="1" dirty="0"/>
          </a:p>
        </p:txBody>
      </p:sp>
      <p:sp>
        <p:nvSpPr>
          <p:cNvPr id="17" name="Rectángulo 16"/>
          <p:cNvSpPr/>
          <p:nvPr/>
        </p:nvSpPr>
        <p:spPr>
          <a:xfrm>
            <a:off x="11255" y="980728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/>
              <a:t>USOS DE SUELO</a:t>
            </a:r>
            <a:endParaRPr lang="es-EC" sz="1600" b="1" dirty="0"/>
          </a:p>
        </p:txBody>
      </p:sp>
      <p:pic>
        <p:nvPicPr>
          <p:cNvPr id="19" name="image1.png" descr="../Desktop/Captura%20de%20pantalla%202019-05-23%20a%20la(s)%2009.12.48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4605" y="6404197"/>
            <a:ext cx="829342" cy="453803"/>
          </a:xfrm>
          <a:prstGeom prst="rect">
            <a:avLst/>
          </a:prstGeom>
          <a:ln/>
        </p:spPr>
      </p:pic>
      <p:pic>
        <p:nvPicPr>
          <p:cNvPr id="20" name="Marcador de contenido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30" y="6356693"/>
            <a:ext cx="1510170" cy="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2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697027"/>
              </p:ext>
            </p:extLst>
          </p:nvPr>
        </p:nvGraphicFramePr>
        <p:xfrm>
          <a:off x="9050" y="927542"/>
          <a:ext cx="4202910" cy="5930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26" name="Acrobat Document" r:id="rId3" imgW="7530480" imgH="10639440" progId="AcroExch.Document.7">
                  <p:embed/>
                </p:oleObj>
              </mc:Choice>
              <mc:Fallback>
                <p:oleObj name="Acrobat Document" r:id="rId3" imgW="7530480" imgH="10639440" progId="AcroExch.Document.7">
                  <p:embed/>
                  <p:pic>
                    <p:nvPicPr>
                      <p:cNvPr id="0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0" y="927542"/>
                        <a:ext cx="4202910" cy="593045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 descr="ANEXO12_USOS DE SUELO_page-000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" t="4767" r="5160" b="19689"/>
          <a:stretch/>
        </p:blipFill>
        <p:spPr>
          <a:xfrm>
            <a:off x="4831325" y="980728"/>
            <a:ext cx="4312675" cy="5180831"/>
          </a:xfrm>
          <a:prstGeom prst="rect">
            <a:avLst/>
          </a:prstGeom>
        </p:spPr>
      </p:pic>
      <p:pic>
        <p:nvPicPr>
          <p:cNvPr id="8" name="Imagen 7" descr="ANEXO12_USOS DE SUELO_page-000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0" t="89338" r="22522" b="3002"/>
          <a:stretch/>
        </p:blipFill>
        <p:spPr>
          <a:xfrm>
            <a:off x="5940152" y="5629941"/>
            <a:ext cx="1440160" cy="1228059"/>
          </a:xfrm>
          <a:prstGeom prst="rect">
            <a:avLst/>
          </a:prstGeom>
        </p:spPr>
      </p:pic>
      <p:pic>
        <p:nvPicPr>
          <p:cNvPr id="9" name="Imagen 8" descr="ANEXO12_USOS DE SUELO_page-000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6" t="87414" r="4864" b="7223"/>
          <a:stretch/>
        </p:blipFill>
        <p:spPr>
          <a:xfrm>
            <a:off x="4716016" y="6140480"/>
            <a:ext cx="1089387" cy="71752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842580" y="980728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/>
              <a:t>USOS DE SUELO</a:t>
            </a:r>
            <a:endParaRPr lang="es-EC" sz="1600" b="1" dirty="0"/>
          </a:p>
        </p:txBody>
      </p:sp>
      <p:sp>
        <p:nvSpPr>
          <p:cNvPr id="12" name="Rectángulo 11"/>
          <p:cNvSpPr/>
          <p:nvPr/>
        </p:nvSpPr>
        <p:spPr>
          <a:xfrm>
            <a:off x="971600" y="260648"/>
            <a:ext cx="7398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 smtClean="0"/>
              <a:t>PROPUESTA USOS DE SUELO Y ZONIFICACIÓN</a:t>
            </a:r>
            <a:endParaRPr lang="es-EC" sz="2000" b="1" dirty="0"/>
          </a:p>
        </p:txBody>
      </p:sp>
      <p:pic>
        <p:nvPicPr>
          <p:cNvPr id="14" name="Marcador de contenido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30" y="6356693"/>
            <a:ext cx="1510170" cy="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8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276113"/>
              </p:ext>
            </p:extLst>
          </p:nvPr>
        </p:nvGraphicFramePr>
        <p:xfrm>
          <a:off x="179512" y="980728"/>
          <a:ext cx="4142082" cy="5861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45" name="Acrobat Document" r:id="rId3" imgW="7530480" imgH="10630440" progId="AcroExch.Document.7">
                  <p:embed/>
                </p:oleObj>
              </mc:Choice>
              <mc:Fallback>
                <p:oleObj name="Acrobat Document" r:id="rId3" imgW="7530480" imgH="10630440" progId="AcroExch.Document.7">
                  <p:embed/>
                  <p:pic>
                    <p:nvPicPr>
                      <p:cNvPr id="0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980728"/>
                        <a:ext cx="4142082" cy="586132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n 7" descr="ANEXO13_ZONIFICACION_page-000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4217" r="4729" b="19802"/>
          <a:stretch/>
        </p:blipFill>
        <p:spPr>
          <a:xfrm>
            <a:off x="4826864" y="980728"/>
            <a:ext cx="4303101" cy="5154090"/>
          </a:xfrm>
          <a:prstGeom prst="rect">
            <a:avLst/>
          </a:prstGeom>
        </p:spPr>
      </p:pic>
      <p:pic>
        <p:nvPicPr>
          <p:cNvPr id="9" name="Imagen 8" descr="ANEXO13_ZONIFICACION_page-0001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4" t="88899" r="16501" b="3084"/>
          <a:stretch/>
        </p:blipFill>
        <p:spPr>
          <a:xfrm>
            <a:off x="4788024" y="5547754"/>
            <a:ext cx="2186510" cy="132301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873709" y="980728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/>
              <a:t>ZONIFICACIÓN</a:t>
            </a:r>
            <a:endParaRPr lang="es-EC" sz="1600" b="1" dirty="0"/>
          </a:p>
        </p:txBody>
      </p:sp>
      <p:sp>
        <p:nvSpPr>
          <p:cNvPr id="11" name="Rectángulo 10"/>
          <p:cNvSpPr/>
          <p:nvPr/>
        </p:nvSpPr>
        <p:spPr>
          <a:xfrm>
            <a:off x="971600" y="260648"/>
            <a:ext cx="7398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 smtClean="0"/>
              <a:t>PROPUESTA USOS DE SUELO Y ZONIFICACIÓN</a:t>
            </a:r>
            <a:endParaRPr lang="es-EC" sz="2000" b="1" dirty="0"/>
          </a:p>
        </p:txBody>
      </p:sp>
      <p:pic>
        <p:nvPicPr>
          <p:cNvPr id="13" name="Marcador de contenido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30" y="6356693"/>
            <a:ext cx="1510170" cy="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9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ANEXO7_SISTEMA VIAL_page-00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" t="5210" r="5582" b="20162"/>
          <a:stretch/>
        </p:blipFill>
        <p:spPr>
          <a:xfrm>
            <a:off x="-3380" y="980728"/>
            <a:ext cx="4274954" cy="5117958"/>
          </a:xfrm>
          <a:prstGeom prst="rect">
            <a:avLst/>
          </a:prstGeom>
        </p:spPr>
      </p:pic>
      <p:pic>
        <p:nvPicPr>
          <p:cNvPr id="4" name="Imagen 3" descr="ANEXO8_JERARQUÍA Y SECCIONES VIALES_page-00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11002" r="10328" b="19505"/>
          <a:stretch/>
        </p:blipFill>
        <p:spPr>
          <a:xfrm>
            <a:off x="4820140" y="980727"/>
            <a:ext cx="4320480" cy="5133697"/>
          </a:xfrm>
          <a:prstGeom prst="rect">
            <a:avLst/>
          </a:prstGeom>
        </p:spPr>
      </p:pic>
      <p:pic>
        <p:nvPicPr>
          <p:cNvPr id="10" name="Imagen 9" descr="ANEXO7_SISTEMA VIAL_page-00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0" t="89487" r="23979" b="5588"/>
          <a:stretch/>
        </p:blipFill>
        <p:spPr>
          <a:xfrm>
            <a:off x="1763688" y="6089072"/>
            <a:ext cx="1175918" cy="74397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1255" y="980728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/>
              <a:t>SISTEMA VIAL</a:t>
            </a:r>
            <a:endParaRPr lang="es-EC" sz="1600" b="1" dirty="0"/>
          </a:p>
        </p:txBody>
      </p:sp>
      <p:pic>
        <p:nvPicPr>
          <p:cNvPr id="13" name="Imagen 12" descr="ANEXO7_SISTEMA VIAL_page-00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2" t="88738" r="8687" b="8366"/>
          <a:stretch/>
        </p:blipFill>
        <p:spPr>
          <a:xfrm>
            <a:off x="3131840" y="6093296"/>
            <a:ext cx="1175918" cy="437461"/>
          </a:xfrm>
          <a:prstGeom prst="rect">
            <a:avLst/>
          </a:prstGeom>
        </p:spPr>
      </p:pic>
      <p:pic>
        <p:nvPicPr>
          <p:cNvPr id="14" name="Imagen 13" descr="ANEXO8_JERARQUÍA Y SECCIONES VIALES_page-00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7" t="89213" r="5146" b="6531"/>
          <a:stretch/>
        </p:blipFill>
        <p:spPr>
          <a:xfrm>
            <a:off x="4800597" y="5492082"/>
            <a:ext cx="2592287" cy="566705"/>
          </a:xfrm>
          <a:prstGeom prst="rect">
            <a:avLst/>
          </a:prstGeom>
        </p:spPr>
      </p:pic>
      <p:pic>
        <p:nvPicPr>
          <p:cNvPr id="15" name="Imagen 14" descr="ANEXO8_JERARQUÍA Y SECCIONES VIALES_page-00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8" t="93698" r="21434" b="427"/>
          <a:stretch/>
        </p:blipFill>
        <p:spPr>
          <a:xfrm>
            <a:off x="4860032" y="6075702"/>
            <a:ext cx="979731" cy="782298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4788024" y="980728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/>
              <a:t>JERARQUÍA Y SECCIONES VIALES</a:t>
            </a:r>
            <a:endParaRPr lang="es-EC" sz="1600" b="1" dirty="0"/>
          </a:p>
        </p:txBody>
      </p:sp>
      <p:sp>
        <p:nvSpPr>
          <p:cNvPr id="17" name="Rectángulo 16"/>
          <p:cNvSpPr/>
          <p:nvPr/>
        </p:nvSpPr>
        <p:spPr>
          <a:xfrm>
            <a:off x="971600" y="260648"/>
            <a:ext cx="7398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 smtClean="0"/>
              <a:t>PROPUESTA SISTEMA VIAL</a:t>
            </a:r>
            <a:endParaRPr lang="es-EC" sz="2000" b="1" dirty="0"/>
          </a:p>
        </p:txBody>
      </p:sp>
      <p:pic>
        <p:nvPicPr>
          <p:cNvPr id="19" name="image1.png" descr="../Desktop/Captura%20de%20pantalla%202019-05-23%20a%20la(s)%2009.12.48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605" y="6404197"/>
            <a:ext cx="829342" cy="453803"/>
          </a:xfrm>
          <a:prstGeom prst="rect">
            <a:avLst/>
          </a:prstGeom>
          <a:ln/>
        </p:spPr>
      </p:pic>
      <p:pic>
        <p:nvPicPr>
          <p:cNvPr id="20" name="Marcador de contenido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30" y="6356693"/>
            <a:ext cx="1510170" cy="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5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971600" y="260648"/>
            <a:ext cx="7398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 smtClean="0"/>
              <a:t>PROPUESTA RED VERDE URBANA </a:t>
            </a:r>
            <a:r>
              <a:rPr lang="mr-IN" sz="2000" b="1" dirty="0" smtClean="0"/>
              <a:t>–</a:t>
            </a:r>
            <a:r>
              <a:rPr lang="es-EC" sz="2000" b="1" dirty="0" smtClean="0"/>
              <a:t> EQUIPAMIENTOS - CICLOVÍA</a:t>
            </a:r>
            <a:endParaRPr lang="es-EC" sz="2000" b="1" dirty="0"/>
          </a:p>
        </p:txBody>
      </p:sp>
      <p:pic>
        <p:nvPicPr>
          <p:cNvPr id="3" name="Imagen 2" descr="ANEXO4_RED VERDE URBANA, CILOVIA Y CORREDOR ECOLÓGICO_page-00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12835" r="9672" b="18222"/>
          <a:stretch/>
        </p:blipFill>
        <p:spPr>
          <a:xfrm>
            <a:off x="0" y="980728"/>
            <a:ext cx="4283968" cy="5018556"/>
          </a:xfrm>
          <a:prstGeom prst="rect">
            <a:avLst/>
          </a:prstGeom>
        </p:spPr>
      </p:pic>
      <p:pic>
        <p:nvPicPr>
          <p:cNvPr id="4" name="Imagen 3" descr="ANEXO3_RED VERDE URBANA Y EQUIPAMIENTOS_page-00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12652" r="10841" b="18589"/>
          <a:stretch/>
        </p:blipFill>
        <p:spPr>
          <a:xfrm>
            <a:off x="4922252" y="980728"/>
            <a:ext cx="4230584" cy="5005208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1255" y="980728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/>
              <a:t>RVU Y CICLOVÍA </a:t>
            </a:r>
            <a:endParaRPr lang="es-EC" sz="1600" b="1" dirty="0"/>
          </a:p>
        </p:txBody>
      </p:sp>
      <p:sp>
        <p:nvSpPr>
          <p:cNvPr id="14" name="Rectángulo 13"/>
          <p:cNvSpPr/>
          <p:nvPr/>
        </p:nvSpPr>
        <p:spPr>
          <a:xfrm>
            <a:off x="4932040" y="980728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/>
              <a:t>RVU Y EQUIPAMIENTOS</a:t>
            </a:r>
            <a:endParaRPr lang="es-EC" sz="1600" b="1" dirty="0"/>
          </a:p>
        </p:txBody>
      </p:sp>
      <p:pic>
        <p:nvPicPr>
          <p:cNvPr id="15" name="Imagen 14" descr="ANEXO4_RED VERDE URBANA, CILOVIA Y CORREDOR ECOLÓGICO_page-00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1" t="89670" r="16455" b="4547"/>
          <a:stretch/>
        </p:blipFill>
        <p:spPr>
          <a:xfrm>
            <a:off x="2771800" y="6021288"/>
            <a:ext cx="1491047" cy="836712"/>
          </a:xfrm>
          <a:prstGeom prst="rect">
            <a:avLst/>
          </a:prstGeom>
        </p:spPr>
      </p:pic>
      <p:pic>
        <p:nvPicPr>
          <p:cNvPr id="16" name="Imagen 15" descr="ANEXO3_RED VERDE URBANA Y EQUIPAMIENTOS_page-00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5" t="89398" r="18155" b="636"/>
          <a:stretch/>
        </p:blipFill>
        <p:spPr>
          <a:xfrm>
            <a:off x="4913416" y="5291542"/>
            <a:ext cx="1746816" cy="1521834"/>
          </a:xfrm>
          <a:prstGeom prst="rect">
            <a:avLst/>
          </a:prstGeom>
        </p:spPr>
      </p:pic>
      <p:pic>
        <p:nvPicPr>
          <p:cNvPr id="17" name="image1.png" descr="../Desktop/Captura%20de%20pantalla%202019-05-23%20a%20la(s)%2009.12.48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605" y="6404197"/>
            <a:ext cx="829342" cy="453803"/>
          </a:xfrm>
          <a:prstGeom prst="rect">
            <a:avLst/>
          </a:prstGeom>
          <a:ln/>
        </p:spPr>
      </p:pic>
      <p:pic>
        <p:nvPicPr>
          <p:cNvPr id="18" name="Marcador de contenido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30" y="6356693"/>
            <a:ext cx="1510170" cy="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0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9552" y="980728"/>
            <a:ext cx="8064896" cy="4738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_tradnl" sz="1600" b="1" dirty="0" smtClean="0"/>
              <a:t>Art</a:t>
            </a:r>
            <a:r>
              <a:rPr lang="es-ES_tradnl" sz="1600" b="1" dirty="0"/>
              <a:t>. IV.1.25.- Planes especiales.</a:t>
            </a:r>
            <a:r>
              <a:rPr lang="es-ES_tradnl" sz="1600" b="1" dirty="0" smtClean="0"/>
              <a:t>-</a:t>
            </a:r>
          </a:p>
          <a:p>
            <a:pPr algn="just">
              <a:lnSpc>
                <a:spcPct val="120000"/>
              </a:lnSpc>
            </a:pPr>
            <a:endParaRPr lang="es-ES_tradnl" sz="1400" b="1" dirty="0"/>
          </a:p>
          <a:p>
            <a:pPr marL="342900" indent="-342900" algn="just">
              <a:lnSpc>
                <a:spcPct val="120000"/>
              </a:lnSpc>
              <a:buAutoNum type="arabicPeriod"/>
            </a:pPr>
            <a:r>
              <a:rPr lang="es-ES_tradnl" sz="1400" dirty="0" smtClean="0"/>
              <a:t>Son </a:t>
            </a:r>
            <a:r>
              <a:rPr lang="es-ES_tradnl" sz="1400" dirty="0"/>
              <a:t>los instrumentos de planeamiento de la administración metropolitana, cuyo objetivo es </a:t>
            </a:r>
            <a:r>
              <a:rPr lang="es-ES_tradnl" sz="1400" dirty="0" smtClean="0"/>
              <a:t>la planificación </a:t>
            </a:r>
            <a:r>
              <a:rPr lang="es-ES_tradnl" sz="1400" dirty="0"/>
              <a:t>urbanística de las parroquias, barrios o manzanas, o </a:t>
            </a:r>
            <a:r>
              <a:rPr lang="es-ES_tradnl" sz="1400" dirty="0" smtClean="0"/>
              <a:t>de sectores </a:t>
            </a:r>
            <a:r>
              <a:rPr lang="es-ES_tradnl" sz="1400" dirty="0"/>
              <a:t>de </a:t>
            </a:r>
            <a:r>
              <a:rPr lang="es-ES_tradnl" sz="1400" dirty="0" smtClean="0"/>
              <a:t>planificación específicos</a:t>
            </a:r>
            <a:r>
              <a:rPr lang="es-ES_tradnl" sz="1400" dirty="0"/>
              <a:t>, urbanos o rurales, que por su dinámica entren </a:t>
            </a:r>
            <a:r>
              <a:rPr lang="es-ES_tradnl" sz="1400" dirty="0" smtClean="0"/>
              <a:t>en contradicción </a:t>
            </a:r>
            <a:r>
              <a:rPr lang="es-ES_tradnl" sz="1400" dirty="0"/>
              <a:t>con la normativa </a:t>
            </a:r>
            <a:r>
              <a:rPr lang="es-ES_tradnl" sz="1400" dirty="0" smtClean="0"/>
              <a:t>vigente.</a:t>
            </a:r>
          </a:p>
          <a:p>
            <a:pPr marL="342900" indent="-342900" algn="just">
              <a:lnSpc>
                <a:spcPct val="120000"/>
              </a:lnSpc>
              <a:buAutoNum type="arabicPeriod"/>
            </a:pPr>
            <a:r>
              <a:rPr lang="es-ES_tradnl" sz="1400" dirty="0" smtClean="0"/>
              <a:t>Pueden </a:t>
            </a:r>
            <a:r>
              <a:rPr lang="es-ES_tradnl" sz="1400" dirty="0"/>
              <a:t>tener otras finalidades específicas en otras circunscripciones territoriales del </a:t>
            </a:r>
            <a:r>
              <a:rPr lang="es-ES_tradnl" sz="1400" dirty="0" smtClean="0"/>
              <a:t>Distrito Metropolitano </a:t>
            </a:r>
            <a:r>
              <a:rPr lang="es-ES_tradnl" sz="1400" dirty="0"/>
              <a:t>de Quito, tales como</a:t>
            </a:r>
            <a:r>
              <a:rPr lang="es-ES_tradnl" sz="1400" dirty="0" smtClean="0"/>
              <a:t>:</a:t>
            </a:r>
          </a:p>
          <a:p>
            <a:pPr marL="800100" lvl="1" indent="-342900" algn="just">
              <a:lnSpc>
                <a:spcPct val="120000"/>
              </a:lnSpc>
              <a:buFont typeface="+mj-lt"/>
              <a:buAutoNum type="alphaLcPeriod"/>
            </a:pPr>
            <a:r>
              <a:rPr lang="es-ES_tradnl" sz="1400" dirty="0" smtClean="0"/>
              <a:t>La </a:t>
            </a:r>
            <a:r>
              <a:rPr lang="es-ES_tradnl" sz="1400" dirty="0"/>
              <a:t>planificación del uso y la conservación de áreas naturales, de protección ecológica y </a:t>
            </a:r>
            <a:r>
              <a:rPr lang="es-ES_tradnl" sz="1400" dirty="0" smtClean="0"/>
              <a:t>de recreación paisajística.</a:t>
            </a:r>
          </a:p>
          <a:p>
            <a:pPr marL="800100" lvl="1" indent="-342900" algn="just">
              <a:lnSpc>
                <a:spcPct val="120000"/>
              </a:lnSpc>
              <a:buFont typeface="+mj-lt"/>
              <a:buAutoNum type="alphaLcPeriod"/>
            </a:pPr>
            <a:r>
              <a:rPr lang="es-ES_tradnl" sz="1400" dirty="0" smtClean="0"/>
              <a:t>La </a:t>
            </a:r>
            <a:r>
              <a:rPr lang="es-ES_tradnl" sz="1400" dirty="0"/>
              <a:t>planificación del uso y la conservación de elementos de ordenamiento como el vial, el </a:t>
            </a:r>
            <a:r>
              <a:rPr lang="es-ES_tradnl" sz="1400" dirty="0" smtClean="0"/>
              <a:t>de saneamiento </a:t>
            </a:r>
            <a:r>
              <a:rPr lang="es-ES_tradnl" sz="1400" dirty="0"/>
              <a:t>y el de recuperación ambiental.</a:t>
            </a:r>
          </a:p>
          <a:p>
            <a:pPr marL="342900" indent="-342900" algn="just">
              <a:lnSpc>
                <a:spcPct val="120000"/>
              </a:lnSpc>
              <a:buAutoNum type="arabicPeriod"/>
            </a:pPr>
            <a:r>
              <a:rPr lang="es-ES_tradnl" sz="1400" dirty="0" smtClean="0"/>
              <a:t>Los </a:t>
            </a:r>
            <a:r>
              <a:rPr lang="es-ES_tradnl" sz="1400" dirty="0"/>
              <a:t>planes especiales pueden precisar o modificar las determinaciones que sobre ordenamiento, uso y ocupación del suelo y edificación se establecen en el PMOT.</a:t>
            </a:r>
          </a:p>
          <a:p>
            <a:pPr marL="342900" indent="-342900" algn="just">
              <a:lnSpc>
                <a:spcPct val="120000"/>
              </a:lnSpc>
              <a:buAutoNum type="arabicPeriod"/>
            </a:pPr>
            <a:r>
              <a:rPr lang="es-ES_tradnl" sz="1400" dirty="0" smtClean="0"/>
              <a:t>Estos </a:t>
            </a:r>
            <a:r>
              <a:rPr lang="es-ES_tradnl" sz="1400" dirty="0"/>
              <a:t>planes se realizarán por iniciativa metropolitana, a través de la Administración Zonal correspondiente y la Secretaría responsable del territorio, hábitat y vivienda; o, por iniciativa privada</a:t>
            </a:r>
            <a:r>
              <a:rPr lang="es-ES_tradnl" sz="1400" dirty="0" smtClean="0"/>
              <a:t>.</a:t>
            </a:r>
          </a:p>
          <a:p>
            <a:pPr marL="342900" indent="-342900" algn="just">
              <a:lnSpc>
                <a:spcPct val="120000"/>
              </a:lnSpc>
              <a:buAutoNum type="arabicPeriod"/>
            </a:pPr>
            <a:endParaRPr lang="es-ES_tradnl" sz="1400" dirty="0" smtClean="0"/>
          </a:p>
          <a:p>
            <a:pPr algn="just">
              <a:lnSpc>
                <a:spcPct val="120000"/>
              </a:lnSpc>
            </a:pPr>
            <a:r>
              <a:rPr lang="es-ES_tradnl" sz="1400" dirty="0" smtClean="0"/>
              <a:t>La </a:t>
            </a:r>
            <a:r>
              <a:rPr lang="es-ES_tradnl" sz="1400" dirty="0"/>
              <a:t>Secretaría sectorial realizará la aprobación técnica del instrumento a través de informe </a:t>
            </a:r>
            <a:r>
              <a:rPr lang="es-ES_tradnl" sz="1400" dirty="0" smtClean="0"/>
              <a:t>preceptivo y </a:t>
            </a:r>
            <a:r>
              <a:rPr lang="es-ES_tradnl" sz="1400" dirty="0"/>
              <a:t>obligatorio, previa su aprobación por el Concejo Metropolitano.</a:t>
            </a:r>
            <a:endParaRPr lang="es-ES" sz="1400" dirty="0"/>
          </a:p>
        </p:txBody>
      </p:sp>
      <p:sp>
        <p:nvSpPr>
          <p:cNvPr id="3" name="Rectángulo 2"/>
          <p:cNvSpPr/>
          <p:nvPr/>
        </p:nvSpPr>
        <p:spPr>
          <a:xfrm>
            <a:off x="971600" y="260648"/>
            <a:ext cx="7398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latin typeface="Calibri" pitchFamily="34" charset="0"/>
                <a:cs typeface="Helvetica Neue Bold Condensed"/>
              </a:rPr>
              <a:t>CÓDIGO MUNICIPAL - DMQ </a:t>
            </a:r>
          </a:p>
        </p:txBody>
      </p:sp>
      <p:pic>
        <p:nvPicPr>
          <p:cNvPr id="4" name="image1.png" descr="../Desktop/Captura%20de%20pantalla%202019-05-23%20a%20la(s)%2009.12.48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605" y="6404197"/>
            <a:ext cx="829342" cy="453803"/>
          </a:xfrm>
          <a:prstGeom prst="rect">
            <a:avLst/>
          </a:prstGeom>
          <a:ln/>
        </p:spPr>
      </p:pic>
      <p:pic>
        <p:nvPicPr>
          <p:cNvPr id="5" name="Marcador de contenido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30" y="6356693"/>
            <a:ext cx="1510170" cy="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15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237137"/>
              </p:ext>
            </p:extLst>
          </p:nvPr>
        </p:nvGraphicFramePr>
        <p:xfrm>
          <a:off x="1043608" y="832378"/>
          <a:ext cx="7322587" cy="60004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8865"/>
                <a:gridCol w="2683503"/>
                <a:gridCol w="2736304"/>
                <a:gridCol w="1125861"/>
                <a:gridCol w="148054"/>
              </a:tblGrid>
              <a:tr h="3545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No.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Programa/Proyecto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Responsables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Prioridad técnica y social*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</a:tr>
              <a:tr h="531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Proyecto de implementación de la zona de pacificación o zona 30.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STHV; Adm. Zonal;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Sec. De Movilidad;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EPMMOP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MS Mincho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Calibri" panose="020F0502020204030204" pitchFamily="34" charset="0"/>
                        <a:ea typeface="MS Mincho"/>
                      </a:endParaRPr>
                    </a:p>
                  </a:txBody>
                  <a:tcPr marL="61327" marR="61327" marT="0" marB="0" anchor="ctr"/>
                </a:tc>
              </a:tr>
              <a:tr h="531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Programa de optimización y mejoramiento de la estructura vial de la zona central de </a:t>
                      </a:r>
                      <a:r>
                        <a:rPr lang="es-EC" sz="1200" dirty="0" err="1">
                          <a:effectLst/>
                        </a:rPr>
                        <a:t>Pifo</a:t>
                      </a:r>
                      <a:r>
                        <a:rPr lang="es-EC" sz="1200" dirty="0">
                          <a:effectLst/>
                        </a:rPr>
                        <a:t>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STHV; </a:t>
                      </a:r>
                      <a:r>
                        <a:rPr lang="es-EC" sz="1200" dirty="0" err="1">
                          <a:effectLst/>
                        </a:rPr>
                        <a:t>Adm</a:t>
                      </a:r>
                      <a:r>
                        <a:rPr lang="es-EC" sz="1200" dirty="0">
                          <a:effectLst/>
                        </a:rPr>
                        <a:t>. Zonal;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Sec. De Movilidad;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EPMMOP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MS Mincho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Calibri" panose="020F0502020204030204" pitchFamily="34" charset="0"/>
                        <a:ea typeface="MS Mincho"/>
                      </a:endParaRPr>
                    </a:p>
                  </a:txBody>
                  <a:tcPr marL="61327" marR="61327" marT="0" marB="0" anchor="ctr"/>
                </a:tc>
              </a:tr>
              <a:tr h="531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Proyecto de construcción de ciclo vía.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STHV; </a:t>
                      </a:r>
                      <a:r>
                        <a:rPr lang="es-EC" sz="1200" dirty="0" err="1">
                          <a:effectLst/>
                        </a:rPr>
                        <a:t>Adm</a:t>
                      </a:r>
                      <a:r>
                        <a:rPr lang="es-EC" sz="1200" dirty="0">
                          <a:effectLst/>
                        </a:rPr>
                        <a:t>. Zonal;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Sec. De Movilidad;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EPMMOP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MS Mincho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Calibri" panose="020F0502020204030204" pitchFamily="34" charset="0"/>
                        <a:ea typeface="MS Mincho"/>
                      </a:endParaRPr>
                    </a:p>
                  </a:txBody>
                  <a:tcPr marL="61327" marR="61327" marT="0" marB="0" anchor="ctr"/>
                </a:tc>
              </a:tr>
              <a:tr h="709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Programa de optimización para el uso de las áreas verdes y equipamientos de propiedad pública.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STHV; </a:t>
                      </a:r>
                      <a:r>
                        <a:rPr lang="es-EC" sz="1200" dirty="0" err="1">
                          <a:effectLst/>
                        </a:rPr>
                        <a:t>Adm</a:t>
                      </a:r>
                      <a:r>
                        <a:rPr lang="es-EC" sz="1200" dirty="0">
                          <a:effectLst/>
                        </a:rPr>
                        <a:t>. Zonal;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EPMMOP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MS Mincho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Calibri" panose="020F0502020204030204" pitchFamily="34" charset="0"/>
                        <a:ea typeface="MS Mincho"/>
                      </a:endParaRPr>
                    </a:p>
                  </a:txBody>
                  <a:tcPr marL="61327" marR="61327" marT="0" marB="0" anchor="ctr"/>
                </a:tc>
              </a:tr>
              <a:tr h="6921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Programa de agricultura urbana (huertos urbanos) y turismo agroecológico.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Secretaria de Desarrollo Productivo y Competitividad, CONQUITO-AGRUPAR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</a:tr>
              <a:tr h="331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Parque Recreativo </a:t>
                      </a:r>
                      <a:r>
                        <a:rPr lang="es-EC" sz="1200" dirty="0" err="1">
                          <a:effectLst/>
                        </a:rPr>
                        <a:t>Calluma</a:t>
                      </a:r>
                      <a:r>
                        <a:rPr lang="es-EC" sz="1200" dirty="0">
                          <a:effectLst/>
                        </a:rPr>
                        <a:t>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Adm. Zonal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EPMMOP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MS Mincho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Calibri" panose="020F0502020204030204" pitchFamily="34" charset="0"/>
                        <a:ea typeface="MS Mincho"/>
                      </a:endParaRPr>
                    </a:p>
                  </a:txBody>
                  <a:tcPr marL="61327" marR="61327" marT="0" marB="0" anchor="ctr"/>
                </a:tc>
              </a:tr>
              <a:tr h="3545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Parque Recreativo Primavera Centro.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</a:rPr>
                        <a:t>Adm</a:t>
                      </a:r>
                      <a:r>
                        <a:rPr lang="es-EC" sz="1200" dirty="0">
                          <a:effectLst/>
                        </a:rPr>
                        <a:t>. Zonal;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EPMMOP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MS Mincho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Calibri" panose="020F0502020204030204" pitchFamily="34" charset="0"/>
                        <a:ea typeface="MS Mincho"/>
                      </a:endParaRPr>
                    </a:p>
                  </a:txBody>
                  <a:tcPr marL="61327" marR="61327" marT="0" marB="0" anchor="ctr"/>
                </a:tc>
              </a:tr>
              <a:tr h="331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Plaza San Javier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</a:rPr>
                        <a:t>Adm</a:t>
                      </a:r>
                      <a:r>
                        <a:rPr lang="es-EC" sz="1200" dirty="0">
                          <a:effectLst/>
                        </a:rPr>
                        <a:t>. Zonal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EPMMOP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MS Mincho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Calibri" panose="020F0502020204030204" pitchFamily="34" charset="0"/>
                        <a:ea typeface="MS Mincho"/>
                      </a:endParaRPr>
                    </a:p>
                  </a:txBody>
                  <a:tcPr marL="61327" marR="61327" marT="0" marB="0" anchor="ctr"/>
                </a:tc>
              </a:tr>
              <a:tr h="308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Parque Recreativo Oriente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Adm. Zonal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EPMMOP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MS Mincho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MS Mincho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Calibri" panose="020F0502020204030204" pitchFamily="34" charset="0"/>
                        <a:ea typeface="MS Mincho"/>
                      </a:endParaRPr>
                    </a:p>
                  </a:txBody>
                  <a:tcPr marL="61327" marR="61327" marT="0" marB="0" anchor="ctr"/>
                </a:tc>
              </a:tr>
              <a:tr h="639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Programa de arborización y recuperación de canales de riego.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</a:rPr>
                        <a:t>Adm</a:t>
                      </a:r>
                      <a:r>
                        <a:rPr lang="es-EC" sz="1200" dirty="0">
                          <a:effectLst/>
                        </a:rPr>
                        <a:t>. Zonal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EPMMOP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Secretaría del Agua, Junta de Regantes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MS Mincho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MS Mincho"/>
                      </a:endParaRPr>
                    </a:p>
                  </a:txBody>
                  <a:tcPr marL="61327" marR="613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Calibri" panose="020F0502020204030204" pitchFamily="34" charset="0"/>
                        <a:ea typeface="MS Mincho"/>
                      </a:endParaRPr>
                    </a:p>
                  </a:txBody>
                  <a:tcPr marL="61327" marR="61327" marT="0" marB="0" anchor="ctr"/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971600" y="260648"/>
            <a:ext cx="7398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 smtClean="0"/>
              <a:t>PROPUESTA MODELO DE GESTIÓN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348092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902"/>
            <a:ext cx="5281533" cy="5568098"/>
          </a:xfrm>
          <a:prstGeom prst="rect">
            <a:avLst/>
          </a:prstGeom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033" y="2708920"/>
            <a:ext cx="3532967" cy="1965685"/>
          </a:xfrm>
          <a:prstGeom prst="rect">
            <a:avLst/>
          </a:prstGeom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24744"/>
            <a:ext cx="2075597" cy="1440210"/>
          </a:xfrm>
          <a:prstGeom prst="rect">
            <a:avLst/>
          </a:prstGeom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152" y="4760335"/>
            <a:ext cx="3528392" cy="2097665"/>
          </a:xfrm>
          <a:prstGeom prst="rect">
            <a:avLst/>
          </a:prstGeom>
          <a:ln>
            <a:noFill/>
          </a:ln>
        </p:spPr>
      </p:pic>
      <p:sp>
        <p:nvSpPr>
          <p:cNvPr id="9" name="Rectángulo 8"/>
          <p:cNvSpPr/>
          <p:nvPr/>
        </p:nvSpPr>
        <p:spPr>
          <a:xfrm>
            <a:off x="971600" y="260648"/>
            <a:ext cx="73983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 smtClean="0"/>
              <a:t>PROYECTO DE REPOTENCIAZIÓN DEL EJE COMERCIAL Y RECUPERACIÓN DE ESPACIO PÚBLICO (ZONA 30) 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258541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2032" y="1090246"/>
            <a:ext cx="8452338" cy="547511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200" dirty="0"/>
          </a:p>
        </p:txBody>
      </p:sp>
      <p:sp>
        <p:nvSpPr>
          <p:cNvPr id="2" name="Rectángulo 1"/>
          <p:cNvSpPr/>
          <p:nvPr/>
        </p:nvSpPr>
        <p:spPr>
          <a:xfrm>
            <a:off x="2555776" y="1412776"/>
            <a:ext cx="4176464" cy="920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Exposición De Motivos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2000" b="1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Considerandos</a:t>
            </a:r>
            <a:endParaRPr lang="es-EC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71600" y="2564904"/>
            <a:ext cx="7344816" cy="2742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1000"/>
              </a:spcAft>
              <a:tabLst>
                <a:tab pos="540385" algn="l"/>
              </a:tabLst>
            </a:pPr>
            <a:r>
              <a:rPr lang="es-EC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Objeto.-</a:t>
            </a:r>
            <a:r>
              <a:rPr lang="es-EC" dirty="0">
                <a:ea typeface="Times New Roman" panose="02020603050405020304" pitchFamily="18" charset="0"/>
                <a:cs typeface="Times New Roman" panose="02020603050405020304" pitchFamily="18" charset="0"/>
              </a:rPr>
              <a:t> Esta ordenanza contiene el Plan Especial de los ejes viales y sectores de la zona central de la parroquia de </a:t>
            </a:r>
            <a:r>
              <a:rPr lang="es-EC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Pifo</a:t>
            </a:r>
            <a:r>
              <a:rPr lang="es-EC" dirty="0">
                <a:ea typeface="Times New Roman" panose="02020603050405020304" pitchFamily="18" charset="0"/>
                <a:cs typeface="Times New Roman" panose="02020603050405020304" pitchFamily="18" charset="0"/>
              </a:rPr>
              <a:t> con uso de suelo (M) Múltiple, que para efectos del desarrollo del plan y la presente ordenanza se denominará “Plan Especial de la Zona Central de </a:t>
            </a:r>
            <a:r>
              <a:rPr lang="es-EC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Pifo</a:t>
            </a:r>
            <a:r>
              <a:rPr lang="es-EC" dirty="0">
                <a:ea typeface="Times New Roman" panose="02020603050405020304" pitchFamily="18" charset="0"/>
                <a:cs typeface="Times New Roman" panose="02020603050405020304" pitchFamily="18" charset="0"/>
              </a:rPr>
              <a:t>”, el cual  es concebido como un instrumento de planificación urbanística integral, </a:t>
            </a:r>
            <a:r>
              <a:rPr lang="es-EC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que determina las asignaciones de clasificación, uso de suelo y asignaciones de ocupación y edificabilidad, además establece el modelo de gestión</a:t>
            </a:r>
            <a:r>
              <a:rPr lang="es-EC" dirty="0">
                <a:ea typeface="Times New Roman" panose="02020603050405020304" pitchFamily="18" charset="0"/>
                <a:cs typeface="Times New Roman" panose="02020603050405020304" pitchFamily="18" charset="0"/>
              </a:rPr>
              <a:t> que permite viabilizar los planes, proyectos y acciones que se generen en el plan.</a:t>
            </a:r>
            <a:endParaRPr lang="es-EC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71600" y="260648"/>
            <a:ext cx="7398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b="1" dirty="0" smtClean="0"/>
              <a:t>PROYECTO DE ORDENANZA</a:t>
            </a:r>
          </a:p>
        </p:txBody>
      </p:sp>
      <p:pic>
        <p:nvPicPr>
          <p:cNvPr id="11" name="image1.png" descr="../Desktop/Captura%20de%20pantalla%202019-05-23%20a%20la(s)%2009.12.48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605" y="6404197"/>
            <a:ext cx="829342" cy="453803"/>
          </a:xfrm>
          <a:prstGeom prst="rect">
            <a:avLst/>
          </a:prstGeom>
          <a:ln/>
        </p:spPr>
      </p:pic>
      <p:pic>
        <p:nvPicPr>
          <p:cNvPr id="12" name="Marcador de contenido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30" y="6356693"/>
            <a:ext cx="1510170" cy="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2044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1.png" descr="../Desktop/Captura%20de%20pantalla%202019-05-23%20a%20la(s)%2009.12.48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79512" y="6093296"/>
            <a:ext cx="1224136" cy="669828"/>
          </a:xfrm>
          <a:prstGeom prst="rect">
            <a:avLst/>
          </a:prstGeom>
          <a:ln/>
        </p:spPr>
      </p:pic>
      <p:sp>
        <p:nvSpPr>
          <p:cNvPr id="4" name="Rectángulo 3"/>
          <p:cNvSpPr/>
          <p:nvPr/>
        </p:nvSpPr>
        <p:spPr>
          <a:xfrm>
            <a:off x="691662" y="315586"/>
            <a:ext cx="77020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s-IS" sz="2400" b="1" dirty="0" smtClean="0">
              <a:solidFill>
                <a:schemeClr val="tx1">
                  <a:lumMod val="75000"/>
                  <a:lumOff val="25000"/>
                </a:schemeClr>
              </a:solidFill>
              <a:cs typeface="Helvetica Neue Bold Condensed"/>
            </a:endParaRPr>
          </a:p>
          <a:p>
            <a:pPr algn="just"/>
            <a:endParaRPr lang="is-IS" sz="2400" b="1" dirty="0" smtClean="0">
              <a:solidFill>
                <a:schemeClr val="tx1">
                  <a:lumMod val="75000"/>
                  <a:lumOff val="25000"/>
                </a:schemeClr>
              </a:solidFill>
              <a:cs typeface="Helvetica Neue Bold Condensed"/>
            </a:endParaRPr>
          </a:p>
          <a:p>
            <a:pPr algn="just"/>
            <a:r>
              <a:rPr lang="is-I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Bold Condensed"/>
              </a:rPr>
              <a:t> </a:t>
            </a:r>
            <a:endParaRPr lang="is-IS" sz="2400" b="1" dirty="0" smtClean="0">
              <a:solidFill>
                <a:srgbClr val="FF0000"/>
              </a:solidFill>
              <a:latin typeface="Helvetica Neue Bold Condensed"/>
              <a:cs typeface="Helvetica Neue Bold Condensed"/>
            </a:endParaRPr>
          </a:p>
          <a:p>
            <a:pPr algn="just"/>
            <a:endParaRPr lang="is-IS" sz="2400" b="1" dirty="0" smtClean="0">
              <a:solidFill>
                <a:srgbClr val="FF0000"/>
              </a:solidFill>
              <a:latin typeface="Helvetica Neue Bold Condensed"/>
              <a:cs typeface="Helvetica Neue Bold Condensed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22032" y="1090246"/>
            <a:ext cx="8452338" cy="437270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200" dirty="0"/>
          </a:p>
        </p:txBody>
      </p:sp>
      <p:sp>
        <p:nvSpPr>
          <p:cNvPr id="6" name="Rectangle 1"/>
          <p:cNvSpPr/>
          <p:nvPr/>
        </p:nvSpPr>
        <p:spPr>
          <a:xfrm>
            <a:off x="0" y="0"/>
            <a:ext cx="3429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 dirty="0">
              <a:solidFill>
                <a:srgbClr val="6000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20397" y="3140968"/>
            <a:ext cx="29634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FFFF"/>
                </a:solidFill>
              </a:rPr>
              <a:t>GRACIAS</a:t>
            </a:r>
            <a:endParaRPr lang="pt-BR" sz="3200" dirty="0">
              <a:solidFill>
                <a:srgbClr val="FFFFFF"/>
              </a:solidFill>
            </a:endParaRPr>
          </a:p>
          <a:p>
            <a:endParaRPr lang="es-EC" dirty="0">
              <a:solidFill>
                <a:srgbClr val="FFFFFF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20397" y="3857629"/>
            <a:ext cx="2963460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s-EC" sz="1600" dirty="0">
                <a:solidFill>
                  <a:srgbClr val="FFFFFF"/>
                </a:solidFill>
              </a:rPr>
              <a:t>Dirección Metropolitana de Planeamiento y Política de Suelo</a:t>
            </a:r>
          </a:p>
          <a:p>
            <a:endParaRPr lang="es-ES" sz="1600" dirty="0">
              <a:solidFill>
                <a:srgbClr val="FFFFFF"/>
              </a:solidFill>
            </a:endParaRPr>
          </a:p>
          <a:p>
            <a:r>
              <a:rPr lang="pt-BR" sz="1600" dirty="0" err="1" smtClean="0">
                <a:solidFill>
                  <a:schemeClr val="bg1"/>
                </a:solidFill>
              </a:rPr>
              <a:t>dmpps.quito</a:t>
            </a:r>
            <a:r>
              <a:rPr lang="pt-BR" sz="1600" dirty="0" err="1">
                <a:solidFill>
                  <a:schemeClr val="bg1"/>
                </a:solidFill>
              </a:rPr>
              <a:t>@gmail.com</a:t>
            </a:r>
            <a:endParaRPr lang="pt-BR" sz="1600" dirty="0">
              <a:solidFill>
                <a:srgbClr val="FFFFFF"/>
              </a:solidFill>
            </a:endParaRPr>
          </a:p>
        </p:txBody>
      </p:sp>
      <p:pic>
        <p:nvPicPr>
          <p:cNvPr id="13" name="Marcador de contenido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3" y="6107474"/>
            <a:ext cx="2123728" cy="68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8302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99592" y="1700808"/>
            <a:ext cx="7488833" cy="3407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es-EC" dirty="0">
                <a:ea typeface="Times New Roman" panose="02020603050405020304" pitchFamily="18" charset="0"/>
                <a:cs typeface="Times New Roman" panose="02020603050405020304" pitchFamily="18" charset="0"/>
              </a:rPr>
              <a:t>La Disposición Transitoria Tercera de la Ordenanza Metropolitana No. 210, reformatoria de las Ordenanzas </a:t>
            </a:r>
            <a:r>
              <a:rPr lang="es-EC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Metropolitanas </a:t>
            </a:r>
            <a:r>
              <a:rPr lang="es-EC" dirty="0">
                <a:ea typeface="Times New Roman" panose="02020603050405020304" pitchFamily="18" charset="0"/>
                <a:cs typeface="Times New Roman" panose="02020603050405020304" pitchFamily="18" charset="0"/>
              </a:rPr>
              <a:t>No. 127, 192, 432 y 060 del Distrito Metropolitano de Quito, </a:t>
            </a:r>
            <a:r>
              <a:rPr lang="es-EC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sancionada el 12 de abril de 2018, establece </a:t>
            </a:r>
            <a:r>
              <a:rPr lang="es-EC" dirty="0">
                <a:ea typeface="Times New Roman" panose="02020603050405020304" pitchFamily="18" charset="0"/>
                <a:cs typeface="Times New Roman" panose="02020603050405020304" pitchFamily="18" charset="0"/>
              </a:rPr>
              <a:t>que en </a:t>
            </a:r>
            <a:r>
              <a:rPr lang="es-EC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“el plazo de 120 días constados a partir de la sanción de la presente ordenanza, la Secretaría de Territorio, Hábitat y Vivienda en coordinación con la </a:t>
            </a:r>
            <a:r>
              <a:rPr lang="es-EC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Administración </a:t>
            </a:r>
            <a:r>
              <a:rPr lang="es-EC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Zonal </a:t>
            </a:r>
            <a:r>
              <a:rPr lang="es-EC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correspondiente </a:t>
            </a:r>
            <a:r>
              <a:rPr lang="es-EC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y el GAD parroquial, elaborará un proyecto de Plan Especial  de los ejes viales y sectores de la zona central de la parroquia de </a:t>
            </a:r>
            <a:r>
              <a:rPr lang="es-EC" i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Pifo</a:t>
            </a:r>
            <a:r>
              <a:rPr lang="es-EC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con uso de suelo (M) </a:t>
            </a:r>
            <a:r>
              <a:rPr lang="es-EC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Múltiple </a:t>
            </a:r>
            <a:r>
              <a:rPr lang="es-EC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para conocimiento y resolución del Concejo Metropolitano, previo informe de la Comisión de Uso de Suelo”. </a:t>
            </a:r>
            <a:endParaRPr lang="es-EC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71600" y="260648"/>
            <a:ext cx="7398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2000" b="1" dirty="0" smtClean="0">
                <a:latin typeface="Calibri" pitchFamily="34" charset="0"/>
                <a:cs typeface="Helvetica Neue Bold Condensed"/>
              </a:rPr>
              <a:t>PLAN ESPECIAL DE LA ZONA CENTRAL DE PIFO</a:t>
            </a:r>
            <a:endParaRPr lang="es-ES" sz="2000" b="1" dirty="0">
              <a:latin typeface="Calibri" pitchFamily="34" charset="0"/>
              <a:cs typeface="Helvetica Neue Bold Condensed"/>
            </a:endParaRPr>
          </a:p>
        </p:txBody>
      </p:sp>
      <p:pic>
        <p:nvPicPr>
          <p:cNvPr id="7" name="image1.png" descr="../Desktop/Captura%20de%20pantalla%202019-05-23%20a%20la(s)%2009.12.48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605" y="6404197"/>
            <a:ext cx="829342" cy="453803"/>
          </a:xfrm>
          <a:prstGeom prst="rect">
            <a:avLst/>
          </a:prstGeom>
          <a:ln/>
        </p:spPr>
      </p:pic>
      <p:pic>
        <p:nvPicPr>
          <p:cNvPr id="8" name="Marcador de contenido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30" y="6356693"/>
            <a:ext cx="1510170" cy="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42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9552" y="980728"/>
            <a:ext cx="8064896" cy="4738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_tradnl" sz="1600" b="1" dirty="0" smtClean="0"/>
              <a:t>Art</a:t>
            </a:r>
            <a:r>
              <a:rPr lang="es-ES_tradnl" sz="1600" b="1" dirty="0"/>
              <a:t>. IV.1.25.- Planes especiales.</a:t>
            </a:r>
            <a:r>
              <a:rPr lang="es-ES_tradnl" sz="1600" b="1" dirty="0" smtClean="0"/>
              <a:t>-</a:t>
            </a:r>
          </a:p>
          <a:p>
            <a:pPr algn="just">
              <a:lnSpc>
                <a:spcPct val="120000"/>
              </a:lnSpc>
            </a:pPr>
            <a:endParaRPr lang="es-ES_tradnl" sz="1400" b="1" dirty="0"/>
          </a:p>
          <a:p>
            <a:pPr marL="342900" indent="-342900" algn="just">
              <a:lnSpc>
                <a:spcPct val="120000"/>
              </a:lnSpc>
              <a:buAutoNum type="arabicPeriod"/>
            </a:pPr>
            <a:r>
              <a:rPr lang="es-ES_tradnl" sz="1400" dirty="0" smtClean="0"/>
              <a:t>Son </a:t>
            </a:r>
            <a:r>
              <a:rPr lang="es-ES_tradnl" sz="1400" dirty="0"/>
              <a:t>los instrumentos de planeamiento de la administración metropolitana, cuyo objetivo es </a:t>
            </a:r>
            <a:r>
              <a:rPr lang="es-ES_tradnl" sz="1400" dirty="0" smtClean="0"/>
              <a:t>la planificación </a:t>
            </a:r>
            <a:r>
              <a:rPr lang="es-ES_tradnl" sz="1400" dirty="0"/>
              <a:t>urbanística de las parroquias, barrios o manzanas, o </a:t>
            </a:r>
            <a:r>
              <a:rPr lang="es-ES_tradnl" sz="1400" dirty="0" smtClean="0"/>
              <a:t>de sectores </a:t>
            </a:r>
            <a:r>
              <a:rPr lang="es-ES_tradnl" sz="1400" dirty="0"/>
              <a:t>de </a:t>
            </a:r>
            <a:r>
              <a:rPr lang="es-ES_tradnl" sz="1400" dirty="0" smtClean="0"/>
              <a:t>planificación específicos</a:t>
            </a:r>
            <a:r>
              <a:rPr lang="es-ES_tradnl" sz="1400" dirty="0"/>
              <a:t>, urbanos o rurales, que por su dinámica entren </a:t>
            </a:r>
            <a:r>
              <a:rPr lang="es-ES_tradnl" sz="1400" dirty="0" smtClean="0"/>
              <a:t>en contradicción </a:t>
            </a:r>
            <a:r>
              <a:rPr lang="es-ES_tradnl" sz="1400" dirty="0"/>
              <a:t>con la normativa </a:t>
            </a:r>
            <a:r>
              <a:rPr lang="es-ES_tradnl" sz="1400" dirty="0" smtClean="0"/>
              <a:t>vigente.</a:t>
            </a:r>
          </a:p>
          <a:p>
            <a:pPr marL="342900" indent="-342900" algn="just">
              <a:lnSpc>
                <a:spcPct val="120000"/>
              </a:lnSpc>
              <a:buAutoNum type="arabicPeriod"/>
            </a:pPr>
            <a:r>
              <a:rPr lang="es-ES_tradnl" sz="1400" dirty="0" smtClean="0"/>
              <a:t>Pueden </a:t>
            </a:r>
            <a:r>
              <a:rPr lang="es-ES_tradnl" sz="1400" dirty="0"/>
              <a:t>tener otras finalidades específicas en otras circunscripciones territoriales del </a:t>
            </a:r>
            <a:r>
              <a:rPr lang="es-ES_tradnl" sz="1400" dirty="0" smtClean="0"/>
              <a:t>Distrito Metropolitano </a:t>
            </a:r>
            <a:r>
              <a:rPr lang="es-ES_tradnl" sz="1400" dirty="0"/>
              <a:t>de Quito, tales como</a:t>
            </a:r>
            <a:r>
              <a:rPr lang="es-ES_tradnl" sz="1400" dirty="0" smtClean="0"/>
              <a:t>:</a:t>
            </a:r>
          </a:p>
          <a:p>
            <a:pPr marL="800100" lvl="1" indent="-342900" algn="just">
              <a:lnSpc>
                <a:spcPct val="120000"/>
              </a:lnSpc>
              <a:buFont typeface="+mj-lt"/>
              <a:buAutoNum type="alphaLcPeriod"/>
            </a:pPr>
            <a:r>
              <a:rPr lang="es-ES_tradnl" sz="1400" dirty="0" smtClean="0"/>
              <a:t>La </a:t>
            </a:r>
            <a:r>
              <a:rPr lang="es-ES_tradnl" sz="1400" dirty="0"/>
              <a:t>planificación del uso y la conservación de áreas naturales, de protección ecológica y </a:t>
            </a:r>
            <a:r>
              <a:rPr lang="es-ES_tradnl" sz="1400" dirty="0" smtClean="0"/>
              <a:t>de recreación paisajística.</a:t>
            </a:r>
          </a:p>
          <a:p>
            <a:pPr marL="800100" lvl="1" indent="-342900" algn="just">
              <a:lnSpc>
                <a:spcPct val="120000"/>
              </a:lnSpc>
              <a:buFont typeface="+mj-lt"/>
              <a:buAutoNum type="alphaLcPeriod"/>
            </a:pPr>
            <a:r>
              <a:rPr lang="es-ES_tradnl" sz="1400" dirty="0" smtClean="0"/>
              <a:t>La </a:t>
            </a:r>
            <a:r>
              <a:rPr lang="es-ES_tradnl" sz="1400" dirty="0"/>
              <a:t>planificación del uso y la conservación de elementos de ordenamiento como el vial, el </a:t>
            </a:r>
            <a:r>
              <a:rPr lang="es-ES_tradnl" sz="1400" dirty="0" smtClean="0"/>
              <a:t>de saneamiento </a:t>
            </a:r>
            <a:r>
              <a:rPr lang="es-ES_tradnl" sz="1400" dirty="0"/>
              <a:t>y el de recuperación ambiental.</a:t>
            </a:r>
          </a:p>
          <a:p>
            <a:pPr marL="342900" indent="-342900" algn="just">
              <a:lnSpc>
                <a:spcPct val="120000"/>
              </a:lnSpc>
              <a:buAutoNum type="arabicPeriod"/>
            </a:pPr>
            <a:r>
              <a:rPr lang="es-ES_tradnl" sz="1400" dirty="0" smtClean="0"/>
              <a:t>Los </a:t>
            </a:r>
            <a:r>
              <a:rPr lang="es-ES_tradnl" sz="1400" dirty="0"/>
              <a:t>planes especiales pueden precisar o modificar las determinaciones que sobre ordenamiento, uso y ocupación del suelo y edificación se establecen en el PMOT.</a:t>
            </a:r>
          </a:p>
          <a:p>
            <a:pPr marL="342900" indent="-342900" algn="just">
              <a:lnSpc>
                <a:spcPct val="120000"/>
              </a:lnSpc>
              <a:buAutoNum type="arabicPeriod"/>
            </a:pPr>
            <a:r>
              <a:rPr lang="es-ES_tradnl" sz="1400" dirty="0" smtClean="0"/>
              <a:t>Estos </a:t>
            </a:r>
            <a:r>
              <a:rPr lang="es-ES_tradnl" sz="1400" dirty="0"/>
              <a:t>planes se realizarán por iniciativa metropolitana, a través de la Administración Zonal correspondiente y la Secretaría responsable del territorio, hábitat y vivienda; o, por iniciativa privada</a:t>
            </a:r>
            <a:r>
              <a:rPr lang="es-ES_tradnl" sz="1400" dirty="0" smtClean="0"/>
              <a:t>.</a:t>
            </a:r>
          </a:p>
          <a:p>
            <a:pPr marL="342900" indent="-342900" algn="just">
              <a:lnSpc>
                <a:spcPct val="120000"/>
              </a:lnSpc>
              <a:buAutoNum type="arabicPeriod"/>
            </a:pPr>
            <a:endParaRPr lang="es-ES_tradnl" sz="1400" dirty="0" smtClean="0"/>
          </a:p>
          <a:p>
            <a:pPr algn="just">
              <a:lnSpc>
                <a:spcPct val="120000"/>
              </a:lnSpc>
            </a:pPr>
            <a:r>
              <a:rPr lang="es-ES_tradnl" sz="1400" dirty="0" smtClean="0"/>
              <a:t>La </a:t>
            </a:r>
            <a:r>
              <a:rPr lang="es-ES_tradnl" sz="1400" dirty="0"/>
              <a:t>Secretaría sectorial realizará la aprobación técnica del instrumento a través de informe </a:t>
            </a:r>
            <a:r>
              <a:rPr lang="es-ES_tradnl" sz="1400" dirty="0" smtClean="0"/>
              <a:t>preceptivo y </a:t>
            </a:r>
            <a:r>
              <a:rPr lang="es-ES_tradnl" sz="1400" dirty="0"/>
              <a:t>obligatorio, previa su aprobación por el Concejo Metropolitano.</a:t>
            </a:r>
            <a:endParaRPr lang="es-ES" sz="1400" dirty="0"/>
          </a:p>
        </p:txBody>
      </p:sp>
      <p:sp>
        <p:nvSpPr>
          <p:cNvPr id="3" name="Rectángulo 2"/>
          <p:cNvSpPr/>
          <p:nvPr/>
        </p:nvSpPr>
        <p:spPr>
          <a:xfrm>
            <a:off x="971600" y="260648"/>
            <a:ext cx="7398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latin typeface="Calibri" pitchFamily="34" charset="0"/>
                <a:cs typeface="Helvetica Neue Bold Condensed"/>
              </a:rPr>
              <a:t>CÓDIGO MUNICIPAL - DMQ </a:t>
            </a:r>
          </a:p>
        </p:txBody>
      </p:sp>
      <p:pic>
        <p:nvPicPr>
          <p:cNvPr id="4" name="image1.png" descr="../Desktop/Captura%20de%20pantalla%202019-05-23%20a%20la(s)%2009.12.48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605" y="6404197"/>
            <a:ext cx="829342" cy="453803"/>
          </a:xfrm>
          <a:prstGeom prst="rect">
            <a:avLst/>
          </a:prstGeom>
          <a:ln/>
        </p:spPr>
      </p:pic>
      <p:pic>
        <p:nvPicPr>
          <p:cNvPr id="5" name="Marcador de contenido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30" y="6356693"/>
            <a:ext cx="1510170" cy="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02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4788024" y="908720"/>
            <a:ext cx="4097853" cy="126598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s-EC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parroquia de </a:t>
            </a:r>
            <a:r>
              <a:rPr lang="es-EC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Pifo</a:t>
            </a:r>
            <a:r>
              <a:rPr lang="es-EC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C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tiene una </a:t>
            </a:r>
            <a:r>
              <a:rPr lang="es-EC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superficie de 255.841 km2 (25.584 ha), siendo la de mayor extensión dentro de la Zona Metropolitana del Nuevo </a:t>
            </a:r>
            <a:r>
              <a:rPr lang="es-EC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Aeropuerto. </a:t>
            </a:r>
            <a:endParaRPr lang="es-EC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788924" y="2348880"/>
            <a:ext cx="4115003" cy="126598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C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Pifo</a:t>
            </a:r>
            <a:r>
              <a:rPr lang="es-EC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en el periodo inter censal 2001-2010 se proyectó con la tasa de crecimiento más alta con relación al resto de parroquias de la Zona Administrativa Nuevo Aeropuerto (3.4 </a:t>
            </a:r>
            <a:r>
              <a:rPr lang="es-EC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%).</a:t>
            </a:r>
            <a:endParaRPr lang="es-EC" sz="1600" dirty="0"/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2843536607"/>
              </p:ext>
            </p:extLst>
          </p:nvPr>
        </p:nvGraphicFramePr>
        <p:xfrm>
          <a:off x="4065780" y="3789040"/>
          <a:ext cx="5078220" cy="280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971600" y="260648"/>
            <a:ext cx="7398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2000" b="1" dirty="0" smtClean="0">
                <a:latin typeface="Calibri" pitchFamily="34" charset="0"/>
                <a:cs typeface="Helvetica Neue Bold Condensed"/>
              </a:rPr>
              <a:t>PLAN ESPECIAL DE LA ZONA CENTRAL DE PIFO</a:t>
            </a:r>
            <a:endParaRPr lang="es-ES" sz="2000" b="1" dirty="0">
              <a:latin typeface="Calibri" pitchFamily="34" charset="0"/>
              <a:cs typeface="Helvetica Neue Bold Condensed"/>
            </a:endParaRPr>
          </a:p>
        </p:txBody>
      </p:sp>
      <p:pic>
        <p:nvPicPr>
          <p:cNvPr id="12" name="image1.png" descr="../Desktop/Captura%20de%20pantalla%202019-05-23%20a%20la(s)%2009.12.48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605" y="6404197"/>
            <a:ext cx="829342" cy="453803"/>
          </a:xfrm>
          <a:prstGeom prst="rect">
            <a:avLst/>
          </a:prstGeom>
          <a:ln/>
        </p:spPr>
      </p:pic>
      <p:pic>
        <p:nvPicPr>
          <p:cNvPr id="13" name="Marcador de contenido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30" y="6356693"/>
            <a:ext cx="1510170" cy="484296"/>
          </a:xfrm>
          <a:prstGeom prst="rect">
            <a:avLst/>
          </a:prstGeom>
        </p:spPr>
      </p:pic>
      <p:pic>
        <p:nvPicPr>
          <p:cNvPr id="3" name="Imagen 2" descr="ANEXO1_UBICACION_page-000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t="4696" r="6709" b="16848"/>
          <a:stretch/>
        </p:blipFill>
        <p:spPr>
          <a:xfrm>
            <a:off x="0" y="908720"/>
            <a:ext cx="4175915" cy="5256584"/>
          </a:xfrm>
          <a:prstGeom prst="rect">
            <a:avLst/>
          </a:prstGeom>
        </p:spPr>
      </p:pic>
      <p:pic>
        <p:nvPicPr>
          <p:cNvPr id="14" name="Imagen 13" descr="ANEXO1_UBICACION_page-0001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8" t="88119" r="18146" b="6847"/>
          <a:stretch/>
        </p:blipFill>
        <p:spPr>
          <a:xfrm>
            <a:off x="2843808" y="6173732"/>
            <a:ext cx="1393132" cy="68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4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716016" y="4797152"/>
            <a:ext cx="4104456" cy="970522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C" sz="1600" dirty="0">
                <a:ea typeface="Times New Roman" panose="02020603050405020304" pitchFamily="18" charset="0"/>
                <a:cs typeface="Calibri" panose="020F0502020204030204" pitchFamily="34" charset="0"/>
              </a:rPr>
              <a:t>El área de estudio total del Plan Especial de la Zona Central de </a:t>
            </a:r>
            <a:r>
              <a:rPr lang="es-EC" sz="1600" dirty="0" err="1">
                <a:ea typeface="Times New Roman" panose="02020603050405020304" pitchFamily="18" charset="0"/>
                <a:cs typeface="Calibri" panose="020F0502020204030204" pitchFamily="34" charset="0"/>
              </a:rPr>
              <a:t>Pifo</a:t>
            </a:r>
            <a:r>
              <a:rPr lang="es-EC" sz="1600" dirty="0">
                <a:ea typeface="Times New Roman" panose="02020603050405020304" pitchFamily="18" charset="0"/>
                <a:cs typeface="Calibri" panose="020F0502020204030204" pitchFamily="34" charset="0"/>
              </a:rPr>
              <a:t> es aproximadamente 3.433.889 m2 (343,3889 Ha</a:t>
            </a:r>
            <a:r>
              <a:rPr lang="es-EC" sz="16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).</a:t>
            </a:r>
            <a:endParaRPr lang="es-EC" sz="1600" dirty="0"/>
          </a:p>
        </p:txBody>
      </p:sp>
      <p:sp>
        <p:nvSpPr>
          <p:cNvPr id="7" name="Rectángulo 6"/>
          <p:cNvSpPr/>
          <p:nvPr/>
        </p:nvSpPr>
        <p:spPr>
          <a:xfrm>
            <a:off x="4716016" y="2852936"/>
            <a:ext cx="4104456" cy="1856919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C" sz="1600" dirty="0">
                <a:cs typeface="Calibri" panose="020F0502020204030204" pitchFamily="34" charset="0"/>
              </a:rPr>
              <a:t>Como parte del análisis el área de influencia al eje de uso múltiple,  que corresponde al  triángulo que configuran los ejes viales que conforman la E-35 (Perimetral regional),  la E-20 (</a:t>
            </a:r>
            <a:r>
              <a:rPr lang="es-EC" sz="1600" dirty="0" err="1">
                <a:cs typeface="Calibri" panose="020F0502020204030204" pitchFamily="34" charset="0"/>
              </a:rPr>
              <a:t>Sangolquí</a:t>
            </a:r>
            <a:r>
              <a:rPr lang="es-EC" sz="1600" dirty="0">
                <a:cs typeface="Calibri" panose="020F0502020204030204" pitchFamily="34" charset="0"/>
              </a:rPr>
              <a:t>-La Amazonía) y el </a:t>
            </a:r>
            <a:r>
              <a:rPr lang="es-EC" sz="1600" dirty="0" err="1">
                <a:cs typeface="Calibri" panose="020F0502020204030204" pitchFamily="34" charset="0"/>
              </a:rPr>
              <a:t>By</a:t>
            </a:r>
            <a:r>
              <a:rPr lang="es-EC" sz="1600" dirty="0">
                <a:cs typeface="Calibri" panose="020F0502020204030204" pitchFamily="34" charset="0"/>
              </a:rPr>
              <a:t> Pass </a:t>
            </a:r>
            <a:r>
              <a:rPr lang="es-EC" sz="1600" dirty="0" err="1" smtClean="0">
                <a:cs typeface="Calibri" panose="020F0502020204030204" pitchFamily="34" charset="0"/>
              </a:rPr>
              <a:t>Pifo-Yaruquí</a:t>
            </a:r>
            <a:r>
              <a:rPr lang="es-EC" sz="1600" dirty="0">
                <a:cs typeface="Calibri" panose="020F0502020204030204" pitchFamily="34" charset="0"/>
              </a:rPr>
              <a:t>.</a:t>
            </a:r>
            <a:endParaRPr lang="es-EC" sz="1600" dirty="0">
              <a:effectLst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716016" y="908720"/>
            <a:ext cx="4104456" cy="1856919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C" sz="1600" dirty="0">
                <a:ea typeface="Times New Roman" panose="02020603050405020304" pitchFamily="18" charset="0"/>
              </a:rPr>
              <a:t>El área </a:t>
            </a:r>
            <a:r>
              <a:rPr lang="es-EC" sz="1600" dirty="0" smtClean="0">
                <a:ea typeface="Times New Roman" panose="02020603050405020304" pitchFamily="18" charset="0"/>
              </a:rPr>
              <a:t>con uso de suelo múltiple es </a:t>
            </a:r>
            <a:r>
              <a:rPr lang="es-EC" sz="1600" dirty="0">
                <a:ea typeface="Times New Roman" panose="02020603050405020304" pitchFamily="18" charset="0"/>
              </a:rPr>
              <a:t>aproximadamente 217.544 m2 (21.75 Ha</a:t>
            </a:r>
            <a:r>
              <a:rPr lang="es-EC" sz="1600" dirty="0" smtClean="0">
                <a:ea typeface="Times New Roman" panose="02020603050405020304" pitchFamily="18" charset="0"/>
              </a:rPr>
              <a:t>), </a:t>
            </a:r>
            <a:r>
              <a:rPr lang="es-EC" sz="1600" dirty="0">
                <a:ea typeface="Times New Roman" panose="02020603050405020304" pitchFamily="18" charset="0"/>
              </a:rPr>
              <a:t>incluye todos los lotes frentistas al eje y sectores de uso </a:t>
            </a:r>
            <a:r>
              <a:rPr lang="es-EC" sz="1600" dirty="0" smtClean="0">
                <a:ea typeface="Times New Roman" panose="02020603050405020304" pitchFamily="18" charset="0"/>
              </a:rPr>
              <a:t>Múltiple y </a:t>
            </a:r>
            <a:r>
              <a:rPr lang="es-EC" sz="1600" dirty="0">
                <a:ea typeface="Times New Roman" panose="02020603050405020304" pitchFamily="18" charset="0"/>
              </a:rPr>
              <a:t>los lotes con uso equipamiento </a:t>
            </a:r>
            <a:r>
              <a:rPr lang="es-EC" sz="1600" dirty="0" smtClean="0">
                <a:ea typeface="Times New Roman" panose="02020603050405020304" pitchFamily="18" charset="0"/>
              </a:rPr>
              <a:t>principalmente </a:t>
            </a:r>
            <a:r>
              <a:rPr lang="es-EC" sz="1600" dirty="0">
                <a:ea typeface="Times New Roman" panose="02020603050405020304" pitchFamily="18" charset="0"/>
              </a:rPr>
              <a:t>la plaza central </a:t>
            </a:r>
            <a:r>
              <a:rPr lang="es-EC" sz="1600" dirty="0" smtClean="0">
                <a:ea typeface="Times New Roman" panose="02020603050405020304" pitchFamily="18" charset="0"/>
              </a:rPr>
              <a:t>y </a:t>
            </a:r>
            <a:r>
              <a:rPr lang="es-EC" sz="1600" dirty="0">
                <a:ea typeface="Times New Roman" panose="02020603050405020304" pitchFamily="18" charset="0"/>
              </a:rPr>
              <a:t>la Iglesia (no incluye vías</a:t>
            </a:r>
            <a:r>
              <a:rPr lang="es-EC" sz="1600" dirty="0" smtClean="0">
                <a:ea typeface="Times New Roman" panose="02020603050405020304" pitchFamily="18" charset="0"/>
              </a:rPr>
              <a:t>).</a:t>
            </a: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020522"/>
              </p:ext>
            </p:extLst>
          </p:nvPr>
        </p:nvGraphicFramePr>
        <p:xfrm>
          <a:off x="-108520" y="692696"/>
          <a:ext cx="4514718" cy="6376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05" name="Acrobat Document" r:id="rId3" imgW="8019882" imgH="11344104" progId="AcroExch.Document.DC">
                  <p:embed/>
                </p:oleObj>
              </mc:Choice>
              <mc:Fallback>
                <p:oleObj name="Acrobat Document" r:id="rId3" imgW="8019882" imgH="11344104" progId="AcroExch.Document.DC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8520" y="692696"/>
                        <a:ext cx="4514718" cy="63768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age1.png" descr="../Desktop/Captura%20de%20pantalla%202019-05-23%20a%20la(s)%2009.12.48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79512" y="6211500"/>
            <a:ext cx="1008112" cy="551623"/>
          </a:xfrm>
          <a:prstGeom prst="rect">
            <a:avLst/>
          </a:prstGeom>
          <a:ln/>
        </p:spPr>
      </p:pic>
      <p:sp>
        <p:nvSpPr>
          <p:cNvPr id="12" name="Rectángulo 11"/>
          <p:cNvSpPr/>
          <p:nvPr/>
        </p:nvSpPr>
        <p:spPr>
          <a:xfrm>
            <a:off x="971600" y="260648"/>
            <a:ext cx="7398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/>
              <a:t>PLAN </a:t>
            </a:r>
            <a:r>
              <a:rPr lang="es-EC" sz="2000" b="1" dirty="0" smtClean="0"/>
              <a:t>ESPECIAL </a:t>
            </a:r>
            <a:r>
              <a:rPr lang="es-EC" sz="2000" b="1" dirty="0"/>
              <a:t>DE LA ZONA CENTRAL DE PIFO-ÁREA DEL PEZCP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0" y="5517232"/>
            <a:ext cx="1835696" cy="13407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5" name="Agrupar 24"/>
          <p:cNvGrpSpPr/>
          <p:nvPr/>
        </p:nvGrpSpPr>
        <p:grpSpPr>
          <a:xfrm>
            <a:off x="17142" y="5511364"/>
            <a:ext cx="1728192" cy="1330941"/>
            <a:chOff x="179512" y="4253026"/>
            <a:chExt cx="1728192" cy="1330941"/>
          </a:xfrm>
        </p:grpSpPr>
        <p:sp>
          <p:nvSpPr>
            <p:cNvPr id="17" name="CuadroTexto 16"/>
            <p:cNvSpPr txBox="1"/>
            <p:nvPr/>
          </p:nvSpPr>
          <p:spPr>
            <a:xfrm>
              <a:off x="179512" y="4253026"/>
              <a:ext cx="1296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 dirty="0" smtClean="0">
                  <a:solidFill>
                    <a:schemeClr val="bg1"/>
                  </a:solidFill>
                </a:rPr>
                <a:t>Leyenda</a:t>
              </a:r>
            </a:p>
            <a:p>
              <a:r>
                <a:rPr lang="es-ES" sz="1000" b="1" dirty="0" smtClean="0">
                  <a:solidFill>
                    <a:schemeClr val="bg1"/>
                  </a:solidFill>
                </a:rPr>
                <a:t>Zona de Influencia</a:t>
              </a: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611560" y="4581128"/>
              <a:ext cx="1296144" cy="1002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" sz="1000" dirty="0" smtClean="0">
                  <a:solidFill>
                    <a:schemeClr val="bg1"/>
                  </a:solidFill>
                </a:rPr>
                <a:t>Inmediata</a:t>
              </a:r>
            </a:p>
            <a:p>
              <a:pPr>
                <a:lnSpc>
                  <a:spcPct val="150000"/>
                </a:lnSpc>
              </a:pPr>
              <a:r>
                <a:rPr lang="es-ES" sz="1000" dirty="0" smtClean="0">
                  <a:solidFill>
                    <a:schemeClr val="bg1"/>
                  </a:solidFill>
                </a:rPr>
                <a:t>No inmediata</a:t>
              </a:r>
            </a:p>
            <a:p>
              <a:pPr>
                <a:lnSpc>
                  <a:spcPct val="150000"/>
                </a:lnSpc>
              </a:pPr>
              <a:r>
                <a:rPr lang="es-ES" sz="1000" dirty="0" smtClean="0">
                  <a:solidFill>
                    <a:schemeClr val="bg1"/>
                  </a:solidFill>
                </a:rPr>
                <a:t>Uso múltiple</a:t>
              </a:r>
            </a:p>
            <a:p>
              <a:pPr>
                <a:lnSpc>
                  <a:spcPct val="150000"/>
                </a:lnSpc>
              </a:pPr>
              <a:r>
                <a:rPr lang="es-ES" sz="1000" dirty="0" smtClean="0">
                  <a:solidFill>
                    <a:schemeClr val="bg1"/>
                  </a:solidFill>
                </a:rPr>
                <a:t>Vías principales PUOS</a:t>
              </a:r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251520" y="4725144"/>
              <a:ext cx="360040" cy="144016"/>
            </a:xfrm>
            <a:prstGeom prst="rect">
              <a:avLst/>
            </a:prstGeom>
            <a:solidFill>
              <a:srgbClr val="7B417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251520" y="4941168"/>
              <a:ext cx="360040" cy="144016"/>
            </a:xfrm>
            <a:prstGeom prst="rect">
              <a:avLst/>
            </a:prstGeom>
            <a:solidFill>
              <a:srgbClr val="3B8B7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251520" y="5157192"/>
              <a:ext cx="360040" cy="144016"/>
            </a:xfrm>
            <a:prstGeom prst="rect">
              <a:avLst/>
            </a:prstGeom>
            <a:solidFill>
              <a:srgbClr val="D48B2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/>
                </a:solidFill>
              </a:endParaRPr>
            </a:p>
          </p:txBody>
        </p:sp>
        <p:cxnSp>
          <p:nvCxnSpPr>
            <p:cNvPr id="24" name="Conector recto 23"/>
            <p:cNvCxnSpPr/>
            <p:nvPr/>
          </p:nvCxnSpPr>
          <p:spPr>
            <a:xfrm flipH="1">
              <a:off x="251520" y="5445224"/>
              <a:ext cx="36004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Marcador de contenido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30" y="6356693"/>
            <a:ext cx="1510170" cy="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2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114232"/>
              </p:ext>
            </p:extLst>
          </p:nvPr>
        </p:nvGraphicFramePr>
        <p:xfrm>
          <a:off x="4644008" y="3861048"/>
          <a:ext cx="4499992" cy="18204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2283"/>
                <a:gridCol w="1717460"/>
                <a:gridCol w="1300249"/>
              </a:tblGrid>
              <a:tr h="36409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Clasificación del suelo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640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Suelo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Área (Ha)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%</a:t>
                      </a:r>
                      <a:endParaRPr lang="es-EC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640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Urbano 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173,23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49,90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640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Rural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173,92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50,10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640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Total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347,15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100,00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814050"/>
              </p:ext>
            </p:extLst>
          </p:nvPr>
        </p:nvGraphicFramePr>
        <p:xfrm>
          <a:off x="4644007" y="908720"/>
          <a:ext cx="4487185" cy="25572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1900"/>
                <a:gridCol w="115933"/>
                <a:gridCol w="181353"/>
                <a:gridCol w="115933"/>
                <a:gridCol w="603171"/>
                <a:gridCol w="669709"/>
                <a:gridCol w="607551"/>
                <a:gridCol w="607551"/>
                <a:gridCol w="694084"/>
              </a:tblGrid>
              <a:tr h="338305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PROYECCIONES DE POBLACIÓN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38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AÑO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2010*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</a:rPr>
                        <a:t>2018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</a:rPr>
                        <a:t>2020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</a:rPr>
                        <a:t>2025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</a:rPr>
                        <a:t>2030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01708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TOTAL DISTRITO METROPOLITANO DE QUITO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2.239.191</a:t>
                      </a:r>
                      <a:endParaRPr lang="es-EC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2.623.650</a:t>
                      </a:r>
                      <a:endParaRPr lang="es-EC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2.742.642</a:t>
                      </a:r>
                      <a:endParaRPr lang="es-EC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2.975.863</a:t>
                      </a:r>
                      <a:endParaRPr lang="es-EC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3.252.508</a:t>
                      </a:r>
                      <a:endParaRPr lang="es-EC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01708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PARROQUIAS SUBURBANAS Y RURALES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</a:rPr>
                        <a:t>620.045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829.482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893.905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1.038.966</a:t>
                      </a:r>
                      <a:endParaRPr lang="es-EC" sz="105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1.211.173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383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PIFO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16.645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20.729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21.899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24.396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27.176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38305"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TASA DE CRECIMIENTO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</a:rPr>
                        <a:t> 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2,78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2,78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2,18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2,18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13" name="Rectángulo 12"/>
          <p:cNvSpPr/>
          <p:nvPr/>
        </p:nvSpPr>
        <p:spPr>
          <a:xfrm>
            <a:off x="971600" y="260648"/>
            <a:ext cx="7398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 smtClean="0"/>
              <a:t>CLASIFICACIÓN DE SUELO</a:t>
            </a:r>
            <a:endParaRPr lang="es-EC" sz="2000" b="1" dirty="0"/>
          </a:p>
        </p:txBody>
      </p:sp>
      <p:pic>
        <p:nvPicPr>
          <p:cNvPr id="3" name="Imagen 2" descr="ANEXO9_CLASIFICACION_SUELO_page-00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t="4401" r="4642" b="17304"/>
          <a:stretch/>
        </p:blipFill>
        <p:spPr>
          <a:xfrm>
            <a:off x="0" y="908720"/>
            <a:ext cx="4283968" cy="5257080"/>
          </a:xfrm>
          <a:prstGeom prst="rect">
            <a:avLst/>
          </a:prstGeom>
        </p:spPr>
      </p:pic>
      <p:pic>
        <p:nvPicPr>
          <p:cNvPr id="15" name="Imagen 14" descr="ANEXO9_CLASIFICACION_SUELO_page-00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2" t="89122" r="17415" b="6498"/>
          <a:stretch/>
        </p:blipFill>
        <p:spPr>
          <a:xfrm>
            <a:off x="1187624" y="6164309"/>
            <a:ext cx="1925224" cy="692696"/>
          </a:xfrm>
          <a:prstGeom prst="rect">
            <a:avLst/>
          </a:prstGeom>
        </p:spPr>
      </p:pic>
      <p:pic>
        <p:nvPicPr>
          <p:cNvPr id="16" name="Imagen 15" descr="ANEXO9_CLASIFICACION_SUELO_page-00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7" t="93575" r="18744" b="2870"/>
          <a:stretch/>
        </p:blipFill>
        <p:spPr>
          <a:xfrm>
            <a:off x="2555776" y="6165304"/>
            <a:ext cx="1751225" cy="562232"/>
          </a:xfrm>
          <a:prstGeom prst="rect">
            <a:avLst/>
          </a:prstGeom>
        </p:spPr>
      </p:pic>
      <p:pic>
        <p:nvPicPr>
          <p:cNvPr id="17" name="image1.png" descr="../Desktop/Captura%20de%20pantalla%202019-05-23%20a%20la(s)%2009.12.48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605" y="6404197"/>
            <a:ext cx="829342" cy="453803"/>
          </a:xfrm>
          <a:prstGeom prst="rect">
            <a:avLst/>
          </a:prstGeom>
          <a:ln/>
        </p:spPr>
      </p:pic>
      <p:pic>
        <p:nvPicPr>
          <p:cNvPr id="18" name="Marcador de contenido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30" y="6356693"/>
            <a:ext cx="1510170" cy="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0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8004478"/>
              </p:ext>
            </p:extLst>
          </p:nvPr>
        </p:nvGraphicFramePr>
        <p:xfrm>
          <a:off x="4860033" y="812175"/>
          <a:ext cx="4283968" cy="604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61" name="Acrobat Document" r:id="rId3" imgW="8019882" imgH="11344104" progId="AcroExch.Document.7">
                  <p:embed/>
                </p:oleObj>
              </mc:Choice>
              <mc:Fallback>
                <p:oleObj name="Acrobat Document" r:id="rId3" imgW="8019882" imgH="11344104" progId="AcroExch.Document.7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3" y="812175"/>
                        <a:ext cx="4283968" cy="60458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0207196"/>
              </p:ext>
            </p:extLst>
          </p:nvPr>
        </p:nvGraphicFramePr>
        <p:xfrm>
          <a:off x="17977" y="892996"/>
          <a:ext cx="4214724" cy="5965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62" name="Acrobat Document" r:id="rId5" imgW="8019882" imgH="11334508" progId="AcroExch.Document.7">
                  <p:embed/>
                </p:oleObj>
              </mc:Choice>
              <mc:Fallback>
                <p:oleObj name="Acrobat Document" r:id="rId5" imgW="8019882" imgH="11334508" progId="AcroExch.Document.7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77" y="892996"/>
                        <a:ext cx="4214724" cy="596500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ángulo 5"/>
          <p:cNvSpPr/>
          <p:nvPr/>
        </p:nvSpPr>
        <p:spPr>
          <a:xfrm>
            <a:off x="971600" y="260648"/>
            <a:ext cx="7398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 smtClean="0"/>
              <a:t>USO DE SUELO Y ZONIFICACIÓN</a:t>
            </a:r>
            <a:endParaRPr lang="es-EC" sz="2000" b="1" dirty="0"/>
          </a:p>
        </p:txBody>
      </p:sp>
      <p:sp>
        <p:nvSpPr>
          <p:cNvPr id="9" name="Rectángulo 8"/>
          <p:cNvSpPr/>
          <p:nvPr/>
        </p:nvSpPr>
        <p:spPr>
          <a:xfrm>
            <a:off x="107505" y="1052736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/>
              <a:t>PUOS</a:t>
            </a:r>
            <a:endParaRPr lang="es-EC" sz="1600" b="1" dirty="0"/>
          </a:p>
        </p:txBody>
      </p:sp>
      <p:sp>
        <p:nvSpPr>
          <p:cNvPr id="13" name="Rectángulo 12"/>
          <p:cNvSpPr/>
          <p:nvPr/>
        </p:nvSpPr>
        <p:spPr>
          <a:xfrm>
            <a:off x="5004048" y="1052736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/>
              <a:t>PUOS</a:t>
            </a:r>
            <a:endParaRPr lang="es-EC" sz="1600" b="1" dirty="0"/>
          </a:p>
        </p:txBody>
      </p:sp>
    </p:spTree>
    <p:extLst>
      <p:ext uri="{BB962C8B-B14F-4D97-AF65-F5344CB8AC3E}">
        <p14:creationId xmlns:p14="http://schemas.microsoft.com/office/powerpoint/2010/main" val="128316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971600" y="260648"/>
            <a:ext cx="7398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 smtClean="0"/>
              <a:t>PROBLEMAS Y POTENCIALIDADES</a:t>
            </a:r>
            <a:endParaRPr lang="es-EC" sz="20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135322"/>
              </p:ext>
            </p:extLst>
          </p:nvPr>
        </p:nvGraphicFramePr>
        <p:xfrm>
          <a:off x="323528" y="822722"/>
          <a:ext cx="8496944" cy="58466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1708"/>
                <a:gridCol w="3831918"/>
                <a:gridCol w="3453318"/>
              </a:tblGrid>
              <a:tr h="218451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Matriz de problemas y potencialidades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58" marR="3655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695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Componente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58" marR="365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Problemas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58" marR="365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Potencialidades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58" marR="36558" marT="0" marB="0"/>
                </a:tc>
              </a:tr>
              <a:tr h="2729331"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Territorial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58" marR="36558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Ocupación arbitraria del espacio público.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Deterioro de edificaciones inventariadas.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Edificaciones con alta concentración de comercios.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Edificaciones y locales adaptados a las actividades económicas.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Locales comerciales no cumplen con normativa.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No se aprovecha las condiciones de edificabilidad de la normativa.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Informalidad en la construcción.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Sectores con déficit de servicios y de infraestructura de soporte.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Espacios públicos en general con poca arborización.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58" marR="36558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Eje comercial  convertido en polo de atracción de la zona.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Actores que promueven la actividad económica.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Buena oferta de comercios y servicios.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Sector de amplia oferta comercial y servicios.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Normativa urbana con buenos coeficientes para el  aprovechamiento urbanístico.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Suelo vacante con posibilidades de nuevas edificaciones y actividades económicas.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Suelo rural mantiene baja consolidación.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Sector con servicios de  equipamientos públicos y privados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58" marR="36558" marT="0" marB="0"/>
                </a:tc>
              </a:tr>
              <a:tr h="2729331"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Físico-Biótico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58" marR="36558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Canales de riego contaminados con basura y descargas domésticas.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Terrenos sin cerramiento  expuestos a ser convertidos en botaderos de basura.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Falta de vegetación arbórea en zonas residenciales.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Suelo vacante sin aprovechamiento agro-productivo.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Presencia de perros callejeros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Mal manejo de los canales de riego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Falta de iniciativas y recursos para el aprovechamiento de turismo agro-ecológico.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Formaciones naturales  relegadas a pequeños espacios aledaños a canales de riego.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58" marR="36558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Suelo vacante en áreas urbanas  con lotes mayores a 1000 m2.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Zonas aledañas rurales  mantienen la  vocación productiva.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Posibilidades de potenciar el recurso natural existente como elemento de atractivo turístico.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Canales de riego con potencial.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En condiciones secas, la </a:t>
                      </a:r>
                      <a:r>
                        <a:rPr lang="es-EC" sz="1100" dirty="0" err="1">
                          <a:effectLst/>
                        </a:rPr>
                        <a:t>cangahua</a:t>
                      </a:r>
                      <a:r>
                        <a:rPr lang="es-EC" sz="1100" dirty="0">
                          <a:effectLst/>
                        </a:rPr>
                        <a:t> presenta buenas características de estabilidad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Especies arbustivas y arbóreas ayudan a estabilizar los suelos en zonas con pendientes superiores a los 20 grados.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100" dirty="0">
                          <a:effectLst/>
                        </a:rPr>
                        <a:t>Paisaje natural cercano a la zona central.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58" marR="3655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601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6541</TotalTime>
  <Words>1904</Words>
  <Application>Microsoft Office PowerPoint</Application>
  <PresentationFormat>Presentación en pantalla (4:3)</PresentationFormat>
  <Paragraphs>278</Paragraphs>
  <Slides>23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5" baseType="lpstr">
      <vt:lpstr>Tema de Office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myanez</dc:creator>
  <cp:lastModifiedBy>Secretaria de Concejo</cp:lastModifiedBy>
  <cp:revision>250</cp:revision>
  <dcterms:created xsi:type="dcterms:W3CDTF">2015-10-23T21:39:14Z</dcterms:created>
  <dcterms:modified xsi:type="dcterms:W3CDTF">2020-11-23T17:35:32Z</dcterms:modified>
</cp:coreProperties>
</file>