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1"/>
  </p:notesMasterIdLst>
  <p:sldIdLst>
    <p:sldId id="256" r:id="rId2"/>
    <p:sldId id="332" r:id="rId3"/>
    <p:sldId id="390" r:id="rId4"/>
    <p:sldId id="383" r:id="rId5"/>
    <p:sldId id="379" r:id="rId6"/>
    <p:sldId id="385" r:id="rId7"/>
    <p:sldId id="391" r:id="rId8"/>
    <p:sldId id="393" r:id="rId9"/>
    <p:sldId id="377" r:id="rId1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11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Jose Madera Arends" initials="RJM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99CC00"/>
    <a:srgbClr val="0FD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91479" autoAdjust="0"/>
  </p:normalViewPr>
  <p:slideViewPr>
    <p:cSldViewPr>
      <p:cViewPr>
        <p:scale>
          <a:sx n="69" d="100"/>
          <a:sy n="69" d="100"/>
        </p:scale>
        <p:origin x="-156" y="-72"/>
      </p:cViewPr>
      <p:guideLst>
        <p:guide orient="horz" pos="2160"/>
        <p:guide orient="horz" pos="2115"/>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F8D439-B7C7-4743-8F5B-85F9017A9B97}" type="datetimeFigureOut">
              <a:rPr lang="es-EC" smtClean="0"/>
              <a:t>17/8/2020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7E8B1-6C87-49DD-8FDE-3AAC4896FEA7}" type="slidenum">
              <a:rPr lang="es-EC" smtClean="0"/>
              <a:t>‹Nº›</a:t>
            </a:fld>
            <a:endParaRPr lang="es-EC"/>
          </a:p>
        </p:txBody>
      </p:sp>
    </p:spTree>
    <p:extLst>
      <p:ext uri="{BB962C8B-B14F-4D97-AF65-F5344CB8AC3E}">
        <p14:creationId xmlns:p14="http://schemas.microsoft.com/office/powerpoint/2010/main" val="260777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477E8B1-6C87-49DD-8FDE-3AAC4896FEA7}" type="slidenum">
              <a:rPr lang="es-EC" smtClean="0"/>
              <a:t>2</a:t>
            </a:fld>
            <a:endParaRPr lang="es-EC"/>
          </a:p>
        </p:txBody>
      </p:sp>
    </p:spTree>
    <p:extLst>
      <p:ext uri="{BB962C8B-B14F-4D97-AF65-F5344CB8AC3E}">
        <p14:creationId xmlns:p14="http://schemas.microsoft.com/office/powerpoint/2010/main" val="400122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17/8/2020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88370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17/8/2020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270016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17/8/2020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279195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ido STHV">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4" y="1700808"/>
            <a:ext cx="3826768" cy="2016224"/>
          </a:xfrm>
          <a:prstGeom prst="rect">
            <a:avLst/>
          </a:prstGeom>
        </p:spPr>
        <p:txBody>
          <a:bodyPr anchor="t">
            <a:noAutofit/>
          </a:bodyPr>
          <a:lstStyle>
            <a:lvl1pPr marL="0" indent="0">
              <a:buNone/>
              <a:defRPr sz="2400" b="1">
                <a:latin typeface="HelveticaNeueLT Pro 57 C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3933056"/>
            <a:ext cx="3826768" cy="23762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smtClean="0"/>
              <a:t>Haga clic para modificar el estilo de texto del patrón</a:t>
            </a:r>
          </a:p>
          <a:p>
            <a:pPr lvl="0"/>
            <a:endParaRPr lang="es-ES" dirty="0" smtClean="0"/>
          </a:p>
        </p:txBody>
      </p:sp>
      <p:sp>
        <p:nvSpPr>
          <p:cNvPr id="5" name="4 Marcador de texto"/>
          <p:cNvSpPr>
            <a:spLocks noGrp="1"/>
          </p:cNvSpPr>
          <p:nvPr>
            <p:ph type="body" sz="quarter" idx="3"/>
          </p:nvPr>
        </p:nvSpPr>
        <p:spPr>
          <a:xfrm>
            <a:off x="4644008" y="1700808"/>
            <a:ext cx="4041775" cy="2016224"/>
          </a:xfrm>
          <a:prstGeom prst="rect">
            <a:avLst/>
          </a:prstGeom>
        </p:spPr>
        <p:txBody>
          <a:bodyPr anchor="t">
            <a:noAutofit/>
          </a:bodyPr>
          <a:lstStyle>
            <a:lvl1pPr marL="0" indent="0">
              <a:buNone/>
              <a:defRPr sz="2000" b="0">
                <a:latin typeface="HelveticaNeueLT Pro 45 L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3933056"/>
            <a:ext cx="4041775" cy="237626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0"/>
            <a:endParaRPr lang="es-EC" dirty="0"/>
          </a:p>
        </p:txBody>
      </p:sp>
      <p:sp>
        <p:nvSpPr>
          <p:cNvPr id="12" name="11 Título"/>
          <p:cNvSpPr>
            <a:spLocks noGrp="1"/>
          </p:cNvSpPr>
          <p:nvPr>
            <p:ph type="title" hasCustomPrompt="1"/>
          </p:nvPr>
        </p:nvSpPr>
        <p:spPr>
          <a:xfrm>
            <a:off x="457200" y="274638"/>
            <a:ext cx="8229600" cy="1143000"/>
          </a:xfrm>
          <a:prstGeom prst="rect">
            <a:avLst/>
          </a:prstGeom>
        </p:spPr>
        <p:txBody>
          <a:bodyPr/>
          <a:lstStyle>
            <a:lvl1pPr>
              <a:defRPr>
                <a:solidFill>
                  <a:schemeClr val="tx1">
                    <a:lumMod val="65000"/>
                    <a:lumOff val="35000"/>
                  </a:schemeClr>
                </a:solidFill>
                <a:latin typeface="HelveticaNeueLT Pro 95 Blk" pitchFamily="34" charset="0"/>
              </a:defRPr>
            </a:lvl1pPr>
          </a:lstStyle>
          <a:p>
            <a:r>
              <a:rPr lang="es-ES" dirty="0" smtClean="0"/>
              <a:t>TÍTULO</a:t>
            </a:r>
            <a:endParaRPr lang="es-EC" dirty="0"/>
          </a:p>
        </p:txBody>
      </p:sp>
      <p:sp>
        <p:nvSpPr>
          <p:cNvPr id="21" name="20 Marcador de texto"/>
          <p:cNvSpPr>
            <a:spLocks noGrp="1"/>
          </p:cNvSpPr>
          <p:nvPr>
            <p:ph type="body" sz="quarter" idx="11" hasCustomPrompt="1"/>
          </p:nvPr>
        </p:nvSpPr>
        <p:spPr>
          <a:xfrm>
            <a:off x="8533134" y="188640"/>
            <a:ext cx="287338" cy="358775"/>
          </a:xfrm>
          <a:prstGeom prst="rect">
            <a:avLst/>
          </a:prstGeom>
        </p:spPr>
        <p:txBody>
          <a:bodyPr/>
          <a:lstStyle>
            <a:lvl1pPr marL="0" indent="0">
              <a:buNone/>
              <a:defRPr sz="1200">
                <a:solidFill>
                  <a:schemeClr val="tx1">
                    <a:lumMod val="65000"/>
                    <a:lumOff val="35000"/>
                  </a:schemeClr>
                </a:solidFill>
                <a:latin typeface="HelveticaNeueLT Pro 53 Ex" pitchFamily="34" charset="0"/>
              </a:defRPr>
            </a:lvl1pPr>
          </a:lstStyle>
          <a:p>
            <a:pPr lvl="0"/>
            <a:r>
              <a:rPr lang="es-ES" dirty="0" smtClean="0"/>
              <a:t>N</a:t>
            </a:r>
            <a:endParaRPr lang="es-EC" dirty="0"/>
          </a:p>
        </p:txBody>
      </p:sp>
      <p:sp>
        <p:nvSpPr>
          <p:cNvPr id="23" name="22 Marcador de texto"/>
          <p:cNvSpPr>
            <a:spLocks noGrp="1"/>
          </p:cNvSpPr>
          <p:nvPr>
            <p:ph type="body" sz="quarter" idx="12" hasCustomPrompt="1"/>
          </p:nvPr>
        </p:nvSpPr>
        <p:spPr>
          <a:xfrm>
            <a:off x="467544" y="260649"/>
            <a:ext cx="1944216" cy="216024"/>
          </a:xfrm>
          <a:prstGeom prst="rect">
            <a:avLst/>
          </a:prstGeom>
        </p:spPr>
        <p:txBody>
          <a:bodyPr/>
          <a:lstStyle>
            <a:lvl1pPr marL="0" indent="0">
              <a:buNone/>
              <a:defRPr sz="1000">
                <a:solidFill>
                  <a:schemeClr val="tx1">
                    <a:lumMod val="65000"/>
                    <a:lumOff val="35000"/>
                  </a:schemeClr>
                </a:solidFill>
                <a:latin typeface="HelveticaNeueLT Pro 35 Th" pitchFamily="34" charset="0"/>
              </a:defRPr>
            </a:lvl1pPr>
          </a:lstStyle>
          <a:p>
            <a:pPr lvl="0"/>
            <a:r>
              <a:rPr lang="es-EC" dirty="0" smtClean="0"/>
              <a:t>Referencia</a:t>
            </a:r>
            <a:endParaRPr lang="es-EC" dirty="0"/>
          </a:p>
        </p:txBody>
      </p:sp>
    </p:spTree>
    <p:extLst>
      <p:ext uri="{BB962C8B-B14F-4D97-AF65-F5344CB8AC3E}">
        <p14:creationId xmlns:p14="http://schemas.microsoft.com/office/powerpoint/2010/main" val="17391812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488" y="2413050"/>
            <a:ext cx="7557025" cy="1592014"/>
          </a:xfrm>
          <a:prstGeom prst="rect">
            <a:avLst/>
          </a:prstGeom>
        </p:spPr>
      </p:pic>
      <p:pic>
        <p:nvPicPr>
          <p:cNvPr id="4" name="3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989" y="6093296"/>
            <a:ext cx="6870023" cy="427284"/>
          </a:xfrm>
          <a:prstGeom prst="rect">
            <a:avLst/>
          </a:prstGeom>
        </p:spPr>
      </p:pic>
      <p:sp>
        <p:nvSpPr>
          <p:cNvPr id="8" name="7 Marcador de contenido"/>
          <p:cNvSpPr>
            <a:spLocks noGrp="1"/>
          </p:cNvSpPr>
          <p:nvPr>
            <p:ph sz="quarter" idx="10" hasCustomPrompt="1"/>
          </p:nvPr>
        </p:nvSpPr>
        <p:spPr>
          <a:xfrm>
            <a:off x="2484438" y="5661025"/>
            <a:ext cx="4175125" cy="360363"/>
          </a:xfrm>
          <a:prstGeom prst="rect">
            <a:avLst/>
          </a:prstGeom>
        </p:spPr>
        <p:txBody>
          <a:bodyPr/>
          <a:lstStyle>
            <a:lvl1pPr marL="0" indent="0" algn="ctr">
              <a:buNone/>
              <a:defRPr sz="1400" baseline="0">
                <a:solidFill>
                  <a:schemeClr val="tx1">
                    <a:lumMod val="50000"/>
                    <a:lumOff val="50000"/>
                  </a:schemeClr>
                </a:solidFill>
                <a:latin typeface="HelveticaNeueLT Pro 95 Blk" pitchFamily="34" charset="0"/>
              </a:defRPr>
            </a:lvl1pPr>
          </a:lstStyle>
          <a:p>
            <a:pPr lvl="0"/>
            <a:r>
              <a:rPr lang="es-EC" dirty="0" smtClean="0"/>
              <a:t>INFORMACIÓN DE CONTACTO</a:t>
            </a:r>
            <a:endParaRPr lang="es-EC" dirty="0"/>
          </a:p>
        </p:txBody>
      </p:sp>
    </p:spTree>
    <p:extLst>
      <p:ext uri="{BB962C8B-B14F-4D97-AF65-F5344CB8AC3E}">
        <p14:creationId xmlns:p14="http://schemas.microsoft.com/office/powerpoint/2010/main" val="20491470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17/8/2020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405864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69B5FDC-FB64-42D4-A03A-5C0229F94204}" type="datetimeFigureOut">
              <a:rPr lang="es-EC" smtClean="0"/>
              <a:t>17/8/2020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153315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F69B5FDC-FB64-42D4-A03A-5C0229F94204}" type="datetimeFigureOut">
              <a:rPr lang="es-EC" smtClean="0"/>
              <a:t>17/8/2020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50579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F69B5FDC-FB64-42D4-A03A-5C0229F94204}" type="datetimeFigureOut">
              <a:rPr lang="es-EC" smtClean="0"/>
              <a:t>17/8/2020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410425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D41DA4D9-F51D-4AA1-8397-25114B06ED71}" type="datetimeFigureOut">
              <a:rPr lang="es-EC" smtClean="0"/>
              <a:t>17/8/2020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7F342008-8438-49E9-88D6-D90C9E44F4CD}" type="slidenum">
              <a:rPr lang="es-EC" smtClean="0"/>
              <a:t>‹Nº›</a:t>
            </a:fld>
            <a:endParaRPr lang="es-EC"/>
          </a:p>
        </p:txBody>
      </p:sp>
    </p:spTree>
    <p:extLst>
      <p:ext uri="{BB962C8B-B14F-4D97-AF65-F5344CB8AC3E}">
        <p14:creationId xmlns:p14="http://schemas.microsoft.com/office/powerpoint/2010/main" val="10119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9B5FDC-FB64-42D4-A03A-5C0229F94204}" type="datetimeFigureOut">
              <a:rPr lang="es-EC" smtClean="0"/>
              <a:t>17/8/2020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922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69B5FDC-FB64-42D4-A03A-5C0229F94204}" type="datetimeFigureOut">
              <a:rPr lang="es-EC" smtClean="0"/>
              <a:t>17/8/2020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59525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69B5FDC-FB64-42D4-A03A-5C0229F94204}" type="datetimeFigureOut">
              <a:rPr lang="es-EC" smtClean="0"/>
              <a:t>17/8/2020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82585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1DA4D9-F51D-4AA1-8397-25114B06ED71}" type="datetimeFigureOut">
              <a:rPr lang="es-EC" smtClean="0"/>
              <a:t>17/8/2020</a:t>
            </a:fld>
            <a:endParaRPr lang="es-EC"/>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342008-8438-49E9-88D6-D90C9E44F4CD}" type="slidenum">
              <a:rPr lang="es-EC" smtClean="0"/>
              <a:t>‹Nº›</a:t>
            </a:fld>
            <a:endParaRPr lang="es-EC"/>
          </a:p>
        </p:txBody>
      </p:sp>
      <p:pic>
        <p:nvPicPr>
          <p:cNvPr id="7" name="7 Imagen"/>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313233"/>
            <a:ext cx="9180512" cy="6544767"/>
          </a:xfrm>
          <a:prstGeom prst="rect">
            <a:avLst/>
          </a:prstGeom>
        </p:spPr>
      </p:pic>
    </p:spTree>
    <p:extLst>
      <p:ext uri="{BB962C8B-B14F-4D97-AF65-F5344CB8AC3E}">
        <p14:creationId xmlns:p14="http://schemas.microsoft.com/office/powerpoint/2010/main" val="2087627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90600"/>
            <a:ext cx="4876800" cy="4876800"/>
          </a:xfrm>
          <a:prstGeom prst="rect">
            <a:avLst/>
          </a:prstGeom>
        </p:spPr>
      </p:pic>
    </p:spTree>
    <p:extLst>
      <p:ext uri="{BB962C8B-B14F-4D97-AF65-F5344CB8AC3E}">
        <p14:creationId xmlns:p14="http://schemas.microsoft.com/office/powerpoint/2010/main" val="2686536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457200" y="764704"/>
            <a:ext cx="8291264" cy="792087"/>
          </a:xfrm>
          <a:noFill/>
        </p:spPr>
        <p:txBody>
          <a:bodyPr>
            <a:normAutofit fontScale="77500" lnSpcReduction="20000"/>
          </a:bodyPr>
          <a:lstStyle/>
          <a:p>
            <a:pPr marL="0" indent="0" algn="ctr">
              <a:buNone/>
            </a:pPr>
            <a:r>
              <a:rPr lang="es-EC" sz="2600" b="1" dirty="0" smtClean="0"/>
              <a:t>URBANIZACIÓN «COOPERATIVA DE VIVIENDA “LA PRIMAVERA” DE LOS SERVIDORES DEL MINISTERIO DE AMBIENTE»</a:t>
            </a:r>
            <a:endParaRPr lang="es-EC" sz="2600" b="1" dirty="0"/>
          </a:p>
        </p:txBody>
      </p:sp>
      <p:pic>
        <p:nvPicPr>
          <p:cNvPr id="12" name="Marcador de contenido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592" y="6093296"/>
            <a:ext cx="1873408" cy="600783"/>
          </a:xfrm>
          <a:prstGeom prst="rect">
            <a:avLst/>
          </a:prstGeom>
        </p:spPr>
      </p:pic>
      <p:pic>
        <p:nvPicPr>
          <p:cNvPr id="1026" name="Imagen 1"/>
          <p:cNvPicPr>
            <a:picLocks noChangeAspect="1" noChangeArrowheads="1"/>
          </p:cNvPicPr>
          <p:nvPr/>
        </p:nvPicPr>
        <p:blipFill>
          <a:blip r:embed="rId4">
            <a:extLst>
              <a:ext uri="{28A0092B-C50C-407E-A947-70E740481C1C}">
                <a14:useLocalDpi xmlns:a14="http://schemas.microsoft.com/office/drawing/2010/main" val="0"/>
              </a:ext>
            </a:extLst>
          </a:blip>
          <a:srcRect l="20494" t="28891" r="19258" b="16432"/>
          <a:stretch>
            <a:fillRect/>
          </a:stretch>
        </p:blipFill>
        <p:spPr bwMode="auto">
          <a:xfrm>
            <a:off x="755575" y="1556790"/>
            <a:ext cx="7755881" cy="43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5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4 Rectángulo"/>
          <p:cNvSpPr/>
          <p:nvPr/>
        </p:nvSpPr>
        <p:spPr>
          <a:xfrm>
            <a:off x="3995936" y="3645024"/>
            <a:ext cx="39258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8 Forma libre"/>
          <p:cNvSpPr/>
          <p:nvPr/>
        </p:nvSpPr>
        <p:spPr>
          <a:xfrm>
            <a:off x="4631531" y="2876550"/>
            <a:ext cx="183357" cy="988219"/>
          </a:xfrm>
          <a:custGeom>
            <a:avLst/>
            <a:gdLst>
              <a:gd name="connsiteX0" fmla="*/ 0 w 183357"/>
              <a:gd name="connsiteY0" fmla="*/ 966788 h 988219"/>
              <a:gd name="connsiteX1" fmla="*/ 133350 w 183357"/>
              <a:gd name="connsiteY1" fmla="*/ 0 h 988219"/>
              <a:gd name="connsiteX2" fmla="*/ 183357 w 183357"/>
              <a:gd name="connsiteY2" fmla="*/ 9525 h 988219"/>
              <a:gd name="connsiteX3" fmla="*/ 45244 w 183357"/>
              <a:gd name="connsiteY3" fmla="*/ 988219 h 988219"/>
              <a:gd name="connsiteX4" fmla="*/ 0 w 183357"/>
              <a:gd name="connsiteY4" fmla="*/ 966788 h 98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57" h="988219">
                <a:moveTo>
                  <a:pt x="0" y="966788"/>
                </a:moveTo>
                <a:lnTo>
                  <a:pt x="133350" y="0"/>
                </a:lnTo>
                <a:lnTo>
                  <a:pt x="183357" y="9525"/>
                </a:lnTo>
                <a:lnTo>
                  <a:pt x="45244" y="988219"/>
                </a:lnTo>
                <a:lnTo>
                  <a:pt x="0" y="966788"/>
                </a:lnTo>
                <a:close/>
              </a:path>
            </a:pathLst>
          </a:cu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n w="3175">
                <a:noFill/>
              </a:ln>
              <a:solidFill>
                <a:schemeClr val="bg1"/>
              </a:solidFill>
            </a:endParaRPr>
          </a:p>
        </p:txBody>
      </p:sp>
      <p:sp>
        <p:nvSpPr>
          <p:cNvPr id="13" name="12 Forma libre"/>
          <p:cNvSpPr/>
          <p:nvPr/>
        </p:nvSpPr>
        <p:spPr>
          <a:xfrm>
            <a:off x="1023938" y="2869406"/>
            <a:ext cx="61912" cy="104775"/>
          </a:xfrm>
          <a:custGeom>
            <a:avLst/>
            <a:gdLst>
              <a:gd name="connsiteX0" fmla="*/ 7143 w 61912"/>
              <a:gd name="connsiteY0" fmla="*/ 0 h 104775"/>
              <a:gd name="connsiteX1" fmla="*/ 61912 w 61912"/>
              <a:gd name="connsiteY1" fmla="*/ 2382 h 104775"/>
              <a:gd name="connsiteX2" fmla="*/ 54768 w 61912"/>
              <a:gd name="connsiteY2" fmla="*/ 104775 h 104775"/>
              <a:gd name="connsiteX3" fmla="*/ 0 w 61912"/>
              <a:gd name="connsiteY3" fmla="*/ 102394 h 104775"/>
              <a:gd name="connsiteX4" fmla="*/ 7143 w 61912"/>
              <a:gd name="connsiteY4" fmla="*/ 0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104775">
                <a:moveTo>
                  <a:pt x="7143" y="0"/>
                </a:moveTo>
                <a:lnTo>
                  <a:pt x="61912" y="2382"/>
                </a:lnTo>
                <a:lnTo>
                  <a:pt x="54768" y="104775"/>
                </a:lnTo>
                <a:lnTo>
                  <a:pt x="0" y="102394"/>
                </a:lnTo>
                <a:lnTo>
                  <a:pt x="7143" y="0"/>
                </a:lnTo>
                <a:close/>
              </a:path>
            </a:pathLst>
          </a:cu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1962363" y="483134"/>
            <a:ext cx="6120680" cy="419123"/>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PROPUESTA URBANÍSTICA</a:t>
            </a:r>
            <a:endParaRPr lang="es-EC" dirty="0"/>
          </a:p>
        </p:txBody>
      </p:sp>
      <p:pic>
        <p:nvPicPr>
          <p:cNvPr id="16" name="Marcador de contenido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592" y="6093296"/>
            <a:ext cx="1873408" cy="600783"/>
          </a:xfrm>
          <a:prstGeom prst="rect">
            <a:avLst/>
          </a:prstGeom>
        </p:spPr>
      </p:pic>
      <p:pic>
        <p:nvPicPr>
          <p:cNvPr id="17" name="Imagen 16"/>
          <p:cNvPicPr/>
          <p:nvPr/>
        </p:nvPicPr>
        <p:blipFill rotWithShape="1">
          <a:blip r:embed="rId3"/>
          <a:srcRect l="14766" t="20095" r="14630" b="7674"/>
          <a:stretch/>
        </p:blipFill>
        <p:spPr bwMode="auto">
          <a:xfrm>
            <a:off x="1959271" y="1184362"/>
            <a:ext cx="6120680" cy="3384376"/>
          </a:xfrm>
          <a:prstGeom prst="rect">
            <a:avLst/>
          </a:prstGeom>
          <a:ln>
            <a:solidFill>
              <a:schemeClr val="bg1">
                <a:lumMod val="85000"/>
              </a:schemeClr>
            </a:solidFill>
          </a:ln>
          <a:extLst>
            <a:ext uri="{53640926-AAD7-44D8-BBD7-CCE9431645EC}">
              <a14:shadowObscured xmlns:a14="http://schemas.microsoft.com/office/drawing/2010/main"/>
            </a:ext>
          </a:extLst>
        </p:spPr>
      </p:pic>
      <p:graphicFrame>
        <p:nvGraphicFramePr>
          <p:cNvPr id="4" name="Tabla 3"/>
          <p:cNvGraphicFramePr>
            <a:graphicFrameLocks noGrp="1"/>
          </p:cNvGraphicFramePr>
          <p:nvPr>
            <p:extLst>
              <p:ext uri="{D42A27DB-BD31-4B8C-83A1-F6EECF244321}">
                <p14:modId xmlns:p14="http://schemas.microsoft.com/office/powerpoint/2010/main" val="1577871521"/>
              </p:ext>
            </p:extLst>
          </p:nvPr>
        </p:nvGraphicFramePr>
        <p:xfrm>
          <a:off x="2051720" y="5013176"/>
          <a:ext cx="6096000" cy="74168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pPr marL="230505" algn="just">
                        <a:spcAft>
                          <a:spcPts val="0"/>
                        </a:spcAft>
                      </a:pPr>
                      <a:r>
                        <a:rPr lang="es-EC" sz="900" b="1" dirty="0">
                          <a:effectLst/>
                        </a:rPr>
                        <a:t>PREDIO</a:t>
                      </a:r>
                      <a:endParaRPr lang="es-EC" sz="1000" b="1"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a:effectLst/>
                        </a:rPr>
                        <a:t>769294</a:t>
                      </a:r>
                      <a:endParaRPr lang="es-EC" sz="100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1000"/>
                        </a:spcAft>
                      </a:pPr>
                      <a:r>
                        <a:rPr lang="es-EC" sz="900" b="1" dirty="0">
                          <a:effectLst/>
                        </a:rPr>
                        <a:t>NÚMERO DE LOTES</a:t>
                      </a:r>
                      <a:endParaRPr lang="es-EC" sz="1000" b="1"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1000"/>
                        </a:spcAft>
                      </a:pPr>
                      <a:r>
                        <a:rPr lang="es-EC" sz="900">
                          <a:effectLst/>
                        </a:rPr>
                        <a:t>74</a:t>
                      </a:r>
                      <a:endParaRPr lang="es-EC" sz="1000">
                        <a:effectLst/>
                        <a:latin typeface="Times New Roman" panose="02020603050405020304" pitchFamily="18" charset="0"/>
                        <a:ea typeface="Times New Roman" panose="02020603050405020304" pitchFamily="18" charset="0"/>
                      </a:endParaRPr>
                    </a:p>
                  </a:txBody>
                  <a:tcPr/>
                </a:tc>
              </a:tr>
              <a:tr h="370840">
                <a:tc>
                  <a:txBody>
                    <a:bodyPr/>
                    <a:lstStyle/>
                    <a:p>
                      <a:pPr marL="230505" algn="just">
                        <a:spcAft>
                          <a:spcPts val="0"/>
                        </a:spcAft>
                      </a:pPr>
                      <a:r>
                        <a:rPr lang="es-EC" sz="900" b="1" dirty="0">
                          <a:effectLst/>
                        </a:rPr>
                        <a:t>SECTOR</a:t>
                      </a:r>
                      <a:r>
                        <a:rPr lang="es-EC" sz="900" dirty="0">
                          <a:effectLst/>
                        </a:rPr>
                        <a:t> </a:t>
                      </a:r>
                      <a:endParaRPr lang="es-EC" sz="1000"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a:effectLst/>
                        </a:rPr>
                        <a:t>LA HOSPITALARIA</a:t>
                      </a:r>
                      <a:endParaRPr lang="es-EC" sz="100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b="1" dirty="0">
                          <a:effectLst/>
                        </a:rPr>
                        <a:t>PARROQUIA</a:t>
                      </a:r>
                      <a:endParaRPr lang="es-EC" sz="1000" b="1"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dirty="0">
                          <a:effectLst/>
                        </a:rPr>
                        <a:t>CONOCOTO</a:t>
                      </a:r>
                      <a:endParaRPr lang="es-EC" sz="1000" dirty="0">
                        <a:effectLst/>
                        <a:latin typeface="Times New Roman" panose="02020603050405020304" pitchFamily="18" charset="0"/>
                        <a:ea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738360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pPr algn="just"/>
            <a:r>
              <a:rPr lang="es-EC" sz="1800" b="0" dirty="0">
                <a:latin typeface="+mn-lt"/>
              </a:rPr>
              <a:t>El Concejo Metropolitano de Quito mediante Ordenanza No. 0163 sancionada el 25 de noviembre de 2017 aprobó la Urbanización sujeta a reglamentación general denominada Cooperativa de Vivienda LA PRIMAVERA de los Servidores del Medio Ambiente.</a:t>
            </a:r>
          </a:p>
          <a:p>
            <a:pPr algn="just"/>
            <a:endParaRPr lang="es-EC" sz="1800" b="0" dirty="0">
              <a:latin typeface="+mn-lt"/>
            </a:endParaRPr>
          </a:p>
          <a:p>
            <a:pPr algn="just"/>
            <a:r>
              <a:rPr lang="es-EC" sz="1800" b="0" dirty="0">
                <a:latin typeface="+mn-lt"/>
              </a:rPr>
              <a:t>El artículo 4 de l</a:t>
            </a:r>
            <a:r>
              <a:rPr lang="es-ES" sz="1800" b="0" dirty="0">
                <a:latin typeface="+mn-lt"/>
              </a:rPr>
              <a:t>a mencionada </a:t>
            </a:r>
            <a:r>
              <a:rPr lang="es-EC" sz="1800" b="0" dirty="0">
                <a:latin typeface="+mn-lt"/>
              </a:rPr>
              <a:t>ordenanza, respecto a la garantía para ejecución de obras, determina que el valor de las obras de urbanización es de USD. 744.570,82 m2 por lo que los urbanizadores deben rendir garantía en la forma y condiciones establecidas en el Art. 33 de la Ordenanza Metropolitana No. 0156.</a:t>
            </a:r>
          </a:p>
          <a:p>
            <a:pPr algn="just"/>
            <a:endParaRPr lang="es-EC" sz="1800" b="0" dirty="0">
              <a:latin typeface="+mn-lt"/>
            </a:endParaRPr>
          </a:p>
          <a:p>
            <a:pPr algn="just"/>
            <a:r>
              <a:rPr lang="es-ES" sz="1800" b="0" dirty="0">
                <a:latin typeface="+mn-lt"/>
              </a:rPr>
              <a:t>Sin embargo, los promotores de la urbanización no han entregado la garantía antes indicada, manifestando que son una organización sin fines de lucro cuyo objeto social es la satisfacción de las necesidades habitacionales de sus socios y sus familias, no disponen de los recursos económicos.</a:t>
            </a:r>
          </a:p>
          <a:p>
            <a:pPr algn="just"/>
            <a:endParaRPr lang="es-ES" sz="1800" b="0" dirty="0">
              <a:latin typeface="+mn-lt"/>
            </a:endParaRPr>
          </a:p>
          <a:p>
            <a:pPr algn="just"/>
            <a:r>
              <a:rPr lang="es-ES" sz="1800" b="0" dirty="0">
                <a:latin typeface="+mn-lt"/>
              </a:rPr>
              <a:t>Por lo expuesto, mediante Oficio No. 21-G-CLP-IC del 8 de mayo de 2019 la señora </a:t>
            </a:r>
            <a:r>
              <a:rPr lang="es-ES" sz="1800" b="0" dirty="0" err="1">
                <a:latin typeface="+mn-lt"/>
              </a:rPr>
              <a:t>Tgla</a:t>
            </a:r>
            <a:r>
              <a:rPr lang="es-ES" sz="1800" b="0" dirty="0">
                <a:latin typeface="+mn-lt"/>
              </a:rPr>
              <a:t>. Irma Castillo Marín en calidad de Gerente de la Cooperativa La Primavera, solicita se reforme la ordenanza de aprobación de la urbanización de ser una urbanización sujeta a reglamentación general a una urbanización de interés social de desarrollo progresivo.</a:t>
            </a:r>
          </a:p>
          <a:p>
            <a:pPr algn="just"/>
            <a:endParaRPr lang="es-ES" sz="2000" b="0" dirty="0" smtClean="0"/>
          </a:p>
        </p:txBody>
      </p:sp>
    </p:spTree>
    <p:extLst>
      <p:ext uri="{BB962C8B-B14F-4D97-AF65-F5344CB8AC3E}">
        <p14:creationId xmlns:p14="http://schemas.microsoft.com/office/powerpoint/2010/main" val="355655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pPr lvl="0" algn="just"/>
            <a:r>
              <a:rPr lang="es-ES" sz="1800" b="0" dirty="0">
                <a:latin typeface="+mn-lt"/>
              </a:rPr>
              <a:t>La Cooperativa de Vivienda “LA PRIMAVERA” de los Servidores del Ministerio del Ambiente se encuentra registrada en la Superintendencia de Economía Popular y Solidaria, la administrada presenta el Registro de Directivas de Organizaciones de la Economía Popular y Solidaria de fecha 21 de febrero de 2018.</a:t>
            </a:r>
            <a:endParaRPr lang="es-EC" sz="1800" b="0" dirty="0">
              <a:latin typeface="+mn-lt"/>
            </a:endParaRPr>
          </a:p>
          <a:p>
            <a:pPr lvl="0" algn="just"/>
            <a:r>
              <a:rPr lang="es-ES" sz="1800" b="0" dirty="0" smtClean="0">
                <a:latin typeface="+mn-lt"/>
              </a:rPr>
              <a:t>El </a:t>
            </a:r>
            <a:r>
              <a:rPr lang="es-ES" sz="1800" b="0" dirty="0">
                <a:latin typeface="+mn-lt"/>
              </a:rPr>
              <a:t>Estatuto de la Cooperativa de Vivienda “LA PRIMAVERA” de los Servidores del Ministerio del Ambiente, en la parte pertinente establece:</a:t>
            </a:r>
            <a:endParaRPr lang="es-EC" sz="1800" b="0" dirty="0">
              <a:latin typeface="+mn-lt"/>
            </a:endParaRPr>
          </a:p>
          <a:p>
            <a:pPr algn="just"/>
            <a:r>
              <a:rPr lang="es-ES" sz="1800" b="0" dirty="0" smtClean="0">
                <a:latin typeface="+mn-lt"/>
              </a:rPr>
              <a:t>Artículo </a:t>
            </a:r>
            <a:r>
              <a:rPr lang="es-ES" sz="1800" b="0" dirty="0">
                <a:latin typeface="+mn-lt"/>
              </a:rPr>
              <a:t>3.- OBJETO SOCIAL.- La Cooperativa de Vivienda “LA PRIMAVERA” de los Servidores del Ministerio del Ambiente, tendrá como objeto social la satisfacción de las necesidades habitacionales de sus socios y sus familias, en entornos favorables para la reproducción de la vida, construyendo comunidades habitacionales cooperativas que sustenten vecindarios sanos, pacíficos y seguros, responsables con la naturaleza, el espacio público y el medio ambiente en el marco de las normas dictadas por las autoridades locales y nacionales.</a:t>
            </a:r>
            <a:endParaRPr lang="es-EC" sz="1800" b="0" dirty="0">
              <a:latin typeface="+mn-lt"/>
            </a:endParaRPr>
          </a:p>
          <a:p>
            <a:pPr algn="just"/>
            <a:r>
              <a:rPr lang="es-ES" sz="1800" b="0" dirty="0">
                <a:latin typeface="+mn-lt"/>
              </a:rPr>
              <a:t>Artículo 4.- ACTIVIDADES.- Sin perjuicio de las actividades complementarias que le fueren autorizadas por la Superintendencia de Economía Popular y Solidaria, la Cooperativa de Vivienda “LA PRIMAVERA” de los Servidores del Ministerio del Ambiente, podrá efectuar todo acto o contrato lícito, tendiente al cumplimiento de su objeto social, especialmente, los siguientes: (…)</a:t>
            </a:r>
            <a:endParaRPr lang="es-EC" sz="1800" b="0" dirty="0">
              <a:latin typeface="+mn-lt"/>
            </a:endParaRPr>
          </a:p>
          <a:p>
            <a:pPr marL="285750" indent="-285750" algn="just">
              <a:buFont typeface="Courier New" panose="02070309020205020404" pitchFamily="49" charset="0"/>
              <a:buChar char="o"/>
            </a:pPr>
            <a:r>
              <a:rPr lang="es-ES" sz="1800" b="0" dirty="0">
                <a:latin typeface="+mn-lt"/>
              </a:rPr>
              <a:t> </a:t>
            </a:r>
            <a:r>
              <a:rPr lang="es-ES" sz="1800" b="0" dirty="0" smtClean="0">
                <a:latin typeface="+mn-lt"/>
              </a:rPr>
              <a:t>4</a:t>
            </a:r>
            <a:r>
              <a:rPr lang="es-ES" sz="1800" b="0" dirty="0">
                <a:latin typeface="+mn-lt"/>
              </a:rPr>
              <a:t>. Realizar todas las acciones de los gobiernos nacionales y seccionales, necesarios para el desarrollo de los programas de vivienda de la Cooperativa;</a:t>
            </a:r>
          </a:p>
          <a:p>
            <a:pPr algn="just"/>
            <a:endParaRPr lang="es-ES" sz="1800" b="0" dirty="0">
              <a:latin typeface="+mn-lt"/>
            </a:endParaRPr>
          </a:p>
          <a:p>
            <a:pPr algn="just"/>
            <a:endParaRPr lang="es-ES" sz="2000" b="0" dirty="0"/>
          </a:p>
          <a:p>
            <a:endParaRPr lang="es-ES" b="0" dirty="0"/>
          </a:p>
        </p:txBody>
      </p:sp>
    </p:spTree>
    <p:extLst>
      <p:ext uri="{BB962C8B-B14F-4D97-AF65-F5344CB8AC3E}">
        <p14:creationId xmlns:p14="http://schemas.microsoft.com/office/powerpoint/2010/main" val="47858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251520" y="404664"/>
            <a:ext cx="8424936" cy="5832648"/>
          </a:xfrm>
        </p:spPr>
        <p:txBody>
          <a:bodyPr/>
          <a:lstStyle/>
          <a:p>
            <a:pPr lvl="0" algn="just"/>
            <a:endParaRPr lang="es-ES" sz="2000" b="0" dirty="0" smtClean="0"/>
          </a:p>
          <a:p>
            <a:pPr algn="just"/>
            <a:endParaRPr lang="es-ES" sz="2000" b="0" dirty="0"/>
          </a:p>
          <a:p>
            <a:r>
              <a:rPr lang="es-ES" i="1" dirty="0"/>
              <a:t> </a:t>
            </a:r>
            <a:endParaRPr lang="es-EC" dirty="0">
              <a:effectLst/>
            </a:endParaRPr>
          </a:p>
        </p:txBody>
      </p:sp>
      <p:sp>
        <p:nvSpPr>
          <p:cNvPr id="3" name="Rectángulo 2"/>
          <p:cNvSpPr/>
          <p:nvPr/>
        </p:nvSpPr>
        <p:spPr>
          <a:xfrm>
            <a:off x="467544" y="188641"/>
            <a:ext cx="8208912" cy="6463308"/>
          </a:xfrm>
          <a:prstGeom prst="rect">
            <a:avLst/>
          </a:prstGeom>
        </p:spPr>
        <p:txBody>
          <a:bodyPr wrap="square">
            <a:spAutoFit/>
          </a:bodyPr>
          <a:lstStyle/>
          <a:p>
            <a:pPr algn="just"/>
            <a:endParaRPr lang="es-ES" dirty="0" smtClean="0"/>
          </a:p>
          <a:p>
            <a:pPr algn="just"/>
            <a:r>
              <a:rPr lang="es-ES" dirty="0" smtClean="0"/>
              <a:t>En </a:t>
            </a:r>
            <a:r>
              <a:rPr lang="es-ES" dirty="0"/>
              <a:t>virtud de lo cual la Dirección Metropolitana de Gestión Territorial de la Secretaría de Territorio, Hábitat y Vivienda mediante Oficio No. STHV-DMGT-2019-0049 del 21-08-2019 emite criterio técnico favorable para la modificatoria de Urbanización sujeta a Reglamentación General “Cooperativa de Vivienda “LA PRIMAVERA” de los Servidores del Ministerio del Ambiente” a Urbanización de Interés Social de Desarrollo Progresivo “Cooperativa de Vivienda “LA PRIMAVERA” de los Servidores del Ministerio del Ambiente”.</a:t>
            </a:r>
          </a:p>
          <a:p>
            <a:pPr algn="just"/>
            <a:endParaRPr lang="es-ES" dirty="0"/>
          </a:p>
          <a:p>
            <a:pPr algn="just"/>
            <a:r>
              <a:rPr lang="es-ES" dirty="0"/>
              <a:t>Procuraduría Metropolitana con Oficio No. GADDMQ-PM-SAUOS-2019-0081-O del 31-10-2019, emite informe legal favorable para la modificatoria y remite el proyecto de ordenanza respectivo</a:t>
            </a:r>
            <a:r>
              <a:rPr lang="es-ES" dirty="0" smtClean="0"/>
              <a:t>.</a:t>
            </a:r>
          </a:p>
          <a:p>
            <a:pPr algn="just"/>
            <a:endParaRPr lang="es-ES" dirty="0"/>
          </a:p>
          <a:p>
            <a:pPr algn="just"/>
            <a:r>
              <a:rPr lang="es-ES" dirty="0"/>
              <a:t>Al modificarse la mencionada urbanización a una Urbanización de Interés Social de Desarrollo Progresivo, se modifica el plazo para la entrega de las obras y el tipo de garantía a ser entregada, esto es, el plazo será de ocho años y servirán como garantía de ejecución de las obras la hipoteca de los lotes.</a:t>
            </a:r>
            <a:endParaRPr lang="es-EC" dirty="0"/>
          </a:p>
          <a:p>
            <a:pPr algn="just"/>
            <a:r>
              <a:rPr lang="es-ES" dirty="0"/>
              <a:t> </a:t>
            </a:r>
            <a:endParaRPr lang="es-EC" dirty="0"/>
          </a:p>
          <a:p>
            <a:pPr algn="just"/>
            <a:r>
              <a:rPr lang="es-ES" dirty="0"/>
              <a:t>Es  importante indicar que el proyecto urbanístico (número de lotes, vías, áreas verdes y de equipamiento público) se mantiene como fue inicialmente aprobada.</a:t>
            </a:r>
            <a:endParaRPr lang="es-EC" dirty="0"/>
          </a:p>
          <a:p>
            <a:pPr algn="just"/>
            <a:endParaRPr lang="es-EC" dirty="0"/>
          </a:p>
          <a:p>
            <a:pPr algn="just"/>
            <a:endParaRPr lang="es-EC" dirty="0"/>
          </a:p>
          <a:p>
            <a:pPr marL="342900" indent="-342900" algn="just">
              <a:buFont typeface="Arial" panose="020B0604020202020204" pitchFamily="34" charset="0"/>
              <a:buChar char="•"/>
            </a:pPr>
            <a:endParaRPr lang="es-EC" dirty="0"/>
          </a:p>
        </p:txBody>
      </p:sp>
    </p:spTree>
    <p:extLst>
      <p:ext uri="{BB962C8B-B14F-4D97-AF65-F5344CB8AC3E}">
        <p14:creationId xmlns:p14="http://schemas.microsoft.com/office/powerpoint/2010/main" val="401394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0" y="0"/>
            <a:ext cx="8424936" cy="6453336"/>
          </a:xfrm>
        </p:spPr>
        <p:txBody>
          <a:bodyPr/>
          <a:lstStyle/>
          <a:p>
            <a:pPr algn="just"/>
            <a:r>
              <a:rPr lang="es-EC" sz="1800" b="0" dirty="0" smtClean="0">
                <a:latin typeface="+mn-lt"/>
              </a:rPr>
              <a:t>Con </a:t>
            </a:r>
            <a:r>
              <a:rPr lang="es-EC" sz="1800" b="0" dirty="0">
                <a:latin typeface="+mn-lt"/>
              </a:rPr>
              <a:t>Resolución No. 026-CUS-2020 del 2 de marzo de 2020 la Comisión de Uso de Suelo solicita se indique si al modificarse la mencionada urbanización, a una urbanización de interés social y desarrollo progresivo implicaba que debían desarrollarse proyectos de vivienda de interés social en la mencionada urbanización.</a:t>
            </a:r>
          </a:p>
          <a:p>
            <a:pPr algn="just"/>
            <a:r>
              <a:rPr lang="es-EC" sz="1800" b="0" dirty="0" smtClean="0">
                <a:latin typeface="+mn-lt"/>
              </a:rPr>
              <a:t>La </a:t>
            </a:r>
            <a:r>
              <a:rPr lang="es-EC" sz="1800" b="0" dirty="0">
                <a:latin typeface="+mn-lt"/>
              </a:rPr>
              <a:t>STHV mediante Oficio No. STHV-DMGT-2020-1023-O del </a:t>
            </a:r>
            <a:r>
              <a:rPr lang="es-EC" sz="1800" b="0" dirty="0" smtClean="0">
                <a:latin typeface="+mn-lt"/>
              </a:rPr>
              <a:t>3 de abril de2020, ratifica el Informe técnico emitido mediante </a:t>
            </a:r>
            <a:r>
              <a:rPr lang="es-EC" sz="1800" b="0" dirty="0">
                <a:latin typeface="+mn-lt"/>
              </a:rPr>
              <a:t>Oficio No. STHV-DMGT-2019-0049 del 21 de </a:t>
            </a:r>
            <a:r>
              <a:rPr lang="es-EC" sz="1800" b="0" dirty="0" smtClean="0">
                <a:latin typeface="+mn-lt"/>
              </a:rPr>
              <a:t>agosto de 2019 e </a:t>
            </a:r>
            <a:r>
              <a:rPr lang="es-EC" sz="1800" b="0" dirty="0">
                <a:latin typeface="+mn-lt"/>
              </a:rPr>
              <a:t>informa que las urbanizaciones se refieren exclusivamente a habilitaciones de suelo, es decir,  fraccionamiento del suelo, no se trata de planes de vivienda, su proceso de aprobación no está ligado con la construcción de viviendas; no hay norma legal alguna que disponga a las urbanizaciones de interés social a desarrollar viviendas de interés social.</a:t>
            </a:r>
          </a:p>
          <a:p>
            <a:pPr algn="just"/>
            <a:endParaRPr lang="es-EC" sz="1800" b="0" dirty="0" smtClean="0">
              <a:latin typeface="+mn-lt"/>
            </a:endParaRPr>
          </a:p>
          <a:p>
            <a:pPr algn="just"/>
            <a:r>
              <a:rPr lang="es-EC" sz="1800" b="0" dirty="0" smtClean="0">
                <a:latin typeface="+mn-lt"/>
              </a:rPr>
              <a:t>Procuraduría </a:t>
            </a:r>
            <a:r>
              <a:rPr lang="es-EC" sz="1800" b="0" dirty="0">
                <a:latin typeface="+mn-lt"/>
              </a:rPr>
              <a:t>Metropolitana mediante Oficio No. GADDMQ-PM-SAUOS-2020-0197-O del 2 de julio de 2020, en la parte pertinente manifiesta:</a:t>
            </a:r>
          </a:p>
          <a:p>
            <a:pPr algn="just"/>
            <a:r>
              <a:rPr lang="es-EC" sz="1800" b="0" i="1" dirty="0" smtClean="0">
                <a:latin typeface="+mn-lt"/>
              </a:rPr>
              <a:t>“(…)</a:t>
            </a:r>
            <a:r>
              <a:rPr lang="es-EC" sz="1800" b="0" i="1" dirty="0">
                <a:latin typeface="+mn-lt"/>
              </a:rPr>
              <a:t>1. Ratifico el criterio legal contenido en Oficio No. GADDMQ - PM -SAUOS-2019-0081-O del 31 de octubre de 2019, mediante el cual emití criterio legal favorable, para que de considerarlo pertinente, la Comisión de Uso de Suelo, alcance del Concejo Metropolitano de Quito, la modificatoria de la Ordenanza No. 163 sancionada el 25 de abril de 2017, en los términos establecidos en el proyecto de ordenanza que se adjuntó y que se refieren a: (i) el cambio de denominación de la Urbanización, estableciendo que se la aprueba como urbanización de interés social de desarrollo progresivo; (ii) el otorgamiento de un nuevo plazo para la ejecución de obras (ocho años); y, (iii) la constitución de hipoteca sobre los lotes de la urbanización, como garantía para la ejecución de sus obras de infraestructura.</a:t>
            </a:r>
          </a:p>
          <a:p>
            <a:endParaRPr lang="es-ES" sz="1800" b="0" dirty="0">
              <a:latin typeface="+mn-lt"/>
            </a:endParaRPr>
          </a:p>
        </p:txBody>
      </p:sp>
    </p:spTree>
    <p:extLst>
      <p:ext uri="{BB962C8B-B14F-4D97-AF65-F5344CB8AC3E}">
        <p14:creationId xmlns:p14="http://schemas.microsoft.com/office/powerpoint/2010/main" val="83292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179512" y="188640"/>
            <a:ext cx="8424936" cy="5832648"/>
          </a:xfrm>
        </p:spPr>
        <p:txBody>
          <a:bodyPr/>
          <a:lstStyle/>
          <a:p>
            <a:endParaRPr lang="es-ES" dirty="0" smtClean="0"/>
          </a:p>
          <a:p>
            <a:pPr algn="just"/>
            <a:r>
              <a:rPr lang="es-EC" sz="1800" b="0" i="1" dirty="0">
                <a:latin typeface="+mn-lt"/>
              </a:rPr>
              <a:t>2. (…) </a:t>
            </a:r>
            <a:r>
              <a:rPr lang="es-EC" sz="1800" b="0" i="1" dirty="0" smtClean="0">
                <a:latin typeface="+mn-lt"/>
              </a:rPr>
              <a:t>la </a:t>
            </a:r>
            <a:r>
              <a:rPr lang="es-EC" sz="1800" b="0" i="1" dirty="0">
                <a:latin typeface="+mn-lt"/>
              </a:rPr>
              <a:t>figura de urbanización de interés social de desarrollo progresivo constituye un tipo de habilitación de suelo que tiene como propósito específico generar lotes individuales, espacios públicos y obras de infraestructura. En tal virtud, a través de una habilitación de suelo, como es la urbanización de interés social de desarrollo progresivo, no se pueden proponer ni aprobar proyectos de vivienda</a:t>
            </a:r>
            <a:r>
              <a:rPr lang="es-EC" sz="1800" b="0" i="1" dirty="0" smtClean="0">
                <a:latin typeface="+mn-lt"/>
              </a:rPr>
              <a:t>.(…)”</a:t>
            </a:r>
          </a:p>
          <a:p>
            <a:pPr algn="just"/>
            <a:endParaRPr lang="es-EC" sz="1800" b="0" i="1" dirty="0">
              <a:latin typeface="+mn-lt"/>
            </a:endParaRPr>
          </a:p>
          <a:p>
            <a:pPr algn="just"/>
            <a:r>
              <a:rPr lang="es-EC" sz="1800" b="0" i="1" dirty="0">
                <a:latin typeface="+mn-lt"/>
              </a:rPr>
              <a:t>(…) Con relación al procedimiento de protocolización e inscripción de la Ordenanza No. 0163 con la que se aprobó la urbanización (…) Es necesario precisar que la normativa municipal no regula este procedimiento específico para protocolizar e inscribir la ordenanza, (…) </a:t>
            </a:r>
          </a:p>
          <a:p>
            <a:pPr algn="just"/>
            <a:endParaRPr lang="es-EC" sz="1800" b="0" i="1" dirty="0">
              <a:latin typeface="+mn-lt"/>
            </a:endParaRPr>
          </a:p>
          <a:p>
            <a:pPr algn="just"/>
            <a:r>
              <a:rPr lang="es-EC" sz="1800" b="0" i="1" dirty="0">
                <a:latin typeface="+mn-lt"/>
              </a:rPr>
              <a:t>En el presente proyecto de reforma de la ordenanza, de así considerarlo la Comisión de Uso de Suelo, se podría incorporar en su texto una disposición que establezca que para la protocolización de la ordenanza, el urbanizador retirará de Procuraduría Metropolitana el oficio para el Notario.</a:t>
            </a:r>
          </a:p>
          <a:p>
            <a:pPr algn="just"/>
            <a:endParaRPr lang="es-EC" sz="1800" b="0" i="1" dirty="0"/>
          </a:p>
          <a:p>
            <a:pPr algn="just"/>
            <a:endParaRPr lang="es-EC" sz="1800" b="0" dirty="0"/>
          </a:p>
        </p:txBody>
      </p:sp>
    </p:spTree>
    <p:extLst>
      <p:ext uri="{BB962C8B-B14F-4D97-AF65-F5344CB8AC3E}">
        <p14:creationId xmlns:p14="http://schemas.microsoft.com/office/powerpoint/2010/main" val="302259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988840"/>
            <a:ext cx="8712968" cy="295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Marcador de contenido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28" y="2372547"/>
            <a:ext cx="3168352" cy="1016058"/>
          </a:xfrm>
          <a:prstGeom prst="rect">
            <a:avLst/>
          </a:prstGeom>
        </p:spPr>
      </p:pic>
    </p:spTree>
    <p:extLst>
      <p:ext uri="{BB962C8B-B14F-4D97-AF65-F5344CB8AC3E}">
        <p14:creationId xmlns:p14="http://schemas.microsoft.com/office/powerpoint/2010/main" val="4273201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3093</TotalTime>
  <Words>1104</Words>
  <Application>Microsoft Office PowerPoint</Application>
  <PresentationFormat>Presentación en pantalla (4:3)</PresentationFormat>
  <Paragraphs>47</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Barros Mosquera</dc:creator>
  <cp:lastModifiedBy>Secretaria de Concejo</cp:lastModifiedBy>
  <cp:revision>259</cp:revision>
  <dcterms:created xsi:type="dcterms:W3CDTF">2017-08-09T20:56:21Z</dcterms:created>
  <dcterms:modified xsi:type="dcterms:W3CDTF">2020-08-18T00:31:17Z</dcterms:modified>
</cp:coreProperties>
</file>