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7" r:id="rId3"/>
    <p:sldId id="257" r:id="rId4"/>
    <p:sldId id="268" r:id="rId5"/>
    <p:sldId id="263" r:id="rId6"/>
    <p:sldId id="269" r:id="rId7"/>
    <p:sldId id="264" r:id="rId8"/>
    <p:sldId id="258" r:id="rId9"/>
    <p:sldId id="260" r:id="rId10"/>
    <p:sldId id="265" r:id="rId11"/>
    <p:sldId id="272" r:id="rId12"/>
    <p:sldId id="273" r:id="rId13"/>
    <p:sldId id="271" r:id="rId14"/>
    <p:sldId id="274" r:id="rId15"/>
    <p:sldId id="262" r:id="rId16"/>
    <p:sldId id="270"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8" d="100"/>
          <a:sy n="78" d="100"/>
        </p:scale>
        <p:origin x="11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8908516-6C60-491E-B107-A5B430176F60}" type="datetimeFigureOut">
              <a:rPr lang="es-EC" smtClean="0"/>
              <a:t>3/8/2020</a:t>
            </a:fld>
            <a:endParaRPr lang="es-EC"/>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9CB1743-DC7C-40A0-81BD-911B688DB2E1}" type="slidenum">
              <a:rPr lang="es-EC" smtClean="0"/>
              <a:t>‹Nº›</a:t>
            </a:fld>
            <a:endParaRPr lang="es-EC"/>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291014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908516-6C60-491E-B107-A5B430176F60}" type="datetimeFigureOut">
              <a:rPr lang="es-EC" smtClean="0"/>
              <a:t>3/8/2020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55971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908516-6C60-491E-B107-A5B430176F60}" type="datetimeFigureOut">
              <a:rPr lang="es-EC" smtClean="0"/>
              <a:t>3/8/2020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422353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908516-6C60-491E-B107-A5B430176F60}" type="datetimeFigureOut">
              <a:rPr lang="es-EC" smtClean="0"/>
              <a:t>3/8/2020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141490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8908516-6C60-491E-B107-A5B430176F60}" type="datetimeFigureOut">
              <a:rPr lang="es-EC" smtClean="0"/>
              <a:t>3/8/2020</a:t>
            </a:fld>
            <a:endParaRPr lang="es-EC"/>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9CB1743-DC7C-40A0-81BD-911B688DB2E1}" type="slidenum">
              <a:rPr lang="es-EC" smtClean="0"/>
              <a:t>‹Nº›</a:t>
            </a:fld>
            <a:endParaRPr lang="es-EC"/>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154453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8908516-6C60-491E-B107-A5B430176F60}" type="datetimeFigureOut">
              <a:rPr lang="es-EC" smtClean="0"/>
              <a:t>3/8/2020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208804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8908516-6C60-491E-B107-A5B430176F60}" type="datetimeFigureOut">
              <a:rPr lang="es-EC" smtClean="0"/>
              <a:t>3/8/2020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190260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8908516-6C60-491E-B107-A5B430176F60}" type="datetimeFigureOut">
              <a:rPr lang="es-EC" smtClean="0"/>
              <a:t>3/8/2020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229283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08516-6C60-491E-B107-A5B430176F60}" type="datetimeFigureOut">
              <a:rPr lang="es-EC" smtClean="0"/>
              <a:t>3/8/2020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9CB1743-DC7C-40A0-81BD-911B688DB2E1}" type="slidenum">
              <a:rPr lang="es-EC" smtClean="0"/>
              <a:t>‹Nº›</a:t>
            </a:fld>
            <a:endParaRPr lang="es-EC"/>
          </a:p>
        </p:txBody>
      </p:sp>
    </p:spTree>
    <p:extLst>
      <p:ext uri="{BB962C8B-B14F-4D97-AF65-F5344CB8AC3E}">
        <p14:creationId xmlns:p14="http://schemas.microsoft.com/office/powerpoint/2010/main" val="190212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8908516-6C60-491E-B107-A5B430176F60}" type="datetimeFigureOut">
              <a:rPr lang="es-EC" smtClean="0"/>
              <a:t>3/8/2020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9CB1743-DC7C-40A0-81BD-911B688DB2E1}"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53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8908516-6C60-491E-B107-A5B430176F60}" type="datetimeFigureOut">
              <a:rPr lang="es-EC" smtClean="0"/>
              <a:t>3/8/2020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9CB1743-DC7C-40A0-81BD-911B688DB2E1}"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41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8908516-6C60-491E-B107-A5B430176F60}" type="datetimeFigureOut">
              <a:rPr lang="es-EC" smtClean="0"/>
              <a:t>3/8/2020</a:t>
            </a:fld>
            <a:endParaRPr lang="es-EC"/>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C"/>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9CB1743-DC7C-40A0-81BD-911B688DB2E1}" type="slidenum">
              <a:rPr lang="es-EC" smtClean="0"/>
              <a:t>‹Nº›</a:t>
            </a:fld>
            <a:endParaRPr lang="es-EC"/>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969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788453"/>
            <a:ext cx="8361229" cy="3236307"/>
          </a:xfrm>
        </p:spPr>
        <p:txBody>
          <a:bodyPr/>
          <a:lstStyle/>
          <a:p>
            <a:r>
              <a:rPr lang="es-EC" dirty="0" smtClean="0"/>
              <a:t>Regularización de elementos publicitarios</a:t>
            </a:r>
            <a:endParaRPr lang="es-EC" dirty="0"/>
          </a:p>
        </p:txBody>
      </p:sp>
    </p:spTree>
    <p:extLst>
      <p:ext uri="{BB962C8B-B14F-4D97-AF65-F5344CB8AC3E}">
        <p14:creationId xmlns:p14="http://schemas.microsoft.com/office/powerpoint/2010/main" val="115615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737" t="15923" r="11456" b="10421"/>
          <a:stretch/>
        </p:blipFill>
        <p:spPr>
          <a:xfrm>
            <a:off x="1075153" y="620003"/>
            <a:ext cx="10477751" cy="5439637"/>
          </a:xfrm>
          <a:prstGeom prst="rect">
            <a:avLst/>
          </a:prstGeom>
        </p:spPr>
      </p:pic>
    </p:spTree>
    <p:extLst>
      <p:ext uri="{BB962C8B-B14F-4D97-AF65-F5344CB8AC3E}">
        <p14:creationId xmlns:p14="http://schemas.microsoft.com/office/powerpoint/2010/main" val="3824525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0161" t="16056" r="1774" b="8817"/>
          <a:stretch/>
        </p:blipFill>
        <p:spPr>
          <a:xfrm>
            <a:off x="924233" y="599767"/>
            <a:ext cx="10941728" cy="5250426"/>
          </a:xfrm>
          <a:prstGeom prst="rect">
            <a:avLst/>
          </a:prstGeom>
        </p:spPr>
      </p:pic>
    </p:spTree>
    <p:extLst>
      <p:ext uri="{BB962C8B-B14F-4D97-AF65-F5344CB8AC3E}">
        <p14:creationId xmlns:p14="http://schemas.microsoft.com/office/powerpoint/2010/main" val="59041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113" t="23226" r="2419" b="12545"/>
          <a:stretch/>
        </p:blipFill>
        <p:spPr>
          <a:xfrm>
            <a:off x="698090" y="1425678"/>
            <a:ext cx="11395588" cy="4404851"/>
          </a:xfrm>
          <a:prstGeom prst="rect">
            <a:avLst/>
          </a:prstGeom>
        </p:spPr>
      </p:pic>
    </p:spTree>
    <p:extLst>
      <p:ext uri="{BB962C8B-B14F-4D97-AF65-F5344CB8AC3E}">
        <p14:creationId xmlns:p14="http://schemas.microsoft.com/office/powerpoint/2010/main" val="380461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258" t="12330" r="2984" b="7957"/>
          <a:stretch/>
        </p:blipFill>
        <p:spPr>
          <a:xfrm>
            <a:off x="953728" y="845574"/>
            <a:ext cx="10943304" cy="5466736"/>
          </a:xfrm>
          <a:prstGeom prst="rect">
            <a:avLst/>
          </a:prstGeom>
        </p:spPr>
      </p:pic>
    </p:spTree>
    <p:extLst>
      <p:ext uri="{BB962C8B-B14F-4D97-AF65-F5344CB8AC3E}">
        <p14:creationId xmlns:p14="http://schemas.microsoft.com/office/powerpoint/2010/main" val="361704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404" t="14624" r="6048" b="9247"/>
          <a:stretch/>
        </p:blipFill>
        <p:spPr>
          <a:xfrm>
            <a:off x="845573" y="629264"/>
            <a:ext cx="11019463" cy="5329084"/>
          </a:xfrm>
          <a:prstGeom prst="rect">
            <a:avLst/>
          </a:prstGeom>
        </p:spPr>
      </p:pic>
    </p:spTree>
    <p:extLst>
      <p:ext uri="{BB962C8B-B14F-4D97-AF65-F5344CB8AC3E}">
        <p14:creationId xmlns:p14="http://schemas.microsoft.com/office/powerpoint/2010/main" val="284139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64776" y="382138"/>
            <a:ext cx="10105174" cy="6247864"/>
          </a:xfrm>
          <a:prstGeom prst="rect">
            <a:avLst/>
          </a:prstGeom>
          <a:noFill/>
        </p:spPr>
        <p:txBody>
          <a:bodyPr wrap="square" rtlCol="0">
            <a:spAutoFit/>
          </a:bodyPr>
          <a:lstStyle/>
          <a:p>
            <a:pPr algn="just"/>
            <a:r>
              <a:rPr lang="es-EC" sz="2000" dirty="0" smtClean="0"/>
              <a:t>Por lo expuesto, es necesario que se reforme la Ordenanza Metropolitana, a fin de que regulen los elementos publicitarios instalados y después de ello se emitan licencias nuevas, conforme se ha hecho en cuerpo normativos anteriores, siempre y cuando se respete lo que determinado en la </a:t>
            </a:r>
            <a:r>
              <a:rPr lang="es-ES" sz="2000" dirty="0"/>
              <a:t>Resolución No. 0036-2007-TC </a:t>
            </a:r>
            <a:r>
              <a:rPr lang="es-ES" sz="2000" dirty="0" smtClean="0"/>
              <a:t>de la Corte Constitucional, organismo de máxima jerarquía y </a:t>
            </a:r>
            <a:r>
              <a:rPr lang="es-EC" sz="2000" dirty="0" smtClean="0"/>
              <a:t>cuyas </a:t>
            </a:r>
            <a:r>
              <a:rPr lang="es-EC" sz="2000" dirty="0"/>
              <a:t>decisiones, sentencias y dictámenes son vinculantes y de oponibles erga omnes además de tener carácter definitivo e inapelable de sus contenidos, de conformidad con las disposiciones de los Arts.  429, 436 y 440.</a:t>
            </a:r>
          </a:p>
          <a:p>
            <a:r>
              <a:rPr lang="es-EC" sz="2000" dirty="0"/>
              <a:t> </a:t>
            </a:r>
          </a:p>
          <a:p>
            <a:pPr algn="just"/>
            <a:r>
              <a:rPr lang="es-ES" sz="2000" dirty="0" smtClean="0"/>
              <a:t>La etapa de regularización beneficiaria al MDMQ, pues le permitirá recaudar las tasas correspondientes a la explotación del espacio publico y a las empresas de publicidad regularizar sus elementos publicitarios.</a:t>
            </a:r>
          </a:p>
          <a:p>
            <a:pPr algn="just"/>
            <a:endParaRPr lang="es-ES" sz="2000" dirty="0"/>
          </a:p>
          <a:p>
            <a:pPr algn="just"/>
            <a:r>
              <a:rPr lang="es-ES" sz="2000" dirty="0" smtClean="0"/>
              <a:t>Es preciso que ustedes conozcan además, que el </a:t>
            </a:r>
            <a:r>
              <a:rPr lang="es-EC" sz="2000" dirty="0" smtClean="0"/>
              <a:t>Dr</a:t>
            </a:r>
            <a:r>
              <a:rPr lang="es-EC" sz="2000" dirty="0"/>
              <a:t>. </a:t>
            </a:r>
            <a:r>
              <a:rPr lang="es-EC" sz="2000" dirty="0" smtClean="0"/>
              <a:t>Jorge Córdova fue </a:t>
            </a:r>
            <a:r>
              <a:rPr lang="es-EC" sz="2000" dirty="0"/>
              <a:t>presidente ejecutivo de una de las </a:t>
            </a:r>
            <a:r>
              <a:rPr lang="es-EC" sz="2000" dirty="0" smtClean="0"/>
              <a:t>compañías que mas años tiene en el mercado publicitario y que asistió a muchas socializaciones relacionadas con los procesos de regularización, estando de acuerdo en las mismas, y sin embargo, ahora que labora en otra empresa de publicidad manifiesta su oposición, mostrando un doble discurso y </a:t>
            </a:r>
            <a:r>
              <a:rPr lang="es-EC" sz="2000" dirty="0"/>
              <a:t>su mala intención con pleno conocimiento de causa, de inducir a error a los miembros de la Comisión de Uso de Suelo hoy en cambio, en beneficio de Gran Comercio y ya no de Letra Sigma.</a:t>
            </a:r>
          </a:p>
          <a:p>
            <a:pPr algn="just"/>
            <a:endParaRPr lang="es-EC" sz="2000" dirty="0"/>
          </a:p>
        </p:txBody>
      </p:sp>
    </p:spTree>
    <p:extLst>
      <p:ext uri="{BB962C8B-B14F-4D97-AF65-F5344CB8AC3E}">
        <p14:creationId xmlns:p14="http://schemas.microsoft.com/office/powerpoint/2010/main" val="387254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9588" t="18252" r="30534" b="40088"/>
          <a:stretch/>
        </p:blipFill>
        <p:spPr>
          <a:xfrm>
            <a:off x="3551069" y="401550"/>
            <a:ext cx="5299968" cy="6247730"/>
          </a:xfrm>
          <a:prstGeom prst="rect">
            <a:avLst/>
          </a:prstGeom>
        </p:spPr>
      </p:pic>
    </p:spTree>
    <p:extLst>
      <p:ext uri="{BB962C8B-B14F-4D97-AF65-F5344CB8AC3E}">
        <p14:creationId xmlns:p14="http://schemas.microsoft.com/office/powerpoint/2010/main" val="46111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13164" y="574358"/>
            <a:ext cx="9976886" cy="5170646"/>
          </a:xfrm>
          <a:prstGeom prst="rect">
            <a:avLst/>
          </a:prstGeom>
          <a:noFill/>
        </p:spPr>
        <p:txBody>
          <a:bodyPr wrap="square" rtlCol="0">
            <a:spAutoFit/>
          </a:bodyPr>
          <a:lstStyle/>
          <a:p>
            <a:pPr algn="just">
              <a:lnSpc>
                <a:spcPct val="150000"/>
              </a:lnSpc>
            </a:pPr>
            <a:r>
              <a:rPr lang="es-EC" sz="2000" dirty="0" smtClean="0"/>
              <a:t>De antemano rechazo todos los argumentos vertidos por el Dr. Jorge Córdova, en los </a:t>
            </a:r>
            <a:r>
              <a:rPr lang="es-EC" sz="2000" dirty="0"/>
              <a:t>aduce varias irregularidades en relación a la reforma de la Ordenanza Metropolitana 001, sobre publicidad exterior, </a:t>
            </a:r>
            <a:r>
              <a:rPr lang="es-EC" sz="2000" dirty="0" smtClean="0"/>
              <a:t>pues es </a:t>
            </a:r>
            <a:r>
              <a:rPr lang="es-EC" sz="2000" dirty="0"/>
              <a:t>menester informar en primera instancia, que la Secretaria de Territorio, Hábitat y Vivienda, ha realizado varias convocatorias a todas las empresas de publicidad para la socialización de la reforma de la Ordenanza, a la cual asistimos más de 30 empresas, </a:t>
            </a:r>
            <a:r>
              <a:rPr lang="es-EC" sz="2000" dirty="0" smtClean="0"/>
              <a:t>siendo únicamente </a:t>
            </a:r>
            <a:r>
              <a:rPr lang="es-EC" sz="2000" dirty="0"/>
              <a:t>la empresa Gran Comercio  la que no ha asistido a las </a:t>
            </a:r>
            <a:r>
              <a:rPr lang="es-EC" sz="2000" dirty="0" smtClean="0"/>
              <a:t>mismas.</a:t>
            </a:r>
          </a:p>
          <a:p>
            <a:pPr algn="just">
              <a:lnSpc>
                <a:spcPct val="150000"/>
              </a:lnSpc>
            </a:pPr>
            <a:endParaRPr lang="es-EC" sz="2000" dirty="0" smtClean="0"/>
          </a:p>
          <a:p>
            <a:pPr algn="just">
              <a:lnSpc>
                <a:spcPct val="150000"/>
              </a:lnSpc>
            </a:pPr>
            <a:r>
              <a:rPr lang="es-EC" sz="2000" dirty="0"/>
              <a:t>La real intención del protervo contenido del oficio del Dr. Jorge Córdova, es propender a monopolizar el mercado publicitario en la ciudad de Quito a través del mecanismo de emisión de nuevas </a:t>
            </a:r>
            <a:r>
              <a:rPr lang="es-EC" sz="2000" dirty="0" smtClean="0"/>
              <a:t>licencias.</a:t>
            </a:r>
            <a:endParaRPr lang="es-EC" sz="2000" dirty="0"/>
          </a:p>
        </p:txBody>
      </p:sp>
    </p:spTree>
    <p:extLst>
      <p:ext uri="{BB962C8B-B14F-4D97-AF65-F5344CB8AC3E}">
        <p14:creationId xmlns:p14="http://schemas.microsoft.com/office/powerpoint/2010/main" val="102976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64776" y="286603"/>
            <a:ext cx="10105174" cy="5940088"/>
          </a:xfrm>
          <a:prstGeom prst="rect">
            <a:avLst/>
          </a:prstGeom>
          <a:noFill/>
        </p:spPr>
        <p:txBody>
          <a:bodyPr wrap="square" rtlCol="0">
            <a:spAutoFit/>
          </a:bodyPr>
          <a:lstStyle/>
          <a:p>
            <a:pPr algn="just"/>
            <a:r>
              <a:rPr lang="es-EC" sz="2000" dirty="0" smtClean="0"/>
              <a:t>La regularización es un proceso que se viene dando desde cuerpos normativos anteriores, el último fue parte de la Ordenanza Metropolitana No. 119, mismo que no se llevo efecto por varias razones, entre ellas:</a:t>
            </a:r>
          </a:p>
          <a:p>
            <a:pPr algn="just"/>
            <a:endParaRPr lang="es-EC" sz="2000" dirty="0" smtClean="0"/>
          </a:p>
          <a:p>
            <a:pPr algn="just"/>
            <a:r>
              <a:rPr lang="es-EC" sz="2000" b="1" dirty="0" smtClean="0"/>
              <a:t>1. </a:t>
            </a:r>
            <a:r>
              <a:rPr lang="es-EC" sz="2000" dirty="0" smtClean="0"/>
              <a:t>Debido a que la </a:t>
            </a:r>
            <a:r>
              <a:rPr lang="es-EC" sz="2000" dirty="0"/>
              <a:t>Secretaria de Territorio, Hábitat y Vivienda, </a:t>
            </a:r>
            <a:r>
              <a:rPr lang="es-EC" sz="2000" dirty="0" smtClean="0"/>
              <a:t>mediante Oficio </a:t>
            </a:r>
            <a:r>
              <a:rPr lang="es-ES" sz="2000" dirty="0"/>
              <a:t>No. </a:t>
            </a:r>
            <a:r>
              <a:rPr lang="es-ES" sz="2000" dirty="0" smtClean="0"/>
              <a:t>STHV-DMGT-2018-1166, </a:t>
            </a:r>
            <a:r>
              <a:rPr lang="es-EC" sz="2000" dirty="0" smtClean="0"/>
              <a:t>suspendió </a:t>
            </a:r>
            <a:r>
              <a:rPr lang="es-EC" sz="2000" dirty="0"/>
              <a:t>la etapa de regularización por cuanto existían </a:t>
            </a:r>
            <a:r>
              <a:rPr lang="es-EC" sz="2000" i="1" dirty="0"/>
              <a:t>“problemas en el Sistema Interno del Municipio para poder generar los Títulos de Crédito y realizar el pago a fin de obtener las respectivas licencias de publicidad exterior </a:t>
            </a:r>
            <a:r>
              <a:rPr lang="es-EC" sz="2000" i="1" dirty="0" smtClean="0"/>
              <a:t>LMU-41.”, </a:t>
            </a:r>
            <a:r>
              <a:rPr lang="es-EC" sz="2000" dirty="0" smtClean="0"/>
              <a:t>dejando en el limbo jurídico la etapa de regularización determinado en la </a:t>
            </a:r>
            <a:r>
              <a:rPr lang="es-ES" sz="2000" dirty="0"/>
              <a:t>disposición transitoria primera, numeral 4 de la Ordenanza Municipal No. 119</a:t>
            </a:r>
            <a:r>
              <a:rPr lang="es-ES" sz="2000" dirty="0" smtClean="0"/>
              <a:t>, que establece:</a:t>
            </a:r>
            <a:endParaRPr lang="es-EC" sz="2000" dirty="0"/>
          </a:p>
          <a:p>
            <a:pPr algn="just"/>
            <a:r>
              <a:rPr lang="es-ES" sz="2000" dirty="0"/>
              <a:t> </a:t>
            </a:r>
            <a:endParaRPr lang="es-EC" sz="2000" dirty="0"/>
          </a:p>
          <a:p>
            <a:pPr algn="just"/>
            <a:r>
              <a:rPr lang="es-ES" sz="2000" i="1" dirty="0"/>
              <a:t>“4. Los administrados que requieran licenciamiento de la PEFT, se sujetaran al régimen de transición, además </a:t>
            </a:r>
            <a:r>
              <a:rPr lang="es-ES" sz="2000" i="1" dirty="0" smtClean="0"/>
              <a:t>del </a:t>
            </a:r>
            <a:r>
              <a:rPr lang="es-ES" sz="2000" i="1" dirty="0"/>
              <a:t>pago del pago de la tasa correspondiente a la LMU (41) para el año solicitado, deberán pagar un recargo del 150% del valor de la tasa de la LMU (41) y cancelarán la tasa correspondiente por los años anteriores contados a partir de la fecha en que el Municipio hizo el registro de implantación de los elementos publicitarios, sin perjuicio de los procesos administrativos sancionatorios iniciados con anterioridad a la expedición de la presente ordenanza, que deberán ser resueltos de conformidad con el ordenamiento jurídico vigente</a:t>
            </a:r>
            <a:r>
              <a:rPr lang="es-ES" sz="2000" i="1" dirty="0" smtClean="0"/>
              <a:t>.”</a:t>
            </a:r>
            <a:endParaRPr lang="es-ES" sz="2000" i="1" dirty="0"/>
          </a:p>
        </p:txBody>
      </p:sp>
    </p:spTree>
    <p:extLst>
      <p:ext uri="{BB962C8B-B14F-4D97-AF65-F5344CB8AC3E}">
        <p14:creationId xmlns:p14="http://schemas.microsoft.com/office/powerpoint/2010/main" val="42276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384" t="16569" r="34029" b="8479"/>
          <a:stretch/>
        </p:blipFill>
        <p:spPr>
          <a:xfrm>
            <a:off x="3524436" y="18867"/>
            <a:ext cx="5610687" cy="6839133"/>
          </a:xfrm>
          <a:prstGeom prst="rect">
            <a:avLst/>
          </a:prstGeom>
        </p:spPr>
      </p:pic>
      <p:sp>
        <p:nvSpPr>
          <p:cNvPr id="5" name="Rectángulo 4"/>
          <p:cNvSpPr/>
          <p:nvPr/>
        </p:nvSpPr>
        <p:spPr>
          <a:xfrm>
            <a:off x="6196614" y="1526959"/>
            <a:ext cx="2512380" cy="825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9968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51791" y="760652"/>
            <a:ext cx="9758149" cy="5386090"/>
          </a:xfrm>
          <a:prstGeom prst="rect">
            <a:avLst/>
          </a:prstGeom>
        </p:spPr>
        <p:txBody>
          <a:bodyPr wrap="square">
            <a:spAutoFit/>
          </a:bodyPr>
          <a:lstStyle/>
          <a:p>
            <a:pPr algn="just"/>
            <a:r>
              <a:rPr lang="es-EC" sz="2000" b="1" dirty="0" smtClean="0"/>
              <a:t>2. </a:t>
            </a:r>
            <a:r>
              <a:rPr lang="es-EC" sz="2000" dirty="0" smtClean="0"/>
              <a:t>Por las respuestas dadas </a:t>
            </a:r>
            <a:r>
              <a:rPr lang="es-ES" sz="2000" dirty="0"/>
              <a:t>por el Arq. </a:t>
            </a:r>
            <a:r>
              <a:rPr lang="es-ES" sz="2000" dirty="0" err="1"/>
              <a:t>Wladimir</a:t>
            </a:r>
            <a:r>
              <a:rPr lang="es-ES" sz="2000" dirty="0"/>
              <a:t> Alejandro Rosero Ortiz, Director de Gestión del Territorio de la Administración Zonal “Eugenio Espejo</a:t>
            </a:r>
            <a:r>
              <a:rPr lang="es-ES" sz="2000" dirty="0" smtClean="0"/>
              <a:t>”, entre ellas el Oficio </a:t>
            </a:r>
            <a:r>
              <a:rPr lang="es-ES" sz="2000" dirty="0"/>
              <a:t>Nro. GADDMQ-AZEE-DGT-2019-0284-O, de fecha 08 de noviembre de </a:t>
            </a:r>
            <a:r>
              <a:rPr lang="es-ES" sz="2000" dirty="0" smtClean="0"/>
              <a:t>2019, que en su parte pertinente textualmente </a:t>
            </a:r>
            <a:r>
              <a:rPr lang="es-ES" sz="2000" dirty="0"/>
              <a:t>indica que:</a:t>
            </a:r>
            <a:endParaRPr lang="es-EC" sz="2000" dirty="0"/>
          </a:p>
          <a:p>
            <a:pPr algn="just"/>
            <a:r>
              <a:rPr lang="es-ES" sz="2000" dirty="0"/>
              <a:t> </a:t>
            </a:r>
            <a:endParaRPr lang="es-EC" sz="2000" dirty="0"/>
          </a:p>
          <a:p>
            <a:pPr algn="just"/>
            <a:r>
              <a:rPr lang="es-ES" sz="2000" i="1" dirty="0"/>
              <a:t>“Con fecha 29 de marzo del 2019, se sanciono la Ordenanza Metropolitana No. 001-2019 que contiene el Código Municipal, en la que se incorporan una serie de normas Metropolitanas, entre estas la de Publicidad Exterior; </a:t>
            </a:r>
            <a:r>
              <a:rPr lang="es-ES" sz="2000" b="1" i="1" dirty="0"/>
              <a:t>con el inconveniente de que este cuerpo legal en ninguna de sus partes contiene los anexos en los que se determinan las Reglas Técnicas para los temas que tienen relación con la planificación y el desarrollo en el Distrito Metropolitano de Quito.</a:t>
            </a:r>
            <a:r>
              <a:rPr lang="es-ES" sz="2000" i="1" dirty="0"/>
              <a:t>” </a:t>
            </a:r>
            <a:r>
              <a:rPr lang="es-ES" sz="1200" dirty="0"/>
              <a:t>(La negrilla me corresponde)</a:t>
            </a:r>
            <a:endParaRPr lang="es-EC" sz="1200" dirty="0"/>
          </a:p>
          <a:p>
            <a:pPr algn="just"/>
            <a:r>
              <a:rPr lang="es-ES" sz="1200" dirty="0"/>
              <a:t> </a:t>
            </a:r>
            <a:endParaRPr lang="es-EC" sz="1200" dirty="0"/>
          </a:p>
          <a:p>
            <a:pPr algn="just"/>
            <a:r>
              <a:rPr lang="es-ES" sz="2000" i="1" dirty="0"/>
              <a:t>“Con estos antecedentes esta Administración Zonal le informa que, </a:t>
            </a:r>
            <a:r>
              <a:rPr lang="es-ES" sz="2000" b="1" i="1" dirty="0"/>
              <a:t>la atención a las solicitudes de Licencias Metropolitanas Urbanísticas de Publicidad Exterior Fija LMU (41), serán revisadas una vez que el Concejo Metropolitano de Quito expida las respectivas reglas técnicas.</a:t>
            </a:r>
            <a:r>
              <a:rPr lang="es-ES" sz="2000" i="1" dirty="0"/>
              <a:t>” </a:t>
            </a:r>
            <a:r>
              <a:rPr lang="es-ES" sz="1200" dirty="0"/>
              <a:t>(La negrilla me </a:t>
            </a:r>
            <a:r>
              <a:rPr lang="es-ES" sz="1200" dirty="0" smtClean="0"/>
              <a:t>corresponde)</a:t>
            </a:r>
          </a:p>
          <a:p>
            <a:pPr algn="just"/>
            <a:endParaRPr lang="es-ES" sz="1200" dirty="0"/>
          </a:p>
          <a:p>
            <a:pPr algn="just"/>
            <a:endParaRPr lang="es-EC" sz="2000" dirty="0"/>
          </a:p>
        </p:txBody>
      </p:sp>
    </p:spTree>
    <p:extLst>
      <p:ext uri="{BB962C8B-B14F-4D97-AF65-F5344CB8AC3E}">
        <p14:creationId xmlns:p14="http://schemas.microsoft.com/office/powerpoint/2010/main" val="249949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340" t="15534" r="47897" b="15469"/>
          <a:stretch/>
        </p:blipFill>
        <p:spPr>
          <a:xfrm>
            <a:off x="1038686" y="106532"/>
            <a:ext cx="4521605" cy="6557086"/>
          </a:xfrm>
          <a:prstGeom prst="rect">
            <a:avLst/>
          </a:prstGeom>
        </p:spPr>
      </p:pic>
      <p:pic>
        <p:nvPicPr>
          <p:cNvPr id="5" name="Imagen 4"/>
          <p:cNvPicPr>
            <a:picLocks noChangeAspect="1"/>
          </p:cNvPicPr>
          <p:nvPr/>
        </p:nvPicPr>
        <p:blipFill rotWithShape="1">
          <a:blip r:embed="rId3"/>
          <a:srcRect l="27015" t="20971" r="44587" b="11068"/>
          <a:stretch/>
        </p:blipFill>
        <p:spPr>
          <a:xfrm>
            <a:off x="6480700" y="106532"/>
            <a:ext cx="4882718" cy="6572891"/>
          </a:xfrm>
          <a:prstGeom prst="rect">
            <a:avLst/>
          </a:prstGeom>
        </p:spPr>
      </p:pic>
      <p:sp>
        <p:nvSpPr>
          <p:cNvPr id="6" name="Rectángulo 5"/>
          <p:cNvSpPr/>
          <p:nvPr/>
        </p:nvSpPr>
        <p:spPr>
          <a:xfrm>
            <a:off x="1091953" y="5734975"/>
            <a:ext cx="4468338" cy="9444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7056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33015" y="522870"/>
            <a:ext cx="10153934" cy="5878532"/>
          </a:xfrm>
          <a:prstGeom prst="rect">
            <a:avLst/>
          </a:prstGeom>
        </p:spPr>
        <p:txBody>
          <a:bodyPr wrap="square">
            <a:spAutoFit/>
          </a:bodyPr>
          <a:lstStyle/>
          <a:p>
            <a:pPr algn="just"/>
            <a:r>
              <a:rPr lang="es-ES" sz="2000" dirty="0" smtClean="0"/>
              <a:t>El </a:t>
            </a:r>
            <a:r>
              <a:rPr lang="es-ES" sz="2000" dirty="0"/>
              <a:t>Municipio del Distrito Metropolitano de Quito, es una institución del Estado, que delega sus funciones y asigna competencias a sus funcionarios municipales, según los artículos 226 y 227 de la Constitución de la Republica, que textualmente dicen:</a:t>
            </a:r>
            <a:endParaRPr lang="es-EC" sz="2000" dirty="0"/>
          </a:p>
          <a:p>
            <a:pPr algn="just"/>
            <a:r>
              <a:rPr lang="es-ES" sz="2000" dirty="0"/>
              <a:t> </a:t>
            </a:r>
            <a:endParaRPr lang="es-EC" sz="2000" dirty="0"/>
          </a:p>
          <a:p>
            <a:pPr algn="just"/>
            <a:r>
              <a:rPr lang="es-ES" sz="2000" i="1" dirty="0"/>
              <a:t>“Art. 226.- Las instituciones del Estado, sus organismos, dependencias, las servidoras o servidores públicos </a:t>
            </a:r>
            <a:r>
              <a:rPr lang="es-ES" sz="2000" b="1" i="1" dirty="0"/>
              <a:t>y las personas que actúen en virtud de una potestad estatal </a:t>
            </a:r>
            <a:r>
              <a:rPr lang="es-ES" sz="2000" b="1" i="1" u="sng" dirty="0"/>
              <a:t>ejercerán solamente las competencias y facultades que les sean atribuidas en la Constitución y la ley</a:t>
            </a:r>
            <a:r>
              <a:rPr lang="es-ES" sz="2000" i="1" dirty="0"/>
              <a:t>. Tendrán el deber de coordinar acciones para el cumplimiento de sus fines y hacer efectivo el goce y ejercicio de los derechos reconocidos en la Constitución.” </a:t>
            </a:r>
            <a:r>
              <a:rPr lang="es-ES" sz="1200" dirty="0"/>
              <a:t>(La negrilla y subrayado me corresponde)</a:t>
            </a:r>
            <a:endParaRPr lang="es-EC" sz="1200" dirty="0"/>
          </a:p>
          <a:p>
            <a:pPr algn="just"/>
            <a:r>
              <a:rPr lang="es-ES" sz="2000" dirty="0"/>
              <a:t> </a:t>
            </a:r>
            <a:endParaRPr lang="es-EC" sz="2000" dirty="0"/>
          </a:p>
          <a:p>
            <a:pPr algn="just"/>
            <a:r>
              <a:rPr lang="es-ES" sz="2000" i="1" dirty="0"/>
              <a:t>“Art. 227.- La administración pública constituye un servicio a la colectividad que se rige por los principios de eficacia, eficiencia, calidad,</a:t>
            </a:r>
            <a:r>
              <a:rPr lang="es-ES" sz="2000" b="1" i="1" u="sng" dirty="0"/>
              <a:t> jerarquía</a:t>
            </a:r>
            <a:r>
              <a:rPr lang="es-ES" sz="2000" i="1" dirty="0"/>
              <a:t>, desconcentración, descentralización, coordinación, participación, planificación, transparencia y evaluación.” </a:t>
            </a:r>
            <a:r>
              <a:rPr lang="es-ES" sz="1200" dirty="0"/>
              <a:t>(La negrilla y subrayado me corresponde</a:t>
            </a:r>
            <a:r>
              <a:rPr lang="es-ES" sz="1200" dirty="0" smtClean="0"/>
              <a:t>)</a:t>
            </a:r>
          </a:p>
          <a:p>
            <a:pPr algn="just"/>
            <a:endParaRPr lang="es-ES" sz="1200" dirty="0"/>
          </a:p>
          <a:p>
            <a:pPr algn="just"/>
            <a:r>
              <a:rPr lang="es-ES" sz="2000" dirty="0"/>
              <a:t>Esta mala interpretación de la ley mas una serie de inconvenientes que se han venido dando, ha negado a varias empresas el derecho a la regularización y de obtener licencias </a:t>
            </a:r>
            <a:r>
              <a:rPr lang="es-ES" sz="2000" dirty="0" smtClean="0"/>
              <a:t>nuevas, a pesar que los elementos publicitarios cumplen con las normas técnicas vigentes en el DMQ.</a:t>
            </a:r>
            <a:endParaRPr lang="es-ES" sz="2000" dirty="0"/>
          </a:p>
          <a:p>
            <a:pPr algn="just"/>
            <a:endParaRPr lang="es-EC" sz="1200" dirty="0"/>
          </a:p>
        </p:txBody>
      </p:sp>
    </p:spTree>
    <p:extLst>
      <p:ext uri="{BB962C8B-B14F-4D97-AF65-F5344CB8AC3E}">
        <p14:creationId xmlns:p14="http://schemas.microsoft.com/office/powerpoint/2010/main" val="3772386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54480" y="339700"/>
            <a:ext cx="10102968" cy="5632311"/>
          </a:xfrm>
          <a:prstGeom prst="rect">
            <a:avLst/>
          </a:prstGeom>
          <a:noFill/>
        </p:spPr>
        <p:txBody>
          <a:bodyPr wrap="square" rtlCol="0">
            <a:spAutoFit/>
          </a:bodyPr>
          <a:lstStyle/>
          <a:p>
            <a:pPr algn="just"/>
            <a:r>
              <a:rPr lang="es-EC" sz="2000" dirty="0" smtClean="0"/>
              <a:t>Conforme la lectura de este documento nos podemos dar cuenta que la administración pública, a través del </a:t>
            </a:r>
            <a:r>
              <a:rPr lang="es-ES" sz="2000" dirty="0"/>
              <a:t>Arq. </a:t>
            </a:r>
            <a:r>
              <a:rPr lang="es-ES" sz="2000" dirty="0" err="1"/>
              <a:t>Wladimir</a:t>
            </a:r>
            <a:r>
              <a:rPr lang="es-ES" sz="2000" dirty="0"/>
              <a:t> Alejandro Rosero Ortiz, Director de Gestión del Territorio de la Administración Zonal “Eugenio Espejo”, </a:t>
            </a:r>
            <a:r>
              <a:rPr lang="es-EC" sz="2000" dirty="0" smtClean="0"/>
              <a:t>violó el Art. 82 de la Constitución de la Republica en cuanto a la seguridad jurídica, pues un funcionario municipal arrogándose funciones que no le competen, procedió a interpretar la ley y a negar los permisos manifestando que los anexos técnicos no se encontraban vigentes, siendo que el único organismo competente para la interpretación de las leyes, es el Consejo Metropolitano.</a:t>
            </a:r>
          </a:p>
          <a:p>
            <a:pPr algn="just"/>
            <a:endParaRPr lang="es-EC" sz="2000" dirty="0"/>
          </a:p>
          <a:p>
            <a:pPr algn="just"/>
            <a:r>
              <a:rPr lang="es-EC" sz="2000" dirty="0" smtClean="0"/>
              <a:t>Adicionalmente, este tipo de respuestas beneficio únicamente a la compañía Sarmiento, quien tiene un convenio de exclusividad con el MDMQ, a través de una contrato monopólico que elimina a la competencia; y, a la compañía Gran Comercio, que es la única empresa que ha podido obtener licencias 2018 y 2019, es decir, con esta respuesta nos negaron el derecho a la petición determinado en el Art. </a:t>
            </a:r>
            <a:r>
              <a:rPr lang="es-ES" sz="2000" dirty="0" smtClean="0"/>
              <a:t>66</a:t>
            </a:r>
            <a:r>
              <a:rPr lang="es-ES" sz="2000" dirty="0"/>
              <a:t>, numeral </a:t>
            </a:r>
            <a:r>
              <a:rPr lang="es-ES" sz="2000" dirty="0" smtClean="0"/>
              <a:t>23:</a:t>
            </a:r>
            <a:endParaRPr lang="es-EC" sz="2000" dirty="0"/>
          </a:p>
          <a:p>
            <a:pPr algn="just"/>
            <a:r>
              <a:rPr lang="es-ES" sz="2000" i="1" dirty="0"/>
              <a:t> </a:t>
            </a:r>
            <a:endParaRPr lang="es-EC" sz="2000" dirty="0"/>
          </a:p>
          <a:p>
            <a:pPr algn="just"/>
            <a:r>
              <a:rPr lang="es-ES" sz="2000" i="1" dirty="0"/>
              <a:t>“23.  </a:t>
            </a:r>
            <a:r>
              <a:rPr lang="es-ES" sz="2000" b="1" i="1" dirty="0"/>
              <a:t>El  derecho  a  dirigir  quejas  y  peticiones  </a:t>
            </a:r>
            <a:r>
              <a:rPr lang="es-ES" sz="2000" i="1" dirty="0"/>
              <a:t>individuales  y  colectivas  a  las  autoridades  y  a  recibir atención o respuestas motivadas. No se podrá dirigir peticiones a nombre del pueblo</a:t>
            </a:r>
            <a:r>
              <a:rPr lang="es-ES" sz="2000" i="1" dirty="0" smtClean="0"/>
              <a:t>.”</a:t>
            </a:r>
          </a:p>
          <a:p>
            <a:pPr algn="just"/>
            <a:endParaRPr lang="es-ES" sz="2000" i="1" dirty="0"/>
          </a:p>
        </p:txBody>
      </p:sp>
    </p:spTree>
    <p:extLst>
      <p:ext uri="{BB962C8B-B14F-4D97-AF65-F5344CB8AC3E}">
        <p14:creationId xmlns:p14="http://schemas.microsoft.com/office/powerpoint/2010/main" val="198345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28297" y="348482"/>
            <a:ext cx="10249469" cy="5940088"/>
          </a:xfrm>
          <a:prstGeom prst="rect">
            <a:avLst/>
          </a:prstGeom>
        </p:spPr>
        <p:txBody>
          <a:bodyPr wrap="square">
            <a:spAutoFit/>
          </a:bodyPr>
          <a:lstStyle/>
          <a:p>
            <a:pPr algn="just"/>
            <a:r>
              <a:rPr lang="es-EC" sz="2000" dirty="0" smtClean="0"/>
              <a:t>Además, </a:t>
            </a:r>
            <a:r>
              <a:rPr lang="es-EC" sz="2000" dirty="0"/>
              <a:t>se </a:t>
            </a:r>
            <a:r>
              <a:rPr lang="es-EC" sz="2000" dirty="0" smtClean="0"/>
              <a:t>violó el </a:t>
            </a:r>
            <a:r>
              <a:rPr lang="es-EC" sz="2000" dirty="0"/>
              <a:t>derecho a la igualdad </a:t>
            </a:r>
            <a:r>
              <a:rPr lang="es-EC" sz="2000" dirty="0" smtClean="0"/>
              <a:t>determinada </a:t>
            </a:r>
            <a:r>
              <a:rPr lang="es-EC" sz="2000" dirty="0"/>
              <a:t>en el Art. 66, numeral </a:t>
            </a:r>
            <a:r>
              <a:rPr lang="es-EC" sz="2000" dirty="0" smtClean="0"/>
              <a:t>4 de la Constitución de la Republica.</a:t>
            </a:r>
          </a:p>
          <a:p>
            <a:pPr algn="just"/>
            <a:endParaRPr lang="es-EC" sz="2000" dirty="0"/>
          </a:p>
          <a:p>
            <a:pPr algn="just"/>
            <a:r>
              <a:rPr lang="es-EC" sz="2000" dirty="0" smtClean="0"/>
              <a:t>Pues al negar los permisos y permitir que únicamente Gran Comercio ingrese y obtenga los mismos, se creo una clara desventaja competitiva frente a otras empresas publicitarias.</a:t>
            </a:r>
          </a:p>
          <a:p>
            <a:pPr algn="just"/>
            <a:endParaRPr lang="es-EC" sz="2000" dirty="0"/>
          </a:p>
          <a:p>
            <a:pPr algn="just"/>
            <a:r>
              <a:rPr lang="es-EC" sz="2000" dirty="0" smtClean="0"/>
              <a:t>Por lo que esto, lo único que ha ocasionado es que la compañía Gran Comercio instale elementos publicitarios cerca de las ubicaciones donde otros empresas tienen </a:t>
            </a:r>
            <a:r>
              <a:rPr lang="es-EC" sz="2000" dirty="0"/>
              <a:t>instalados </a:t>
            </a:r>
            <a:r>
              <a:rPr lang="es-EC" sz="2000" dirty="0" smtClean="0"/>
              <a:t>elementos que no cuentan con licencias, </a:t>
            </a:r>
            <a:r>
              <a:rPr lang="es-EC" sz="2000" dirty="0"/>
              <a:t>entre otras razones por la </a:t>
            </a:r>
            <a:r>
              <a:rPr lang="es-EC" sz="2000" dirty="0" smtClean="0"/>
              <a:t>negligencia </a:t>
            </a:r>
            <a:r>
              <a:rPr lang="es-EC" sz="2000" dirty="0"/>
              <a:t>administrativa municipal de no haber entregado licencias argumentando que no se encontraban vigentes las normas </a:t>
            </a:r>
            <a:r>
              <a:rPr lang="es-EC" sz="2000" dirty="0" smtClean="0"/>
              <a:t>técnicas, </a:t>
            </a:r>
            <a:r>
              <a:rPr lang="es-EC" sz="2000" dirty="0"/>
              <a:t>conforme quedó demostrado con la ratificación de vigencia efectuada por el Concejo Metropolitano de </a:t>
            </a:r>
            <a:r>
              <a:rPr lang="es-EC" sz="2000" dirty="0" smtClean="0"/>
              <a:t>Quito en </a:t>
            </a:r>
            <a:r>
              <a:rPr lang="es-ES" sz="2000" dirty="0"/>
              <a:t>Sesión No. 071 </a:t>
            </a:r>
            <a:r>
              <a:rPr lang="es-ES" sz="2000" dirty="0" smtClean="0"/>
              <a:t>Ordinaria, de 09 </a:t>
            </a:r>
            <a:r>
              <a:rPr lang="es-ES" sz="2000" dirty="0"/>
              <a:t>de junio de 2020, a las </a:t>
            </a:r>
            <a:r>
              <a:rPr lang="es-ES" sz="2000" dirty="0" smtClean="0"/>
              <a:t>10h00.</a:t>
            </a:r>
          </a:p>
          <a:p>
            <a:pPr algn="just"/>
            <a:endParaRPr lang="es-ES" sz="2000" dirty="0"/>
          </a:p>
          <a:p>
            <a:pPr algn="just"/>
            <a:r>
              <a:rPr lang="es-ES" sz="2000" dirty="0" smtClean="0"/>
              <a:t>A continuación se </a:t>
            </a:r>
            <a:r>
              <a:rPr lang="es-ES" sz="2000" smtClean="0"/>
              <a:t>muestran algunos ejemplos:</a:t>
            </a:r>
            <a:endParaRPr lang="es-EC" sz="2000" dirty="0" smtClean="0"/>
          </a:p>
          <a:p>
            <a:pPr algn="just"/>
            <a:endParaRPr lang="es-EC" sz="2000" dirty="0"/>
          </a:p>
          <a:p>
            <a:pPr algn="just"/>
            <a:endParaRPr lang="es-EC" sz="2000" dirty="0" smtClean="0"/>
          </a:p>
          <a:p>
            <a:pPr algn="just"/>
            <a:endParaRPr lang="es-EC" sz="2000" dirty="0"/>
          </a:p>
          <a:p>
            <a:pPr algn="just"/>
            <a:endParaRPr lang="es-EC" sz="2000" dirty="0"/>
          </a:p>
        </p:txBody>
      </p:sp>
    </p:spTree>
    <p:extLst>
      <p:ext uri="{BB962C8B-B14F-4D97-AF65-F5344CB8AC3E}">
        <p14:creationId xmlns:p14="http://schemas.microsoft.com/office/powerpoint/2010/main" val="257291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235</TotalTime>
  <Words>799</Words>
  <Application>Microsoft Office PowerPoint</Application>
  <PresentationFormat>Personalizado</PresentationFormat>
  <Paragraphs>40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Crop</vt:lpstr>
      <vt:lpstr>Regularización de elementos publicitarios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Secretaria de Concejo</cp:lastModifiedBy>
  <cp:revision>65</cp:revision>
  <dcterms:created xsi:type="dcterms:W3CDTF">2020-07-26T15:36:53Z</dcterms:created>
  <dcterms:modified xsi:type="dcterms:W3CDTF">2020-08-03T14:31:57Z</dcterms:modified>
</cp:coreProperties>
</file>