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71" r:id="rId5"/>
    <p:sldId id="268" r:id="rId6"/>
    <p:sldId id="263" r:id="rId7"/>
    <p:sldId id="270" r:id="rId8"/>
    <p:sldId id="269" r:id="rId9"/>
    <p:sldId id="260"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4"/>
    <p:restoredTop sz="94697"/>
  </p:normalViewPr>
  <p:slideViewPr>
    <p:cSldViewPr snapToGrid="0" snapToObjects="1">
      <p:cViewPr>
        <p:scale>
          <a:sx n="47" d="100"/>
          <a:sy n="47" d="100"/>
        </p:scale>
        <p:origin x="-90" y="-4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23/06/2020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23/06/2020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642" y="1583926"/>
            <a:ext cx="7391400" cy="3721100"/>
          </a:xfrm>
          <a:prstGeom prst="rect">
            <a:avLst/>
          </a:prstGeom>
        </p:spPr>
      </p:pic>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5D1B003-6A92-6D40-B73F-D9EAC522FD82}"/>
              </a:ext>
            </a:extLst>
          </p:cNvPr>
          <p:cNvPicPr>
            <a:picLocks noChangeAspect="1"/>
          </p:cNvPicPr>
          <p:nvPr/>
        </p:nvPicPr>
        <p:blipFill>
          <a:blip r:embed="rId2"/>
          <a:stretch>
            <a:fillRect/>
          </a:stretch>
        </p:blipFill>
        <p:spPr>
          <a:xfrm>
            <a:off x="1167950" y="1004075"/>
            <a:ext cx="9856099" cy="5423006"/>
          </a:xfrm>
          <a:prstGeom prst="rect">
            <a:avLst/>
          </a:prstGeom>
        </p:spPr>
      </p:pic>
    </p:spTree>
    <p:extLst>
      <p:ext uri="{BB962C8B-B14F-4D97-AF65-F5344CB8AC3E}">
        <p14:creationId xmlns:p14="http://schemas.microsoft.com/office/powerpoint/2010/main" val="34552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17" name="CuadroTexto 16"/>
          <p:cNvSpPr txBox="1"/>
          <p:nvPr/>
        </p:nvSpPr>
        <p:spPr>
          <a:xfrm>
            <a:off x="1162838" y="1861593"/>
            <a:ext cx="10002771" cy="707886"/>
          </a:xfrm>
          <a:prstGeom prst="rect">
            <a:avLst/>
          </a:prstGeom>
          <a:noFill/>
        </p:spPr>
        <p:txBody>
          <a:bodyPr wrap="square" rtlCol="0">
            <a:spAutoFit/>
          </a:bodyPr>
          <a:lstStyle/>
          <a:p>
            <a:r>
              <a:rPr lang="es-ES_tradnl" sz="4000" b="1" dirty="0">
                <a:solidFill>
                  <a:srgbClr val="FF0000"/>
                </a:solidFill>
                <a:latin typeface="Calibri" charset="0"/>
                <a:ea typeface="Calibri" charset="0"/>
                <a:cs typeface="Calibri" charset="0"/>
              </a:rPr>
              <a:t>----------------------------------------</a:t>
            </a:r>
          </a:p>
        </p:txBody>
      </p:sp>
      <p:sp>
        <p:nvSpPr>
          <p:cNvPr id="8" name="CuadroTexto 7"/>
          <p:cNvSpPr txBox="1"/>
          <p:nvPr/>
        </p:nvSpPr>
        <p:spPr>
          <a:xfrm>
            <a:off x="1231063" y="2614171"/>
            <a:ext cx="9866322" cy="1815882"/>
          </a:xfrm>
          <a:prstGeom prst="rect">
            <a:avLst/>
          </a:prstGeom>
          <a:noFill/>
        </p:spPr>
        <p:txBody>
          <a:bodyPr wrap="square" rtlCol="0">
            <a:spAutoFit/>
          </a:bodyPr>
          <a:lstStyle/>
          <a:p>
            <a:pPr algn="just"/>
            <a:r>
              <a:rPr lang="es-ES" sz="2800" dirty="0">
                <a:solidFill>
                  <a:srgbClr val="002060"/>
                </a:solidFill>
              </a:rPr>
              <a:t>Conocimiento y resolución del oficio Nro. EPMMOP-GG-1468-2020-OF de 20 de mayo de 2020, en relación a la rectificación para la denominación como “Manuel </a:t>
            </a:r>
            <a:r>
              <a:rPr lang="es-ES" sz="2800" dirty="0" err="1">
                <a:solidFill>
                  <a:srgbClr val="002060"/>
                </a:solidFill>
              </a:rPr>
              <a:t>Ulco</a:t>
            </a:r>
            <a:r>
              <a:rPr lang="es-ES" sz="2800" dirty="0">
                <a:solidFill>
                  <a:srgbClr val="002060"/>
                </a:solidFill>
              </a:rPr>
              <a:t> Collahuazo” a la calle E1B del barrio La Esperanza, ubicada en la parroquia de Tumbaco.</a:t>
            </a:r>
          </a:p>
        </p:txBody>
      </p:sp>
    </p:spTree>
    <p:extLst>
      <p:ext uri="{BB962C8B-B14F-4D97-AF65-F5344CB8AC3E}">
        <p14:creationId xmlns:p14="http://schemas.microsoft.com/office/powerpoint/2010/main" val="110151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pic>
        <p:nvPicPr>
          <p:cNvPr id="5" name="Imagen 4"/>
          <p:cNvPicPr/>
          <p:nvPr/>
        </p:nvPicPr>
        <p:blipFill rotWithShape="1">
          <a:blip r:embed="rId4"/>
          <a:srcRect l="22578" t="12863" r="23095" b="10898"/>
          <a:stretch/>
        </p:blipFill>
        <p:spPr bwMode="auto">
          <a:xfrm>
            <a:off x="526473" y="772845"/>
            <a:ext cx="9161114" cy="5544607"/>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9687587" y="772845"/>
            <a:ext cx="1994593" cy="5632311"/>
          </a:xfrm>
          <a:prstGeom prst="rect">
            <a:avLst/>
          </a:prstGeom>
          <a:noFill/>
        </p:spPr>
        <p:txBody>
          <a:bodyPr wrap="square" rtlCol="0">
            <a:spAutoFit/>
          </a:bodyPr>
          <a:lstStyle/>
          <a:p>
            <a:pPr algn="just">
              <a:lnSpc>
                <a:spcPct val="150000"/>
              </a:lnSpc>
            </a:pPr>
            <a:r>
              <a:rPr lang="es-EC" sz="1600" b="1" dirty="0">
                <a:solidFill>
                  <a:srgbClr val="FF0000"/>
                </a:solidFill>
                <a:latin typeface="Calibri" charset="0"/>
                <a:ea typeface="Calibri" charset="0"/>
                <a:cs typeface="Calibri" charset="0"/>
              </a:rPr>
              <a:t>Zona Metropolitana</a:t>
            </a:r>
            <a:r>
              <a:rPr lang="es-EC" sz="1600" dirty="0">
                <a:solidFill>
                  <a:srgbClr val="FF0000"/>
                </a:solidFill>
              </a:rPr>
              <a:t>: </a:t>
            </a:r>
          </a:p>
          <a:p>
            <a:pPr algn="just">
              <a:lnSpc>
                <a:spcPct val="150000"/>
              </a:lnSpc>
            </a:pPr>
            <a:r>
              <a:rPr lang="es-EC" sz="1600" dirty="0"/>
              <a:t>Tumbaco</a:t>
            </a:r>
          </a:p>
          <a:p>
            <a:pPr algn="just">
              <a:lnSpc>
                <a:spcPct val="150000"/>
              </a:lnSpc>
            </a:pPr>
            <a:endParaRPr lang="es-EC" sz="800" dirty="0"/>
          </a:p>
          <a:p>
            <a:pPr algn="just">
              <a:lnSpc>
                <a:spcPct val="150000"/>
              </a:lnSpc>
            </a:pPr>
            <a:r>
              <a:rPr lang="es-EC" sz="1600" b="1" dirty="0">
                <a:solidFill>
                  <a:srgbClr val="FF0000"/>
                </a:solidFill>
                <a:latin typeface="Calibri" charset="0"/>
                <a:ea typeface="Calibri" charset="0"/>
                <a:cs typeface="Calibri" charset="0"/>
              </a:rPr>
              <a:t>Parroquia:</a:t>
            </a:r>
            <a:r>
              <a:rPr lang="es-EC" sz="1600" dirty="0">
                <a:solidFill>
                  <a:srgbClr val="FF0000"/>
                </a:solidFill>
              </a:rPr>
              <a:t> </a:t>
            </a:r>
          </a:p>
          <a:p>
            <a:pPr algn="just">
              <a:lnSpc>
                <a:spcPct val="150000"/>
              </a:lnSpc>
            </a:pPr>
            <a:r>
              <a:rPr lang="es-EC" sz="1600" dirty="0"/>
              <a:t>Tumbaco</a:t>
            </a:r>
          </a:p>
          <a:p>
            <a:pPr algn="just">
              <a:lnSpc>
                <a:spcPct val="150000"/>
              </a:lnSpc>
            </a:pPr>
            <a:endParaRPr lang="es-EC" sz="800" dirty="0"/>
          </a:p>
          <a:p>
            <a:pPr algn="just">
              <a:lnSpc>
                <a:spcPct val="150000"/>
              </a:lnSpc>
            </a:pPr>
            <a:r>
              <a:rPr lang="es-EC" sz="1600" b="1" dirty="0">
                <a:solidFill>
                  <a:srgbClr val="FF0000"/>
                </a:solidFill>
                <a:latin typeface="Calibri" charset="0"/>
                <a:ea typeface="Calibri" charset="0"/>
                <a:cs typeface="Calibri" charset="0"/>
              </a:rPr>
              <a:t>Sector/barrio:</a:t>
            </a:r>
          </a:p>
          <a:p>
            <a:pPr>
              <a:lnSpc>
                <a:spcPct val="150000"/>
              </a:lnSpc>
            </a:pPr>
            <a:r>
              <a:rPr lang="es-EC" sz="1600" dirty="0"/>
              <a:t>La Buena Esperanza</a:t>
            </a:r>
          </a:p>
          <a:p>
            <a:pPr algn="just">
              <a:lnSpc>
                <a:spcPct val="150000"/>
              </a:lnSpc>
            </a:pPr>
            <a:endParaRPr lang="es-EC" sz="800" b="1" dirty="0">
              <a:solidFill>
                <a:srgbClr val="FF0000"/>
              </a:solidFill>
              <a:latin typeface="Calibri" charset="0"/>
              <a:ea typeface="Calibri" charset="0"/>
              <a:cs typeface="Calibri" charset="0"/>
            </a:endParaRPr>
          </a:p>
          <a:p>
            <a:pPr algn="just">
              <a:lnSpc>
                <a:spcPct val="150000"/>
              </a:lnSpc>
            </a:pPr>
            <a:r>
              <a:rPr lang="es-EC" sz="1600" b="1" dirty="0">
                <a:solidFill>
                  <a:srgbClr val="FF0000"/>
                </a:solidFill>
                <a:latin typeface="Calibri" charset="0"/>
                <a:ea typeface="Calibri" charset="0"/>
                <a:cs typeface="Calibri" charset="0"/>
              </a:rPr>
              <a:t>Ubicación:</a:t>
            </a:r>
          </a:p>
          <a:p>
            <a:pPr algn="just">
              <a:lnSpc>
                <a:spcPct val="150000"/>
              </a:lnSpc>
            </a:pPr>
            <a:r>
              <a:rPr lang="es-EC" sz="1600" dirty="0"/>
              <a:t>Desde:</a:t>
            </a:r>
          </a:p>
          <a:p>
            <a:pPr algn="just">
              <a:lnSpc>
                <a:spcPct val="150000"/>
              </a:lnSpc>
            </a:pPr>
            <a:r>
              <a:rPr lang="es-EC" sz="1600" dirty="0"/>
              <a:t>Calle N10B Amazonas</a:t>
            </a:r>
          </a:p>
          <a:p>
            <a:pPr algn="just">
              <a:lnSpc>
                <a:spcPct val="150000"/>
              </a:lnSpc>
            </a:pPr>
            <a:r>
              <a:rPr lang="es-EC" sz="1600" dirty="0"/>
              <a:t>Hasta: </a:t>
            </a:r>
          </a:p>
          <a:p>
            <a:pPr algn="just">
              <a:lnSpc>
                <a:spcPct val="150000"/>
              </a:lnSpc>
            </a:pPr>
            <a:r>
              <a:rPr lang="es-EC" sz="1600" dirty="0"/>
              <a:t>Final de la vía.</a:t>
            </a:r>
          </a:p>
          <a:p>
            <a:pPr>
              <a:lnSpc>
                <a:spcPct val="150000"/>
              </a:lnSpc>
            </a:pPr>
            <a:endParaRPr lang="es-EC" sz="800" dirty="0"/>
          </a:p>
          <a:p>
            <a:pPr algn="just">
              <a:lnSpc>
                <a:spcPct val="150000"/>
              </a:lnSpc>
            </a:pPr>
            <a:r>
              <a:rPr lang="es-EC" sz="1600" b="1" dirty="0">
                <a:solidFill>
                  <a:srgbClr val="FF0000"/>
                </a:solidFill>
                <a:latin typeface="Calibri" charset="0"/>
                <a:ea typeface="Calibri" charset="0"/>
                <a:cs typeface="Calibri" charset="0"/>
              </a:rPr>
              <a:t>Longitud:</a:t>
            </a:r>
          </a:p>
          <a:p>
            <a:pPr algn="just">
              <a:lnSpc>
                <a:spcPct val="150000"/>
              </a:lnSpc>
            </a:pPr>
            <a:r>
              <a:rPr lang="es-EC" sz="1600" dirty="0"/>
              <a:t>167 m</a:t>
            </a:r>
          </a:p>
        </p:txBody>
      </p:sp>
      <p:pic>
        <p:nvPicPr>
          <p:cNvPr id="8" name="Imagen 7"/>
          <p:cNvPicPr>
            <a:picLocks noChangeAspect="1"/>
          </p:cNvPicPr>
          <p:nvPr/>
        </p:nvPicPr>
        <p:blipFill>
          <a:blip r:embed="rId5"/>
          <a:stretch>
            <a:fillRect/>
          </a:stretch>
        </p:blipFill>
        <p:spPr>
          <a:xfrm>
            <a:off x="9150018" y="951230"/>
            <a:ext cx="291742" cy="485156"/>
          </a:xfrm>
          <a:prstGeom prst="rect">
            <a:avLst/>
          </a:prstGeom>
        </p:spPr>
      </p:pic>
      <p:sp>
        <p:nvSpPr>
          <p:cNvPr id="9" name="Rectángulo 8"/>
          <p:cNvSpPr/>
          <p:nvPr/>
        </p:nvSpPr>
        <p:spPr>
          <a:xfrm>
            <a:off x="3240057" y="64959"/>
            <a:ext cx="4216411" cy="707886"/>
          </a:xfrm>
          <a:prstGeom prst="rect">
            <a:avLst/>
          </a:prstGeom>
        </p:spPr>
        <p:txBody>
          <a:bodyPr wrap="none">
            <a:spAutoFit/>
          </a:bodyPr>
          <a:lstStyle/>
          <a:p>
            <a:r>
              <a:rPr lang="es-ES" sz="4000" b="1" dirty="0" smtClean="0">
                <a:solidFill>
                  <a:schemeClr val="accent5">
                    <a:lumMod val="75000"/>
                  </a:schemeClr>
                </a:solidFill>
                <a:effectLst>
                  <a:outerShdw blurRad="38100" dist="38100" dir="2700000" algn="tl">
                    <a:srgbClr val="000000">
                      <a:alpha val="43137"/>
                    </a:srgbClr>
                  </a:outerShdw>
                </a:effectLst>
                <a:latin typeface="Calibri" charset="0"/>
                <a:ea typeface="Calibri" charset="0"/>
                <a:cs typeface="Calibri" charset="0"/>
              </a:rPr>
              <a:t>Mapa de ubicación</a:t>
            </a:r>
            <a:endParaRPr lang="es-EC" sz="4000" dirty="0"/>
          </a:p>
        </p:txBody>
      </p:sp>
    </p:spTree>
    <p:extLst>
      <p:ext uri="{BB962C8B-B14F-4D97-AF65-F5344CB8AC3E}">
        <p14:creationId xmlns:p14="http://schemas.microsoft.com/office/powerpoint/2010/main" val="2878425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2" name="Rectángulo 1">
            <a:extLst>
              <a:ext uri="{FF2B5EF4-FFF2-40B4-BE49-F238E27FC236}">
                <a16:creationId xmlns:a16="http://schemas.microsoft.com/office/drawing/2014/main" xmlns="" id="{F557F843-DE41-4F96-9160-FBAD313D7175}"/>
              </a:ext>
            </a:extLst>
          </p:cNvPr>
          <p:cNvSpPr/>
          <p:nvPr/>
        </p:nvSpPr>
        <p:spPr>
          <a:xfrm>
            <a:off x="619625" y="1062090"/>
            <a:ext cx="10952749" cy="4462888"/>
          </a:xfrm>
          <a:prstGeom prst="rect">
            <a:avLst/>
          </a:prstGeom>
        </p:spPr>
        <p:txBody>
          <a:bodyPr wrap="square">
            <a:spAutoFit/>
          </a:bodyPr>
          <a:lstStyle/>
          <a:p>
            <a:pPr algn="just">
              <a:lnSpc>
                <a:spcPct val="115000"/>
              </a:lnSpc>
              <a:spcAft>
                <a:spcPts val="0"/>
              </a:spcAft>
            </a:pPr>
            <a:r>
              <a:rPr lang="es-EC" dirty="0">
                <a:latin typeface="Arial" panose="020B0604020202020204" pitchFamily="34" charset="0"/>
                <a:ea typeface="Calibri" panose="020F0502020204030204" pitchFamily="34" charset="0"/>
                <a:cs typeface="Arial" panose="020B0604020202020204" pitchFamily="34" charset="0"/>
              </a:rPr>
              <a:t>En atención a la Resolución No. </a:t>
            </a:r>
            <a:r>
              <a:rPr lang="es-EC" dirty="0" smtClean="0">
                <a:latin typeface="Arial" panose="020B0604020202020204" pitchFamily="34" charset="0"/>
                <a:ea typeface="Calibri" panose="020F0502020204030204" pitchFamily="34" charset="0"/>
                <a:cs typeface="Arial" panose="020B0604020202020204" pitchFamily="34" charset="0"/>
              </a:rPr>
              <a:t>057, adoptada en Sesión </a:t>
            </a:r>
            <a:r>
              <a:rPr lang="es-EC" dirty="0">
                <a:latin typeface="Arial" panose="020B0604020202020204" pitchFamily="34" charset="0"/>
                <a:ea typeface="Calibri" panose="020F0502020204030204" pitchFamily="34" charset="0"/>
                <a:cs typeface="Arial" panose="020B0604020202020204" pitchFamily="34" charset="0"/>
              </a:rPr>
              <a:t>Ordinaria de la Comisión de Uso de Suelo No. 039, realizada el 4 mayo/2020, referente al conocimiento de la denominación para la calle E1B como “Manuel </a:t>
            </a:r>
            <a:r>
              <a:rPr lang="es-EC" dirty="0" err="1">
                <a:latin typeface="Arial" panose="020B0604020202020204" pitchFamily="34" charset="0"/>
                <a:ea typeface="Calibri" panose="020F0502020204030204" pitchFamily="34" charset="0"/>
                <a:cs typeface="Arial" panose="020B0604020202020204" pitchFamily="34" charset="0"/>
              </a:rPr>
              <a:t>Ulco</a:t>
            </a:r>
            <a:r>
              <a:rPr lang="es-EC" dirty="0">
                <a:latin typeface="Arial" panose="020B0604020202020204" pitchFamily="34" charset="0"/>
                <a:ea typeface="Calibri" panose="020F0502020204030204" pitchFamily="34" charset="0"/>
                <a:cs typeface="Arial" panose="020B0604020202020204" pitchFamily="34" charset="0"/>
              </a:rPr>
              <a:t> Collahuazo”, </a:t>
            </a:r>
            <a:r>
              <a:rPr lang="es-EC" dirty="0">
                <a:latin typeface="Arial" panose="020B0604020202020204" pitchFamily="34" charset="0"/>
                <a:ea typeface="Times New Roman" panose="02020603050405020304" pitchFamily="18" charset="0"/>
                <a:cs typeface="Arial" panose="020B0604020202020204" pitchFamily="34" charset="0"/>
              </a:rPr>
              <a:t>ubicada en el Barrio La Buena Esperanza, parroquia de Tumbaco, </a:t>
            </a:r>
            <a:r>
              <a:rPr lang="es-EC" dirty="0">
                <a:latin typeface="Arial" panose="020B0604020202020204" pitchFamily="34" charset="0"/>
                <a:ea typeface="Calibri" panose="020F0502020204030204" pitchFamily="34" charset="0"/>
                <a:cs typeface="Arial" panose="020B0604020202020204" pitchFamily="34" charset="0"/>
              </a:rPr>
              <a:t>se informa lo siguiente:</a:t>
            </a:r>
          </a:p>
          <a:p>
            <a:pPr algn="just">
              <a:lnSpc>
                <a:spcPct val="115000"/>
              </a:lnSpc>
              <a:spcAft>
                <a:spcPts val="0"/>
              </a:spcAft>
            </a:pPr>
            <a:r>
              <a:rPr lang="es-EC" dirty="0">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15000"/>
              </a:lnSpc>
              <a:spcAft>
                <a:spcPts val="1000"/>
              </a:spcAft>
              <a:buFont typeface="+mj-lt"/>
              <a:buAutoNum type="arabicPeriod"/>
            </a:pPr>
            <a:r>
              <a:rPr lang="es-EC" dirty="0">
                <a:latin typeface="Arial" panose="020B0604020202020204" pitchFamily="34" charset="0"/>
                <a:ea typeface="Times New Roman" panose="02020603050405020304" pitchFamily="18" charset="0"/>
                <a:cs typeface="Arial" panose="020B0604020202020204" pitchFamily="34" charset="0"/>
              </a:rPr>
              <a:t>Mediante Oficio S/N, de fecha 1 de abril/2016, el Lcdo. Mario </a:t>
            </a:r>
            <a:r>
              <a:rPr lang="es-EC" dirty="0" err="1">
                <a:latin typeface="Arial" panose="020B0604020202020204" pitchFamily="34" charset="0"/>
                <a:ea typeface="Times New Roman" panose="02020603050405020304" pitchFamily="18" charset="0"/>
                <a:cs typeface="Arial" panose="020B0604020202020204" pitchFamily="34" charset="0"/>
              </a:rPr>
              <a:t>Ulco</a:t>
            </a:r>
            <a:r>
              <a:rPr lang="es-EC" dirty="0">
                <a:latin typeface="Arial" panose="020B0604020202020204" pitchFamily="34" charset="0"/>
                <a:ea typeface="Times New Roman" panose="02020603050405020304" pitchFamily="18" charset="0"/>
                <a:cs typeface="Arial" panose="020B0604020202020204" pitchFamily="34" charset="0"/>
              </a:rPr>
              <a:t> C., en calidad de Presidente de la Liga Deportiva La Esperanza, solicita se asigne el nombre de Manuel </a:t>
            </a:r>
            <a:r>
              <a:rPr lang="es-EC" dirty="0" err="1">
                <a:latin typeface="Arial" panose="020B0604020202020204" pitchFamily="34" charset="0"/>
                <a:ea typeface="Times New Roman" panose="02020603050405020304" pitchFamily="18" charset="0"/>
                <a:cs typeface="Arial" panose="020B0604020202020204" pitchFamily="34" charset="0"/>
              </a:rPr>
              <a:t>Ulco</a:t>
            </a:r>
            <a:r>
              <a:rPr lang="es-EC" dirty="0">
                <a:latin typeface="Arial" panose="020B0604020202020204" pitchFamily="34" charset="0"/>
                <a:ea typeface="Times New Roman" panose="02020603050405020304" pitchFamily="18" charset="0"/>
                <a:cs typeface="Arial" panose="020B0604020202020204" pitchFamily="34" charset="0"/>
              </a:rPr>
              <a:t> Collahuazo a la calle E1B, ubicada en el Barrio La Buena Esperanza, parroquia de Tumbaco, para lo cual </a:t>
            </a:r>
            <a:r>
              <a:rPr lang="es-EC" dirty="0" smtClean="0">
                <a:latin typeface="Arial" panose="020B0604020202020204" pitchFamily="34" charset="0"/>
                <a:ea typeface="Times New Roman" panose="02020603050405020304" pitchFamily="18" charset="0"/>
                <a:cs typeface="Arial" panose="020B0604020202020204" pitchFamily="34" charset="0"/>
              </a:rPr>
              <a:t>remite </a:t>
            </a:r>
            <a:r>
              <a:rPr lang="es-EC" dirty="0">
                <a:latin typeface="Arial" panose="020B0604020202020204" pitchFamily="34" charset="0"/>
                <a:ea typeface="Times New Roman" panose="02020603050405020304" pitchFamily="18" charset="0"/>
                <a:cs typeface="Arial" panose="020B0604020202020204" pitchFamily="34" charset="0"/>
              </a:rPr>
              <a:t>la biografía del personaje y </a:t>
            </a:r>
            <a:r>
              <a:rPr lang="es-EC" dirty="0">
                <a:latin typeface="Arial" panose="020B0604020202020204" pitchFamily="34" charset="0"/>
                <a:ea typeface="Calibri" panose="020F0502020204030204" pitchFamily="34" charset="0"/>
                <a:cs typeface="Arial" panose="020B0604020202020204" pitchFamily="34" charset="0"/>
              </a:rPr>
              <a:t>firmas de </a:t>
            </a:r>
            <a:r>
              <a:rPr lang="es-EC" dirty="0">
                <a:latin typeface="Arial" panose="020B0604020202020204" pitchFamily="34" charset="0"/>
                <a:ea typeface="Times New Roman" panose="02020603050405020304" pitchFamily="18" charset="0"/>
                <a:cs typeface="Arial" panose="020B0604020202020204" pitchFamily="34" charset="0"/>
              </a:rPr>
              <a:t>respaldo a la propuesta.</a:t>
            </a:r>
          </a:p>
          <a:p>
            <a:pPr marL="342900" indent="-342900" algn="just">
              <a:lnSpc>
                <a:spcPct val="115000"/>
              </a:lnSpc>
              <a:spcAft>
                <a:spcPts val="1000"/>
              </a:spcAft>
              <a:buFont typeface="+mj-lt"/>
              <a:buAutoNum type="arabicPeriod"/>
            </a:pPr>
            <a:r>
              <a:rPr lang="es-EC" dirty="0">
                <a:latin typeface="Arial" panose="020B0604020202020204" pitchFamily="34" charset="0"/>
                <a:cs typeface="Arial" panose="020B0604020202020204" pitchFamily="34" charset="0"/>
              </a:rPr>
              <a:t>Mediante Oficio No. 198-GP002532 de </a:t>
            </a:r>
            <a:r>
              <a:rPr lang="es-EC" dirty="0" smtClean="0">
                <a:latin typeface="Arial" panose="020B0604020202020204" pitchFamily="34" charset="0"/>
                <a:cs typeface="Arial" panose="020B0604020202020204" pitchFamily="34" charset="0"/>
              </a:rPr>
              <a:t>fecha 27 </a:t>
            </a:r>
            <a:r>
              <a:rPr lang="es-EC" dirty="0">
                <a:latin typeface="Arial" panose="020B0604020202020204" pitchFamily="34" charset="0"/>
                <a:cs typeface="Arial" panose="020B0604020202020204" pitchFamily="34" charset="0"/>
              </a:rPr>
              <a:t>de </a:t>
            </a:r>
            <a:r>
              <a:rPr lang="es-EC" dirty="0" smtClean="0">
                <a:latin typeface="Arial" panose="020B0604020202020204" pitchFamily="34" charset="0"/>
                <a:cs typeface="Arial" panose="020B0604020202020204" pitchFamily="34" charset="0"/>
              </a:rPr>
              <a:t>junio/2016</a:t>
            </a:r>
            <a:r>
              <a:rPr lang="es-EC" dirty="0">
                <a:latin typeface="Arial" panose="020B0604020202020204" pitchFamily="34" charset="0"/>
                <a:cs typeface="Arial" panose="020B0604020202020204" pitchFamily="34" charset="0"/>
              </a:rPr>
              <a:t>, la EPMMOP, remite al Cronista de la Cuidad para su criterio y análisis la documentación de respaldo, quien mediante Oficio No. 180-AMH-16, de 29 de </a:t>
            </a:r>
            <a:r>
              <a:rPr lang="es-EC" dirty="0" smtClean="0">
                <a:latin typeface="Arial" panose="020B0604020202020204" pitchFamily="34" charset="0"/>
                <a:cs typeface="Arial" panose="020B0604020202020204" pitchFamily="34" charset="0"/>
              </a:rPr>
              <a:t>junio/2016</a:t>
            </a:r>
            <a:r>
              <a:rPr lang="es-EC" dirty="0">
                <a:latin typeface="Arial" panose="020B0604020202020204" pitchFamily="34" charset="0"/>
                <a:cs typeface="Arial" panose="020B0604020202020204" pitchFamily="34" charset="0"/>
              </a:rPr>
              <a:t>, emite el informe favorable a la propuesta. </a:t>
            </a:r>
          </a:p>
          <a:p>
            <a:pPr marL="342900" lvl="0" indent="-342900" algn="just">
              <a:lnSpc>
                <a:spcPct val="115000"/>
              </a:lnSpc>
              <a:spcAft>
                <a:spcPts val="1000"/>
              </a:spcAft>
              <a:buFont typeface="+mj-lt"/>
              <a:buAutoNum type="arabicPeriod"/>
            </a:pPr>
            <a:endParaRPr lang="es-EC"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5147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2" name="Rectángulo 1">
            <a:extLst>
              <a:ext uri="{FF2B5EF4-FFF2-40B4-BE49-F238E27FC236}">
                <a16:creationId xmlns:a16="http://schemas.microsoft.com/office/drawing/2014/main" xmlns="" id="{A7C9EF26-6F0A-455A-AD79-5FA147D70075}"/>
              </a:ext>
            </a:extLst>
          </p:cNvPr>
          <p:cNvSpPr/>
          <p:nvPr/>
        </p:nvSpPr>
        <p:spPr>
          <a:xfrm>
            <a:off x="898548" y="1116593"/>
            <a:ext cx="10830608" cy="4212948"/>
          </a:xfrm>
          <a:prstGeom prst="rect">
            <a:avLst/>
          </a:prstGeom>
        </p:spPr>
        <p:txBody>
          <a:bodyPr wrap="square">
            <a:spAutoFit/>
          </a:bodyPr>
          <a:lstStyle/>
          <a:p>
            <a:pPr lvl="0" algn="just">
              <a:lnSpc>
                <a:spcPct val="115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3. Con </a:t>
            </a:r>
            <a:r>
              <a:rPr lang="es-EC" dirty="0">
                <a:latin typeface="Arial" panose="020B0604020202020204" pitchFamily="34" charset="0"/>
                <a:ea typeface="Times New Roman" panose="02020603050405020304" pitchFamily="18" charset="0"/>
                <a:cs typeface="Times New Roman" panose="02020603050405020304" pitchFamily="18" charset="0"/>
              </a:rPr>
              <a:t>Oficio No. 2679-GG 003456, de fecha 10 de </a:t>
            </a:r>
            <a:r>
              <a:rPr lang="es-EC" dirty="0" smtClean="0">
                <a:latin typeface="Arial" panose="020B0604020202020204" pitchFamily="34" charset="0"/>
                <a:ea typeface="Times New Roman" panose="02020603050405020304" pitchFamily="18" charset="0"/>
                <a:cs typeface="Times New Roman" panose="02020603050405020304" pitchFamily="18" charset="0"/>
              </a:rPr>
              <a:t>agosto/2016</a:t>
            </a:r>
            <a:r>
              <a:rPr lang="es-EC" dirty="0">
                <a:latin typeface="Arial" panose="020B0604020202020204" pitchFamily="34" charset="0"/>
                <a:ea typeface="Times New Roman" panose="02020603050405020304" pitchFamily="18" charset="0"/>
                <a:cs typeface="Times New Roman" panose="02020603050405020304" pitchFamily="18" charset="0"/>
              </a:rPr>
              <a:t>, la EPMMOP solicitó a la STHV, emita el informe técnico correspondiente, para lo cual se </a:t>
            </a:r>
            <a:r>
              <a:rPr lang="es-EC" dirty="0" smtClean="0">
                <a:latin typeface="Arial" panose="020B0604020202020204" pitchFamily="34" charset="0"/>
                <a:ea typeface="Times New Roman" panose="02020603050405020304" pitchFamily="18" charset="0"/>
                <a:cs typeface="Times New Roman" panose="02020603050405020304" pitchFamily="18" charset="0"/>
              </a:rPr>
              <a:t>remitió </a:t>
            </a:r>
            <a:r>
              <a:rPr lang="es-EC" dirty="0">
                <a:latin typeface="Arial" panose="020B0604020202020204" pitchFamily="34" charset="0"/>
                <a:ea typeface="Times New Roman" panose="02020603050405020304" pitchFamily="18" charset="0"/>
                <a:cs typeface="Times New Roman" panose="02020603050405020304" pitchFamily="18" charset="0"/>
              </a:rPr>
              <a:t>el Proyecto de Ordenanza, ficha técnica, antecedentes, firmas de respaldo y el informe favorable del Cronista de la Ciudad. </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4. Con fecha 12 de noviembre de 2019, se efectuó la Sesión Ordinaria No. 034 de Concejo Metropolitano de Quito, en la cual se realizó el primer debate respecto al proyecto de ordenanza de designación vial para la calle E1B como “Manuel </a:t>
            </a:r>
            <a:r>
              <a:rPr lang="es-EC" dirty="0" err="1">
                <a:latin typeface="Arial" panose="020B0604020202020204" pitchFamily="34" charset="0"/>
                <a:ea typeface="Calibri" panose="020F0502020204030204" pitchFamily="34" charset="0"/>
                <a:cs typeface="Times New Roman" panose="02020603050405020304" pitchFamily="18" charset="0"/>
              </a:rPr>
              <a:t>Ulco</a:t>
            </a:r>
            <a:r>
              <a:rPr lang="es-EC" dirty="0">
                <a:latin typeface="Arial" panose="020B0604020202020204" pitchFamily="34" charset="0"/>
                <a:ea typeface="Calibri" panose="020F0502020204030204" pitchFamily="34" charset="0"/>
                <a:cs typeface="Times New Roman" panose="02020603050405020304" pitchFamily="18" charset="0"/>
              </a:rPr>
              <a:t> Collahuazo”, resolviéndose lo siguiente: </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Realizar una socialización ampliada con la comunidad; </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Actualizar los informes;</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Analizar las propuestas con equidad de género; y,</a:t>
            </a:r>
          </a:p>
          <a:p>
            <a:pPr marL="342900" indent="-342900" algn="just">
              <a:lnSpc>
                <a:spcPct val="115000"/>
              </a:lnSpc>
              <a:buFont typeface="Symbol" panose="05050102010706020507" pitchFamily="18" charset="2"/>
              <a:buChar char=""/>
            </a:pPr>
            <a:r>
              <a:rPr lang="es-EC" dirty="0">
                <a:latin typeface="Arial" panose="020B0604020202020204" pitchFamily="34" charset="0"/>
                <a:cs typeface="Times New Roman" panose="02020603050405020304" pitchFamily="18" charset="0"/>
              </a:rPr>
              <a:t>La documentación de los representantes barriales debe ser registrada en el Ministerio de Desarrollo Urbano y Vivienda.</a:t>
            </a:r>
          </a:p>
        </p:txBody>
      </p:sp>
    </p:spTree>
    <p:extLst>
      <p:ext uri="{BB962C8B-B14F-4D97-AF65-F5344CB8AC3E}">
        <p14:creationId xmlns:p14="http://schemas.microsoft.com/office/powerpoint/2010/main" val="107633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2" name="Rectángulo 1">
            <a:extLst>
              <a:ext uri="{FF2B5EF4-FFF2-40B4-BE49-F238E27FC236}">
                <a16:creationId xmlns:a16="http://schemas.microsoft.com/office/drawing/2014/main" xmlns="" id="{545BD552-B13C-4181-A202-90256737A626}"/>
              </a:ext>
            </a:extLst>
          </p:cNvPr>
          <p:cNvSpPr/>
          <p:nvPr/>
        </p:nvSpPr>
        <p:spPr>
          <a:xfrm>
            <a:off x="559590" y="514812"/>
            <a:ext cx="11072820" cy="5494581"/>
          </a:xfrm>
          <a:prstGeom prst="rect">
            <a:avLst/>
          </a:prstGeom>
        </p:spPr>
        <p:txBody>
          <a:bodyPr wrap="square">
            <a:spAutoFit/>
          </a:bodyPr>
          <a:lstStyle/>
          <a:p>
            <a:pPr lvl="0" algn="just">
              <a:lnSpc>
                <a:spcPct val="115000"/>
              </a:lnSpc>
              <a:spcAft>
                <a:spcPts val="0"/>
              </a:spcAft>
            </a:pPr>
            <a:r>
              <a:rPr lang="es-EC" sz="1700" dirty="0">
                <a:latin typeface="Arial" panose="020B0604020202020204" pitchFamily="34" charset="0"/>
                <a:ea typeface="Calibri" panose="020F0502020204030204" pitchFamily="34" charset="0"/>
                <a:cs typeface="Times New Roman" panose="02020603050405020304" pitchFamily="18" charset="0"/>
              </a:rPr>
              <a:t>5. La EPMMOP, atendiendo a las resoluciones anteriormente detalladas, inicia el acercamiento para la socialización ampliada, coordinándose con la </a:t>
            </a:r>
            <a:r>
              <a:rPr lang="es-EC" sz="1700" dirty="0" err="1">
                <a:latin typeface="Arial" panose="020B0604020202020204" pitchFamily="34" charset="0"/>
                <a:ea typeface="Calibri" panose="020F0502020204030204" pitchFamily="34" charset="0"/>
                <a:cs typeface="Times New Roman" panose="02020603050405020304" pitchFamily="18" charset="0"/>
              </a:rPr>
              <a:t>Adm</a:t>
            </a:r>
            <a:r>
              <a:rPr lang="es-EC" sz="1700" dirty="0">
                <a:latin typeface="Arial" panose="020B0604020202020204" pitchFamily="34" charset="0"/>
                <a:ea typeface="Calibri" panose="020F0502020204030204" pitchFamily="34" charset="0"/>
                <a:cs typeface="Times New Roman" panose="02020603050405020304" pitchFamily="18" charset="0"/>
              </a:rPr>
              <a:t>. Zonal Tumbaco y con el Cronista de la Ciudad para efectuar la respectiva visita y socialización de la propuesta.</a:t>
            </a:r>
            <a:endParaRPr lang="es-EC" sz="17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sz="1700" dirty="0">
                <a:latin typeface="Arial" panose="020B0604020202020204" pitchFamily="34" charset="0"/>
                <a:ea typeface="Calibri" panose="020F0502020204030204" pitchFamily="34" charset="0"/>
                <a:cs typeface="Times New Roman" panose="02020603050405020304" pitchFamily="18" charset="0"/>
              </a:rPr>
              <a:t> </a:t>
            </a:r>
            <a:endParaRPr lang="es-EC" sz="17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EC" sz="1700" dirty="0">
                <a:latin typeface="Arial" panose="020B0604020202020204" pitchFamily="34" charset="0"/>
                <a:ea typeface="Calibri" panose="020F0502020204030204" pitchFamily="34" charset="0"/>
                <a:cs typeface="Times New Roman" panose="02020603050405020304" pitchFamily="18" charset="0"/>
              </a:rPr>
              <a:t>6. El 12 de diciembre de 2019, se realizó la reunión respectiva en la que estuvieron presentes el Cronista de la Ciudad, la delegada de la Administración Zonal Tumbaco, la directiva y moradores del Barrio La Buena Esperanza, en la cual se evidenció el desconocimiento de la propuesta presentada por el Lcdo. Mario </a:t>
            </a:r>
            <a:r>
              <a:rPr lang="es-EC" sz="1700" dirty="0" err="1">
                <a:latin typeface="Arial" panose="020B0604020202020204" pitchFamily="34" charset="0"/>
                <a:ea typeface="Calibri" panose="020F0502020204030204" pitchFamily="34" charset="0"/>
                <a:cs typeface="Times New Roman" panose="02020603050405020304" pitchFamily="18" charset="0"/>
              </a:rPr>
              <a:t>Ulco</a:t>
            </a:r>
            <a:r>
              <a:rPr lang="es-EC" sz="1700" dirty="0">
                <a:latin typeface="Arial" panose="020B0604020202020204" pitchFamily="34" charset="0"/>
                <a:ea typeface="Calibri" panose="020F0502020204030204" pitchFamily="34" charset="0"/>
                <a:cs typeface="Times New Roman" panose="02020603050405020304" pitchFamily="18" charset="0"/>
              </a:rPr>
              <a:t>, para denominar a la calle E1B con el nombre de “Manuel </a:t>
            </a:r>
            <a:r>
              <a:rPr lang="es-EC" sz="1700" dirty="0" err="1">
                <a:latin typeface="Arial" panose="020B0604020202020204" pitchFamily="34" charset="0"/>
                <a:ea typeface="Calibri" panose="020F0502020204030204" pitchFamily="34" charset="0"/>
                <a:cs typeface="Times New Roman" panose="02020603050405020304" pitchFamily="18" charset="0"/>
              </a:rPr>
              <a:t>Ulco</a:t>
            </a:r>
            <a:r>
              <a:rPr lang="es-EC" sz="1700" dirty="0">
                <a:latin typeface="Arial" panose="020B0604020202020204" pitchFamily="34" charset="0"/>
                <a:ea typeface="Calibri" panose="020F0502020204030204" pitchFamily="34" charset="0"/>
                <a:cs typeface="Times New Roman" panose="02020603050405020304" pitchFamily="18" charset="0"/>
              </a:rPr>
              <a:t> Collahuazo”, los moradores, indican conocer al personaje propuesto más no los hechos meritorios que se le atribuyen, </a:t>
            </a:r>
            <a:r>
              <a:rPr lang="es-EC" sz="1700" b="1" dirty="0">
                <a:latin typeface="Arial" panose="020B0604020202020204" pitchFamily="34" charset="0"/>
                <a:ea typeface="Calibri" panose="020F0502020204030204" pitchFamily="34" charset="0"/>
                <a:cs typeface="Times New Roman" panose="02020603050405020304" pitchFamily="18" charset="0"/>
              </a:rPr>
              <a:t>por lo cual muestran rechazo a la propuesta y presentan alternativas de nombre para la referida calle.</a:t>
            </a:r>
            <a:endParaRPr lang="es-EC" sz="1700" b="1"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C" sz="1700" dirty="0">
                <a:latin typeface="Arial" panose="020B0604020202020204" pitchFamily="34" charset="0"/>
                <a:ea typeface="Calibri" panose="020F0502020204030204" pitchFamily="34" charset="0"/>
                <a:cs typeface="Times New Roman" panose="02020603050405020304" pitchFamily="18" charset="0"/>
              </a:rPr>
              <a:t> </a:t>
            </a:r>
            <a:endParaRPr lang="es-EC" sz="17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es-EC" sz="1700" dirty="0">
                <a:latin typeface="Arial" panose="020B0604020202020204" pitchFamily="34" charset="0"/>
                <a:ea typeface="Calibri" panose="020F0502020204030204" pitchFamily="34" charset="0"/>
                <a:cs typeface="Times New Roman" panose="02020603050405020304" pitchFamily="18" charset="0"/>
              </a:rPr>
              <a:t>7. Con oficio S/N, de fecha 16 de diciembre de 2019, el señor René Carrera Esparza Presidente del Comité Pro Mejoras del Barrio “La Buena Esperanza”, indica a la </a:t>
            </a:r>
            <a:r>
              <a:rPr lang="es-EC" sz="1700" dirty="0" err="1">
                <a:latin typeface="Arial" panose="020B0604020202020204" pitchFamily="34" charset="0"/>
                <a:ea typeface="Calibri" panose="020F0502020204030204" pitchFamily="34" charset="0"/>
                <a:cs typeface="Times New Roman" panose="02020603050405020304" pitchFamily="18" charset="0"/>
              </a:rPr>
              <a:t>Adm</a:t>
            </a:r>
            <a:r>
              <a:rPr lang="es-EC" sz="1700" dirty="0">
                <a:latin typeface="Arial" panose="020B0604020202020204" pitchFamily="34" charset="0"/>
                <a:ea typeface="Calibri" panose="020F0502020204030204" pitchFamily="34" charset="0"/>
                <a:cs typeface="Times New Roman" panose="02020603050405020304" pitchFamily="18" charset="0"/>
              </a:rPr>
              <a:t>. Zonal Tumbaco que, la propuesta de nomenclatura de “Manuel </a:t>
            </a:r>
            <a:r>
              <a:rPr lang="es-EC" sz="1700" dirty="0" err="1">
                <a:latin typeface="Arial" panose="020B0604020202020204" pitchFamily="34" charset="0"/>
                <a:ea typeface="Calibri" panose="020F0502020204030204" pitchFamily="34" charset="0"/>
                <a:cs typeface="Times New Roman" panose="02020603050405020304" pitchFamily="18" charset="0"/>
              </a:rPr>
              <a:t>Ulco</a:t>
            </a:r>
            <a:r>
              <a:rPr lang="es-EC" sz="1700" dirty="0">
                <a:latin typeface="Arial" panose="020B0604020202020204" pitchFamily="34" charset="0"/>
                <a:ea typeface="Calibri" panose="020F0502020204030204" pitchFamily="34" charset="0"/>
                <a:cs typeface="Times New Roman" panose="02020603050405020304" pitchFamily="18" charset="0"/>
              </a:rPr>
              <a:t> Collahuazo” no tiene la aceptación de los moradores del barrio y a su vez, adjunta la documentación de respaldo de tres nuevas propuestas de denominación para la calle E1B: </a:t>
            </a:r>
          </a:p>
          <a:p>
            <a:pPr lvl="0"/>
            <a:endParaRPr lang="es-EC" sz="1700" dirty="0"/>
          </a:p>
          <a:p>
            <a:pPr marL="285750" lvl="0" indent="-285750">
              <a:buFont typeface="Arial" panose="020B0604020202020204" pitchFamily="34" charset="0"/>
              <a:buChar char="•"/>
            </a:pPr>
            <a:r>
              <a:rPr lang="es-EC" sz="1700" dirty="0">
                <a:latin typeface="Arial" panose="020B0604020202020204" pitchFamily="34" charset="0"/>
                <a:cs typeface="Arial" panose="020B0604020202020204" pitchFamily="34" charset="0"/>
              </a:rPr>
              <a:t>María Juana Vergara</a:t>
            </a:r>
          </a:p>
          <a:p>
            <a:pPr marL="285750" lvl="0" indent="-285750">
              <a:buFont typeface="Arial" panose="020B0604020202020204" pitchFamily="34" charset="0"/>
              <a:buChar char="•"/>
            </a:pPr>
            <a:r>
              <a:rPr lang="es-EC" sz="1700" dirty="0" err="1">
                <a:latin typeface="Arial" panose="020B0604020202020204" pitchFamily="34" charset="0"/>
                <a:cs typeface="Arial" panose="020B0604020202020204" pitchFamily="34" charset="0"/>
              </a:rPr>
              <a:t>Coyago</a:t>
            </a:r>
            <a:endParaRPr lang="es-EC"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C" sz="1700" b="1" dirty="0" smtClean="0">
                <a:latin typeface="Arial" panose="020B0604020202020204" pitchFamily="34" charset="0"/>
                <a:cs typeface="Arial" panose="020B0604020202020204" pitchFamily="34" charset="0"/>
              </a:rPr>
              <a:t>Chichipata</a:t>
            </a:r>
            <a:endParaRPr lang="es-EC"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412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sp>
        <p:nvSpPr>
          <p:cNvPr id="8" name="CuadroTexto 7"/>
          <p:cNvSpPr txBox="1"/>
          <p:nvPr/>
        </p:nvSpPr>
        <p:spPr>
          <a:xfrm>
            <a:off x="4170058" y="1063753"/>
            <a:ext cx="3008901" cy="707886"/>
          </a:xfrm>
          <a:prstGeom prst="rect">
            <a:avLst/>
          </a:prstGeom>
          <a:noFill/>
        </p:spPr>
        <p:txBody>
          <a:bodyPr wrap="none" rtlCol="0">
            <a:spAutoFit/>
          </a:bodyPr>
          <a:lstStyle/>
          <a:p>
            <a:r>
              <a:rPr lang="es-ES" sz="4000" b="1" dirty="0">
                <a:solidFill>
                  <a:schemeClr val="accent5">
                    <a:lumMod val="75000"/>
                  </a:schemeClr>
                </a:solidFill>
                <a:effectLst>
                  <a:outerShdw blurRad="38100" dist="38100" dir="2700000" algn="tl">
                    <a:srgbClr val="000000">
                      <a:alpha val="43137"/>
                    </a:srgbClr>
                  </a:outerShdw>
                </a:effectLst>
                <a:latin typeface="Calibri" charset="0"/>
                <a:ea typeface="Calibri" charset="0"/>
                <a:cs typeface="Calibri" charset="0"/>
              </a:rPr>
              <a:t>CONCLUSIÓN</a:t>
            </a:r>
            <a:endParaRPr lang="es-ES_tradnl" sz="4000" b="1" dirty="0">
              <a:solidFill>
                <a:schemeClr val="accent5">
                  <a:lumMod val="75000"/>
                </a:schemeClr>
              </a:solidFill>
              <a:effectLst>
                <a:outerShdw blurRad="38100" dist="38100" dir="2700000" algn="tl">
                  <a:srgbClr val="000000">
                    <a:alpha val="43137"/>
                  </a:srgbClr>
                </a:outerShdw>
              </a:effectLst>
              <a:latin typeface="Calibri" charset="0"/>
              <a:ea typeface="Calibri" charset="0"/>
              <a:cs typeface="Calibri" charset="0"/>
            </a:endParaRPr>
          </a:p>
        </p:txBody>
      </p:sp>
      <p:sp>
        <p:nvSpPr>
          <p:cNvPr id="2" name="Rectángulo 1">
            <a:extLst>
              <a:ext uri="{FF2B5EF4-FFF2-40B4-BE49-F238E27FC236}">
                <a16:creationId xmlns:a16="http://schemas.microsoft.com/office/drawing/2014/main" xmlns="" id="{F07FEEE0-BDC4-4841-BDDB-549CEE9FE5C8}"/>
              </a:ext>
            </a:extLst>
          </p:cNvPr>
          <p:cNvSpPr/>
          <p:nvPr/>
        </p:nvSpPr>
        <p:spPr>
          <a:xfrm>
            <a:off x="1679992" y="2129956"/>
            <a:ext cx="9626453" cy="2322174"/>
          </a:xfrm>
          <a:prstGeom prst="rect">
            <a:avLst/>
          </a:prstGeom>
        </p:spPr>
        <p:txBody>
          <a:bodyPr wrap="square">
            <a:spAutoFit/>
          </a:bodyPr>
          <a:lstStyle/>
          <a:p>
            <a:pPr algn="just">
              <a:lnSpc>
                <a:spcPct val="115000"/>
              </a:lnSpc>
              <a:spcAft>
                <a:spcPts val="1000"/>
              </a:spcAft>
            </a:pPr>
            <a:r>
              <a:rPr lang="es-EC" dirty="0">
                <a:latin typeface="Arial" panose="020B0604020202020204" pitchFamily="34" charset="0"/>
                <a:ea typeface="Calibri" panose="020F0502020204030204" pitchFamily="34" charset="0"/>
                <a:cs typeface="Times New Roman" panose="02020603050405020304" pitchFamily="18" charset="0"/>
              </a:rPr>
              <a:t>Por lo expuesto, la EPMMOP, rectifica el informe remitido mediante Oficio No. 2679-GG 003456 de fecha 10 de agosto de 2016, considerando el impacto social que podría causar la no aceptación de los moradores a la iniciativa, motivo por el cual </a:t>
            </a:r>
            <a:r>
              <a:rPr lang="es-EC" b="1" dirty="0">
                <a:latin typeface="Arial" panose="020B0604020202020204" pitchFamily="34" charset="0"/>
                <a:ea typeface="Calibri" panose="020F0502020204030204" pitchFamily="34" charset="0"/>
                <a:cs typeface="Times New Roman" panose="02020603050405020304" pitchFamily="18" charset="0"/>
              </a:rPr>
              <a:t>deja insubsistente la propuesta de denominación de la calle E1B con el nombre de “Manuel </a:t>
            </a:r>
            <a:r>
              <a:rPr lang="es-EC" b="1" dirty="0" err="1">
                <a:latin typeface="Arial" panose="020B0604020202020204" pitchFamily="34" charset="0"/>
                <a:ea typeface="Calibri" panose="020F0502020204030204" pitchFamily="34" charset="0"/>
                <a:cs typeface="Times New Roman" panose="02020603050405020304" pitchFamily="18" charset="0"/>
              </a:rPr>
              <a:t>Ulco</a:t>
            </a:r>
            <a:r>
              <a:rPr lang="es-EC" b="1" dirty="0">
                <a:latin typeface="Arial" panose="020B0604020202020204" pitchFamily="34" charset="0"/>
                <a:ea typeface="Calibri" panose="020F0502020204030204" pitchFamily="34" charset="0"/>
                <a:cs typeface="Times New Roman" panose="02020603050405020304" pitchFamily="18" charset="0"/>
              </a:rPr>
              <a:t> Collahuazo”</a:t>
            </a:r>
            <a:r>
              <a:rPr lang="es-EC" dirty="0">
                <a:latin typeface="Arial" panose="020B0604020202020204" pitchFamily="34" charset="0"/>
                <a:ea typeface="Calibri" panose="020F0502020204030204" pitchFamily="34" charset="0"/>
                <a:cs typeface="Times New Roman" panose="02020603050405020304" pitchFamily="18" charset="0"/>
              </a:rPr>
              <a:t>, ubicada en el Barrio La Buena Esperanza perteneciente a la parroquia de Tumbaco y técnicamente </a:t>
            </a:r>
            <a:r>
              <a:rPr lang="es-EC" dirty="0" smtClean="0">
                <a:latin typeface="Arial" panose="020B0604020202020204" pitchFamily="34" charset="0"/>
                <a:ea typeface="Calibri" panose="020F0502020204030204" pitchFamily="34" charset="0"/>
                <a:cs typeface="Times New Roman" panose="02020603050405020304" pitchFamily="18" charset="0"/>
              </a:rPr>
              <a:t>sugiere </a:t>
            </a:r>
            <a:r>
              <a:rPr lang="es-EC" dirty="0">
                <a:latin typeface="Arial" panose="020B0604020202020204" pitchFamily="34" charset="0"/>
                <a:ea typeface="Calibri" panose="020F0502020204030204" pitchFamily="34" charset="0"/>
                <a:cs typeface="Times New Roman" panose="02020603050405020304" pitchFamily="18" charset="0"/>
              </a:rPr>
              <a:t>a la Comisión de Uso de Suelo el Archivo del presente expediente.</a:t>
            </a:r>
          </a:p>
        </p:txBody>
      </p:sp>
    </p:spTree>
    <p:extLst>
      <p:ext uri="{BB962C8B-B14F-4D97-AF65-F5344CB8AC3E}">
        <p14:creationId xmlns:p14="http://schemas.microsoft.com/office/powerpoint/2010/main" val="482707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642" y="1583926"/>
            <a:ext cx="7391400" cy="3721100"/>
          </a:xfrm>
          <a:prstGeom prst="rect">
            <a:avLst/>
          </a:prstGeom>
        </p:spPr>
      </p:pic>
    </p:spTree>
    <p:extLst>
      <p:ext uri="{BB962C8B-B14F-4D97-AF65-F5344CB8AC3E}">
        <p14:creationId xmlns:p14="http://schemas.microsoft.com/office/powerpoint/2010/main" val="271746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337</Words>
  <Application>Microsoft Office PowerPoint</Application>
  <PresentationFormat>Personalizado</PresentationFormat>
  <Paragraphs>43</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Secretaria de Concejo</cp:lastModifiedBy>
  <cp:revision>158</cp:revision>
  <dcterms:created xsi:type="dcterms:W3CDTF">2019-05-28T19:57:24Z</dcterms:created>
  <dcterms:modified xsi:type="dcterms:W3CDTF">2020-06-23T15:27:52Z</dcterms:modified>
</cp:coreProperties>
</file>