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3" r:id="rId5"/>
    <p:sldId id="268" r:id="rId6"/>
    <p:sldId id="262" r:id="rId7"/>
    <p:sldId id="267" r:id="rId8"/>
    <p:sldId id="269" r:id="rId9"/>
    <p:sldId id="270" r:id="rId10"/>
    <p:sldId id="264" r:id="rId11"/>
    <p:sldId id="266" r:id="rId12"/>
    <p:sldId id="260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/>
    <p:restoredTop sz="94697"/>
  </p:normalViewPr>
  <p:slideViewPr>
    <p:cSldViewPr snapToGrid="0" snapToObjects="1">
      <p:cViewPr>
        <p:scale>
          <a:sx n="47" d="100"/>
          <a:sy n="47" d="100"/>
        </p:scale>
        <p:origin x="-90" y="-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02/06/2020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0699" y="1326860"/>
            <a:ext cx="1059574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C" sz="2600" b="1" dirty="0"/>
              <a:t>Análisis de factibilidad técnica</a:t>
            </a:r>
            <a:r>
              <a:rPr lang="es-EC" sz="2600" dirty="0"/>
              <a:t>, a la propuesta de denominación vial:</a:t>
            </a:r>
          </a:p>
          <a:p>
            <a:pPr lvl="2" indent="-285750" algn="just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600" dirty="0"/>
              <a:t>Cuenta con el respaldo de los moradores (Informe de socialización);</a:t>
            </a:r>
          </a:p>
          <a:p>
            <a:pPr lvl="2" indent="-285750" algn="just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600" dirty="0"/>
              <a:t>No existe duplicidad en la propuesta de denominación vial, y </a:t>
            </a:r>
            <a:endParaRPr lang="es-EC" sz="2500" dirty="0"/>
          </a:p>
          <a:p>
            <a:pPr lvl="2" indent="-285750" algn="just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500" dirty="0"/>
              <a:t>Secuencia vial en sitio.</a:t>
            </a:r>
          </a:p>
          <a:p>
            <a:pPr algn="just" fontAlgn="b">
              <a:lnSpc>
                <a:spcPct val="150000"/>
              </a:lnSpc>
            </a:pPr>
            <a:r>
              <a:rPr lang="es-EC" sz="2500" dirty="0"/>
              <a:t>2.  </a:t>
            </a:r>
            <a:r>
              <a:rPr lang="es-EC" sz="2500" b="1" dirty="0"/>
              <a:t>Aval Histórico, </a:t>
            </a:r>
            <a:r>
              <a:rPr lang="es-EC" sz="2500" dirty="0"/>
              <a:t>aval del Cronista de la Ciudad, ( mediante oficio No. GADDMQ-DMGDA-AMH-2020-0016-O).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18495" y="0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Análisis</a:t>
            </a:r>
            <a:endParaRPr lang="es-ES_tradnl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4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06160"/>
              </p:ext>
            </p:extLst>
          </p:nvPr>
        </p:nvGraphicFramePr>
        <p:xfrm>
          <a:off x="1890337" y="130621"/>
          <a:ext cx="8553075" cy="628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234">
                  <a:extLst>
                    <a:ext uri="{9D8B030D-6E8A-4147-A177-3AD203B41FA5}">
                      <a16:colId xmlns:a16="http://schemas.microsoft.com/office/drawing/2014/main" xmlns="" val="1765840250"/>
                    </a:ext>
                  </a:extLst>
                </a:gridCol>
                <a:gridCol w="4537841">
                  <a:extLst>
                    <a:ext uri="{9D8B030D-6E8A-4147-A177-3AD203B41FA5}">
                      <a16:colId xmlns:a16="http://schemas.microsoft.com/office/drawing/2014/main" xmlns="" val="3777752092"/>
                    </a:ext>
                  </a:extLst>
                </a:gridCol>
              </a:tblGrid>
              <a:tr h="800763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+mn-lt"/>
                        </a:rPr>
                        <a:t>CUADRO RESUMEN</a:t>
                      </a:r>
                    </a:p>
                    <a:p>
                      <a:pPr algn="ctr"/>
                      <a:r>
                        <a:rPr lang="es-EC" sz="2400" dirty="0">
                          <a:latin typeface="+mn-lt"/>
                        </a:rPr>
                        <a:t>OFICIALIZACIÓN PARA DENOMINACIONES</a:t>
                      </a:r>
                    </a:p>
                  </a:txBody>
                  <a:tcPr marL="94657" marR="94657" marT="47329" marB="4732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122483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800" b="1" dirty="0">
                          <a:latin typeface="+mn-lt"/>
                        </a:rPr>
                        <a:t>PROCESO</a:t>
                      </a:r>
                      <a:endParaRPr lang="es-EC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57" marR="94657" marT="47329" marB="4732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C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DOCUMENTACIÓN</a:t>
                      </a:r>
                      <a:r>
                        <a:rPr lang="es-EC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HABILITANTE</a:t>
                      </a:r>
                      <a:endParaRPr lang="es-EC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20208879"/>
                  </a:ext>
                </a:extLst>
              </a:tr>
              <a:tr h="616578">
                <a:tc rowSpan="6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Solicitud de denominación</a:t>
                      </a:r>
                      <a:r>
                        <a:rPr lang="es-EC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adjuntando: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Biografía y justificativos de la denominación.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Respaldo de los moradores a la propuesta.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 de ubicación.</a:t>
                      </a:r>
                      <a:endParaRPr lang="es-EC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657" marR="94657" marT="47329" marB="4732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Informe </a:t>
                      </a:r>
                      <a:r>
                        <a:rPr lang="es-EC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favorable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de la EPMMOP</a:t>
                      </a:r>
                      <a:r>
                        <a:rPr lang="es-EC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s-EC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2109453774"/>
                  </a:ext>
                </a:extLst>
              </a:tr>
              <a:tr h="61657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Aval Histórico favorable del Cronista de la Ciudad.</a:t>
                      </a: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3711212573"/>
                  </a:ext>
                </a:extLst>
              </a:tr>
              <a:tr h="61657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Informe técnico favorable de la Secretaría de Territorio Hábitat</a:t>
                      </a:r>
                      <a:r>
                        <a:rPr lang="es-EC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y Vivienda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548521852"/>
                  </a:ext>
                </a:extLst>
              </a:tr>
              <a:tr h="61657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Informe Jurídico favorable de la Procuraduría</a:t>
                      </a:r>
                      <a:r>
                        <a:rPr lang="es-EC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Metropolitana </a:t>
                      </a:r>
                      <a:endParaRPr lang="es-EC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4122395448"/>
                  </a:ext>
                </a:extLst>
              </a:tr>
              <a:tr h="61657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Informe favorable de la Comisión de uso del Suelo </a:t>
                      </a:r>
                      <a:r>
                        <a:rPr lang="es-EC" sz="18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EC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(en proceso)</a:t>
                      </a: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1802480138"/>
                  </a:ext>
                </a:extLst>
              </a:tr>
              <a:tr h="1903892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latin typeface="+mn-lt"/>
                        </a:rPr>
                        <a:t>Aprobación por el Concejo Metropolitano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latin typeface="+mn-lt"/>
                        </a:rPr>
                        <a:t>       </a:t>
                      </a:r>
                      <a:r>
                        <a:rPr lang="es-EC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(en proceso)</a:t>
                      </a:r>
                    </a:p>
                  </a:txBody>
                  <a:tcPr marL="94657" marR="94657" marT="47329" marB="47329" anchor="ctr"/>
                </a:tc>
                <a:extLst>
                  <a:ext uri="{0D108BD9-81ED-4DB2-BD59-A6C34878D82A}">
                    <a16:rowId xmlns:a16="http://schemas.microsoft.com/office/drawing/2014/main" xmlns="" val="203520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75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5D1B003-6A92-6D40-B73F-D9EAC522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50" y="1004075"/>
            <a:ext cx="9856099" cy="54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50876" y="1930473"/>
            <a:ext cx="11376304" cy="3741309"/>
            <a:chOff x="838592" y="2391723"/>
            <a:chExt cx="8264106" cy="3122250"/>
          </a:xfrm>
        </p:grpSpPr>
        <p:sp>
          <p:nvSpPr>
            <p:cNvPr id="15" name="CuadroTexto 14"/>
            <p:cNvSpPr txBox="1"/>
            <p:nvPr/>
          </p:nvSpPr>
          <p:spPr>
            <a:xfrm>
              <a:off x="918059" y="2391723"/>
              <a:ext cx="7751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 denominación vial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38592" y="3382118"/>
              <a:ext cx="8264106" cy="2131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“C</a:t>
              </a:r>
              <a:r>
                <a:rPr lang="es-ES_tradnl" sz="4000" b="1" dirty="0" err="1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alle</a:t>
              </a:r>
              <a:r>
                <a:rPr lang="es-ES_tradnl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y escalinata E7A Edison Fernando </a:t>
              </a:r>
              <a:r>
                <a:rPr lang="es-ES_tradnl" sz="4000" b="1" dirty="0" err="1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Cosios</a:t>
              </a:r>
              <a:r>
                <a:rPr lang="es-ES_tradnl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Pineda”</a:t>
              </a:r>
            </a:p>
            <a:p>
              <a:pPr algn="ctr"/>
              <a:endParaRPr lang="es-ES_tradnl" sz="3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es-ES_tradnl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Parroquia La Argelia – </a:t>
              </a:r>
              <a:r>
                <a:rPr lang="es-ES_tradnl" sz="4000" b="1" dirty="0" err="1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Adm</a:t>
              </a:r>
              <a:r>
                <a:rPr lang="es-ES_tradnl" sz="4000" b="1" dirty="0">
                  <a:solidFill>
                    <a:schemeClr val="accent5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Eloy Alfaro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38592" y="2886921"/>
              <a:ext cx="8264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----------------------------------------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66671" y="151278"/>
            <a:ext cx="310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Antecedentes</a:t>
            </a:r>
            <a:endParaRPr lang="es-ES_tradn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7200" y="1252917"/>
            <a:ext cx="1127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/>
              <a:t>Mediante oficio S/N, el señor Manuel </a:t>
            </a:r>
            <a:r>
              <a:rPr lang="es-ES" dirty="0" err="1"/>
              <a:t>Cosios</a:t>
            </a:r>
            <a:r>
              <a:rPr lang="es-ES" dirty="0"/>
              <a:t> Toledo, quien solicita al señor Alcalde Metropolitano de Quito, </a:t>
            </a:r>
            <a:r>
              <a:rPr lang="es-EC" dirty="0"/>
              <a:t>se considere denominar a un espacio de la ciudad con el nombre de “</a:t>
            </a:r>
            <a:r>
              <a:rPr lang="es-EC" b="1" dirty="0"/>
              <a:t>Edison Fernando </a:t>
            </a:r>
            <a:r>
              <a:rPr lang="es-EC" b="1" dirty="0" err="1"/>
              <a:t>Cosios</a:t>
            </a:r>
            <a:r>
              <a:rPr lang="es-EC" b="1" dirty="0"/>
              <a:t> Pineda”.</a:t>
            </a:r>
          </a:p>
          <a:p>
            <a:pPr marL="342900" indent="-342900" algn="just">
              <a:buAutoNum type="arabicPeriod"/>
            </a:pPr>
            <a:endParaRPr lang="es-EC" b="1" dirty="0"/>
          </a:p>
          <a:p>
            <a:pPr marL="342900" indent="-342900" algn="just">
              <a:buAutoNum type="arabicPeriod"/>
            </a:pPr>
            <a:r>
              <a:rPr lang="es-EC" dirty="0"/>
              <a:t>Mediante oficio No. 299-GP, la Gerencia de Planificación de la EPMMOP, solicitó al Cronista de la Ciudad su aval histórico a la propuesta de denominación</a:t>
            </a:r>
            <a:r>
              <a:rPr lang="es-ES" dirty="0"/>
              <a:t>;</a:t>
            </a:r>
            <a:r>
              <a:rPr lang="es-EC" dirty="0"/>
              <a:t> “</a:t>
            </a:r>
            <a:r>
              <a:rPr lang="es-EC" b="1" dirty="0"/>
              <a:t>Edison Fernando </a:t>
            </a:r>
            <a:r>
              <a:rPr lang="es-EC" b="1" dirty="0" err="1"/>
              <a:t>Cosios</a:t>
            </a:r>
            <a:r>
              <a:rPr lang="es-EC" b="1" dirty="0"/>
              <a:t> Pineda”.</a:t>
            </a:r>
            <a:endParaRPr lang="es-EC" dirty="0"/>
          </a:p>
          <a:p>
            <a:pPr marL="342900" indent="-342900" algn="just">
              <a:buAutoNum type="arabicPeriod"/>
            </a:pPr>
            <a:endParaRPr lang="es-EC" dirty="0"/>
          </a:p>
          <a:p>
            <a:pPr marL="342900" indent="-342900" algn="just">
              <a:buAutoNum type="arabicPeriod"/>
            </a:pPr>
            <a:r>
              <a:rPr lang="es-EC" dirty="0"/>
              <a:t>Mediante oficio No. GADDMQ-AMH-2019-0016-O, el Dr. Patricio Guerra, en calidad de Cronista de la Ciudad Encargado emitió el Aval Histórico Favorable a la referida propuesta.  </a:t>
            </a:r>
          </a:p>
          <a:p>
            <a:pPr marL="342900" indent="-342900" algn="just">
              <a:buAutoNum type="arabicPeriod"/>
            </a:pPr>
            <a:endParaRPr lang="es-EC" dirty="0"/>
          </a:p>
          <a:p>
            <a:pPr marL="342900" indent="-342900" algn="just">
              <a:buAutoNum type="arabicPeriod"/>
            </a:pPr>
            <a:r>
              <a:rPr lang="es-EC" dirty="0"/>
              <a:t>La </a:t>
            </a:r>
            <a:r>
              <a:rPr lang="es-ES" dirty="0"/>
              <a:t>EPMMOP, en coordinación con el peticionario seleccionaron para la denominación al espacio público ubicado entre las calles Oe7B José del Rosario y N25C </a:t>
            </a:r>
            <a:r>
              <a:rPr lang="es-ES" dirty="0" err="1"/>
              <a:t>Munive</a:t>
            </a:r>
            <a:r>
              <a:rPr lang="es-ES" dirty="0"/>
              <a:t>, perteneciente a la parroquia Belisario Quevedo.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Mediante oficio No. 2839-GG-GP, la EPMMOP, remite el informe de socialización No. 036-CP, en el que se evidenció la inconformidad de los moradores con la propuesta, y presenta como alternativa de denominación como: </a:t>
            </a:r>
            <a:r>
              <a:rPr lang="es-EC" dirty="0"/>
              <a:t>“</a:t>
            </a:r>
            <a:r>
              <a:rPr lang="es-ES" dirty="0"/>
              <a:t>Edison Fernando </a:t>
            </a:r>
            <a:r>
              <a:rPr lang="es-ES" dirty="0" err="1"/>
              <a:t>Cosios</a:t>
            </a:r>
            <a:r>
              <a:rPr lang="es-ES" dirty="0"/>
              <a:t>  Pineda</a:t>
            </a:r>
            <a:r>
              <a:rPr lang="es-EC" dirty="0"/>
              <a:t>”</a:t>
            </a:r>
            <a:r>
              <a:rPr lang="es-ES" dirty="0"/>
              <a:t> a la calle E7B, ubicada en el barrio El Mirador de la Parroquia la Argelia.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6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66671" y="151278"/>
            <a:ext cx="2893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Socialización</a:t>
            </a:r>
            <a:endParaRPr lang="es-ES_tradn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0" y="1970361"/>
            <a:ext cx="3195748" cy="4398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21" y="1985655"/>
            <a:ext cx="3083958" cy="43682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200" y="1066327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EPMMOP, en el proceso de socialización identifica que la calle E7B, no presenta consolidación por lo cual la propuesta se transfiere a la calle y escalinata E7A, en la cual los moradores respaldan la denominación.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38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10978" t="14586" r="52040" b="11961"/>
          <a:stretch/>
        </p:blipFill>
        <p:spPr bwMode="auto">
          <a:xfrm>
            <a:off x="587019" y="810009"/>
            <a:ext cx="9511533" cy="560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84745" y="64959"/>
            <a:ext cx="7612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Plano de ubicación de la propuesta</a:t>
            </a:r>
            <a:endParaRPr lang="es-EC" sz="4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31164" y="610631"/>
            <a:ext cx="1994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Ubicación</a:t>
            </a:r>
          </a:p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Zona Metropolitana</a:t>
            </a:r>
            <a:r>
              <a:rPr lang="es-EC" sz="1600" dirty="0">
                <a:solidFill>
                  <a:srgbClr val="FF0000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EC" sz="1600" dirty="0"/>
              <a:t>Eloy Alfaro.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Parroquia:</a:t>
            </a:r>
            <a:r>
              <a:rPr lang="es-EC" sz="1600" dirty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C" sz="1600" dirty="0"/>
              <a:t>La Argelia.</a:t>
            </a:r>
          </a:p>
          <a:p>
            <a:pPr>
              <a:lnSpc>
                <a:spcPct val="150000"/>
              </a:lnSpc>
            </a:pPr>
            <a:endParaRPr lang="es-EC" sz="1600" dirty="0"/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Desde:</a:t>
            </a:r>
            <a:endParaRPr lang="es-EC" sz="1600" dirty="0"/>
          </a:p>
          <a:p>
            <a:pPr>
              <a:lnSpc>
                <a:spcPct val="150000"/>
              </a:lnSpc>
            </a:pPr>
            <a:r>
              <a:rPr lang="es-EC" sz="1600" dirty="0"/>
              <a:t>Calle S23 El Ángel </a:t>
            </a:r>
          </a:p>
          <a:p>
            <a:pPr>
              <a:lnSpc>
                <a:spcPct val="150000"/>
              </a:lnSpc>
            </a:pPr>
            <a:endParaRPr lang="es-EC" sz="16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Hasta:</a:t>
            </a:r>
            <a:r>
              <a:rPr lang="es-EC" sz="1600" dirty="0"/>
              <a:t> </a:t>
            </a:r>
          </a:p>
          <a:p>
            <a:pPr>
              <a:lnSpc>
                <a:spcPct val="150000"/>
              </a:lnSpc>
            </a:pPr>
            <a:r>
              <a:rPr lang="es-EC" sz="1600" dirty="0"/>
              <a:t>Final de la escalinata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Longitud:</a:t>
            </a:r>
          </a:p>
          <a:p>
            <a:pPr algn="just">
              <a:lnSpc>
                <a:spcPct val="150000"/>
              </a:lnSpc>
            </a:pPr>
            <a:r>
              <a:rPr lang="es-EC" sz="1600" dirty="0"/>
              <a:t>136 m.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544" y="1015424"/>
            <a:ext cx="291742" cy="4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77743" y="1433277"/>
            <a:ext cx="1015609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La municipalidad en concordancia con su visión para mantener e involucrar a la ciudadanía en una cultura de paz y promover el diálogo para la resolución de los conflictos, propone la denominación de la calle y escalinata E7A, ubicada en el Barrio El Mirador perteneciente a la parroquia la Argelia, con el nombre de </a:t>
            </a:r>
            <a:r>
              <a:rPr lang="es-EC" sz="2800" b="1" dirty="0"/>
              <a:t>“</a:t>
            </a:r>
            <a:r>
              <a:rPr lang="es-ES" sz="3000" b="1" dirty="0"/>
              <a:t>Edison Fernando </a:t>
            </a:r>
            <a:r>
              <a:rPr lang="es-ES" sz="3000" b="1" dirty="0" err="1"/>
              <a:t>Cosios</a:t>
            </a:r>
            <a:r>
              <a:rPr lang="es-ES" sz="3000" b="1" dirty="0"/>
              <a:t> Pineda</a:t>
            </a:r>
            <a:r>
              <a:rPr lang="es-EC" sz="2800" b="1" dirty="0"/>
              <a:t>”.</a:t>
            </a:r>
            <a:endParaRPr lang="es-EC" sz="3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683544" y="151500"/>
            <a:ext cx="234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Propuesta</a:t>
            </a:r>
            <a:endParaRPr lang="es-ES_tradn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66671" y="151278"/>
            <a:ext cx="234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Propuesta</a:t>
            </a:r>
            <a:endParaRPr lang="es-ES_tradn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00" y="1058954"/>
            <a:ext cx="1127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100" dirty="0"/>
              <a:t>Mediante oficio No. GADDMQ-AM-2020-0124-OF de 05 de febrero de 2020, el Dr. Jorge </a:t>
            </a:r>
            <a:r>
              <a:rPr lang="es-ES" sz="2100" dirty="0" err="1"/>
              <a:t>Yunda</a:t>
            </a:r>
            <a:r>
              <a:rPr lang="es-ES" sz="2100" dirty="0"/>
              <a:t> Machado, Alcalde del Distrito Metropolitano de Quito, asumió la iniciativa del proyecto de ordenanza de designación vial para la calle y escalinata “E7A Edison Fernando </a:t>
            </a:r>
            <a:r>
              <a:rPr lang="es-ES" sz="2100" dirty="0" err="1"/>
              <a:t>Cosios</a:t>
            </a:r>
            <a:r>
              <a:rPr lang="es-ES" sz="2100" dirty="0"/>
              <a:t> Pineda”, ubicadas en el barrio El Mirador, parroquia La Argelia.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100" dirty="0"/>
          </a:p>
          <a:p>
            <a:pPr marL="342900" indent="-342900" algn="just">
              <a:buFont typeface="+mj-lt"/>
              <a:buAutoNum type="arabicPeriod"/>
            </a:pPr>
            <a:r>
              <a:rPr lang="es-ES" sz="2100" dirty="0"/>
              <a:t>Mediante Resolución No. 28-CUS-2020 de 02 de marzo de 2020, la Comisión de Uso de Suelo dispuso solicitar se emitan los informes respectivos.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100" dirty="0"/>
          </a:p>
          <a:p>
            <a:pPr marL="342900" indent="-342900" algn="just">
              <a:buFont typeface="+mj-lt"/>
              <a:buAutoNum type="arabicPeriod"/>
            </a:pPr>
            <a:r>
              <a:rPr lang="es-ES" sz="2100" dirty="0"/>
              <a:t>Mediante oficio No. 0325-EPMMOP-GP-2020-OF,</a:t>
            </a:r>
            <a:r>
              <a:rPr lang="es-EC" sz="2100" dirty="0"/>
              <a:t> la Gerencia de Planificación de la EPMMOP, solicitó al Cronista de la Ciudad su aval histórico a la propuesta de denominación</a:t>
            </a:r>
            <a:r>
              <a:rPr lang="es-ES" sz="2100" dirty="0"/>
              <a:t>;</a:t>
            </a:r>
            <a:r>
              <a:rPr lang="es-EC" sz="2100" dirty="0"/>
              <a:t> “</a:t>
            </a:r>
            <a:r>
              <a:rPr lang="es-EC" sz="2100" b="1" dirty="0"/>
              <a:t>Calle y escalinata E7A Edison Fernando </a:t>
            </a:r>
            <a:r>
              <a:rPr lang="es-EC" sz="2100" b="1" dirty="0" err="1"/>
              <a:t>Cosios</a:t>
            </a:r>
            <a:r>
              <a:rPr lang="es-EC" sz="2100" b="1" dirty="0"/>
              <a:t> Pineda”</a:t>
            </a:r>
            <a:r>
              <a:rPr lang="es-EC" sz="2100" dirty="0"/>
              <a:t>,</a:t>
            </a:r>
            <a:r>
              <a:rPr lang="es-EC" sz="2100" b="1" dirty="0"/>
              <a:t> </a:t>
            </a:r>
            <a:r>
              <a:rPr lang="es-ES" sz="2100" dirty="0"/>
              <a:t>ubicada en el barrio El Mirador, parroquia La Argelia</a:t>
            </a:r>
            <a:r>
              <a:rPr lang="es-EC" sz="2100" b="1" dirty="0"/>
              <a:t>.</a:t>
            </a:r>
            <a:r>
              <a:rPr lang="es-ES" sz="2100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100" dirty="0"/>
          </a:p>
          <a:p>
            <a:pPr marL="342900" indent="-342900" algn="just">
              <a:buFont typeface="+mj-lt"/>
              <a:buAutoNum type="arabicPeriod"/>
            </a:pPr>
            <a:r>
              <a:rPr lang="es-ES" sz="2100" dirty="0"/>
              <a:t>Mediante oficio No. GADDMQ-AMH-2020-0016-O, el Dr. Patricio Guerra en calidad de Cronista de la Ciudad encargado, emite Aval Histórico Favorable a la referida propuesta.</a:t>
            </a:r>
          </a:p>
        </p:txBody>
      </p:sp>
    </p:spTree>
    <p:extLst>
      <p:ext uri="{BB962C8B-B14F-4D97-AF65-F5344CB8AC3E}">
        <p14:creationId xmlns:p14="http://schemas.microsoft.com/office/powerpoint/2010/main" val="133179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66671" y="151278"/>
            <a:ext cx="234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Propuesta</a:t>
            </a:r>
            <a:endParaRPr lang="es-ES_tradn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2624" y="1632998"/>
            <a:ext cx="106125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s-ES" sz="2200" dirty="0"/>
              <a:t>Mediante oficio No. EPMMOP-GG-1255-2020-0F, la EPMMOP remite a la Secretaria de Territorio Hábitat y Vivienda, los informes actualizados y documentación de respaldo a la referida propuesta.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22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2200" dirty="0"/>
              <a:t>Con oficio No. STHV-DMGT-2020-1373-O, la STHV, ratifica su informe técnico favorable a la propuesta y remite a Procuraduría Metropolitana para el trámite respectivo.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22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2200" dirty="0"/>
              <a:t>Mediante oficio No. GADDMQ-PM-SAUOS-2020-0120-O, el Subprocurador Metropolitano emite informe jurídico favorable y remite el trámite al SGCM, a fin de poner en consideración de la Comisión de Uso de Suelo.</a:t>
            </a:r>
          </a:p>
        </p:txBody>
      </p:sp>
    </p:spTree>
    <p:extLst>
      <p:ext uri="{BB962C8B-B14F-4D97-AF65-F5344CB8AC3E}">
        <p14:creationId xmlns:p14="http://schemas.microsoft.com/office/powerpoint/2010/main" val="222252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769</Words>
  <Application>Microsoft Office PowerPoint</Application>
  <PresentationFormat>Personalizado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Secretaria de Concejo</cp:lastModifiedBy>
  <cp:revision>98</cp:revision>
  <dcterms:created xsi:type="dcterms:W3CDTF">2019-05-28T19:57:24Z</dcterms:created>
  <dcterms:modified xsi:type="dcterms:W3CDTF">2020-06-02T15:09:07Z</dcterms:modified>
</cp:coreProperties>
</file>