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70" r:id="rId3"/>
    <p:sldId id="274" r:id="rId4"/>
    <p:sldId id="257" r:id="rId5"/>
    <p:sldId id="260" r:id="rId6"/>
    <p:sldId id="275" r:id="rId7"/>
    <p:sldId id="259" r:id="rId8"/>
    <p:sldId id="276" r:id="rId9"/>
    <p:sldId id="278" r:id="rId10"/>
    <p:sldId id="279" r:id="rId11"/>
    <p:sldId id="287" r:id="rId12"/>
    <p:sldId id="261" r:id="rId13"/>
    <p:sldId id="277" r:id="rId14"/>
    <p:sldId id="272" r:id="rId15"/>
    <p:sldId id="285" r:id="rId16"/>
    <p:sldId id="286" r:id="rId17"/>
    <p:sldId id="266" r:id="rId18"/>
    <p:sldId id="280" r:id="rId19"/>
    <p:sldId id="281" r:id="rId20"/>
    <p:sldId id="282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67" r:id="rId29"/>
    <p:sldId id="283" r:id="rId30"/>
    <p:sldId id="284" r:id="rId31"/>
    <p:sldId id="269" r:id="rId32"/>
    <p:sldId id="271" r:id="rId33"/>
    <p:sldId id="273" r:id="rId3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85735-8625-E946-9C79-54C9DAE24E1B}" type="doc">
      <dgm:prSet loTypeId="urn:microsoft.com/office/officeart/2005/8/layout/vList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7B3D684-1409-054E-8652-96F01C6587F1}">
      <dgm:prSet phldrT="[Texto]" custT="1"/>
      <dgm:spPr/>
      <dgm:t>
        <a:bodyPr/>
        <a:lstStyle/>
        <a:p>
          <a:r>
            <a:rPr lang="es-ES" sz="1800" b="1" dirty="0" smtClean="0"/>
            <a:t>ESTRUCTURANTE </a:t>
          </a:r>
          <a:r>
            <a:rPr lang="es-ES" sz="1600" b="0" dirty="0" smtClean="0"/>
            <a:t>(largo plazo </a:t>
          </a:r>
          <a:r>
            <a:rPr lang="mr-IN" sz="1600" b="0" dirty="0" smtClean="0"/>
            <a:t>–</a:t>
          </a:r>
          <a:r>
            <a:rPr lang="es-ES" sz="1600" b="0" dirty="0" smtClean="0"/>
            <a:t> 12 años)</a:t>
          </a:r>
        </a:p>
        <a:p>
          <a:r>
            <a:rPr lang="es-EC" sz="1600" b="0" i="0" dirty="0" smtClean="0">
              <a:solidFill>
                <a:schemeClr val="bg1"/>
              </a:solidFill>
            </a:rPr>
            <a:t>Identifica y regula los elementos que estructuran el territorio, clasificando el suelo urbano y rural</a:t>
          </a:r>
          <a:endParaRPr lang="es-ES" sz="1600" b="0" i="0" dirty="0">
            <a:solidFill>
              <a:schemeClr val="bg1"/>
            </a:solidFill>
          </a:endParaRPr>
        </a:p>
      </dgm:t>
    </dgm:pt>
    <dgm:pt modelId="{F34F23EF-AF28-2342-B43F-6A15EDAA035F}" type="parTrans" cxnId="{DF676DFD-3FE3-A247-9387-EDD389924093}">
      <dgm:prSet/>
      <dgm:spPr/>
      <dgm:t>
        <a:bodyPr/>
        <a:lstStyle/>
        <a:p>
          <a:endParaRPr lang="es-ES"/>
        </a:p>
      </dgm:t>
    </dgm:pt>
    <dgm:pt modelId="{7AEE0577-5CAC-074D-B212-1B7E25FC00EF}" type="sibTrans" cxnId="{DF676DFD-3FE3-A247-9387-EDD389924093}">
      <dgm:prSet/>
      <dgm:spPr/>
      <dgm:t>
        <a:bodyPr/>
        <a:lstStyle/>
        <a:p>
          <a:endParaRPr lang="es-ES"/>
        </a:p>
      </dgm:t>
    </dgm:pt>
    <dgm:pt modelId="{D555CE68-ADB5-9944-8041-579EE27A8024}">
      <dgm:prSet phldrT="[Texto]" custT="1"/>
      <dgm:spPr/>
      <dgm:t>
        <a:bodyPr/>
        <a:lstStyle/>
        <a:p>
          <a:r>
            <a:rPr lang="es-ES" sz="1600" b="0" dirty="0" smtClean="0">
              <a:solidFill>
                <a:schemeClr val="tx1"/>
              </a:solidFill>
            </a:rPr>
            <a:t>Estructura urbano </a:t>
          </a:r>
          <a:r>
            <a:rPr lang="en-US" sz="1600" b="0" dirty="0" smtClean="0">
              <a:solidFill>
                <a:schemeClr val="tx1"/>
              </a:solidFill>
            </a:rPr>
            <a:t>–</a:t>
          </a:r>
          <a:r>
            <a:rPr lang="es-ES" sz="1600" b="0" dirty="0" smtClean="0">
              <a:solidFill>
                <a:schemeClr val="tx1"/>
              </a:solidFill>
            </a:rPr>
            <a:t> rural del territorio</a:t>
          </a:r>
          <a:endParaRPr lang="es-ES" sz="1600" dirty="0"/>
        </a:p>
      </dgm:t>
    </dgm:pt>
    <dgm:pt modelId="{C6D7EEE8-B01F-454E-8B0C-009A7B7FC851}" type="parTrans" cxnId="{4FB8C3F9-DBF0-AC4A-BFD3-5097CC7F1ACF}">
      <dgm:prSet/>
      <dgm:spPr/>
      <dgm:t>
        <a:bodyPr/>
        <a:lstStyle/>
        <a:p>
          <a:endParaRPr lang="es-ES"/>
        </a:p>
      </dgm:t>
    </dgm:pt>
    <dgm:pt modelId="{08AED8D0-8AEE-BE44-8D17-C1A8547D7191}" type="sibTrans" cxnId="{4FB8C3F9-DBF0-AC4A-BFD3-5097CC7F1ACF}">
      <dgm:prSet/>
      <dgm:spPr/>
      <dgm:t>
        <a:bodyPr/>
        <a:lstStyle/>
        <a:p>
          <a:endParaRPr lang="es-ES"/>
        </a:p>
      </dgm:t>
    </dgm:pt>
    <dgm:pt modelId="{55045493-0505-224E-BB58-B837F9D28667}">
      <dgm:prSet phldrT="[Texto]" custT="1"/>
      <dgm:spPr/>
      <dgm:t>
        <a:bodyPr/>
        <a:lstStyle/>
        <a:p>
          <a:r>
            <a:rPr lang="es-ES" sz="1800" b="1" dirty="0" smtClean="0"/>
            <a:t>URBANÍSTICO </a:t>
          </a:r>
          <a:r>
            <a:rPr lang="es-ES" sz="1600" b="0" dirty="0" smtClean="0"/>
            <a:t>(corto y mediano plazo </a:t>
          </a:r>
          <a:r>
            <a:rPr lang="mr-IN" sz="1600" b="0" dirty="0" smtClean="0"/>
            <a:t>–</a:t>
          </a:r>
          <a:r>
            <a:rPr lang="es-ES" sz="1600" b="0" dirty="0" smtClean="0"/>
            <a:t> 4 años)</a:t>
          </a:r>
        </a:p>
        <a:p>
          <a:r>
            <a:rPr lang="es-EC" sz="1600" b="0" i="0" dirty="0" smtClean="0">
              <a:solidFill>
                <a:srgbClr val="FFFFFF"/>
              </a:solidFill>
            </a:rPr>
            <a:t>Regula el uso y la edificabilidad del suelo, integra normas </a:t>
          </a:r>
          <a:r>
            <a:rPr lang="es-ES_tradnl" sz="1600" b="0" i="0" dirty="0" smtClean="0">
              <a:solidFill>
                <a:srgbClr val="FFFFFF"/>
              </a:solidFill>
            </a:rPr>
            <a:t>urbanísticas así como procedimientos e instrumentos de gestión y financiamiento del desarrollo urbano</a:t>
          </a:r>
          <a:endParaRPr lang="es-ES" sz="1600" b="0" i="0" dirty="0">
            <a:solidFill>
              <a:srgbClr val="FFFFFF"/>
            </a:solidFill>
          </a:endParaRPr>
        </a:p>
      </dgm:t>
    </dgm:pt>
    <dgm:pt modelId="{C4780A76-B233-774A-AF7E-3B93C7D9EB09}" type="parTrans" cxnId="{29AC0388-7CD6-A041-A287-73D3DC1BFD1E}">
      <dgm:prSet/>
      <dgm:spPr/>
      <dgm:t>
        <a:bodyPr/>
        <a:lstStyle/>
        <a:p>
          <a:endParaRPr lang="es-ES"/>
        </a:p>
      </dgm:t>
    </dgm:pt>
    <dgm:pt modelId="{391C0884-7057-0046-A327-93093B236E32}" type="sibTrans" cxnId="{29AC0388-7CD6-A041-A287-73D3DC1BFD1E}">
      <dgm:prSet/>
      <dgm:spPr/>
      <dgm:t>
        <a:bodyPr/>
        <a:lstStyle/>
        <a:p>
          <a:endParaRPr lang="es-ES"/>
        </a:p>
      </dgm:t>
    </dgm:pt>
    <dgm:pt modelId="{A47A04D5-0ADD-E94B-BAC2-E08D9E337ACF}">
      <dgm:prSet phldrT="[Texto]" custT="1"/>
      <dgm:spPr/>
      <dgm:t>
        <a:bodyPr/>
        <a:lstStyle/>
        <a:p>
          <a:r>
            <a:rPr lang="es-EC" sz="1600" b="0" dirty="0" smtClean="0">
              <a:solidFill>
                <a:schemeClr val="tx1"/>
              </a:solidFill>
            </a:rPr>
            <a:t>Delimitación de los poligonos de intervención territorial del suelo urbano y rural y asignación de los tratamientos, usos, y </a:t>
          </a:r>
          <a:r>
            <a:rPr lang="es-ES_tradnl" sz="1600" b="0" dirty="0" smtClean="0">
              <a:solidFill>
                <a:schemeClr val="tx1"/>
              </a:solidFill>
            </a:rPr>
            <a:t>aprovechamientos urbanísticos</a:t>
          </a:r>
          <a:endParaRPr lang="es-ES" sz="1600" dirty="0"/>
        </a:p>
      </dgm:t>
    </dgm:pt>
    <dgm:pt modelId="{BC333F2B-2AEF-954A-AE71-48534B2B52A6}" type="parTrans" cxnId="{CA1F4C5F-8734-5C43-9C0E-E57479E7DF85}">
      <dgm:prSet/>
      <dgm:spPr/>
      <dgm:t>
        <a:bodyPr/>
        <a:lstStyle/>
        <a:p>
          <a:endParaRPr lang="es-ES"/>
        </a:p>
      </dgm:t>
    </dgm:pt>
    <dgm:pt modelId="{9C4C2A49-F1AC-4B4F-9DF1-6CADCEC9BBC5}" type="sibTrans" cxnId="{CA1F4C5F-8734-5C43-9C0E-E57479E7DF85}">
      <dgm:prSet/>
      <dgm:spPr/>
      <dgm:t>
        <a:bodyPr/>
        <a:lstStyle/>
        <a:p>
          <a:endParaRPr lang="es-ES"/>
        </a:p>
      </dgm:t>
    </dgm:pt>
    <dgm:pt modelId="{09EC69FA-28D6-DA44-A27D-97C1BABB0425}">
      <dgm:prSet phldrT="[Texto]" custT="1"/>
      <dgm:spPr/>
      <dgm:t>
        <a:bodyPr/>
        <a:lstStyle/>
        <a:p>
          <a:r>
            <a:rPr lang="es-EC" sz="1600" b="0" dirty="0" smtClean="0">
              <a:solidFill>
                <a:schemeClr val="tx1"/>
              </a:solidFill>
            </a:rPr>
            <a:t>Clasificación y subclasificación de todo el suelo (urbano y rural)</a:t>
          </a:r>
          <a:endParaRPr lang="es-ES" sz="1600" dirty="0"/>
        </a:p>
      </dgm:t>
    </dgm:pt>
    <dgm:pt modelId="{B896CF19-BC6F-944A-B3EC-E492EF15DFC5}" type="parTrans" cxnId="{E66AEECA-B0A6-5344-8EBB-55CB6AA83343}">
      <dgm:prSet/>
      <dgm:spPr/>
      <dgm:t>
        <a:bodyPr/>
        <a:lstStyle/>
        <a:p>
          <a:endParaRPr lang="es-ES"/>
        </a:p>
      </dgm:t>
    </dgm:pt>
    <dgm:pt modelId="{04AF835D-576E-804E-AF35-4BE44192CEBF}" type="sibTrans" cxnId="{E66AEECA-B0A6-5344-8EBB-55CB6AA83343}">
      <dgm:prSet/>
      <dgm:spPr/>
      <dgm:t>
        <a:bodyPr/>
        <a:lstStyle/>
        <a:p>
          <a:endParaRPr lang="es-ES"/>
        </a:p>
      </dgm:t>
    </dgm:pt>
    <dgm:pt modelId="{E5048E42-9576-BC43-B9A7-BA3C1B752C23}">
      <dgm:prSet phldrT="[Texto]" custT="1"/>
      <dgm:spPr/>
      <dgm:t>
        <a:bodyPr/>
        <a:lstStyle/>
        <a:p>
          <a:r>
            <a:rPr lang="es-EC" sz="1600" b="0" dirty="0" smtClean="0">
              <a:solidFill>
                <a:schemeClr val="tx1"/>
              </a:solidFill>
            </a:rPr>
            <a:t>Identificación y localización de infraestructura y equipamientos de escala cantonal y supracantonal</a:t>
          </a:r>
          <a:endParaRPr lang="es-ES" sz="1600" dirty="0"/>
        </a:p>
      </dgm:t>
    </dgm:pt>
    <dgm:pt modelId="{BF0C1250-599A-DB46-8D67-02CA30F53818}" type="parTrans" cxnId="{2DFDBD0A-4B10-3F41-94B2-7BDBE5E66232}">
      <dgm:prSet/>
      <dgm:spPr/>
      <dgm:t>
        <a:bodyPr/>
        <a:lstStyle/>
        <a:p>
          <a:endParaRPr lang="es-ES"/>
        </a:p>
      </dgm:t>
    </dgm:pt>
    <dgm:pt modelId="{C14A6A27-5E4A-AC4D-BFB6-C929DC6D9F61}" type="sibTrans" cxnId="{2DFDBD0A-4B10-3F41-94B2-7BDBE5E66232}">
      <dgm:prSet/>
      <dgm:spPr/>
      <dgm:t>
        <a:bodyPr/>
        <a:lstStyle/>
        <a:p>
          <a:endParaRPr lang="es-ES"/>
        </a:p>
      </dgm:t>
    </dgm:pt>
    <dgm:pt modelId="{5DAF031A-69BE-AB42-A1A8-56B0A79A7E20}">
      <dgm:prSet phldrT="[Texto]" custT="1"/>
      <dgm:spPr/>
      <dgm:t>
        <a:bodyPr/>
        <a:lstStyle/>
        <a:p>
          <a:r>
            <a:rPr lang="es-EC" sz="1600" b="0" dirty="0" smtClean="0">
              <a:solidFill>
                <a:schemeClr val="tx1"/>
              </a:solidFill>
            </a:rPr>
            <a:t>Definición de polígonos de intervención territorial</a:t>
          </a:r>
          <a:endParaRPr lang="es-ES" sz="1600" dirty="0"/>
        </a:p>
      </dgm:t>
    </dgm:pt>
    <dgm:pt modelId="{9544E179-911A-BA44-9504-637222C46C17}" type="parTrans" cxnId="{981D1EA8-842B-3846-95E3-1396349FDA52}">
      <dgm:prSet/>
      <dgm:spPr/>
      <dgm:t>
        <a:bodyPr/>
        <a:lstStyle/>
        <a:p>
          <a:endParaRPr lang="es-ES"/>
        </a:p>
      </dgm:t>
    </dgm:pt>
    <dgm:pt modelId="{F698B06E-248A-0745-BC28-2E8352850AB0}" type="sibTrans" cxnId="{981D1EA8-842B-3846-95E3-1396349FDA52}">
      <dgm:prSet/>
      <dgm:spPr/>
      <dgm:t>
        <a:bodyPr/>
        <a:lstStyle/>
        <a:p>
          <a:endParaRPr lang="es-ES"/>
        </a:p>
      </dgm:t>
    </dgm:pt>
    <dgm:pt modelId="{B09D6FC5-B466-1543-8DD5-9D86E47C14DC}">
      <dgm:prSet phldrT="[Texto]" custT="1"/>
      <dgm:spPr/>
      <dgm:t>
        <a:bodyPr/>
        <a:lstStyle/>
        <a:p>
          <a:r>
            <a:rPr lang="es-EC" sz="1600" b="0" dirty="0" smtClean="0">
              <a:solidFill>
                <a:schemeClr val="tx1"/>
              </a:solidFill>
            </a:rPr>
            <a:t>Identificación de zonas homogéneas en áreas urbanas y rurales</a:t>
          </a:r>
          <a:endParaRPr lang="es-ES" sz="1600" dirty="0"/>
        </a:p>
      </dgm:t>
    </dgm:pt>
    <dgm:pt modelId="{B8D21D97-B6BB-ED43-A08F-846D94E12209}" type="parTrans" cxnId="{32B7BEDC-12F1-3F4E-A880-376E378E2A60}">
      <dgm:prSet/>
      <dgm:spPr/>
      <dgm:t>
        <a:bodyPr/>
        <a:lstStyle/>
        <a:p>
          <a:endParaRPr lang="es-ES"/>
        </a:p>
      </dgm:t>
    </dgm:pt>
    <dgm:pt modelId="{9ACC4437-3FF9-3C4C-AC68-70B059D6BBAD}" type="sibTrans" cxnId="{32B7BEDC-12F1-3F4E-A880-376E378E2A60}">
      <dgm:prSet/>
      <dgm:spPr/>
      <dgm:t>
        <a:bodyPr/>
        <a:lstStyle/>
        <a:p>
          <a:endParaRPr lang="es-ES"/>
        </a:p>
      </dgm:t>
    </dgm:pt>
    <dgm:pt modelId="{6B52515E-8E79-0A4A-B979-899B6F83E30B}">
      <dgm:prSet phldrT="[Texto]" custT="1"/>
      <dgm:spPr/>
      <dgm:t>
        <a:bodyPr/>
        <a:lstStyle/>
        <a:p>
          <a:r>
            <a:rPr lang="es-EC" sz="1600" b="0" dirty="0" smtClean="0">
              <a:solidFill>
                <a:schemeClr val="tx1"/>
              </a:solidFill>
            </a:rPr>
            <a:t>Identificación y cuantificación del suelo destinado a los  </a:t>
          </a:r>
          <a:r>
            <a:rPr lang="es-ES_tradnl" sz="1600" b="0" dirty="0" smtClean="0">
              <a:solidFill>
                <a:schemeClr val="tx1"/>
              </a:solidFill>
            </a:rPr>
            <a:t>equipamientos, infraestructura, espacio público</a:t>
          </a:r>
          <a:endParaRPr lang="es-ES" sz="1600" dirty="0"/>
        </a:p>
      </dgm:t>
    </dgm:pt>
    <dgm:pt modelId="{3509F7CA-5580-4042-86AD-E83FEE8C1CDE}" type="parTrans" cxnId="{D5267019-A094-2A43-8018-A52E0EE6D662}">
      <dgm:prSet/>
      <dgm:spPr/>
      <dgm:t>
        <a:bodyPr/>
        <a:lstStyle/>
        <a:p>
          <a:endParaRPr lang="es-ES"/>
        </a:p>
      </dgm:t>
    </dgm:pt>
    <dgm:pt modelId="{97E3A4A7-AB4E-2446-9EE0-6D56FB69DD2A}" type="sibTrans" cxnId="{D5267019-A094-2A43-8018-A52E0EE6D662}">
      <dgm:prSet/>
      <dgm:spPr/>
      <dgm:t>
        <a:bodyPr/>
        <a:lstStyle/>
        <a:p>
          <a:endParaRPr lang="es-ES"/>
        </a:p>
      </dgm:t>
    </dgm:pt>
    <dgm:pt modelId="{D210D960-495C-43DE-B0F0-A1B57889387E}">
      <dgm:prSet phldrT="[Texto]" custT="1"/>
      <dgm:spPr/>
      <dgm:t>
        <a:bodyPr/>
        <a:lstStyle/>
        <a:p>
          <a:r>
            <a:rPr lang="es-ES" sz="1600" dirty="0" smtClean="0"/>
            <a:t>Planes urbanísticos complementarios.</a:t>
          </a:r>
          <a:endParaRPr lang="es-ES" sz="1600" dirty="0"/>
        </a:p>
      </dgm:t>
    </dgm:pt>
    <dgm:pt modelId="{98BDD0F2-ACA8-4F5D-964B-224683228AAC}" type="parTrans" cxnId="{E90F6ECF-0B94-4E86-A714-C425DC89A26A}">
      <dgm:prSet/>
      <dgm:spPr/>
      <dgm:t>
        <a:bodyPr/>
        <a:lstStyle/>
        <a:p>
          <a:endParaRPr lang="es-EC"/>
        </a:p>
      </dgm:t>
    </dgm:pt>
    <dgm:pt modelId="{01331301-773C-4B53-BC01-E7D086B45EA4}" type="sibTrans" cxnId="{E90F6ECF-0B94-4E86-A714-C425DC89A26A}">
      <dgm:prSet/>
      <dgm:spPr/>
      <dgm:t>
        <a:bodyPr/>
        <a:lstStyle/>
        <a:p>
          <a:endParaRPr lang="es-EC"/>
        </a:p>
      </dgm:t>
    </dgm:pt>
    <dgm:pt modelId="{FBDDAD9D-20AC-C542-8612-659EAB63DA06}" type="pres">
      <dgm:prSet presAssocID="{D8385735-8625-E946-9C79-54C9DAE24E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7B11B0-26CE-8E4F-89C8-A8FFF339E569}" type="pres">
      <dgm:prSet presAssocID="{37B3D684-1409-054E-8652-96F01C6587F1}" presName="parentText" presStyleLbl="node1" presStyleIdx="0" presStyleCnt="2" custScaleY="80786" custLinFactNeighborY="-164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676A54-6132-5E41-8B29-CDEBFD8EC686}" type="pres">
      <dgm:prSet presAssocID="{37B3D684-1409-054E-8652-96F01C6587F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E5CDFE-1013-644D-AFA4-E4D9B71B5DFA}" type="pres">
      <dgm:prSet presAssocID="{55045493-0505-224E-BB58-B837F9D28667}" presName="parentText" presStyleLbl="node1" presStyleIdx="1" presStyleCnt="2" custScaleY="85336" custLinFactNeighborY="-20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11F0DC-B109-A244-BBAC-08CF4529833D}" type="pres">
      <dgm:prSet presAssocID="{55045493-0505-224E-BB58-B837F9D28667}" presName="childText" presStyleLbl="revTx" presStyleIdx="1" presStyleCnt="2" custScaleY="99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B7BEDC-12F1-3F4E-A880-376E378E2A60}" srcId="{37B3D684-1409-054E-8652-96F01C6587F1}" destId="{B09D6FC5-B466-1543-8DD5-9D86E47C14DC}" srcOrd="4" destOrd="0" parTransId="{B8D21D97-B6BB-ED43-A08F-846D94E12209}" sibTransId="{9ACC4437-3FF9-3C4C-AC68-70B059D6BBAD}"/>
    <dgm:cxn modelId="{5684E8ED-AD52-234D-8CD4-28364BD4F1E7}" type="presOf" srcId="{D555CE68-ADB5-9944-8041-579EE27A8024}" destId="{D2676A54-6132-5E41-8B29-CDEBFD8EC686}" srcOrd="0" destOrd="0" presId="urn:microsoft.com/office/officeart/2005/8/layout/vList2"/>
    <dgm:cxn modelId="{7DA2CB48-063B-FA48-91A0-A9C9DE5195B6}" type="presOf" srcId="{09EC69FA-28D6-DA44-A27D-97C1BABB0425}" destId="{D2676A54-6132-5E41-8B29-CDEBFD8EC686}" srcOrd="0" destOrd="1" presId="urn:microsoft.com/office/officeart/2005/8/layout/vList2"/>
    <dgm:cxn modelId="{4FB8C3F9-DBF0-AC4A-BFD3-5097CC7F1ACF}" srcId="{37B3D684-1409-054E-8652-96F01C6587F1}" destId="{D555CE68-ADB5-9944-8041-579EE27A8024}" srcOrd="0" destOrd="0" parTransId="{C6D7EEE8-B01F-454E-8B0C-009A7B7FC851}" sibTransId="{08AED8D0-8AEE-BE44-8D17-C1A8547D7191}"/>
    <dgm:cxn modelId="{697DAEDD-232D-45C9-B2E1-6D387F0024B2}" type="presOf" srcId="{D210D960-495C-43DE-B0F0-A1B57889387E}" destId="{B911F0DC-B109-A244-BBAC-08CF4529833D}" srcOrd="0" destOrd="2" presId="urn:microsoft.com/office/officeart/2005/8/layout/vList2"/>
    <dgm:cxn modelId="{D5267019-A094-2A43-8018-A52E0EE6D662}" srcId="{55045493-0505-224E-BB58-B837F9D28667}" destId="{6B52515E-8E79-0A4A-B979-899B6F83E30B}" srcOrd="1" destOrd="0" parTransId="{3509F7CA-5580-4042-86AD-E83FEE8C1CDE}" sibTransId="{97E3A4A7-AB4E-2446-9EE0-6D56FB69DD2A}"/>
    <dgm:cxn modelId="{29AC0388-7CD6-A041-A287-73D3DC1BFD1E}" srcId="{D8385735-8625-E946-9C79-54C9DAE24E1B}" destId="{55045493-0505-224E-BB58-B837F9D28667}" srcOrd="1" destOrd="0" parTransId="{C4780A76-B233-774A-AF7E-3B93C7D9EB09}" sibTransId="{391C0884-7057-0046-A327-93093B236E32}"/>
    <dgm:cxn modelId="{142F0429-0F41-C841-9B5E-7268FC143958}" type="presOf" srcId="{D8385735-8625-E946-9C79-54C9DAE24E1B}" destId="{FBDDAD9D-20AC-C542-8612-659EAB63DA06}" srcOrd="0" destOrd="0" presId="urn:microsoft.com/office/officeart/2005/8/layout/vList2"/>
    <dgm:cxn modelId="{BADF6D13-7FB2-A947-A149-B5B25FABBFCC}" type="presOf" srcId="{5DAF031A-69BE-AB42-A1A8-56B0A79A7E20}" destId="{D2676A54-6132-5E41-8B29-CDEBFD8EC686}" srcOrd="0" destOrd="3" presId="urn:microsoft.com/office/officeart/2005/8/layout/vList2"/>
    <dgm:cxn modelId="{85BE02A1-3309-8A45-9797-C03AFA20BBF5}" type="presOf" srcId="{E5048E42-9576-BC43-B9A7-BA3C1B752C23}" destId="{D2676A54-6132-5E41-8B29-CDEBFD8EC686}" srcOrd="0" destOrd="2" presId="urn:microsoft.com/office/officeart/2005/8/layout/vList2"/>
    <dgm:cxn modelId="{2DFDBD0A-4B10-3F41-94B2-7BDBE5E66232}" srcId="{37B3D684-1409-054E-8652-96F01C6587F1}" destId="{E5048E42-9576-BC43-B9A7-BA3C1B752C23}" srcOrd="2" destOrd="0" parTransId="{BF0C1250-599A-DB46-8D67-02CA30F53818}" sibTransId="{C14A6A27-5E4A-AC4D-BFB6-C929DC6D9F61}"/>
    <dgm:cxn modelId="{E66AEECA-B0A6-5344-8EBB-55CB6AA83343}" srcId="{37B3D684-1409-054E-8652-96F01C6587F1}" destId="{09EC69FA-28D6-DA44-A27D-97C1BABB0425}" srcOrd="1" destOrd="0" parTransId="{B896CF19-BC6F-944A-B3EC-E492EF15DFC5}" sibTransId="{04AF835D-576E-804E-AF35-4BE44192CEBF}"/>
    <dgm:cxn modelId="{E90F6ECF-0B94-4E86-A714-C425DC89A26A}" srcId="{55045493-0505-224E-BB58-B837F9D28667}" destId="{D210D960-495C-43DE-B0F0-A1B57889387E}" srcOrd="2" destOrd="0" parTransId="{98BDD0F2-ACA8-4F5D-964B-224683228AAC}" sibTransId="{01331301-773C-4B53-BC01-E7D086B45EA4}"/>
    <dgm:cxn modelId="{5A403D11-1EEF-AD48-A3B3-84355E8BAF92}" type="presOf" srcId="{55045493-0505-224E-BB58-B837F9D28667}" destId="{D9E5CDFE-1013-644D-AFA4-E4D9B71B5DFA}" srcOrd="0" destOrd="0" presId="urn:microsoft.com/office/officeart/2005/8/layout/vList2"/>
    <dgm:cxn modelId="{E7D1B7FB-3057-EF4A-B63F-C4B3D42BDB0D}" type="presOf" srcId="{A47A04D5-0ADD-E94B-BAC2-E08D9E337ACF}" destId="{B911F0DC-B109-A244-BBAC-08CF4529833D}" srcOrd="0" destOrd="0" presId="urn:microsoft.com/office/officeart/2005/8/layout/vList2"/>
    <dgm:cxn modelId="{9A2B43EF-3108-C149-85BB-0E9520A0CD8B}" type="presOf" srcId="{37B3D684-1409-054E-8652-96F01C6587F1}" destId="{0F7B11B0-26CE-8E4F-89C8-A8FFF339E569}" srcOrd="0" destOrd="0" presId="urn:microsoft.com/office/officeart/2005/8/layout/vList2"/>
    <dgm:cxn modelId="{DF676DFD-3FE3-A247-9387-EDD389924093}" srcId="{D8385735-8625-E946-9C79-54C9DAE24E1B}" destId="{37B3D684-1409-054E-8652-96F01C6587F1}" srcOrd="0" destOrd="0" parTransId="{F34F23EF-AF28-2342-B43F-6A15EDAA035F}" sibTransId="{7AEE0577-5CAC-074D-B212-1B7E25FC00EF}"/>
    <dgm:cxn modelId="{981D1EA8-842B-3846-95E3-1396349FDA52}" srcId="{37B3D684-1409-054E-8652-96F01C6587F1}" destId="{5DAF031A-69BE-AB42-A1A8-56B0A79A7E20}" srcOrd="3" destOrd="0" parTransId="{9544E179-911A-BA44-9504-637222C46C17}" sibTransId="{F698B06E-248A-0745-BC28-2E8352850AB0}"/>
    <dgm:cxn modelId="{CA1F4C5F-8734-5C43-9C0E-E57479E7DF85}" srcId="{55045493-0505-224E-BB58-B837F9D28667}" destId="{A47A04D5-0ADD-E94B-BAC2-E08D9E337ACF}" srcOrd="0" destOrd="0" parTransId="{BC333F2B-2AEF-954A-AE71-48534B2B52A6}" sibTransId="{9C4C2A49-F1AC-4B4F-9DF1-6CADCEC9BBC5}"/>
    <dgm:cxn modelId="{E97FEBEA-43FB-6D47-89CA-5A03270A7063}" type="presOf" srcId="{B09D6FC5-B466-1543-8DD5-9D86E47C14DC}" destId="{D2676A54-6132-5E41-8B29-CDEBFD8EC686}" srcOrd="0" destOrd="4" presId="urn:microsoft.com/office/officeart/2005/8/layout/vList2"/>
    <dgm:cxn modelId="{EAC62477-4FC0-7F47-962F-0A1D55B69F86}" type="presOf" srcId="{6B52515E-8E79-0A4A-B979-899B6F83E30B}" destId="{B911F0DC-B109-A244-BBAC-08CF4529833D}" srcOrd="0" destOrd="1" presId="urn:microsoft.com/office/officeart/2005/8/layout/vList2"/>
    <dgm:cxn modelId="{97359170-6B23-024D-87F1-74CA40E17A1B}" type="presParOf" srcId="{FBDDAD9D-20AC-C542-8612-659EAB63DA06}" destId="{0F7B11B0-26CE-8E4F-89C8-A8FFF339E569}" srcOrd="0" destOrd="0" presId="urn:microsoft.com/office/officeart/2005/8/layout/vList2"/>
    <dgm:cxn modelId="{C2625A57-729E-4347-94E9-26A31761B54E}" type="presParOf" srcId="{FBDDAD9D-20AC-C542-8612-659EAB63DA06}" destId="{D2676A54-6132-5E41-8B29-CDEBFD8EC686}" srcOrd="1" destOrd="0" presId="urn:microsoft.com/office/officeart/2005/8/layout/vList2"/>
    <dgm:cxn modelId="{8D494FE2-C811-1A48-8DAF-05B7B2D634FE}" type="presParOf" srcId="{FBDDAD9D-20AC-C542-8612-659EAB63DA06}" destId="{D9E5CDFE-1013-644D-AFA4-E4D9B71B5DFA}" srcOrd="2" destOrd="0" presId="urn:microsoft.com/office/officeart/2005/8/layout/vList2"/>
    <dgm:cxn modelId="{14C1792F-8245-1941-B3AD-4587B61BCA43}" type="presParOf" srcId="{FBDDAD9D-20AC-C542-8612-659EAB63DA06}" destId="{B911F0DC-B109-A244-BBAC-08CF4529833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B11B0-26CE-8E4F-89C8-A8FFF339E569}">
      <dsp:nvSpPr>
        <dsp:cNvPr id="0" name=""/>
        <dsp:cNvSpPr/>
      </dsp:nvSpPr>
      <dsp:spPr>
        <a:xfrm>
          <a:off x="0" y="333854"/>
          <a:ext cx="7984130" cy="9669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ESTRUCTURANTE </a:t>
          </a:r>
          <a:r>
            <a:rPr lang="es-ES" sz="1600" b="0" kern="1200" dirty="0" smtClean="0"/>
            <a:t>(largo plazo </a:t>
          </a:r>
          <a:r>
            <a:rPr lang="mr-IN" sz="1600" b="0" kern="1200" dirty="0" smtClean="0"/>
            <a:t>–</a:t>
          </a:r>
          <a:r>
            <a:rPr lang="es-ES" sz="1600" b="0" kern="1200" dirty="0" smtClean="0"/>
            <a:t> 12 años)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kern="1200" dirty="0" smtClean="0">
              <a:solidFill>
                <a:schemeClr val="bg1"/>
              </a:solidFill>
            </a:rPr>
            <a:t>Identifica y regula los elementos que estructuran el territorio, clasificando el suelo urbano y rural</a:t>
          </a:r>
          <a:endParaRPr lang="es-ES" sz="1600" b="0" i="0" kern="1200" dirty="0">
            <a:solidFill>
              <a:schemeClr val="bg1"/>
            </a:solidFill>
          </a:endParaRPr>
        </a:p>
      </dsp:txBody>
      <dsp:txXfrm>
        <a:off x="47202" y="381056"/>
        <a:ext cx="7889726" cy="872531"/>
      </dsp:txXfrm>
    </dsp:sp>
    <dsp:sp modelId="{D2676A54-6132-5E41-8B29-CDEBFD8EC686}">
      <dsp:nvSpPr>
        <dsp:cNvPr id="0" name=""/>
        <dsp:cNvSpPr/>
      </dsp:nvSpPr>
      <dsp:spPr>
        <a:xfrm>
          <a:off x="0" y="1326884"/>
          <a:ext cx="7984130" cy="1588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b="0" kern="1200" dirty="0" smtClean="0">
              <a:solidFill>
                <a:schemeClr val="tx1"/>
              </a:solidFill>
            </a:rPr>
            <a:t>Estructura urbano </a:t>
          </a:r>
          <a:r>
            <a:rPr lang="en-US" sz="1600" b="0" kern="1200" dirty="0" smtClean="0">
              <a:solidFill>
                <a:schemeClr val="tx1"/>
              </a:solidFill>
            </a:rPr>
            <a:t>–</a:t>
          </a:r>
          <a:r>
            <a:rPr lang="es-ES" sz="1600" b="0" kern="1200" dirty="0" smtClean="0">
              <a:solidFill>
                <a:schemeClr val="tx1"/>
              </a:solidFill>
            </a:rPr>
            <a:t> rural del territorio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b="0" kern="1200" dirty="0" smtClean="0">
              <a:solidFill>
                <a:schemeClr val="tx1"/>
              </a:solidFill>
            </a:rPr>
            <a:t>Clasificación y subclasificación de todo el suelo (urbano y rural)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b="0" kern="1200" dirty="0" smtClean="0">
              <a:solidFill>
                <a:schemeClr val="tx1"/>
              </a:solidFill>
            </a:rPr>
            <a:t>Identificación y localización de infraestructura y equipamientos de escala cantonal y supracantonal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b="0" kern="1200" dirty="0" smtClean="0">
              <a:solidFill>
                <a:schemeClr val="tx1"/>
              </a:solidFill>
            </a:rPr>
            <a:t>Definición de polígonos de intervención territorial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b="0" kern="1200" dirty="0" smtClean="0">
              <a:solidFill>
                <a:schemeClr val="tx1"/>
              </a:solidFill>
            </a:rPr>
            <a:t>Identificación de zonas homogéneas en áreas urbanas y rurales</a:t>
          </a:r>
          <a:endParaRPr lang="es-ES" sz="1600" kern="1200" dirty="0"/>
        </a:p>
      </dsp:txBody>
      <dsp:txXfrm>
        <a:off x="0" y="1326884"/>
        <a:ext cx="7984130" cy="1588207"/>
      </dsp:txXfrm>
    </dsp:sp>
    <dsp:sp modelId="{D9E5CDFE-1013-644D-AFA4-E4D9B71B5DFA}">
      <dsp:nvSpPr>
        <dsp:cNvPr id="0" name=""/>
        <dsp:cNvSpPr/>
      </dsp:nvSpPr>
      <dsp:spPr>
        <a:xfrm>
          <a:off x="0" y="2889027"/>
          <a:ext cx="7984130" cy="1021395"/>
        </a:xfrm>
        <a:prstGeom prst="roundRect">
          <a:avLst/>
        </a:prstGeom>
        <a:solidFill>
          <a:schemeClr val="accent2">
            <a:hueOff val="-10161094"/>
            <a:satOff val="35315"/>
            <a:lumOff val="256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URBANÍSTICO </a:t>
          </a:r>
          <a:r>
            <a:rPr lang="es-ES" sz="1600" b="0" kern="1200" dirty="0" smtClean="0"/>
            <a:t>(corto y mediano plazo </a:t>
          </a:r>
          <a:r>
            <a:rPr lang="mr-IN" sz="1600" b="0" kern="1200" dirty="0" smtClean="0"/>
            <a:t>–</a:t>
          </a:r>
          <a:r>
            <a:rPr lang="es-ES" sz="1600" b="0" kern="1200" dirty="0" smtClean="0"/>
            <a:t> 4 años)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kern="1200" dirty="0" smtClean="0">
              <a:solidFill>
                <a:srgbClr val="FFFFFF"/>
              </a:solidFill>
            </a:rPr>
            <a:t>Regula el uso y la edificabilidad del suelo, integra normas </a:t>
          </a:r>
          <a:r>
            <a:rPr lang="es-ES_tradnl" sz="1600" b="0" i="0" kern="1200" dirty="0" smtClean="0">
              <a:solidFill>
                <a:srgbClr val="FFFFFF"/>
              </a:solidFill>
            </a:rPr>
            <a:t>urbanísticas así como procedimientos e instrumentos de gestión y financiamiento del desarrollo urbano</a:t>
          </a:r>
          <a:endParaRPr lang="es-ES" sz="1600" b="0" i="0" kern="1200" dirty="0">
            <a:solidFill>
              <a:srgbClr val="FFFFFF"/>
            </a:solidFill>
          </a:endParaRPr>
        </a:p>
      </dsp:txBody>
      <dsp:txXfrm>
        <a:off x="49860" y="2938887"/>
        <a:ext cx="7884410" cy="921675"/>
      </dsp:txXfrm>
    </dsp:sp>
    <dsp:sp modelId="{B911F0DC-B109-A244-BBAC-08CF4529833D}">
      <dsp:nvSpPr>
        <dsp:cNvPr id="0" name=""/>
        <dsp:cNvSpPr/>
      </dsp:nvSpPr>
      <dsp:spPr>
        <a:xfrm>
          <a:off x="0" y="3936486"/>
          <a:ext cx="7984130" cy="1249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b="0" kern="1200" dirty="0" smtClean="0">
              <a:solidFill>
                <a:schemeClr val="tx1"/>
              </a:solidFill>
            </a:rPr>
            <a:t>Delimitación de los poligonos de intervención territorial del suelo urbano y rural y asignación de los tratamientos, usos, y </a:t>
          </a:r>
          <a:r>
            <a:rPr lang="es-ES_tradnl" sz="1600" b="0" kern="1200" dirty="0" smtClean="0">
              <a:solidFill>
                <a:schemeClr val="tx1"/>
              </a:solidFill>
            </a:rPr>
            <a:t>aprovechamientos urbanísticos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b="0" kern="1200" dirty="0" smtClean="0">
              <a:solidFill>
                <a:schemeClr val="tx1"/>
              </a:solidFill>
            </a:rPr>
            <a:t>Identificación y cuantificación del suelo destinado a los  </a:t>
          </a:r>
          <a:r>
            <a:rPr lang="es-ES_tradnl" sz="1600" b="0" kern="1200" dirty="0" smtClean="0">
              <a:solidFill>
                <a:schemeClr val="tx1"/>
              </a:solidFill>
            </a:rPr>
            <a:t>equipamientos, infraestructura, espacio público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Planes urbanísticos complementarios.</a:t>
          </a:r>
          <a:endParaRPr lang="es-ES" sz="1600" kern="1200" dirty="0"/>
        </a:p>
      </dsp:txBody>
      <dsp:txXfrm>
        <a:off x="0" y="3936486"/>
        <a:ext cx="7984130" cy="1249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D464-E75B-CD4F-92C5-55F7CDDE4F4B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EBF46-85DD-B843-80B6-6934C1E9B1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25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EBF46-85DD-B843-80B6-6934C1E9B12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72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1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94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61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64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3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15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1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49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35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53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76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0B4C-8104-A646-8A86-10795EFC178A}" type="datetimeFigureOut">
              <a:rPr lang="es-ES" smtClean="0"/>
              <a:t>18/11/2019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6EE66-1D65-994A-89EE-C60BCF8FB50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5062" y="6063702"/>
            <a:ext cx="1532112" cy="7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r="2820"/>
          <a:stretch/>
        </p:blipFill>
        <p:spPr>
          <a:xfrm>
            <a:off x="-25400" y="0"/>
            <a:ext cx="91694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12" name="Rectángulo 9"/>
          <p:cNvSpPr/>
          <p:nvPr/>
        </p:nvSpPr>
        <p:spPr>
          <a:xfrm>
            <a:off x="-25400" y="-9684"/>
            <a:ext cx="9169400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PLAN DE USO Y GESTIÓN DE SUELO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06110"/>
          </a:xfr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ES" sz="2400" dirty="0">
                <a:solidFill>
                  <a:schemeClr val="lt1"/>
                </a:solidFill>
              </a:rPr>
              <a:t>Formulación del instrumento de </a:t>
            </a:r>
            <a:r>
              <a:rPr lang="es-ES" sz="2400" dirty="0" smtClean="0">
                <a:solidFill>
                  <a:schemeClr val="lt1"/>
                </a:solidFill>
              </a:rPr>
              <a:t>planificación para el Distrito Metropolitano de Quito</a:t>
            </a:r>
          </a:p>
          <a:p>
            <a:r>
              <a:rPr lang="es-ES" sz="1600" dirty="0" smtClean="0">
                <a:solidFill>
                  <a:schemeClr val="lt1"/>
                </a:solidFill>
              </a:rPr>
              <a:t>Noviembre 2019</a:t>
            </a:r>
          </a:p>
        </p:txBody>
      </p:sp>
      <p:pic>
        <p:nvPicPr>
          <p:cNvPr id="14" name="Imagen 13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62">
                        <a14:foregroundMark x1="21691" y1="46739" x2="21691" y2="46739"/>
                        <a14:foregroundMark x1="30882" y1="51087" x2="30882" y2="51087"/>
                        <a14:foregroundMark x1="38603" y1="51087" x2="38603" y2="51087"/>
                        <a14:foregroundMark x1="46324" y1="48913" x2="46324" y2="48913"/>
                        <a14:foregroundMark x1="51838" y1="46739" x2="51838" y2="46739"/>
                        <a14:foregroundMark x1="58456" y1="48913" x2="58456" y2="48913"/>
                        <a14:foregroundMark x1="71691" y1="51087" x2="71691" y2="51087"/>
                        <a14:foregroundMark x1="80882" y1="48913" x2="80882" y2="48913"/>
                        <a14:foregroundMark x1="9559" y1="55435" x2="9559" y2="55435"/>
                        <a14:foregroundMark x1="87868" y1="40217" x2="87868" y2="40217"/>
                        <a14:foregroundMark x1="6985" y1="20652" x2="6985" y2="20652"/>
                        <a14:foregroundMark x1="10662" y1="25000" x2="10662" y2="25000"/>
                        <a14:foregroundMark x1="13971" y1="25000" x2="13971" y2="25000"/>
                        <a14:foregroundMark x1="16912" y1="21739" x2="16912" y2="21739"/>
                        <a14:foregroundMark x1="19118" y1="22826" x2="19118" y2="22826"/>
                        <a14:foregroundMark x1="22794" y1="22826" x2="22794" y2="22826"/>
                        <a14:foregroundMark x1="26103" y1="22826" x2="26103" y2="22826"/>
                        <a14:foregroundMark x1="29044" y1="21739" x2="29044" y2="21739"/>
                        <a14:foregroundMark x1="30515" y1="22826" x2="30515" y2="22826"/>
                        <a14:foregroundMark x1="33088" y1="23913" x2="33088" y2="23913"/>
                        <a14:foregroundMark x1="43750" y1="21739" x2="43750" y2="21739"/>
                        <a14:foregroundMark x1="39338" y1="18478" x2="39338" y2="18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989" r="3962"/>
          <a:stretch/>
        </p:blipFill>
        <p:spPr bwMode="auto">
          <a:xfrm>
            <a:off x="-23740" y="6242389"/>
            <a:ext cx="1944952" cy="605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5062" y="6063702"/>
            <a:ext cx="1532112" cy="7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458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4588" y="1308219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¿CUÁNDO DEBE ELABORARSE EL PUGS?</a:t>
            </a:r>
          </a:p>
          <a:p>
            <a:pPr marL="0" indent="0">
              <a:buFont typeface="Arial"/>
              <a:buNone/>
            </a:pPr>
            <a:endParaRPr lang="es-ES" sz="1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54589" y="1870753"/>
            <a:ext cx="8229600" cy="971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C" sz="1600" dirty="0" smtClean="0"/>
              <a:t>“El PUGS debe elaborarse obligatoriamente en </a:t>
            </a:r>
            <a:r>
              <a:rPr lang="es-EC" sz="1600" b="1" dirty="0" smtClean="0"/>
              <a:t>el primer año del siguiente periodo de mandato de las autoridades municipales y metropolitanas</a:t>
            </a:r>
            <a:r>
              <a:rPr lang="es-EC" sz="1600" dirty="0" smtClean="0"/>
              <a:t> (luego de aprobada la LOOTUGS), esto es, en el 2019.”</a:t>
            </a:r>
            <a:endParaRPr lang="es-EC" sz="160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54589" y="3860918"/>
            <a:ext cx="8229599" cy="1320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C" sz="1600" b="1" dirty="0" smtClean="0"/>
              <a:t>“Se recomienda contar con al menos </a:t>
            </a:r>
            <a:r>
              <a:rPr lang="es-EC" sz="1600" b="1" dirty="0"/>
              <a:t>un periodo de 12 meses para la elaboración </a:t>
            </a:r>
            <a:r>
              <a:rPr lang="es-EC" sz="1600" b="1" dirty="0" smtClean="0"/>
              <a:t>del PUGS</a:t>
            </a:r>
            <a:r>
              <a:rPr lang="es-EC" sz="1600" dirty="0" smtClean="0"/>
              <a:t>. Este </a:t>
            </a:r>
            <a:r>
              <a:rPr lang="es-EC" sz="1600" dirty="0"/>
              <a:t>periodo puede variar según la </a:t>
            </a:r>
            <a:r>
              <a:rPr lang="es-EC" sz="1600" dirty="0" smtClean="0"/>
              <a:t>información técnica </a:t>
            </a:r>
            <a:r>
              <a:rPr lang="es-EC" sz="1600" dirty="0"/>
              <a:t>que sirva de insumo para el diagnóstico con </a:t>
            </a:r>
            <a:r>
              <a:rPr lang="es-EC" sz="1600" dirty="0" smtClean="0"/>
              <a:t>la que </a:t>
            </a:r>
            <a:r>
              <a:rPr lang="es-EC" sz="1600" dirty="0"/>
              <a:t>se cuente</a:t>
            </a:r>
            <a:r>
              <a:rPr lang="es-EC" sz="1600" dirty="0" smtClean="0"/>
              <a:t>.” esto es, en el 2019.”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4589" y="3183438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¿CUÁNTO TIEMPO SE REQUIERE PARA LA FORMULACIÓN DEL PUGS?</a:t>
            </a:r>
          </a:p>
          <a:p>
            <a:pPr marL="0" indent="0">
              <a:buFont typeface="Arial"/>
              <a:buNone/>
            </a:pPr>
            <a:endParaRPr lang="es-ES" sz="1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1" y="6627168"/>
            <a:ext cx="3998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</a:t>
            </a:r>
            <a:r>
              <a:rPr lang="es-EC" sz="900" dirty="0"/>
              <a:t>Guía PUGS-ONU HABITAT, </a:t>
            </a:r>
            <a:r>
              <a:rPr lang="es-EC" sz="900" dirty="0" smtClean="0"/>
              <a:t>2018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6108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6627168"/>
            <a:ext cx="399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Planes de uso y gestión de suelo</a:t>
            </a:r>
            <a:r>
              <a:rPr lang="es-EC" sz="900" dirty="0" smtClean="0"/>
              <a:t>. Herramientas para su formulación, 2019</a:t>
            </a:r>
          </a:p>
          <a:p>
            <a:endParaRPr lang="es-ES" sz="9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1188" t="16280" r="11781"/>
          <a:stretch/>
        </p:blipFill>
        <p:spPr>
          <a:xfrm>
            <a:off x="43476" y="1689378"/>
            <a:ext cx="6401364" cy="41827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6345252" y="1720152"/>
            <a:ext cx="2635786" cy="151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sz="1200" b="1" dirty="0" smtClean="0"/>
              <a:t>“</a:t>
            </a:r>
            <a:r>
              <a:rPr lang="es-EC" sz="1200" dirty="0" smtClean="0"/>
              <a:t>El PUGS es complementario a la planificación del desarrollo y ordenamiento territorial planteada en el PDOT. (…) Su importancia radica en que </a:t>
            </a:r>
            <a:r>
              <a:rPr lang="es-EC" sz="1200" b="1" dirty="0" smtClean="0"/>
              <a:t>establece el marco normativo y detalla las regulaciones que permiten implementar el modelo territorial deseado”.   </a:t>
            </a:r>
            <a:endParaRPr lang="es-EC" sz="1200" dirty="0" smtClean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458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454588" y="1308219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ARTICULACIÓN PMDOT - PUGS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1783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Agrupar 41"/>
          <p:cNvGrpSpPr/>
          <p:nvPr/>
        </p:nvGrpSpPr>
        <p:grpSpPr>
          <a:xfrm rot="10800000">
            <a:off x="2419352" y="2795817"/>
            <a:ext cx="4305299" cy="3177678"/>
            <a:chOff x="2419352" y="2283173"/>
            <a:chExt cx="4305299" cy="3177678"/>
          </a:xfrm>
        </p:grpSpPr>
        <p:sp>
          <p:nvSpPr>
            <p:cNvPr id="4" name="Freeform 48"/>
            <p:cNvSpPr>
              <a:spLocks/>
            </p:cNvSpPr>
            <p:nvPr/>
          </p:nvSpPr>
          <p:spPr bwMode="auto">
            <a:xfrm rot="18900000">
              <a:off x="3298280" y="3971384"/>
              <a:ext cx="695198" cy="530527"/>
            </a:xfrm>
            <a:custGeom>
              <a:avLst/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9"/>
            <p:cNvSpPr>
              <a:spLocks/>
            </p:cNvSpPr>
            <p:nvPr/>
          </p:nvSpPr>
          <p:spPr bwMode="auto">
            <a:xfrm rot="18900000">
              <a:off x="3444686" y="3899119"/>
              <a:ext cx="425282" cy="281372"/>
            </a:xfrm>
            <a:custGeom>
              <a:avLst/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50"/>
            <p:cNvSpPr>
              <a:spLocks/>
            </p:cNvSpPr>
            <p:nvPr/>
          </p:nvSpPr>
          <p:spPr bwMode="auto">
            <a:xfrm rot="18900000">
              <a:off x="3820447" y="4458945"/>
              <a:ext cx="380891" cy="594248"/>
            </a:xfrm>
            <a:custGeom>
              <a:avLst/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51"/>
            <p:cNvSpPr>
              <a:spLocks/>
            </p:cNvSpPr>
            <p:nvPr/>
          </p:nvSpPr>
          <p:spPr bwMode="auto">
            <a:xfrm rot="18900000">
              <a:off x="4146527" y="4268535"/>
              <a:ext cx="554154" cy="404518"/>
            </a:xfrm>
            <a:custGeom>
              <a:avLst/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52"/>
            <p:cNvSpPr>
              <a:spLocks/>
            </p:cNvSpPr>
            <p:nvPr/>
          </p:nvSpPr>
          <p:spPr bwMode="auto">
            <a:xfrm rot="18900000">
              <a:off x="3788947" y="3907247"/>
              <a:ext cx="423134" cy="740304"/>
            </a:xfrm>
            <a:custGeom>
              <a:avLst/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53"/>
            <p:cNvSpPr>
              <a:spLocks/>
            </p:cNvSpPr>
            <p:nvPr/>
          </p:nvSpPr>
          <p:spPr bwMode="auto">
            <a:xfrm rot="18900000">
              <a:off x="3454513" y="2620495"/>
              <a:ext cx="499742" cy="504753"/>
            </a:xfrm>
            <a:custGeom>
              <a:avLst/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54"/>
            <p:cNvSpPr>
              <a:spLocks/>
            </p:cNvSpPr>
            <p:nvPr/>
          </p:nvSpPr>
          <p:spPr bwMode="auto">
            <a:xfrm rot="18900000">
              <a:off x="3640785" y="3001312"/>
              <a:ext cx="370868" cy="494729"/>
            </a:xfrm>
            <a:custGeom>
              <a:avLst/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55"/>
            <p:cNvSpPr>
              <a:spLocks/>
            </p:cNvSpPr>
            <p:nvPr/>
          </p:nvSpPr>
          <p:spPr bwMode="auto">
            <a:xfrm rot="18900000">
              <a:off x="4058323" y="2460487"/>
              <a:ext cx="632194" cy="420269"/>
            </a:xfrm>
            <a:custGeom>
              <a:avLst/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 rot="18900000">
              <a:off x="4307241" y="2676930"/>
              <a:ext cx="378028" cy="428145"/>
            </a:xfrm>
            <a:custGeom>
              <a:avLst/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57"/>
            <p:cNvSpPr>
              <a:spLocks/>
            </p:cNvSpPr>
            <p:nvPr/>
          </p:nvSpPr>
          <p:spPr bwMode="auto">
            <a:xfrm rot="18900000">
              <a:off x="3745653" y="2761640"/>
              <a:ext cx="763931" cy="555586"/>
            </a:xfrm>
            <a:custGeom>
              <a:avLst/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58"/>
            <p:cNvSpPr>
              <a:spLocks/>
            </p:cNvSpPr>
            <p:nvPr/>
          </p:nvSpPr>
          <p:spPr bwMode="auto">
            <a:xfrm rot="18900000">
              <a:off x="5107519" y="3949744"/>
              <a:ext cx="682312" cy="627182"/>
            </a:xfrm>
            <a:custGeom>
              <a:avLst/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59"/>
            <p:cNvSpPr>
              <a:spLocks/>
            </p:cNvSpPr>
            <p:nvPr/>
          </p:nvSpPr>
          <p:spPr bwMode="auto">
            <a:xfrm rot="18900000">
              <a:off x="4632413" y="3809029"/>
              <a:ext cx="579213" cy="660833"/>
            </a:xfrm>
            <a:custGeom>
              <a:avLst/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 rot="18900000">
              <a:off x="4976008" y="3221478"/>
              <a:ext cx="819776" cy="518356"/>
            </a:xfrm>
            <a:custGeom>
              <a:avLst/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 rot="18900000">
              <a:off x="4869607" y="3129819"/>
              <a:ext cx="617159" cy="471103"/>
            </a:xfrm>
            <a:custGeom>
              <a:avLst/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 rot="18900000">
              <a:off x="4725596" y="3422698"/>
              <a:ext cx="813332" cy="763931"/>
            </a:xfrm>
            <a:custGeom>
              <a:avLst/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 rot="18900000">
              <a:off x="3543425" y="2909164"/>
              <a:ext cx="1016665" cy="2551687"/>
            </a:xfrm>
            <a:custGeom>
              <a:avLst/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 rot="18900000">
              <a:off x="3422728" y="4027680"/>
              <a:ext cx="733861" cy="1134799"/>
            </a:xfrm>
            <a:custGeom>
              <a:avLst/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66"/>
            <p:cNvSpPr>
              <a:spLocks/>
            </p:cNvSpPr>
            <p:nvPr/>
          </p:nvSpPr>
          <p:spPr bwMode="auto">
            <a:xfrm rot="18900000">
              <a:off x="2974684" y="2481971"/>
              <a:ext cx="2378423" cy="1123343"/>
            </a:xfrm>
            <a:custGeom>
              <a:avLst/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67"/>
            <p:cNvSpPr>
              <a:spLocks/>
            </p:cNvSpPr>
            <p:nvPr/>
          </p:nvSpPr>
          <p:spPr bwMode="auto">
            <a:xfrm rot="18900000">
              <a:off x="3524554" y="2296392"/>
              <a:ext cx="1068930" cy="735293"/>
            </a:xfrm>
            <a:custGeom>
              <a:avLst/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4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69"/>
            <p:cNvSpPr>
              <a:spLocks/>
            </p:cNvSpPr>
            <p:nvPr/>
          </p:nvSpPr>
          <p:spPr bwMode="auto">
            <a:xfrm rot="18900000">
              <a:off x="4099475" y="3010536"/>
              <a:ext cx="2069845" cy="1570819"/>
            </a:xfrm>
            <a:custGeom>
              <a:avLst/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7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70"/>
            <p:cNvSpPr>
              <a:spLocks/>
            </p:cNvSpPr>
            <p:nvPr/>
          </p:nvSpPr>
          <p:spPr bwMode="auto">
            <a:xfrm rot="18900000">
              <a:off x="5096328" y="3379983"/>
              <a:ext cx="1035280" cy="962252"/>
            </a:xfrm>
            <a:custGeom>
              <a:avLst/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72"/>
            <p:cNvSpPr>
              <a:spLocks/>
            </p:cNvSpPr>
            <p:nvPr/>
          </p:nvSpPr>
          <p:spPr bwMode="auto">
            <a:xfrm rot="18900000">
              <a:off x="3487464" y="2283173"/>
              <a:ext cx="2380571" cy="2551687"/>
            </a:xfrm>
            <a:custGeom>
              <a:avLst/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5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 rot="18900000">
              <a:off x="3437009" y="4060905"/>
              <a:ext cx="704506" cy="1067498"/>
            </a:xfrm>
            <a:custGeom>
              <a:avLst/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68"/>
            <p:cNvSpPr>
              <a:spLocks/>
            </p:cNvSpPr>
            <p:nvPr/>
          </p:nvSpPr>
          <p:spPr bwMode="auto">
            <a:xfrm rot="18900000">
              <a:off x="3539346" y="2316029"/>
              <a:ext cx="1026689" cy="706654"/>
            </a:xfrm>
            <a:custGeom>
              <a:avLst/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 rot="18900000">
              <a:off x="5110462" y="3394832"/>
              <a:ext cx="999482" cy="927170"/>
            </a:xfrm>
            <a:custGeom>
              <a:avLst/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cxnSp>
          <p:nvCxnSpPr>
            <p:cNvPr id="29" name="Straight Connector 39"/>
            <p:cNvCxnSpPr/>
            <p:nvPr/>
          </p:nvCxnSpPr>
          <p:spPr>
            <a:xfrm flipH="1">
              <a:off x="2419353" y="2572911"/>
              <a:ext cx="1487816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1"/>
            <p:cNvCxnSpPr/>
            <p:nvPr/>
          </p:nvCxnSpPr>
          <p:spPr>
            <a:xfrm flipH="1">
              <a:off x="2419352" y="4670005"/>
              <a:ext cx="1246777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43"/>
            <p:cNvCxnSpPr/>
            <p:nvPr/>
          </p:nvCxnSpPr>
          <p:spPr>
            <a:xfrm>
              <a:off x="5689907" y="3866061"/>
              <a:ext cx="1034744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436"/>
          <p:cNvSpPr>
            <a:spLocks noChangeArrowheads="1"/>
          </p:cNvSpPr>
          <p:nvPr/>
        </p:nvSpPr>
        <p:spPr bwMode="auto">
          <a:xfrm>
            <a:off x="274812" y="3256307"/>
            <a:ext cx="2022429" cy="623248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b="1" dirty="0" smtClean="0">
                <a:solidFill>
                  <a:srgbClr val="273339"/>
                </a:solidFill>
              </a:rPr>
              <a:t>MODELO TERRITORIAL -MT</a:t>
            </a:r>
            <a:endParaRPr lang="en-US" b="1" dirty="0">
              <a:solidFill>
                <a:srgbClr val="273339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57200" y="3879555"/>
            <a:ext cx="1840041" cy="265457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DEFINICIÓN DE VARIABLES PARA EL DIAGNÓSTICO DEL MT VIGENTE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PROPUESTA DE INDICADORES TERRITORIALES PARA EL DIAGNÓSTICO DEL  MT VIGENTE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PROPUESTA CONCUEPTUAL DEL MT DESEADO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ctangle 1436"/>
          <p:cNvSpPr>
            <a:spLocks noChangeArrowheads="1"/>
          </p:cNvSpPr>
          <p:nvPr/>
        </p:nvSpPr>
        <p:spPr bwMode="auto">
          <a:xfrm>
            <a:off x="6828141" y="4798272"/>
            <a:ext cx="1959329" cy="346249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273339"/>
                </a:solidFill>
              </a:rPr>
              <a:t>URBANÍSTICO</a:t>
            </a:r>
            <a:endParaRPr lang="en-US" b="1" dirty="0">
              <a:solidFill>
                <a:srgbClr val="273339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828141" y="5081374"/>
            <a:ext cx="1835217" cy="931024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MODELO CONCEPTUAL DEL USO Y APROVECHAMIENTO DEL SUELO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1436"/>
          <p:cNvSpPr>
            <a:spLocks noChangeArrowheads="1"/>
          </p:cNvSpPr>
          <p:nvPr/>
        </p:nvSpPr>
        <p:spPr bwMode="auto">
          <a:xfrm>
            <a:off x="6828141" y="2776710"/>
            <a:ext cx="1959330" cy="346249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273339"/>
                </a:solidFill>
              </a:rPr>
              <a:t>ESTRUCTURANTE </a:t>
            </a:r>
            <a:endParaRPr lang="en-US" b="1" dirty="0">
              <a:solidFill>
                <a:srgbClr val="273339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828141" y="3091469"/>
            <a:ext cx="1835217" cy="1361911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CLASIFICACIÓN DEL SUELO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DEFINCIÓN CONCEPTUAL DE LOS POLIGONOS DE INTERVENCIÓN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45458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41" name="Marcador de contenido 2"/>
          <p:cNvSpPr txBox="1">
            <a:spLocks/>
          </p:cNvSpPr>
          <p:nvPr/>
        </p:nvSpPr>
        <p:spPr>
          <a:xfrm>
            <a:off x="454588" y="1308219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ARTICULACIÓN PMDOT - PUGS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sp>
        <p:nvSpPr>
          <p:cNvPr id="44" name="Marcador de contenido 2"/>
          <p:cNvSpPr txBox="1">
            <a:spLocks/>
          </p:cNvSpPr>
          <p:nvPr/>
        </p:nvSpPr>
        <p:spPr>
          <a:xfrm>
            <a:off x="457200" y="1689378"/>
            <a:ext cx="8226988" cy="381159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Comisión de Actualización y formulación del PMDOT - PUGS</a:t>
            </a:r>
          </a:p>
          <a:p>
            <a:pPr marL="0" indent="0" algn="ctr">
              <a:buFont typeface="Arial"/>
              <a:buNone/>
            </a:pPr>
            <a:endParaRPr lang="es-ES" sz="1800" dirty="0"/>
          </a:p>
        </p:txBody>
      </p:sp>
      <p:sp>
        <p:nvSpPr>
          <p:cNvPr id="45" name="Marcador de contenido 2"/>
          <p:cNvSpPr txBox="1">
            <a:spLocks/>
          </p:cNvSpPr>
          <p:nvPr/>
        </p:nvSpPr>
        <p:spPr>
          <a:xfrm>
            <a:off x="457200" y="2181748"/>
            <a:ext cx="8206158" cy="381159"/>
          </a:xfrm>
          <a:prstGeom prst="rect">
            <a:avLst/>
          </a:prstGeom>
          <a:noFill/>
          <a:ln w="28575" cmpd="sng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sz="1800" dirty="0" smtClean="0"/>
              <a:t>SPG / </a:t>
            </a:r>
            <a:r>
              <a:rPr lang="es-ES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STHV </a:t>
            </a:r>
            <a:r>
              <a:rPr lang="es-ES" sz="1800" dirty="0" smtClean="0"/>
              <a:t>/ IMPU / ICQ</a:t>
            </a:r>
          </a:p>
          <a:p>
            <a:pPr marL="0" indent="0" algn="ctr">
              <a:buFont typeface="Arial"/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1272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 smtClean="0">
                <a:solidFill>
                  <a:schemeClr val="accent6"/>
                </a:solidFill>
              </a:rPr>
              <a:t>Proceso clasificación de suelo (</a:t>
            </a:r>
            <a:r>
              <a:rPr lang="es-ES" sz="1600" dirty="0" err="1" smtClean="0">
                <a:solidFill>
                  <a:schemeClr val="accent6"/>
                </a:solidFill>
              </a:rPr>
              <a:t>seg</a:t>
            </a:r>
            <a:r>
              <a:rPr lang="is-IS" sz="1600" dirty="0" smtClean="0">
                <a:solidFill>
                  <a:schemeClr val="accent6"/>
                </a:solidFill>
              </a:rPr>
              <a:t>ú</a:t>
            </a:r>
            <a:r>
              <a:rPr lang="es-ES" sz="1600" dirty="0" smtClean="0">
                <a:solidFill>
                  <a:schemeClr val="accent6"/>
                </a:solidFill>
              </a:rPr>
              <a:t>n reglamento y guías PUGS)</a:t>
            </a:r>
          </a:p>
        </p:txBody>
      </p:sp>
    </p:spTree>
    <p:extLst>
      <p:ext uri="{BB962C8B-B14F-4D97-AF65-F5344CB8AC3E}">
        <p14:creationId xmlns:p14="http://schemas.microsoft.com/office/powerpoint/2010/main" val="7219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974091"/>
              </p:ext>
            </p:extLst>
          </p:nvPr>
        </p:nvGraphicFramePr>
        <p:xfrm>
          <a:off x="394379" y="3336819"/>
          <a:ext cx="8531131" cy="319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124"/>
                <a:gridCol w="675823"/>
                <a:gridCol w="617562"/>
                <a:gridCol w="594258"/>
                <a:gridCol w="570954"/>
                <a:gridCol w="559302"/>
                <a:gridCol w="535997"/>
                <a:gridCol w="559302"/>
                <a:gridCol w="512693"/>
                <a:gridCol w="526116"/>
              </a:tblGrid>
              <a:tr h="4500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Sep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Oct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Nov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Dic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Ene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Feb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Mar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Abr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May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330398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Articulación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PMDOT</a:t>
                      </a:r>
                      <a:endParaRPr lang="en-US" sz="1200" b="1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</a:tr>
              <a:tr h="330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 smtClean="0"/>
                        <a:t>Visión</a:t>
                      </a:r>
                      <a:r>
                        <a:rPr lang="en-US" sz="1200" dirty="0" smtClean="0"/>
                        <a:t> y </a:t>
                      </a:r>
                      <a:r>
                        <a:rPr lang="en-US" sz="1200" dirty="0" err="1" smtClean="0"/>
                        <a:t>Diagnóstico</a:t>
                      </a:r>
                      <a:r>
                        <a:rPr lang="en-US" sz="1200" dirty="0" smtClean="0"/>
                        <a:t> del PMDOT </a:t>
                      </a:r>
                      <a:r>
                        <a:rPr lang="en-US" sz="1200" dirty="0" err="1" smtClean="0"/>
                        <a:t>vigente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330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 smtClean="0"/>
                        <a:t>Recopilación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información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institiucional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33039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>
                    <a:noFill/>
                  </a:tcPr>
                </a:tc>
              </a:tr>
              <a:tr h="330398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Diagnóstico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Modelo</a:t>
                      </a:r>
                      <a:r>
                        <a:rPr lang="en-US" sz="1200" b="1" dirty="0" smtClean="0"/>
                        <a:t> Territorial 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</a:tr>
              <a:tr h="330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200" dirty="0" smtClean="0"/>
                        <a:t>Conceptualización 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330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 smtClean="0"/>
                        <a:t>Definición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indicadores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territoriales</a:t>
                      </a:r>
                      <a:r>
                        <a:rPr lang="en-US" sz="1200" dirty="0" smtClean="0"/>
                        <a:t> y  </a:t>
                      </a:r>
                      <a:r>
                        <a:rPr lang="en-US" sz="1200" dirty="0" err="1" smtClean="0"/>
                        <a:t>evaluación</a:t>
                      </a:r>
                      <a:r>
                        <a:rPr lang="en-US" sz="1200" dirty="0" smtClean="0"/>
                        <a:t> del</a:t>
                      </a:r>
                      <a:r>
                        <a:rPr lang="en-US" sz="1200" baseline="0" dirty="0" smtClean="0"/>
                        <a:t> MT </a:t>
                      </a:r>
                      <a:r>
                        <a:rPr lang="en-US" sz="1200" baseline="0" dirty="0" err="1" smtClean="0"/>
                        <a:t>vigente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  <a:tr h="330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 smtClean="0"/>
                        <a:t>Propuesta</a:t>
                      </a:r>
                      <a:r>
                        <a:rPr lang="en-US" sz="1200" dirty="0" smtClean="0"/>
                        <a:t> conceptual</a:t>
                      </a:r>
                      <a:r>
                        <a:rPr lang="en-US" sz="1200" baseline="0" dirty="0" smtClean="0"/>
                        <a:t> del MTD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Rectangle 9"/>
          <p:cNvSpPr/>
          <p:nvPr/>
        </p:nvSpPr>
        <p:spPr>
          <a:xfrm>
            <a:off x="3798225" y="3822594"/>
            <a:ext cx="2437068" cy="26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120 </a:t>
            </a:r>
            <a:r>
              <a:rPr lang="en-US" sz="1200" dirty="0" err="1" smtClean="0"/>
              <a:t>días</a:t>
            </a:r>
            <a:endParaRPr lang="en-US" sz="1200" dirty="0"/>
          </a:p>
        </p:txBody>
      </p:sp>
      <p:sp>
        <p:nvSpPr>
          <p:cNvPr id="6" name="Rectangle 10"/>
          <p:cNvSpPr/>
          <p:nvPr/>
        </p:nvSpPr>
        <p:spPr>
          <a:xfrm>
            <a:off x="3798225" y="4145682"/>
            <a:ext cx="1429872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Rectangle 11"/>
          <p:cNvSpPr/>
          <p:nvPr/>
        </p:nvSpPr>
        <p:spPr>
          <a:xfrm>
            <a:off x="6378243" y="6210450"/>
            <a:ext cx="284986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Rectangle 12"/>
          <p:cNvSpPr/>
          <p:nvPr/>
        </p:nvSpPr>
        <p:spPr>
          <a:xfrm>
            <a:off x="4694020" y="5861877"/>
            <a:ext cx="967126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Rectangle 13"/>
          <p:cNvSpPr/>
          <p:nvPr/>
        </p:nvSpPr>
        <p:spPr>
          <a:xfrm>
            <a:off x="4274544" y="5491705"/>
            <a:ext cx="780692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Rectangle 14"/>
          <p:cNvSpPr/>
          <p:nvPr/>
        </p:nvSpPr>
        <p:spPr>
          <a:xfrm>
            <a:off x="4111414" y="5139231"/>
            <a:ext cx="2122997" cy="26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100 </a:t>
            </a:r>
            <a:r>
              <a:rPr lang="en-US" sz="1200" dirty="0" err="1" smtClean="0"/>
              <a:t>días</a:t>
            </a:r>
            <a:endParaRPr lang="en-US" sz="1200" dirty="0"/>
          </a:p>
        </p:txBody>
      </p:sp>
      <p:sp>
        <p:nvSpPr>
          <p:cNvPr id="11" name="Rectangle 16"/>
          <p:cNvSpPr/>
          <p:nvPr/>
        </p:nvSpPr>
        <p:spPr>
          <a:xfrm>
            <a:off x="3798224" y="4464943"/>
            <a:ext cx="2084312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Isosceles Triangle 18"/>
          <p:cNvSpPr/>
          <p:nvPr/>
        </p:nvSpPr>
        <p:spPr>
          <a:xfrm rot="10800000">
            <a:off x="5228097" y="3984554"/>
            <a:ext cx="203200" cy="20574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20"/>
          <p:cNvCxnSpPr>
            <a:stCxn id="13" idx="0"/>
          </p:cNvCxnSpPr>
          <p:nvPr/>
        </p:nvCxnSpPr>
        <p:spPr>
          <a:xfrm>
            <a:off x="5329697" y="4190294"/>
            <a:ext cx="882" cy="2470622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1"/>
          <p:cNvCxnSpPr/>
          <p:nvPr/>
        </p:nvCxnSpPr>
        <p:spPr>
          <a:xfrm>
            <a:off x="6235292" y="3109472"/>
            <a:ext cx="0" cy="3556275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4413018" y="6494389"/>
            <a:ext cx="9175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accent6"/>
                </a:solidFill>
              </a:rPr>
              <a:t>Estado actual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5567197" y="6475280"/>
            <a:ext cx="6672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err="1" smtClean="0">
                <a:solidFill>
                  <a:schemeClr val="accent6"/>
                </a:solidFill>
              </a:rPr>
              <a:t>Término</a:t>
            </a:r>
            <a:r>
              <a:rPr lang="en-US" sz="1050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r>
              <a:rPr lang="en-US" sz="1050" dirty="0" err="1" smtClean="0">
                <a:solidFill>
                  <a:schemeClr val="accent6"/>
                </a:solidFill>
              </a:rPr>
              <a:t>contrato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19" name="Rectángulo 18"/>
          <p:cNvSpPr/>
          <p:nvPr/>
        </p:nvSpPr>
        <p:spPr>
          <a:xfrm>
            <a:off x="457200" y="1263027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Se determinó que es de relevancia la contratación de una equipo multidisciplinario.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Con el segundo proceso de contratación se definió las actividades principales para la formulación del PUGS, las mismas que tendrán como alcance el nivel de diagnóstico y conceptualización del Modelo </a:t>
            </a:r>
            <a:r>
              <a:rPr lang="es-ES_tradnl" sz="1600" dirty="0" err="1"/>
              <a:t>T</a:t>
            </a:r>
            <a:r>
              <a:rPr lang="es-ES_tradnl" sz="1600" dirty="0" err="1" smtClean="0"/>
              <a:t>erritoral</a:t>
            </a:r>
            <a:r>
              <a:rPr lang="es-ES_tradnl" sz="1600" dirty="0" smtClean="0"/>
              <a:t> vi</a:t>
            </a:r>
            <a:r>
              <a:rPr lang="es-ES" sz="1600" dirty="0" smtClean="0"/>
              <a:t>ge</a:t>
            </a:r>
            <a:r>
              <a:rPr lang="es-ES_tradnl" sz="1600" dirty="0" err="1" smtClean="0"/>
              <a:t>nte</a:t>
            </a:r>
            <a:r>
              <a:rPr lang="es-ES_tradnl" sz="1600" dirty="0"/>
              <a:t> </a:t>
            </a:r>
            <a:r>
              <a:rPr lang="es-ES_tradnl" sz="1600" dirty="0" smtClean="0"/>
              <a:t>y deseado. </a:t>
            </a:r>
            <a:endParaRPr lang="es-ES_tradnl" sz="1600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Primer proceso de contratación: </a:t>
            </a:r>
            <a:r>
              <a:rPr lang="es-ES_tradnl" sz="1600" b="1" dirty="0" smtClean="0"/>
              <a:t>julio 2019 – 09 de septiembre 2019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Segundo proceso de contratación: </a:t>
            </a:r>
            <a:r>
              <a:rPr lang="es-ES_tradnl" sz="1600" b="1" dirty="0" smtClean="0"/>
              <a:t>septiembre de 2019 – 21 de octubre de 2019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Tercer proceso de contratación: </a:t>
            </a:r>
            <a:r>
              <a:rPr lang="es-ES_tradnl" sz="1600" b="1" dirty="0" smtClean="0"/>
              <a:t>octubre 2019 – en proceso</a:t>
            </a:r>
          </a:p>
          <a:p>
            <a:pPr marL="285750" indent="-285750">
              <a:buFont typeface="Arial"/>
              <a:buChar char="•"/>
            </a:pPr>
            <a:endParaRPr lang="es-ES_tradnl" sz="1600" dirty="0"/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457200" y="915515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EQUIPO TÉCNICO PUGS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sp>
        <p:nvSpPr>
          <p:cNvPr id="21" name="Rectángulo 20"/>
          <p:cNvSpPr/>
          <p:nvPr/>
        </p:nvSpPr>
        <p:spPr>
          <a:xfrm>
            <a:off x="8880689" y="6781413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it-IT" sz="1200" b="1" dirty="0" err="1">
                <a:solidFill>
                  <a:srgbClr val="FFFFFF"/>
                </a:solidFill>
              </a:rPr>
              <a:t>Abr</a:t>
            </a:r>
            <a:endParaRPr lang="it-IT" dirty="0">
              <a:latin typeface="Arial"/>
            </a:endParaRPr>
          </a:p>
        </p:txBody>
      </p:sp>
      <p:sp>
        <p:nvSpPr>
          <p:cNvPr id="22" name="Isosceles Triangle 17"/>
          <p:cNvSpPr/>
          <p:nvPr/>
        </p:nvSpPr>
        <p:spPr>
          <a:xfrm rot="10800000">
            <a:off x="5228096" y="5653665"/>
            <a:ext cx="203200" cy="20574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1"/>
          <p:cNvCxnSpPr/>
          <p:nvPr/>
        </p:nvCxnSpPr>
        <p:spPr>
          <a:xfrm>
            <a:off x="8881024" y="3109472"/>
            <a:ext cx="0" cy="3551444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5"/>
          <p:cNvSpPr txBox="1"/>
          <p:nvPr/>
        </p:nvSpPr>
        <p:spPr>
          <a:xfrm>
            <a:off x="7257486" y="3106828"/>
            <a:ext cx="1623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 smtClean="0">
                <a:solidFill>
                  <a:schemeClr val="accent6"/>
                </a:solidFill>
              </a:rPr>
              <a:t>Proyecto</a:t>
            </a:r>
            <a:r>
              <a:rPr lang="en-US" sz="1050" dirty="0" smtClean="0">
                <a:solidFill>
                  <a:schemeClr val="accent6"/>
                </a:solidFill>
              </a:rPr>
              <a:t> </a:t>
            </a:r>
            <a:r>
              <a:rPr lang="es-ES" sz="1050" dirty="0" smtClean="0">
                <a:solidFill>
                  <a:schemeClr val="accent6"/>
                </a:solidFill>
              </a:rPr>
              <a:t>de Ordenanza 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28" name="Rectangle 16"/>
          <p:cNvSpPr/>
          <p:nvPr/>
        </p:nvSpPr>
        <p:spPr>
          <a:xfrm>
            <a:off x="6378243" y="4464943"/>
            <a:ext cx="1578369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" name="Rectangle 12"/>
          <p:cNvSpPr/>
          <p:nvPr/>
        </p:nvSpPr>
        <p:spPr>
          <a:xfrm>
            <a:off x="5469445" y="6217908"/>
            <a:ext cx="764966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97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952420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FLUJO DE TRABAJO PUGS SEP-DIC 2019  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10" y="1566661"/>
            <a:ext cx="6415874" cy="51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952420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FLUJO DE TRABAJO PUGS 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98" y="1333579"/>
            <a:ext cx="6755538" cy="47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457200" y="1763311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 smtClean="0"/>
              <a:t>B</a:t>
            </a:r>
            <a:r>
              <a:rPr lang="es-ES_tradnl" sz="1600" dirty="0" smtClean="0"/>
              <a:t>ase de datos con la información e insumos técnicos existentes</a:t>
            </a:r>
            <a:endParaRPr lang="es-ES_tradnl" sz="1600" dirty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Revisión de la documentación, análisis de insumos territoriales</a:t>
            </a:r>
            <a:r>
              <a:rPr lang="es-ES_tradnl" sz="1600" dirty="0"/>
              <a:t> </a:t>
            </a:r>
            <a:r>
              <a:rPr lang="es-ES_tradnl" sz="1600" dirty="0" smtClean="0"/>
              <a:t>y cartográficas para la elaboración de mapas base </a:t>
            </a:r>
            <a:r>
              <a:rPr lang="es-ES_tradnl" sz="1600" dirty="0" err="1" smtClean="0"/>
              <a:t>estructurantes</a:t>
            </a:r>
            <a:endParaRPr lang="es-ES_tradnl" sz="1600" dirty="0" smtClean="0"/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Archivos con limitaciones técnicas, no estructurada, no completa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7200" y="1308219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RECOPILACIÓN DE INFORMACIÓN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grpSp>
        <p:nvGrpSpPr>
          <p:cNvPr id="10" name="Agrupar 9"/>
          <p:cNvGrpSpPr/>
          <p:nvPr/>
        </p:nvGrpSpPr>
        <p:grpSpPr>
          <a:xfrm>
            <a:off x="817409" y="3160459"/>
            <a:ext cx="1904965" cy="888950"/>
            <a:chOff x="7272" y="800800"/>
            <a:chExt cx="1904965" cy="2462399"/>
          </a:xfrm>
        </p:grpSpPr>
        <p:sp>
          <p:nvSpPr>
            <p:cNvPr id="17" name="Rectángulo redondeado 16"/>
            <p:cNvSpPr/>
            <p:nvPr/>
          </p:nvSpPr>
          <p:spPr>
            <a:xfrm>
              <a:off x="7272" y="800800"/>
              <a:ext cx="1904965" cy="2462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7272" y="800800"/>
              <a:ext cx="1904965" cy="762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SGP</a:t>
              </a:r>
              <a:endParaRPr lang="es-ES" sz="1600" kern="1200" dirty="0"/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3462643" y="3160459"/>
            <a:ext cx="1907143" cy="888950"/>
            <a:chOff x="3067126" y="800800"/>
            <a:chExt cx="1907143" cy="2462399"/>
          </a:xfrm>
        </p:grpSpPr>
        <p:sp>
          <p:nvSpPr>
            <p:cNvPr id="15" name="Rectángulo redondeado 14"/>
            <p:cNvSpPr/>
            <p:nvPr/>
          </p:nvSpPr>
          <p:spPr>
            <a:xfrm>
              <a:off x="3067126" y="800800"/>
              <a:ext cx="1907143" cy="2462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3067126" y="800800"/>
              <a:ext cx="1907143" cy="2077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/>
                <a:t>SECRETARIAS Y DIRECCIONES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6063579" y="3160459"/>
            <a:ext cx="1907143" cy="888950"/>
            <a:chOff x="6129158" y="800800"/>
            <a:chExt cx="1907143" cy="2462399"/>
          </a:xfrm>
        </p:grpSpPr>
        <p:sp>
          <p:nvSpPr>
            <p:cNvPr id="13" name="Rectángulo redondeado 12"/>
            <p:cNvSpPr/>
            <p:nvPr/>
          </p:nvSpPr>
          <p:spPr>
            <a:xfrm>
              <a:off x="6129158" y="800800"/>
              <a:ext cx="1907143" cy="24623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6129158" y="800800"/>
              <a:ext cx="1907143" cy="1786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IMPU</a:t>
              </a:r>
              <a:endParaRPr lang="es-ES" sz="1600" kern="1200" dirty="0"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92829" y="3739649"/>
            <a:ext cx="1907143" cy="2476823"/>
            <a:chOff x="394814" y="771828"/>
            <a:chExt cx="1907143" cy="3283200"/>
          </a:xfrm>
        </p:grpSpPr>
        <p:sp>
          <p:nvSpPr>
            <p:cNvPr id="28" name="Rectángulo redondeado 27"/>
            <p:cNvSpPr/>
            <p:nvPr/>
          </p:nvSpPr>
          <p:spPr>
            <a:xfrm>
              <a:off x="394814" y="771828"/>
              <a:ext cx="1907143" cy="3283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450672" y="827686"/>
              <a:ext cx="1795427" cy="3171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kern="1200" dirty="0" smtClean="0"/>
                <a:t>Atlas ambiental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kern="1200" dirty="0" smtClean="0"/>
                <a:t>Información institucional: ambiental, económico, movilidad, social</a:t>
              </a:r>
              <a:endParaRPr lang="es-ES" sz="1400" kern="1200" dirty="0"/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3741816" y="3739649"/>
            <a:ext cx="1907143" cy="2476823"/>
            <a:chOff x="3458421" y="771828"/>
            <a:chExt cx="1907143" cy="3283200"/>
          </a:xfrm>
        </p:grpSpPr>
        <p:sp>
          <p:nvSpPr>
            <p:cNvPr id="26" name="Rectángulo redondeado 25"/>
            <p:cNvSpPr/>
            <p:nvPr/>
          </p:nvSpPr>
          <p:spPr>
            <a:xfrm>
              <a:off x="3458421" y="771828"/>
              <a:ext cx="1907143" cy="3283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3514279" y="827686"/>
              <a:ext cx="1795427" cy="3171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/>
                <a:t>Consultor</a:t>
              </a:r>
              <a:r>
                <a:rPr lang="cs-CZ" sz="1400" dirty="0" err="1"/>
                <a:t>í</a:t>
              </a:r>
              <a:r>
                <a:rPr lang="es-ES" sz="1400" dirty="0"/>
                <a:t>as: movilidad/ flujos 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/>
                <a:t>Planes maestros: Espacio Público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/>
                <a:t>Planes especiales: DMPPS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/>
                <a:t>Corredor Metropolitano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/>
                <a:t>Estudios: Riesgos, Centro Histórico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/>
                <a:t>Proyectos: </a:t>
              </a:r>
              <a:r>
                <a:rPr lang="es-ES" sz="1400" dirty="0" smtClean="0"/>
                <a:t>IGM</a:t>
              </a:r>
              <a:endParaRPr lang="es-ES" sz="1400" dirty="0"/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6344327" y="3739649"/>
            <a:ext cx="1907143" cy="2476823"/>
            <a:chOff x="6522028" y="771828"/>
            <a:chExt cx="1907143" cy="3283200"/>
          </a:xfrm>
        </p:grpSpPr>
        <p:sp>
          <p:nvSpPr>
            <p:cNvPr id="24" name="Rectángulo redondeado 23"/>
            <p:cNvSpPr/>
            <p:nvPr/>
          </p:nvSpPr>
          <p:spPr>
            <a:xfrm>
              <a:off x="6522028" y="771828"/>
              <a:ext cx="1907143" cy="3283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6577886" y="827686"/>
              <a:ext cx="1795427" cy="3171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/>
                <a:t>Consultorías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/>
                <a:t>Proyectos a largo plazo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/>
                <a:t>Visión 2040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/>
                <a:t>Información geográfica, estadística, </a:t>
              </a:r>
              <a:r>
                <a:rPr lang="es-ES" sz="1400" dirty="0" smtClean="0"/>
                <a:t>mapas</a:t>
              </a:r>
              <a:endParaRPr lang="es-ES" sz="1400" dirty="0"/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817409" y="6300260"/>
            <a:ext cx="7434061" cy="474823"/>
            <a:chOff x="2200453" y="152988"/>
            <a:chExt cx="612925" cy="47482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lecha derecha 33"/>
            <p:cNvSpPr/>
            <p:nvPr/>
          </p:nvSpPr>
          <p:spPr>
            <a:xfrm>
              <a:off x="2200453" y="152988"/>
              <a:ext cx="612925" cy="47482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lecha derecha 4"/>
            <p:cNvSpPr/>
            <p:nvPr/>
          </p:nvSpPr>
          <p:spPr>
            <a:xfrm>
              <a:off x="2200453" y="247953"/>
              <a:ext cx="470478" cy="2848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/>
            </a:p>
          </p:txBody>
        </p:sp>
      </p:grpSp>
      <p:sp>
        <p:nvSpPr>
          <p:cNvPr id="36" name="Rectángulo 35"/>
          <p:cNvSpPr/>
          <p:nvPr/>
        </p:nvSpPr>
        <p:spPr>
          <a:xfrm>
            <a:off x="817409" y="6336970"/>
            <a:ext cx="6885338" cy="2972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400" kern="1200" dirty="0" smtClean="0">
                <a:solidFill>
                  <a:schemeClr val="bg1"/>
                </a:solidFill>
              </a:rPr>
              <a:t>GENERACIÓN DE BASE DE DATOS PUGS</a:t>
            </a:r>
            <a:endParaRPr lang="es-ES" sz="14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927060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GENERACIÓN DE INSUMOS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22946" t="18859" r="41764" b="1720"/>
          <a:stretch/>
        </p:blipFill>
        <p:spPr>
          <a:xfrm>
            <a:off x="871537" y="1770675"/>
            <a:ext cx="3548063" cy="48004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23113" t="19186" r="41483" b="833"/>
          <a:stretch/>
        </p:blipFill>
        <p:spPr>
          <a:xfrm>
            <a:off x="4700588" y="1749244"/>
            <a:ext cx="3571875" cy="485121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16569" y="136738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MAPAS DE ZONAS DE PROTECCIÓN ECOLÓGICA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700588" y="1259660"/>
            <a:ext cx="372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MAPA DE USO DE SUELO (IGM) Y ZONAS DE PROTECCIÓN ECOLÓGICA DMQ</a:t>
            </a:r>
          </a:p>
        </p:txBody>
      </p:sp>
    </p:spTree>
    <p:extLst>
      <p:ext uri="{BB962C8B-B14F-4D97-AF65-F5344CB8AC3E}">
        <p14:creationId xmlns:p14="http://schemas.microsoft.com/office/powerpoint/2010/main" val="3318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2195" t="14166" r="41400"/>
          <a:stretch/>
        </p:blipFill>
        <p:spPr>
          <a:xfrm>
            <a:off x="891148" y="1672842"/>
            <a:ext cx="3514725" cy="49818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2445" t="15397" r="40898" b="972"/>
          <a:stretch/>
        </p:blipFill>
        <p:spPr>
          <a:xfrm>
            <a:off x="4863072" y="1700918"/>
            <a:ext cx="3607595" cy="4948259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457200" y="927060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GENERACIÓN DE INSUMOS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288397" y="1365065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DENSIDAD POBLACIONAL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295269" y="118909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MAPA VIAL DEL DISTRITO METROPOLITANO DE QUITO </a:t>
            </a:r>
          </a:p>
        </p:txBody>
      </p:sp>
    </p:spTree>
    <p:extLst>
      <p:ext uri="{BB962C8B-B14F-4D97-AF65-F5344CB8AC3E}">
        <p14:creationId xmlns:p14="http://schemas.microsoft.com/office/powerpoint/2010/main" val="4578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5745" y="885415"/>
            <a:ext cx="2957512" cy="11079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SECRETARÍA DE TERRITORIO, HABITAT Y VIVIENDA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6"/>
          <p:cNvSpPr/>
          <p:nvPr/>
        </p:nvSpPr>
        <p:spPr>
          <a:xfrm>
            <a:off x="3657137" y="269462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LOOTUGS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77"/>
          <p:cNvSpPr txBox="1"/>
          <p:nvPr/>
        </p:nvSpPr>
        <p:spPr>
          <a:xfrm>
            <a:off x="2132631" y="2686728"/>
            <a:ext cx="10082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0" name="TextBox 78"/>
          <p:cNvSpPr txBox="1"/>
          <p:nvPr/>
        </p:nvSpPr>
        <p:spPr>
          <a:xfrm>
            <a:off x="2132631" y="3042023"/>
            <a:ext cx="10082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1" name="TextBox 80"/>
          <p:cNvSpPr txBox="1"/>
          <p:nvPr/>
        </p:nvSpPr>
        <p:spPr>
          <a:xfrm>
            <a:off x="2132631" y="3424314"/>
            <a:ext cx="10082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2132631" y="3779691"/>
            <a:ext cx="10082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3" name="TextBox 83"/>
          <p:cNvSpPr txBox="1"/>
          <p:nvPr/>
        </p:nvSpPr>
        <p:spPr>
          <a:xfrm>
            <a:off x="2132631" y="4137440"/>
            <a:ext cx="10082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en-US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4" name="Rectangle 85"/>
          <p:cNvSpPr/>
          <p:nvPr/>
        </p:nvSpPr>
        <p:spPr>
          <a:xfrm>
            <a:off x="3657137" y="3048166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 DE USO Y GESTIÓN DE SUELO - PUGS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87"/>
          <p:cNvSpPr/>
          <p:nvPr/>
        </p:nvSpPr>
        <p:spPr>
          <a:xfrm>
            <a:off x="3657137" y="342900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PROCESO DE FORMULACIÓN PUGS - MDMQ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89"/>
          <p:cNvSpPr/>
          <p:nvPr/>
        </p:nvSpPr>
        <p:spPr>
          <a:xfrm>
            <a:off x="3657137" y="378904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ESTADO ACTUAL 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90"/>
          <p:cNvSpPr/>
          <p:nvPr/>
        </p:nvSpPr>
        <p:spPr>
          <a:xfrm>
            <a:off x="3657137" y="4149080"/>
            <a:ext cx="5184576" cy="353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HOJA DE RUTA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11"/>
          <p:cNvGrpSpPr/>
          <p:nvPr/>
        </p:nvGrpSpPr>
        <p:grpSpPr>
          <a:xfrm>
            <a:off x="2573779" y="3048167"/>
            <a:ext cx="4644516" cy="1067760"/>
            <a:chOff x="3431704" y="2921223"/>
            <a:chExt cx="8357247" cy="1423680"/>
          </a:xfrm>
        </p:grpSpPr>
        <p:cxnSp>
          <p:nvCxnSpPr>
            <p:cNvPr id="19" name="Straight Connector 9"/>
            <p:cNvCxnSpPr/>
            <p:nvPr/>
          </p:nvCxnSpPr>
          <p:spPr>
            <a:xfrm>
              <a:off x="3431704" y="2921223"/>
              <a:ext cx="835724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19"/>
            <p:cNvCxnSpPr/>
            <p:nvPr/>
          </p:nvCxnSpPr>
          <p:spPr>
            <a:xfrm>
              <a:off x="3431704" y="3395783"/>
              <a:ext cx="835724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20"/>
            <p:cNvCxnSpPr/>
            <p:nvPr/>
          </p:nvCxnSpPr>
          <p:spPr>
            <a:xfrm>
              <a:off x="3431704" y="3870343"/>
              <a:ext cx="835724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1"/>
            <p:cNvCxnSpPr/>
            <p:nvPr/>
          </p:nvCxnSpPr>
          <p:spPr>
            <a:xfrm>
              <a:off x="3431704" y="4344903"/>
              <a:ext cx="835724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8"/>
          <p:cNvGrpSpPr/>
          <p:nvPr/>
        </p:nvGrpSpPr>
        <p:grpSpPr>
          <a:xfrm>
            <a:off x="7466653" y="2744434"/>
            <a:ext cx="561731" cy="253916"/>
            <a:chOff x="6475651" y="1608688"/>
            <a:chExt cx="748975" cy="338555"/>
          </a:xfrm>
        </p:grpSpPr>
        <p:sp>
          <p:nvSpPr>
            <p:cNvPr id="24" name="Shape 2526"/>
            <p:cNvSpPr/>
            <p:nvPr/>
          </p:nvSpPr>
          <p:spPr>
            <a:xfrm>
              <a:off x="6475651" y="163830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 i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6841615" y="1608688"/>
              <a:ext cx="383011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</a:rPr>
                <a:t>5’</a:t>
              </a:r>
            </a:p>
          </p:txBody>
        </p:sp>
      </p:grpSp>
      <p:grpSp>
        <p:nvGrpSpPr>
          <p:cNvPr id="26" name="Group 31"/>
          <p:cNvGrpSpPr/>
          <p:nvPr/>
        </p:nvGrpSpPr>
        <p:grpSpPr>
          <a:xfrm>
            <a:off x="7466653" y="3099727"/>
            <a:ext cx="561731" cy="253916"/>
            <a:chOff x="6475651" y="1608688"/>
            <a:chExt cx="748975" cy="338555"/>
          </a:xfrm>
        </p:grpSpPr>
        <p:sp>
          <p:nvSpPr>
            <p:cNvPr id="27" name="Shape 2526"/>
            <p:cNvSpPr/>
            <p:nvPr/>
          </p:nvSpPr>
          <p:spPr>
            <a:xfrm>
              <a:off x="6475651" y="163830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 i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TextBox 33"/>
            <p:cNvSpPr txBox="1"/>
            <p:nvPr/>
          </p:nvSpPr>
          <p:spPr>
            <a:xfrm>
              <a:off x="6749708" y="1608688"/>
              <a:ext cx="474918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</a:rPr>
                <a:t>15’</a:t>
              </a:r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7466653" y="3455020"/>
            <a:ext cx="561731" cy="253916"/>
            <a:chOff x="6475651" y="1608688"/>
            <a:chExt cx="748975" cy="338555"/>
          </a:xfrm>
        </p:grpSpPr>
        <p:sp>
          <p:nvSpPr>
            <p:cNvPr id="30" name="Shape 2526"/>
            <p:cNvSpPr/>
            <p:nvPr/>
          </p:nvSpPr>
          <p:spPr>
            <a:xfrm>
              <a:off x="6475651" y="163830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 i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6"/>
            <p:cNvSpPr txBox="1"/>
            <p:nvPr/>
          </p:nvSpPr>
          <p:spPr>
            <a:xfrm>
              <a:off x="6749708" y="1608688"/>
              <a:ext cx="474918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</a:rPr>
                <a:t>25’</a:t>
              </a:r>
            </a:p>
          </p:txBody>
        </p:sp>
      </p:grpSp>
      <p:grpSp>
        <p:nvGrpSpPr>
          <p:cNvPr id="32" name="Group 37"/>
          <p:cNvGrpSpPr/>
          <p:nvPr/>
        </p:nvGrpSpPr>
        <p:grpSpPr>
          <a:xfrm>
            <a:off x="7466653" y="3810313"/>
            <a:ext cx="561731" cy="253916"/>
            <a:chOff x="6475651" y="1608688"/>
            <a:chExt cx="748975" cy="338555"/>
          </a:xfrm>
        </p:grpSpPr>
        <p:sp>
          <p:nvSpPr>
            <p:cNvPr id="33" name="Shape 2526"/>
            <p:cNvSpPr/>
            <p:nvPr/>
          </p:nvSpPr>
          <p:spPr>
            <a:xfrm>
              <a:off x="6475651" y="163830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 i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9"/>
            <p:cNvSpPr txBox="1"/>
            <p:nvPr/>
          </p:nvSpPr>
          <p:spPr>
            <a:xfrm>
              <a:off x="6841615" y="1608688"/>
              <a:ext cx="383011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</a:rPr>
                <a:t>7’</a:t>
              </a:r>
            </a:p>
          </p:txBody>
        </p:sp>
      </p:grpSp>
      <p:grpSp>
        <p:nvGrpSpPr>
          <p:cNvPr id="35" name="Group 40"/>
          <p:cNvGrpSpPr/>
          <p:nvPr/>
        </p:nvGrpSpPr>
        <p:grpSpPr>
          <a:xfrm>
            <a:off x="7466653" y="4165606"/>
            <a:ext cx="561731" cy="253916"/>
            <a:chOff x="6475651" y="1608688"/>
            <a:chExt cx="748975" cy="338555"/>
          </a:xfrm>
        </p:grpSpPr>
        <p:sp>
          <p:nvSpPr>
            <p:cNvPr id="36" name="Shape 2526"/>
            <p:cNvSpPr/>
            <p:nvPr/>
          </p:nvSpPr>
          <p:spPr>
            <a:xfrm>
              <a:off x="6475651" y="163830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 i="1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TextBox 42"/>
            <p:cNvSpPr txBox="1"/>
            <p:nvPr/>
          </p:nvSpPr>
          <p:spPr>
            <a:xfrm>
              <a:off x="6749708" y="1608688"/>
              <a:ext cx="474918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</a:rPr>
                <a:t>35’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8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57200" y="927060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GENERACIÓN DE INSUMOS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22895" t="17344" r="42122" b="1193"/>
          <a:stretch/>
        </p:blipFill>
        <p:spPr>
          <a:xfrm>
            <a:off x="655543" y="1717635"/>
            <a:ext cx="3324786" cy="46547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89136" y="1374427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MAPA DE DESTINO ECONÓMICO EN EL DMQ</a:t>
            </a:r>
            <a:endParaRPr lang="es-EC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354" t="14585" r="41134" b="698"/>
          <a:stretch/>
        </p:blipFill>
        <p:spPr>
          <a:xfrm>
            <a:off x="4710617" y="1623061"/>
            <a:ext cx="3404684" cy="474927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08970" y="1391634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PUOS OCT 2019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1164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005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70774" y="427290"/>
            <a:ext cx="2572284" cy="27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4850005" y="196457"/>
            <a:ext cx="4216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none" strike="noStrike" dirty="0" smtClean="0">
                <a:effectLst/>
                <a:latin typeface="Century Gothic" panose="020B0502020202020204" pitchFamily="34" charset="0"/>
              </a:rPr>
              <a:t>COBERTURA RED ELÉCTRICA</a:t>
            </a:r>
            <a:endParaRPr lang="es-EC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850005" y="4864894"/>
          <a:ext cx="4170350" cy="182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387"/>
                <a:gridCol w="1393387"/>
                <a:gridCol w="1383576"/>
              </a:tblGrid>
              <a:tr h="2311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Variables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Indicador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territorial</a:t>
                      </a:r>
                      <a:b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sector censal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50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Fórmula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de media o expresión del indicador*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5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COBERTURA DE ELECTRICIDAD</a:t>
                      </a:r>
                      <a:b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</a:b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  <a:latin typeface="Century Gothic" panose="020B0502020202020204" pitchFamily="34" charset="0"/>
                        </a:rPr>
                        <a:t>Número de hogares que tienen servicio/ número total de hogares en el sector censal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99,54%</a:t>
                      </a: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5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005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70774" y="427290"/>
            <a:ext cx="2572284" cy="27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4978192" y="163912"/>
            <a:ext cx="3975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u="none" strike="noStrike" dirty="0" smtClean="0">
                <a:effectLst/>
                <a:latin typeface="Century Gothic" panose="020B0502020202020204" pitchFamily="34" charset="0"/>
              </a:rPr>
              <a:t>COBERTURA DE AGUA POTABLE</a:t>
            </a:r>
            <a:endParaRPr lang="es-EC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850005" y="4720422"/>
          <a:ext cx="4170350" cy="1980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387"/>
                <a:gridCol w="1393387"/>
                <a:gridCol w="1383576"/>
              </a:tblGrid>
              <a:tr h="2311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Variables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Indicador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territorial</a:t>
                      </a:r>
                      <a:b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sector censal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50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Fórmula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de media o expresión del indicador*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93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COBERTURA DE AGUA POTABLE</a:t>
                      </a:r>
                      <a:b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</a:b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  <a:latin typeface="Century Gothic" panose="020B0502020202020204" pitchFamily="34" charset="0"/>
                        </a:rPr>
                        <a:t>Número de hogares que tienen servicio/ número total de hogares en el sector censal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99,35%</a:t>
                      </a: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005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70774" y="427290"/>
            <a:ext cx="2572284" cy="27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5027085" y="163912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u="none" strike="noStrike" dirty="0" smtClean="0">
                <a:effectLst/>
                <a:latin typeface="Century Gothic" panose="020B0502020202020204" pitchFamily="34" charset="0"/>
              </a:rPr>
              <a:t>COBERTURA DE SANEAMIENTO</a:t>
            </a:r>
            <a:endParaRPr lang="es-EC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850005" y="4850062"/>
          <a:ext cx="4170350" cy="182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387"/>
                <a:gridCol w="1393387"/>
                <a:gridCol w="1383576"/>
              </a:tblGrid>
              <a:tr h="2311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Variables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Indicador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territorial</a:t>
                      </a:r>
                      <a:b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sector censal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50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Fórmula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de media o expresión del indicador*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9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COBERTURA DE SANEAMIENTO</a:t>
                      </a:r>
                      <a:b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</a:b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  <a:latin typeface="Century Gothic" panose="020B0502020202020204" pitchFamily="34" charset="0"/>
                        </a:rPr>
                        <a:t>Número de hogares que tienen servicio/ número total de hogares en el sector censal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90,91%</a:t>
                      </a: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0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54011" cy="6863664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854010" y="4867526"/>
          <a:ext cx="4170350" cy="182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387"/>
                <a:gridCol w="1393387"/>
                <a:gridCol w="1383576"/>
              </a:tblGrid>
              <a:tr h="2311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Variables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Indicador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territorial</a:t>
                      </a:r>
                      <a:b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sector censal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50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Fórmula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de media o expresión del indicador*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9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COBERTURA DE INTERNET</a:t>
                      </a:r>
                      <a:b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</a:b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  <a:latin typeface="Century Gothic" panose="020B0502020202020204" pitchFamily="34" charset="0"/>
                        </a:rPr>
                        <a:t>Número de hogares que tienen servicio/ número total de hogares en el sector censal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27,91%</a:t>
                      </a:r>
                      <a:endParaRPr lang="es-EC" sz="2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170774" y="427290"/>
            <a:ext cx="2572284" cy="27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5049084" y="196457"/>
            <a:ext cx="378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none" strike="noStrike" dirty="0" smtClean="0">
                <a:effectLst/>
                <a:latin typeface="Century Gothic" panose="020B0502020202020204" pitchFamily="34" charset="0"/>
              </a:rPr>
              <a:t>COBERTURA DE INTERNET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1457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005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70774" y="427290"/>
            <a:ext cx="2572284" cy="27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5049084" y="196457"/>
            <a:ext cx="3912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u="none" strike="noStrike" dirty="0" smtClean="0">
                <a:effectLst/>
                <a:latin typeface="Century Gothic" panose="020B0502020202020204" pitchFamily="34" charset="0"/>
              </a:rPr>
              <a:t>COBERTURA DE TELEFONÍA CONVENCIONAL</a:t>
            </a:r>
            <a:endParaRPr lang="es-EC" sz="2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850005" y="4865488"/>
          <a:ext cx="4170350" cy="182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387"/>
                <a:gridCol w="1393387"/>
                <a:gridCol w="1383576"/>
              </a:tblGrid>
              <a:tr h="2311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Variables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Indicador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territorial</a:t>
                      </a:r>
                      <a:b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sector censal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50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Fórmula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de media o expresión del indicador*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9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COBERTURA DE TELÉFONO CONVENCIONAL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  <a:latin typeface="Century Gothic" panose="020B0502020202020204" pitchFamily="34" charset="0"/>
                        </a:rPr>
                        <a:t>Número de hogares que tienen servicio/ número total de hogares en el sector censal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62,15%</a:t>
                      </a: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005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70774" y="427290"/>
            <a:ext cx="2572284" cy="27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5049084" y="196457"/>
            <a:ext cx="3912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u="none" strike="noStrike" dirty="0" smtClean="0">
                <a:effectLst/>
                <a:latin typeface="Century Gothic" panose="020B0502020202020204" pitchFamily="34" charset="0"/>
              </a:rPr>
              <a:t>COBERTURA DE TELEFONÍA CELULAR</a:t>
            </a:r>
            <a:endParaRPr lang="es-EC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850005" y="4836979"/>
          <a:ext cx="4170350" cy="182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387"/>
                <a:gridCol w="1393387"/>
                <a:gridCol w="1383576"/>
              </a:tblGrid>
              <a:tr h="2311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Variables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Indicador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territorial</a:t>
                      </a:r>
                      <a:b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sector censal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50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Fórmula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de media o expresión del indicador*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9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COBERTURA DE TELÉFONO CELULAR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  <a:latin typeface="Century Gothic" panose="020B0502020202020204" pitchFamily="34" charset="0"/>
                        </a:rPr>
                        <a:t>Número de hogares que tienen servicio/ número total de hogares en el sector censal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88,06%</a:t>
                      </a: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1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005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70774" y="427290"/>
            <a:ext cx="2572284" cy="27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5049084" y="196457"/>
            <a:ext cx="3912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u="none" strike="noStrike" dirty="0" smtClean="0">
                <a:effectLst/>
                <a:latin typeface="Century Gothic" panose="020B0502020202020204" pitchFamily="34" charset="0"/>
              </a:rPr>
              <a:t>COBERTURA DE RECOLECCIÓN DE RESIDUOS SÓLIDOS</a:t>
            </a:r>
            <a:endParaRPr lang="es-EC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850005" y="4847866"/>
          <a:ext cx="4170350" cy="182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387"/>
                <a:gridCol w="1393387"/>
                <a:gridCol w="1383576"/>
              </a:tblGrid>
              <a:tr h="2311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Variables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Century Gothic" panose="020B0502020202020204" pitchFamily="34" charset="0"/>
                        </a:rPr>
                        <a:t>Indicador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territorial</a:t>
                      </a:r>
                      <a:b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sector censal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50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Fórmula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Unidad de media o expresión del indicador*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9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COBERTURA DE RECOLECCIÓN DE RESIDUOS SÓLIDOS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  <a:latin typeface="Century Gothic" panose="020B0502020202020204" pitchFamily="34" charset="0"/>
                        </a:rPr>
                        <a:t>Número de hogares que tienen servicio/ número total de hogares en el sector censal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96,51%</a:t>
                      </a:r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1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ipse 43"/>
          <p:cNvSpPr/>
          <p:nvPr/>
        </p:nvSpPr>
        <p:spPr>
          <a:xfrm>
            <a:off x="1732380" y="4161077"/>
            <a:ext cx="1249866" cy="1249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457200" y="1763311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Talleres internos con el equipo técnico de la DMPPS y el equipo técnico PUGS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/>
              <a:t>Conceptualización de centralidad y variables que definen su ámbito de actuación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D</a:t>
            </a:r>
            <a:r>
              <a:rPr lang="es-ES_tradnl" sz="1600" dirty="0" err="1" smtClean="0"/>
              <a:t>efinición</a:t>
            </a:r>
            <a:r>
              <a:rPr lang="es-ES_tradnl" sz="1600" dirty="0" smtClean="0"/>
              <a:t> de indicadores territoriales base para la evaluación del MT vigente en concordancia con variables del diagnóstico del PMDOT vigente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7200" y="1308219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CONCEPTUALIZACIÓN 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sp>
        <p:nvSpPr>
          <p:cNvPr id="35" name="Elipse 4"/>
          <p:cNvSpPr/>
          <p:nvPr/>
        </p:nvSpPr>
        <p:spPr>
          <a:xfrm>
            <a:off x="1982784" y="4390171"/>
            <a:ext cx="755603" cy="7556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00" kern="1200"/>
          </a:p>
        </p:txBody>
      </p:sp>
      <p:sp>
        <p:nvSpPr>
          <p:cNvPr id="33" name="Flecha derecha 6"/>
          <p:cNvSpPr/>
          <p:nvPr/>
        </p:nvSpPr>
        <p:spPr>
          <a:xfrm rot="5400000">
            <a:off x="2281399" y="3883712"/>
            <a:ext cx="158372" cy="217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/>
          </a:p>
        </p:txBody>
      </p:sp>
      <p:sp>
        <p:nvSpPr>
          <p:cNvPr id="31" name="Elipse 8"/>
          <p:cNvSpPr/>
          <p:nvPr/>
        </p:nvSpPr>
        <p:spPr>
          <a:xfrm>
            <a:off x="1982784" y="2894707"/>
            <a:ext cx="755603" cy="7556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00" kern="1200"/>
          </a:p>
        </p:txBody>
      </p:sp>
      <p:sp>
        <p:nvSpPr>
          <p:cNvPr id="29" name="Flecha derecha 10"/>
          <p:cNvSpPr/>
          <p:nvPr/>
        </p:nvSpPr>
        <p:spPr>
          <a:xfrm>
            <a:off x="1506135" y="4658977"/>
            <a:ext cx="158372" cy="217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/>
          </a:p>
        </p:txBody>
      </p:sp>
      <p:sp>
        <p:nvSpPr>
          <p:cNvPr id="27" name="Elipse 12"/>
          <p:cNvSpPr/>
          <p:nvPr/>
        </p:nvSpPr>
        <p:spPr>
          <a:xfrm>
            <a:off x="3478247" y="4390171"/>
            <a:ext cx="755603" cy="7556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00" kern="1200"/>
          </a:p>
        </p:txBody>
      </p:sp>
      <p:sp>
        <p:nvSpPr>
          <p:cNvPr id="25" name="Flecha derecha 14"/>
          <p:cNvSpPr/>
          <p:nvPr/>
        </p:nvSpPr>
        <p:spPr>
          <a:xfrm rot="16200000">
            <a:off x="2281399" y="5434242"/>
            <a:ext cx="158372" cy="217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/>
          </a:p>
        </p:txBody>
      </p:sp>
      <p:sp>
        <p:nvSpPr>
          <p:cNvPr id="23" name="Elipse 16"/>
          <p:cNvSpPr/>
          <p:nvPr/>
        </p:nvSpPr>
        <p:spPr>
          <a:xfrm>
            <a:off x="1982784" y="5885634"/>
            <a:ext cx="755603" cy="7556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00" kern="1200"/>
          </a:p>
        </p:txBody>
      </p:sp>
      <p:sp>
        <p:nvSpPr>
          <p:cNvPr id="21" name="Flecha derecha 18"/>
          <p:cNvSpPr/>
          <p:nvPr/>
        </p:nvSpPr>
        <p:spPr>
          <a:xfrm>
            <a:off x="1574008" y="3879465"/>
            <a:ext cx="158372" cy="217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/>
          </a:p>
        </p:txBody>
      </p:sp>
      <p:sp>
        <p:nvSpPr>
          <p:cNvPr id="19" name="Elipse 20"/>
          <p:cNvSpPr/>
          <p:nvPr/>
        </p:nvSpPr>
        <p:spPr>
          <a:xfrm>
            <a:off x="487320" y="4390171"/>
            <a:ext cx="755603" cy="7556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00" kern="1200"/>
          </a:p>
        </p:txBody>
      </p:sp>
      <p:sp>
        <p:nvSpPr>
          <p:cNvPr id="36" name="Elipse 35"/>
          <p:cNvSpPr/>
          <p:nvPr/>
        </p:nvSpPr>
        <p:spPr>
          <a:xfrm>
            <a:off x="1826293" y="2843075"/>
            <a:ext cx="1068585" cy="106858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Elipse 36"/>
          <p:cNvSpPr/>
          <p:nvPr/>
        </p:nvSpPr>
        <p:spPr>
          <a:xfrm>
            <a:off x="1826293" y="5624284"/>
            <a:ext cx="1068585" cy="106858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Elipse 37"/>
          <p:cNvSpPr/>
          <p:nvPr/>
        </p:nvSpPr>
        <p:spPr>
          <a:xfrm>
            <a:off x="447349" y="4233680"/>
            <a:ext cx="1068585" cy="106858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lecha derecha 40"/>
          <p:cNvSpPr/>
          <p:nvPr/>
        </p:nvSpPr>
        <p:spPr>
          <a:xfrm>
            <a:off x="1529439" y="4576269"/>
            <a:ext cx="226245" cy="363319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lecha derecha 41"/>
          <p:cNvSpPr/>
          <p:nvPr/>
        </p:nvSpPr>
        <p:spPr>
          <a:xfrm rot="5400000">
            <a:off x="2247463" y="3868287"/>
            <a:ext cx="226245" cy="363319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Flecha derecha 42"/>
          <p:cNvSpPr/>
          <p:nvPr/>
        </p:nvSpPr>
        <p:spPr>
          <a:xfrm rot="16200000">
            <a:off x="2247463" y="5327642"/>
            <a:ext cx="226245" cy="363319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CuadroTexto 44"/>
          <p:cNvSpPr txBox="1"/>
          <p:nvPr/>
        </p:nvSpPr>
        <p:spPr>
          <a:xfrm>
            <a:off x="1755684" y="4604040"/>
            <a:ext cx="121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FFFFFF"/>
                </a:solidFill>
              </a:rPr>
              <a:t>CENTRALIDAD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770116" y="3039170"/>
            <a:ext cx="1176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FFFFFF"/>
                </a:solidFill>
              </a:rPr>
              <a:t>VISIÓN </a:t>
            </a:r>
            <a:endParaRPr lang="es-ES" sz="1400" dirty="0">
              <a:solidFill>
                <a:srgbClr val="FFFFFF"/>
              </a:solidFill>
            </a:endParaRPr>
          </a:p>
          <a:p>
            <a:pPr algn="ctr"/>
            <a:r>
              <a:rPr lang="es-ES" sz="1400" dirty="0" smtClean="0">
                <a:solidFill>
                  <a:srgbClr val="FFFFFF"/>
                </a:solidFill>
              </a:rPr>
              <a:t>ESTRATEGICA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586018" y="4496318"/>
            <a:ext cx="823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FFFFFF"/>
                </a:solidFill>
              </a:rPr>
              <a:t>PMDOT</a:t>
            </a:r>
          </a:p>
          <a:p>
            <a:pPr algn="ctr"/>
            <a:r>
              <a:rPr lang="es-ES" sz="1400" dirty="0" smtClean="0">
                <a:solidFill>
                  <a:srgbClr val="FFFFFF"/>
                </a:solidFill>
              </a:rPr>
              <a:t>VIGENTE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1926607" y="6014736"/>
            <a:ext cx="882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FFFFFF"/>
                </a:solidFill>
              </a:rPr>
              <a:t>TALLERES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346604" y="3073405"/>
            <a:ext cx="1282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346604" y="5464051"/>
            <a:ext cx="1282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107545" y="3650310"/>
            <a:ext cx="1426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Núcleo denso y compacto Sistema complejo y </a:t>
            </a:r>
            <a:r>
              <a:rPr lang="es-E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multiescalar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s-E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Mixticidad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usos 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Flujos socio económicos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Flecha derecha 52"/>
          <p:cNvSpPr/>
          <p:nvPr/>
        </p:nvSpPr>
        <p:spPr>
          <a:xfrm>
            <a:off x="4534415" y="4496318"/>
            <a:ext cx="258738" cy="415499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CuadroTexto 53"/>
          <p:cNvSpPr txBox="1"/>
          <p:nvPr/>
        </p:nvSpPr>
        <p:spPr>
          <a:xfrm>
            <a:off x="4870587" y="3039170"/>
            <a:ext cx="1899294" cy="30777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VARIABLES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7038804" y="2829569"/>
            <a:ext cx="1899294" cy="52322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INDICADORES TERRIT.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Diagnostico MT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4870587" y="3430324"/>
            <a:ext cx="1899294" cy="28931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dirty="0" smtClean="0"/>
              <a:t>Densidad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Actividades económicas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Biofísico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Infraestructura pública</a:t>
            </a:r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Identidad y cultura</a:t>
            </a:r>
          </a:p>
          <a:p>
            <a:pPr marL="285750" indent="-285750">
              <a:buFont typeface="Arial"/>
              <a:buChar char="•"/>
            </a:pPr>
            <a:endParaRPr lang="es-ES" sz="1400" dirty="0" smtClean="0"/>
          </a:p>
          <a:p>
            <a:endParaRPr lang="es-ES" sz="1400" dirty="0" smtClean="0"/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7038804" y="3430324"/>
            <a:ext cx="1899294" cy="28931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400" dirty="0" smtClean="0"/>
              <a:t>Compacidad</a:t>
            </a: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Diversidad de usos</a:t>
            </a: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Sistema verde urbano</a:t>
            </a: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Infraestructura Pública</a:t>
            </a: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Integración socio espacial</a:t>
            </a: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Tejido socio cultural</a:t>
            </a: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Vinculación urbano </a:t>
            </a:r>
            <a:r>
              <a:rPr lang="mr-IN" sz="1400" dirty="0" smtClean="0"/>
              <a:t>–</a:t>
            </a:r>
            <a:r>
              <a:rPr lang="es-ES" sz="1400" dirty="0" smtClean="0"/>
              <a:t> rural</a:t>
            </a: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Gestión de riesgos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443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62" y="927847"/>
            <a:ext cx="6862432" cy="57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3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3452"/>
          <p:cNvSpPr/>
          <p:nvPr/>
        </p:nvSpPr>
        <p:spPr>
          <a:xfrm flipV="1">
            <a:off x="467544" y="5003307"/>
            <a:ext cx="8455167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2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19 Conector recto"/>
          <p:cNvCxnSpPr/>
          <p:nvPr/>
        </p:nvCxnSpPr>
        <p:spPr>
          <a:xfrm flipH="1" flipV="1">
            <a:off x="2648835" y="1964101"/>
            <a:ext cx="8932" cy="763325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Rectángulo"/>
          <p:cNvSpPr/>
          <p:nvPr/>
        </p:nvSpPr>
        <p:spPr>
          <a:xfrm>
            <a:off x="4103677" y="5101029"/>
            <a:ext cx="4932819" cy="1362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es-EC"/>
          </a:p>
        </p:txBody>
      </p:sp>
      <p:sp>
        <p:nvSpPr>
          <p:cNvPr id="7" name="Shape 3452"/>
          <p:cNvSpPr/>
          <p:nvPr/>
        </p:nvSpPr>
        <p:spPr>
          <a:xfrm flipV="1">
            <a:off x="467544" y="3036562"/>
            <a:ext cx="8455167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2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2"/>
          <p:cNvSpPr>
            <a:spLocks noChangeAspect="1"/>
          </p:cNvSpPr>
          <p:nvPr/>
        </p:nvSpPr>
        <p:spPr>
          <a:xfrm>
            <a:off x="2328723" y="2717959"/>
            <a:ext cx="641919" cy="648000"/>
          </a:xfrm>
          <a:prstGeom prst="ellipse">
            <a:avLst/>
          </a:prstGeom>
          <a:solidFill>
            <a:srgbClr val="BF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1100" b="1" dirty="0"/>
              <a:t>2015</a:t>
            </a:r>
          </a:p>
        </p:txBody>
      </p:sp>
      <p:sp>
        <p:nvSpPr>
          <p:cNvPr id="9" name="Oval 3"/>
          <p:cNvSpPr>
            <a:spLocks noChangeAspect="1"/>
          </p:cNvSpPr>
          <p:nvPr/>
        </p:nvSpPr>
        <p:spPr>
          <a:xfrm>
            <a:off x="2979688" y="2717959"/>
            <a:ext cx="641919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1100" b="1" dirty="0"/>
              <a:t>2016</a:t>
            </a:r>
          </a:p>
        </p:txBody>
      </p:sp>
      <p:sp>
        <p:nvSpPr>
          <p:cNvPr id="10" name="Oval 4"/>
          <p:cNvSpPr>
            <a:spLocks noChangeAspect="1"/>
          </p:cNvSpPr>
          <p:nvPr/>
        </p:nvSpPr>
        <p:spPr>
          <a:xfrm>
            <a:off x="4532618" y="2717959"/>
            <a:ext cx="641919" cy="64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1100" b="1" dirty="0"/>
              <a:t>2019</a:t>
            </a:r>
          </a:p>
        </p:txBody>
      </p:sp>
      <p:sp>
        <p:nvSpPr>
          <p:cNvPr id="11" name="Oval 5"/>
          <p:cNvSpPr>
            <a:spLocks noChangeAspect="1"/>
          </p:cNvSpPr>
          <p:nvPr/>
        </p:nvSpPr>
        <p:spPr>
          <a:xfrm>
            <a:off x="5712258" y="2717959"/>
            <a:ext cx="641919" cy="648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1100" b="1" dirty="0"/>
              <a:t>2023</a:t>
            </a:r>
          </a:p>
        </p:txBody>
      </p:sp>
      <p:sp>
        <p:nvSpPr>
          <p:cNvPr id="12" name="Oval 6"/>
          <p:cNvSpPr>
            <a:spLocks noChangeAspect="1"/>
          </p:cNvSpPr>
          <p:nvPr/>
        </p:nvSpPr>
        <p:spPr>
          <a:xfrm>
            <a:off x="7248167" y="2717959"/>
            <a:ext cx="641919" cy="64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1100" b="1" dirty="0"/>
              <a:t>2030</a:t>
            </a:r>
          </a:p>
        </p:txBody>
      </p:sp>
      <p:sp>
        <p:nvSpPr>
          <p:cNvPr id="13" name="Oval 7"/>
          <p:cNvSpPr>
            <a:spLocks noChangeAspect="1"/>
          </p:cNvSpPr>
          <p:nvPr/>
        </p:nvSpPr>
        <p:spPr>
          <a:xfrm>
            <a:off x="7950473" y="2717959"/>
            <a:ext cx="641919" cy="64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1100" b="1" dirty="0"/>
              <a:t>2031</a:t>
            </a:r>
          </a:p>
        </p:txBody>
      </p:sp>
      <p:sp>
        <p:nvSpPr>
          <p:cNvPr id="14" name="Oval 4"/>
          <p:cNvSpPr>
            <a:spLocks noChangeAspect="1"/>
          </p:cNvSpPr>
          <p:nvPr/>
        </p:nvSpPr>
        <p:spPr>
          <a:xfrm>
            <a:off x="3897247" y="2717959"/>
            <a:ext cx="641919" cy="64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1100" b="1" dirty="0"/>
              <a:t>2018</a:t>
            </a:r>
          </a:p>
        </p:txBody>
      </p:sp>
      <p:sp>
        <p:nvSpPr>
          <p:cNvPr id="15" name="13 CuadroTexto"/>
          <p:cNvSpPr txBox="1"/>
          <p:nvPr/>
        </p:nvSpPr>
        <p:spPr>
          <a:xfrm rot="16200000">
            <a:off x="-798923" y="1777229"/>
            <a:ext cx="2016226" cy="284683"/>
          </a:xfrm>
          <a:prstGeom prst="rect">
            <a:avLst/>
          </a:prstGeom>
          <a:solidFill>
            <a:schemeClr val="tx2"/>
          </a:solidFill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Políticas Internacionales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16" name="14 CuadroTexto"/>
          <p:cNvSpPr txBox="1"/>
          <p:nvPr/>
        </p:nvSpPr>
        <p:spPr>
          <a:xfrm rot="16200000">
            <a:off x="-694958" y="3905513"/>
            <a:ext cx="1808298" cy="284683"/>
          </a:xfrm>
          <a:prstGeom prst="rect">
            <a:avLst/>
          </a:prstGeom>
          <a:solidFill>
            <a:schemeClr val="tx2"/>
          </a:solidFill>
        </p:spPr>
        <p:txBody>
          <a:bodyPr wrap="square" lIns="68571" tIns="34285" rIns="68571" bIns="34285" rtlCol="0">
            <a:spAutoFit/>
          </a:bodyPr>
          <a:lstStyle>
            <a:defPPr>
              <a:defRPr lang="es-EC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C" dirty="0" smtClean="0"/>
              <a:t>Políticas Nacionales</a:t>
            </a:r>
            <a:endParaRPr lang="es-EC" dirty="0"/>
          </a:p>
        </p:txBody>
      </p:sp>
      <p:sp>
        <p:nvSpPr>
          <p:cNvPr id="17" name="15 CuadroTexto"/>
          <p:cNvSpPr txBox="1"/>
          <p:nvPr/>
        </p:nvSpPr>
        <p:spPr>
          <a:xfrm rot="16200000">
            <a:off x="-540063" y="5619255"/>
            <a:ext cx="1498505" cy="284683"/>
          </a:xfrm>
          <a:prstGeom prst="rect">
            <a:avLst/>
          </a:prstGeom>
          <a:solidFill>
            <a:schemeClr val="tx2"/>
          </a:solidFill>
        </p:spPr>
        <p:txBody>
          <a:bodyPr wrap="square" lIns="68571" tIns="34285" rIns="68571" bIns="34285" rtlCol="0">
            <a:spAutoFit/>
          </a:bodyPr>
          <a:lstStyle>
            <a:defPPr>
              <a:defRPr lang="es-EC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EC" dirty="0" smtClean="0"/>
              <a:t>Políticas locales</a:t>
            </a:r>
            <a:endParaRPr lang="es-EC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060480" y="908235"/>
            <a:ext cx="1176709" cy="40779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>
                <a:solidFill>
                  <a:schemeClr val="accent4">
                    <a:lumMod val="75000"/>
                  </a:schemeClr>
                </a:solidFill>
              </a:rPr>
              <a:t>AGENDA 2030 (ODS 11)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978338" y="1266957"/>
            <a:ext cx="1176709" cy="915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 smtClean="0">
                <a:solidFill>
                  <a:schemeClr val="accent6">
                    <a:lumMod val="75000"/>
                  </a:schemeClr>
                </a:solidFill>
              </a:rPr>
              <a:t>METAS </a:t>
            </a:r>
          </a:p>
          <a:p>
            <a:pPr algn="ctr"/>
            <a:endParaRPr lang="es-EC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ODS </a:t>
            </a:r>
            <a:r>
              <a:rPr lang="es-EC" sz="11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s-EC" sz="11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COP </a:t>
            </a:r>
            <a:r>
              <a:rPr lang="es-EC" sz="1100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s-EC" sz="11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Marco de Sendai</a:t>
            </a:r>
            <a:endParaRPr lang="es-EC" sz="1100" b="1" dirty="0">
              <a:solidFill>
                <a:schemeClr val="accent2"/>
              </a:solidFill>
            </a:endParaRPr>
          </a:p>
        </p:txBody>
      </p:sp>
      <p:cxnSp>
        <p:nvCxnSpPr>
          <p:cNvPr id="20" name="20 Conector recto"/>
          <p:cNvCxnSpPr/>
          <p:nvPr/>
        </p:nvCxnSpPr>
        <p:spPr>
          <a:xfrm flipV="1">
            <a:off x="3297793" y="2275276"/>
            <a:ext cx="0" cy="45558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1 Conector recto"/>
          <p:cNvCxnSpPr/>
          <p:nvPr/>
        </p:nvCxnSpPr>
        <p:spPr>
          <a:xfrm flipV="1">
            <a:off x="3297994" y="3345698"/>
            <a:ext cx="0" cy="2456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2 Conector recto"/>
          <p:cNvCxnSpPr/>
          <p:nvPr/>
        </p:nvCxnSpPr>
        <p:spPr>
          <a:xfrm flipV="1">
            <a:off x="4211628" y="3359730"/>
            <a:ext cx="0" cy="245624"/>
          </a:xfrm>
          <a:prstGeom prst="line">
            <a:avLst/>
          </a:prstGeom>
          <a:ln w="19050">
            <a:solidFill>
              <a:schemeClr val="tx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4 CuadroTexto"/>
          <p:cNvSpPr txBox="1"/>
          <p:nvPr/>
        </p:nvSpPr>
        <p:spPr>
          <a:xfrm>
            <a:off x="2724363" y="1928676"/>
            <a:ext cx="1176709" cy="25390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200" b="1" dirty="0">
                <a:solidFill>
                  <a:schemeClr val="accent3">
                    <a:lumMod val="75000"/>
                  </a:schemeClr>
                </a:solidFill>
              </a:rPr>
              <a:t>HÁBITAT III</a:t>
            </a:r>
          </a:p>
        </p:txBody>
      </p:sp>
      <p:sp>
        <p:nvSpPr>
          <p:cNvPr id="24" name="25 CuadroTexto"/>
          <p:cNvSpPr txBox="1"/>
          <p:nvPr/>
        </p:nvSpPr>
        <p:spPr>
          <a:xfrm>
            <a:off x="2347460" y="3884265"/>
            <a:ext cx="1280506" cy="915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r"/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Instrumentos de Planificación, gestión y financiamiento urbano</a:t>
            </a:r>
          </a:p>
        </p:txBody>
      </p:sp>
      <p:sp>
        <p:nvSpPr>
          <p:cNvPr id="25" name="26 CuadroTexto"/>
          <p:cNvSpPr txBox="1"/>
          <p:nvPr/>
        </p:nvSpPr>
        <p:spPr>
          <a:xfrm>
            <a:off x="2699792" y="3691861"/>
            <a:ext cx="1176709" cy="23851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>
                <a:solidFill>
                  <a:srgbClr val="AA5816"/>
                </a:solidFill>
              </a:rPr>
              <a:t>LOOTUGS</a:t>
            </a:r>
          </a:p>
        </p:txBody>
      </p:sp>
      <p:sp>
        <p:nvSpPr>
          <p:cNvPr id="26" name="27 CuadroTexto"/>
          <p:cNvSpPr txBox="1"/>
          <p:nvPr/>
        </p:nvSpPr>
        <p:spPr>
          <a:xfrm>
            <a:off x="3611315" y="3691861"/>
            <a:ext cx="1176709" cy="23851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>
                <a:solidFill>
                  <a:schemeClr val="accent2">
                    <a:lumMod val="75000"/>
                  </a:schemeClr>
                </a:solidFill>
              </a:rPr>
              <a:t>AUN</a:t>
            </a:r>
          </a:p>
        </p:txBody>
      </p:sp>
      <p:cxnSp>
        <p:nvCxnSpPr>
          <p:cNvPr id="27" name="28 Conector recto"/>
          <p:cNvCxnSpPr>
            <a:endCxn id="10" idx="4"/>
          </p:cNvCxnSpPr>
          <p:nvPr/>
        </p:nvCxnSpPr>
        <p:spPr>
          <a:xfrm flipV="1">
            <a:off x="4838853" y="3365959"/>
            <a:ext cx="14725" cy="44586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9 CuadroTexto"/>
          <p:cNvSpPr txBox="1"/>
          <p:nvPr/>
        </p:nvSpPr>
        <p:spPr>
          <a:xfrm>
            <a:off x="4187778" y="5406377"/>
            <a:ext cx="1311803" cy="40779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Planificación territorial y urbana</a:t>
            </a:r>
          </a:p>
        </p:txBody>
      </p:sp>
      <p:sp>
        <p:nvSpPr>
          <p:cNvPr id="29" name="30 CuadroTexto"/>
          <p:cNvSpPr txBox="1"/>
          <p:nvPr/>
        </p:nvSpPr>
        <p:spPr>
          <a:xfrm>
            <a:off x="4211960" y="5167860"/>
            <a:ext cx="1176709" cy="23851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 smtClean="0">
                <a:solidFill>
                  <a:schemeClr val="accent1">
                    <a:lumMod val="75000"/>
                  </a:schemeClr>
                </a:solidFill>
              </a:rPr>
              <a:t>PMDOT </a:t>
            </a:r>
            <a:r>
              <a:rPr lang="es-EC" sz="1100" b="1" dirty="0">
                <a:solidFill>
                  <a:schemeClr val="accent1">
                    <a:lumMod val="75000"/>
                  </a:schemeClr>
                </a:solidFill>
              </a:rPr>
              <a:t>- PUGS</a:t>
            </a:r>
          </a:p>
        </p:txBody>
      </p:sp>
      <p:cxnSp>
        <p:nvCxnSpPr>
          <p:cNvPr id="30" name="31 Conector recto"/>
          <p:cNvCxnSpPr/>
          <p:nvPr/>
        </p:nvCxnSpPr>
        <p:spPr>
          <a:xfrm flipV="1">
            <a:off x="8262665" y="3347395"/>
            <a:ext cx="0" cy="166494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3 CuadroTexto"/>
          <p:cNvSpPr txBox="1"/>
          <p:nvPr/>
        </p:nvSpPr>
        <p:spPr>
          <a:xfrm>
            <a:off x="7638701" y="5167860"/>
            <a:ext cx="1176709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 smtClean="0">
                <a:solidFill>
                  <a:schemeClr val="accent1">
                    <a:lumMod val="75000"/>
                  </a:schemeClr>
                </a:solidFill>
              </a:rPr>
              <a:t>PMDOT </a:t>
            </a:r>
            <a:r>
              <a:rPr lang="es-EC" sz="1100" b="1" dirty="0">
                <a:solidFill>
                  <a:schemeClr val="accent1">
                    <a:lumMod val="75000"/>
                  </a:schemeClr>
                </a:solidFill>
              </a:rPr>
              <a:t>– PUGS </a:t>
            </a:r>
          </a:p>
          <a:p>
            <a:pPr algn="ctr"/>
            <a:r>
              <a:rPr lang="es-EC" sz="1100" b="1" dirty="0">
                <a:solidFill>
                  <a:schemeClr val="accent1">
                    <a:lumMod val="75000"/>
                  </a:schemeClr>
                </a:solidFill>
              </a:rPr>
              <a:t>Cumplimiento</a:t>
            </a:r>
          </a:p>
          <a:p>
            <a:pPr algn="ctr"/>
            <a:r>
              <a:rPr lang="es-EC" sz="1100" b="1" dirty="0">
                <a:solidFill>
                  <a:schemeClr val="accent1">
                    <a:lumMod val="75000"/>
                  </a:schemeClr>
                </a:solidFill>
              </a:rPr>
              <a:t>(Fase 1,2 y3)</a:t>
            </a:r>
          </a:p>
          <a:p>
            <a:pPr algn="ctr"/>
            <a:endParaRPr lang="es-EC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34 Conector recto"/>
          <p:cNvCxnSpPr/>
          <p:nvPr/>
        </p:nvCxnSpPr>
        <p:spPr>
          <a:xfrm flipV="1">
            <a:off x="7566693" y="2275276"/>
            <a:ext cx="0" cy="45558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5 Conector recto"/>
          <p:cNvCxnSpPr/>
          <p:nvPr/>
        </p:nvCxnSpPr>
        <p:spPr>
          <a:xfrm flipH="1" flipV="1">
            <a:off x="6046638" y="3365959"/>
            <a:ext cx="1" cy="1637348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6 CuadroTexto"/>
          <p:cNvSpPr txBox="1"/>
          <p:nvPr/>
        </p:nvSpPr>
        <p:spPr>
          <a:xfrm>
            <a:off x="5508103" y="5392729"/>
            <a:ext cx="1368153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Planificación territorial y urbana:</a:t>
            </a:r>
          </a:p>
          <a:p>
            <a:pPr algn="ctr"/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Componente urbanístico </a:t>
            </a:r>
            <a:r>
              <a:rPr lang="es-EC" sz="11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4 años)</a:t>
            </a:r>
          </a:p>
        </p:txBody>
      </p:sp>
      <p:sp>
        <p:nvSpPr>
          <p:cNvPr id="35" name="37 CuadroTexto"/>
          <p:cNvSpPr txBox="1"/>
          <p:nvPr/>
        </p:nvSpPr>
        <p:spPr>
          <a:xfrm>
            <a:off x="5436096" y="5167860"/>
            <a:ext cx="1542242" cy="23851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 smtClean="0">
                <a:solidFill>
                  <a:schemeClr val="accent1">
                    <a:lumMod val="75000"/>
                  </a:schemeClr>
                </a:solidFill>
              </a:rPr>
              <a:t>PMDOT </a:t>
            </a:r>
            <a:r>
              <a:rPr lang="es-EC" sz="1100" b="1" dirty="0">
                <a:solidFill>
                  <a:schemeClr val="accent1">
                    <a:lumMod val="75000"/>
                  </a:schemeClr>
                </a:solidFill>
              </a:rPr>
              <a:t>– PUGS (Fase 1)</a:t>
            </a:r>
          </a:p>
        </p:txBody>
      </p:sp>
      <p:sp>
        <p:nvSpPr>
          <p:cNvPr id="36" name="42 CuadroTexto"/>
          <p:cNvSpPr txBox="1"/>
          <p:nvPr/>
        </p:nvSpPr>
        <p:spPr>
          <a:xfrm>
            <a:off x="4103677" y="6480060"/>
            <a:ext cx="3139849" cy="28468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s-EC" sz="1400" b="1" dirty="0">
                <a:solidFill>
                  <a:schemeClr val="accent1">
                    <a:lumMod val="75000"/>
                  </a:schemeClr>
                </a:solidFill>
              </a:rPr>
              <a:t>IMPLEMENTACIÓN 12 </a:t>
            </a:r>
            <a:r>
              <a:rPr lang="es-EC" sz="1400" b="1" dirty="0" smtClean="0">
                <a:solidFill>
                  <a:schemeClr val="accent1">
                    <a:lumMod val="75000"/>
                  </a:schemeClr>
                </a:solidFill>
              </a:rPr>
              <a:t>AÑOS </a:t>
            </a:r>
            <a:endParaRPr lang="es-EC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44 CuadroTexto"/>
          <p:cNvSpPr txBox="1"/>
          <p:nvPr/>
        </p:nvSpPr>
        <p:spPr>
          <a:xfrm>
            <a:off x="3860799" y="3910191"/>
            <a:ext cx="104728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Lineamientos estratégicos  de planificación y gestión </a:t>
            </a:r>
          </a:p>
        </p:txBody>
      </p:sp>
      <p:sp>
        <p:nvSpPr>
          <p:cNvPr id="38" name="46 CuadroTexto"/>
          <p:cNvSpPr txBox="1"/>
          <p:nvPr/>
        </p:nvSpPr>
        <p:spPr>
          <a:xfrm>
            <a:off x="4905165" y="3607222"/>
            <a:ext cx="835682" cy="40779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s-EC" sz="1100" b="1" dirty="0">
                <a:solidFill>
                  <a:schemeClr val="accent1">
                    <a:lumMod val="75000"/>
                  </a:schemeClr>
                </a:solidFill>
              </a:rPr>
              <a:t>POLÍTICA</a:t>
            </a:r>
          </a:p>
          <a:p>
            <a:r>
              <a:rPr lang="es-EC" sz="1100" b="1" dirty="0">
                <a:solidFill>
                  <a:schemeClr val="accent1">
                    <a:lumMod val="75000"/>
                  </a:schemeClr>
                </a:solidFill>
              </a:rPr>
              <a:t>SECTORIAL</a:t>
            </a:r>
          </a:p>
        </p:txBody>
      </p:sp>
      <p:cxnSp>
        <p:nvCxnSpPr>
          <p:cNvPr id="39" name="47 Conector recto"/>
          <p:cNvCxnSpPr/>
          <p:nvPr/>
        </p:nvCxnSpPr>
        <p:spPr>
          <a:xfrm flipV="1">
            <a:off x="4838853" y="3802965"/>
            <a:ext cx="0" cy="120937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7 CuadroTexto"/>
          <p:cNvSpPr txBox="1"/>
          <p:nvPr/>
        </p:nvSpPr>
        <p:spPr>
          <a:xfrm>
            <a:off x="2060480" y="1340283"/>
            <a:ext cx="1176709" cy="23851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>
                <a:solidFill>
                  <a:schemeClr val="accent4">
                    <a:lumMod val="75000"/>
                  </a:schemeClr>
                </a:solidFill>
              </a:rPr>
              <a:t>COP 21</a:t>
            </a:r>
          </a:p>
        </p:txBody>
      </p:sp>
      <p:sp>
        <p:nvSpPr>
          <p:cNvPr id="44" name="17 CuadroTexto"/>
          <p:cNvSpPr txBox="1"/>
          <p:nvPr/>
        </p:nvSpPr>
        <p:spPr>
          <a:xfrm>
            <a:off x="2072021" y="1556307"/>
            <a:ext cx="1176709" cy="40779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>
                <a:solidFill>
                  <a:schemeClr val="accent4">
                    <a:lumMod val="75000"/>
                  </a:schemeClr>
                </a:solidFill>
              </a:rPr>
              <a:t>Marco de</a:t>
            </a:r>
          </a:p>
          <a:p>
            <a:pPr algn="ctr"/>
            <a:r>
              <a:rPr lang="es-EC" sz="1100" b="1" dirty="0">
                <a:solidFill>
                  <a:schemeClr val="accent4">
                    <a:lumMod val="75000"/>
                  </a:schemeClr>
                </a:solidFill>
              </a:rPr>
              <a:t>SENDAI</a:t>
            </a:r>
          </a:p>
        </p:txBody>
      </p:sp>
      <p:sp>
        <p:nvSpPr>
          <p:cNvPr id="45" name="Oval 2"/>
          <p:cNvSpPr>
            <a:spLocks noChangeAspect="1"/>
          </p:cNvSpPr>
          <p:nvPr/>
        </p:nvSpPr>
        <p:spPr>
          <a:xfrm>
            <a:off x="1283364" y="2717959"/>
            <a:ext cx="641919" cy="648000"/>
          </a:xfrm>
          <a:prstGeom prst="ellipse">
            <a:avLst/>
          </a:prstGeom>
          <a:solidFill>
            <a:srgbClr val="5F8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1100" b="1" dirty="0"/>
              <a:t>2010</a:t>
            </a:r>
          </a:p>
        </p:txBody>
      </p:sp>
      <p:sp>
        <p:nvSpPr>
          <p:cNvPr id="46" name="Oval 2"/>
          <p:cNvSpPr>
            <a:spLocks noChangeAspect="1"/>
          </p:cNvSpPr>
          <p:nvPr/>
        </p:nvSpPr>
        <p:spPr>
          <a:xfrm>
            <a:off x="575154" y="2717959"/>
            <a:ext cx="641919" cy="64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1100" b="1" dirty="0"/>
              <a:t>2008</a:t>
            </a:r>
          </a:p>
        </p:txBody>
      </p:sp>
      <p:cxnSp>
        <p:nvCxnSpPr>
          <p:cNvPr id="47" name="21 Conector recto"/>
          <p:cNvCxnSpPr/>
          <p:nvPr/>
        </p:nvCxnSpPr>
        <p:spPr>
          <a:xfrm flipV="1">
            <a:off x="899592" y="3355453"/>
            <a:ext cx="0" cy="5288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25 CuadroTexto"/>
          <p:cNvSpPr txBox="1"/>
          <p:nvPr/>
        </p:nvSpPr>
        <p:spPr>
          <a:xfrm>
            <a:off x="397780" y="4125550"/>
            <a:ext cx="1439309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Derecho a la CIUDAD</a:t>
            </a:r>
          </a:p>
          <a:p>
            <a:endParaRPr lang="es-EC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C" sz="1100" dirty="0" smtClean="0">
                <a:solidFill>
                  <a:schemeClr val="bg1">
                    <a:lumMod val="50000"/>
                  </a:schemeClr>
                </a:solidFill>
              </a:rPr>
              <a:t>Derechos </a:t>
            </a:r>
            <a:r>
              <a:rPr lang="es-EC" sz="1100" dirty="0">
                <a:solidFill>
                  <a:schemeClr val="bg1">
                    <a:lumMod val="50000"/>
                  </a:schemeClr>
                </a:solidFill>
              </a:rPr>
              <a:t>de la Naturaleza</a:t>
            </a:r>
          </a:p>
        </p:txBody>
      </p:sp>
      <p:sp>
        <p:nvSpPr>
          <p:cNvPr id="49" name="26 CuadroTexto"/>
          <p:cNvSpPr txBox="1"/>
          <p:nvPr/>
        </p:nvSpPr>
        <p:spPr>
          <a:xfrm>
            <a:off x="344349" y="3910191"/>
            <a:ext cx="1176709" cy="23851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>
                <a:solidFill>
                  <a:schemeClr val="accent6">
                    <a:lumMod val="75000"/>
                  </a:schemeClr>
                </a:solidFill>
              </a:rPr>
              <a:t>CONSTITUCIÓN</a:t>
            </a:r>
          </a:p>
        </p:txBody>
      </p:sp>
      <p:cxnSp>
        <p:nvCxnSpPr>
          <p:cNvPr id="50" name="21 Conector recto"/>
          <p:cNvCxnSpPr/>
          <p:nvPr/>
        </p:nvCxnSpPr>
        <p:spPr>
          <a:xfrm flipV="1">
            <a:off x="1601469" y="3353584"/>
            <a:ext cx="0" cy="24562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26 CuadroTexto"/>
          <p:cNvSpPr txBox="1"/>
          <p:nvPr/>
        </p:nvSpPr>
        <p:spPr>
          <a:xfrm>
            <a:off x="1229567" y="3691861"/>
            <a:ext cx="774346" cy="23851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s-EC" sz="1100" b="1" dirty="0">
                <a:solidFill>
                  <a:schemeClr val="accent5">
                    <a:lumMod val="75000"/>
                  </a:schemeClr>
                </a:solidFill>
              </a:rPr>
              <a:t>COOTAD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4133593" y="5959948"/>
            <a:ext cx="1420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dirty="0" smtClean="0">
                <a:solidFill>
                  <a:schemeClr val="accent1">
                    <a:lumMod val="75000"/>
                  </a:schemeClr>
                </a:solidFill>
              </a:rPr>
              <a:t>Planes Maestro, Especial, Parcial</a:t>
            </a:r>
            <a:endParaRPr lang="es-EC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5" name="Conector recto de flecha 54"/>
          <p:cNvCxnSpPr/>
          <p:nvPr/>
        </p:nvCxnSpPr>
        <p:spPr>
          <a:xfrm>
            <a:off x="4838853" y="5794750"/>
            <a:ext cx="2366" cy="201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echa derecha 55"/>
          <p:cNvSpPr/>
          <p:nvPr/>
        </p:nvSpPr>
        <p:spPr>
          <a:xfrm>
            <a:off x="6342537" y="6480060"/>
            <a:ext cx="225521" cy="30274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9" name="Título 1"/>
          <p:cNvSpPr>
            <a:spLocks noGrp="1"/>
          </p:cNvSpPr>
          <p:nvPr>
            <p:ph type="title"/>
          </p:nvPr>
        </p:nvSpPr>
        <p:spPr>
          <a:xfrm>
            <a:off x="467544" y="13494"/>
            <a:ext cx="8229600" cy="1143000"/>
          </a:xfrm>
        </p:spPr>
        <p:txBody>
          <a:bodyPr>
            <a:norm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es-EC" sz="2400" b="1" dirty="0" smtClean="0">
                <a:ea typeface="Tahoma" panose="020B0604030504040204" pitchFamily="34" charset="0"/>
                <a:cs typeface="Arial" panose="020B0604020202020204" pitchFamily="34" charset="0"/>
              </a:rPr>
              <a:t>CRONOLOGÍA PARA LA IMPLEMENTACIÓN DE POLÍTICAS DE DESARROLLO SOSTENIBLE</a:t>
            </a:r>
            <a:endParaRPr lang="es-EC" sz="24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18" y="283508"/>
            <a:ext cx="6216291" cy="63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9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PROCESO DE FORMULACIÓN DEL PUGS - MDMQ</a:t>
            </a:r>
            <a:endParaRPr lang="es-ES" sz="2400" b="1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200" y="1308219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DOCUMENTO DIAGNÓSTICO MT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5506"/>
              </p:ext>
            </p:extLst>
          </p:nvPr>
        </p:nvGraphicFramePr>
        <p:xfrm>
          <a:off x="464742" y="1804229"/>
          <a:ext cx="8214516" cy="4175640"/>
        </p:xfrm>
        <a:graphic>
          <a:graphicData uri="http://schemas.openxmlformats.org/drawingml/2006/table">
            <a:tbl>
              <a:tblPr/>
              <a:tblGrid>
                <a:gridCol w="798122"/>
                <a:gridCol w="798122"/>
                <a:gridCol w="798122"/>
                <a:gridCol w="798122"/>
                <a:gridCol w="798122"/>
                <a:gridCol w="798122"/>
                <a:gridCol w="798122"/>
                <a:gridCol w="2627662"/>
              </a:tblGrid>
              <a:tr h="17435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DE TRABAJO EQUIPO PUGS </a:t>
                      </a:r>
                    </a:p>
                  </a:txBody>
                  <a:tcPr marL="12279" marR="12279" marT="122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ANTECEDENTES / INFORMACIÓN PREVIA 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de datos (Compilación de información requerida)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18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Diagnóstico territorial (Modelo territorial actual )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3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MODELO TERRITORAL DESEADO (MTD</a:t>
                      </a:r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(Base del componente estructurante del PUGS</a:t>
                      </a:r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Definición de los componentes del MTD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Conceptualización de las centralidades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Elaboración del documento propuesta del MTD (Marco teórico y conceptual)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18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del corema del MTD 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279" marR="12279" marT="122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CONCEPTUALIZACIÓN PUGS 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Diagnóstico PUOS actual 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Articulación del PUGS con el MTD del PMDOT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ESTRUCTURANTE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3.3.1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Definición de objetivos del PUGS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3.3.2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Desarrollar propuesta conceptual sobre clasificación y subclasificación del suelo urbano y rural 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URBANÍSTICO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3.4.1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Elaboración de una metodología de trabajo  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3.4.1.1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Definición de variables para la construcción de zonas homogéneas y polígonos de intervención territorial 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3.4.1.2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Conceptualización de los tratamientos urbanísticos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4359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3.4.1.3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Conceptualización del aprovechamiento del suelo (COS, edificabilidad, índice de edificabilidad)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18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279" marR="12279" marT="1227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3.4.1.4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Definición y conceptualización de los estándares urbanísticos </a:t>
                      </a:r>
                    </a:p>
                  </a:txBody>
                  <a:tcPr marL="12279" marR="12279" marT="12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09738" y="2936022"/>
            <a:ext cx="8657524" cy="369332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86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611584"/>
              </p:ext>
            </p:extLst>
          </p:nvPr>
        </p:nvGraphicFramePr>
        <p:xfrm>
          <a:off x="457200" y="2177775"/>
          <a:ext cx="8324853" cy="347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995"/>
                <a:gridCol w="279651"/>
                <a:gridCol w="279651"/>
                <a:gridCol w="279651"/>
                <a:gridCol w="279650"/>
                <a:gridCol w="279651"/>
                <a:gridCol w="279651"/>
                <a:gridCol w="279651"/>
                <a:gridCol w="244694"/>
                <a:gridCol w="267999"/>
                <a:gridCol w="267999"/>
                <a:gridCol w="326259"/>
                <a:gridCol w="256347"/>
                <a:gridCol w="256346"/>
                <a:gridCol w="244695"/>
                <a:gridCol w="244694"/>
                <a:gridCol w="233043"/>
                <a:gridCol w="233042"/>
                <a:gridCol w="233043"/>
                <a:gridCol w="233042"/>
                <a:gridCol w="221390"/>
                <a:gridCol w="215709"/>
              </a:tblGrid>
              <a:tr h="4500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12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14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15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16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17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18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19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21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22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23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24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25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26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27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28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29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30</a:t>
                      </a:r>
                      <a:endParaRPr lang="en-US" sz="1200"/>
                    </a:p>
                  </a:txBody>
                  <a:tcPr marL="0" marR="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31</a:t>
                      </a:r>
                      <a:endParaRPr lang="en-US" sz="1200"/>
                    </a:p>
                  </a:txBody>
                  <a:tcPr marL="0" marR="0" marT="34290" marB="34290" anchor="ctr"/>
                </a:tc>
              </a:tr>
              <a:tr h="330398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Diagnóstico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Modelo</a:t>
                      </a:r>
                      <a:r>
                        <a:rPr lang="en-US" sz="1400" b="1" baseline="0" dirty="0" smtClean="0"/>
                        <a:t> Territorial</a:t>
                      </a:r>
                      <a:endParaRPr lang="en-US" sz="1400" b="1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</a:tr>
              <a:tr h="330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Definición</a:t>
                      </a:r>
                      <a:r>
                        <a:rPr lang="en-US" sz="1400" dirty="0" smtClean="0"/>
                        <a:t> de </a:t>
                      </a:r>
                      <a:r>
                        <a:rPr lang="en-US" sz="1400" dirty="0" err="1" smtClean="0"/>
                        <a:t>indicadores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territoriales</a:t>
                      </a:r>
                      <a:r>
                        <a:rPr lang="en-US" sz="1400" dirty="0" smtClean="0"/>
                        <a:t> y </a:t>
                      </a:r>
                      <a:r>
                        <a:rPr lang="en-US" sz="1400" dirty="0" err="1" smtClean="0"/>
                        <a:t>evaluación</a:t>
                      </a:r>
                      <a:r>
                        <a:rPr lang="en-US" sz="1400" dirty="0" smtClean="0"/>
                        <a:t> del</a:t>
                      </a:r>
                      <a:r>
                        <a:rPr lang="en-US" sz="1400" baseline="0" dirty="0" smtClean="0"/>
                        <a:t> MT </a:t>
                      </a:r>
                      <a:r>
                        <a:rPr lang="en-US" sz="1400" baseline="0" dirty="0" err="1" smtClean="0"/>
                        <a:t>vigente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330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Propuesta</a:t>
                      </a:r>
                      <a:r>
                        <a:rPr lang="en-US" sz="1400" dirty="0" smtClean="0"/>
                        <a:t> conceptual MTD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</a:tr>
              <a:tr h="33039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noFill/>
                  </a:tcPr>
                </a:tc>
              </a:tr>
              <a:tr h="330398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Recopilación</a:t>
                      </a:r>
                      <a:r>
                        <a:rPr lang="en-US" sz="1400" b="1" dirty="0" smtClean="0"/>
                        <a:t> de </a:t>
                      </a:r>
                      <a:r>
                        <a:rPr lang="en-US" sz="1400" b="1" dirty="0" err="1" smtClean="0"/>
                        <a:t>información</a:t>
                      </a:r>
                      <a:endParaRPr lang="en-US" sz="1400" b="1" dirty="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</a:tr>
              <a:tr h="330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 smtClean="0"/>
                        <a:t>Diagnóstico</a:t>
                      </a:r>
                      <a:r>
                        <a:rPr lang="en-US" sz="1400" baseline="0" dirty="0" smtClean="0"/>
                        <a:t> territorial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</a:tr>
              <a:tr h="330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</a:t>
                      </a:r>
                      <a:r>
                        <a:rPr lang="es-ES" sz="1400" dirty="0" smtClean="0"/>
                        <a:t>e</a:t>
                      </a:r>
                      <a:r>
                        <a:rPr lang="en-US" sz="1400" dirty="0" err="1" smtClean="0"/>
                        <a:t>querimientos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específicos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</a:tr>
              <a:tr h="330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 smtClean="0"/>
                        <a:t>A</a:t>
                      </a:r>
                      <a:r>
                        <a:rPr lang="en-US" sz="1400" dirty="0" err="1" smtClean="0"/>
                        <a:t>nalisis</a:t>
                      </a:r>
                      <a:r>
                        <a:rPr lang="en-US" sz="1400" baseline="0" dirty="0" smtClean="0"/>
                        <a:t> de la </a:t>
                      </a:r>
                      <a:r>
                        <a:rPr lang="en-US" sz="1400" baseline="0" dirty="0" err="1" smtClean="0"/>
                        <a:t>información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Rectangle 26"/>
          <p:cNvSpPr/>
          <p:nvPr/>
        </p:nvSpPr>
        <p:spPr>
          <a:xfrm>
            <a:off x="3372664" y="2663550"/>
            <a:ext cx="5409388" cy="26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100 </a:t>
            </a:r>
            <a:r>
              <a:rPr lang="en-US" sz="1200" dirty="0" err="1" smtClean="0"/>
              <a:t>días</a:t>
            </a:r>
            <a:endParaRPr lang="en-US" sz="1200" dirty="0"/>
          </a:p>
        </p:txBody>
      </p:sp>
      <p:sp>
        <p:nvSpPr>
          <p:cNvPr id="6" name="Rectangle 27"/>
          <p:cNvSpPr/>
          <p:nvPr/>
        </p:nvSpPr>
        <p:spPr>
          <a:xfrm>
            <a:off x="3372662" y="3189451"/>
            <a:ext cx="5409390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angle 28"/>
          <p:cNvSpPr/>
          <p:nvPr/>
        </p:nvSpPr>
        <p:spPr>
          <a:xfrm>
            <a:off x="5170600" y="5324431"/>
            <a:ext cx="2626703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 </a:t>
            </a:r>
            <a:r>
              <a:rPr lang="en-US" sz="1200" dirty="0" err="1" smtClean="0"/>
              <a:t>días</a:t>
            </a:r>
            <a:endParaRPr lang="en-US" sz="1200" dirty="0"/>
          </a:p>
        </p:txBody>
      </p:sp>
      <p:sp>
        <p:nvSpPr>
          <p:cNvPr id="8" name="Rectangle 29"/>
          <p:cNvSpPr/>
          <p:nvPr/>
        </p:nvSpPr>
        <p:spPr>
          <a:xfrm>
            <a:off x="3451663" y="5024648"/>
            <a:ext cx="1718937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 </a:t>
            </a:r>
            <a:r>
              <a:rPr lang="en-US" sz="1200" dirty="0" err="1" smtClean="0"/>
              <a:t>días</a:t>
            </a:r>
            <a:endParaRPr lang="en-US" sz="1200" dirty="0"/>
          </a:p>
        </p:txBody>
      </p:sp>
      <p:sp>
        <p:nvSpPr>
          <p:cNvPr id="9" name="Rectangle 30"/>
          <p:cNvSpPr/>
          <p:nvPr/>
        </p:nvSpPr>
        <p:spPr>
          <a:xfrm>
            <a:off x="3451663" y="4689912"/>
            <a:ext cx="2629821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 </a:t>
            </a:r>
            <a:r>
              <a:rPr lang="en-US" sz="1200" dirty="0" err="1" smtClean="0"/>
              <a:t>días</a:t>
            </a:r>
            <a:endParaRPr lang="en-US" sz="1200" dirty="0"/>
          </a:p>
        </p:txBody>
      </p:sp>
      <p:sp>
        <p:nvSpPr>
          <p:cNvPr id="10" name="Rectangle 31"/>
          <p:cNvSpPr/>
          <p:nvPr/>
        </p:nvSpPr>
        <p:spPr>
          <a:xfrm>
            <a:off x="3372662" y="4320096"/>
            <a:ext cx="5409389" cy="26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120 </a:t>
            </a:r>
            <a:r>
              <a:rPr lang="en-US" sz="1200" dirty="0" err="1" smtClean="0"/>
              <a:t>días</a:t>
            </a:r>
            <a:endParaRPr lang="en-US" sz="1200" dirty="0"/>
          </a:p>
        </p:txBody>
      </p:sp>
      <p:sp>
        <p:nvSpPr>
          <p:cNvPr id="11" name="Rectangle 32"/>
          <p:cNvSpPr/>
          <p:nvPr/>
        </p:nvSpPr>
        <p:spPr>
          <a:xfrm>
            <a:off x="7797303" y="3695332"/>
            <a:ext cx="984749" cy="264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Isosceles Triangle 33"/>
          <p:cNvSpPr/>
          <p:nvPr/>
        </p:nvSpPr>
        <p:spPr>
          <a:xfrm rot="10800000">
            <a:off x="7695703" y="3513530"/>
            <a:ext cx="203200" cy="20574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34"/>
          <p:cNvSpPr/>
          <p:nvPr/>
        </p:nvSpPr>
        <p:spPr>
          <a:xfrm rot="10800000">
            <a:off x="5979884" y="4587042"/>
            <a:ext cx="203200" cy="20574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35"/>
          <p:cNvCxnSpPr/>
          <p:nvPr/>
        </p:nvCxnSpPr>
        <p:spPr>
          <a:xfrm>
            <a:off x="6081484" y="4792783"/>
            <a:ext cx="0" cy="1230723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6"/>
          <p:cNvCxnSpPr/>
          <p:nvPr/>
        </p:nvCxnSpPr>
        <p:spPr>
          <a:xfrm>
            <a:off x="7797303" y="3639551"/>
            <a:ext cx="0" cy="2383955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7"/>
          <p:cNvSpPr txBox="1"/>
          <p:nvPr/>
        </p:nvSpPr>
        <p:spPr>
          <a:xfrm>
            <a:off x="5473400" y="5687157"/>
            <a:ext cx="608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err="1">
                <a:solidFill>
                  <a:schemeClr val="accent6"/>
                </a:solidFill>
              </a:rPr>
              <a:t>E</a:t>
            </a:r>
            <a:r>
              <a:rPr lang="en-US" sz="1050" dirty="0" err="1" smtClean="0">
                <a:solidFill>
                  <a:schemeClr val="accent6"/>
                </a:solidFill>
              </a:rPr>
              <a:t>ntrega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17" name="TextBox 38"/>
          <p:cNvSpPr txBox="1"/>
          <p:nvPr/>
        </p:nvSpPr>
        <p:spPr>
          <a:xfrm>
            <a:off x="7318217" y="5687157"/>
            <a:ext cx="4790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err="1" smtClean="0">
                <a:solidFill>
                  <a:schemeClr val="accent6"/>
                </a:solidFill>
              </a:rPr>
              <a:t>Inicio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HOJA DE RUTA</a:t>
            </a:r>
            <a:endParaRPr lang="es-ES" sz="2400" b="1" dirty="0"/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457200" y="1308219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PROPUESTA DE ENTREGA DE INFORMACIÓN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sp>
        <p:nvSpPr>
          <p:cNvPr id="25" name="Isosceles Triangle 34"/>
          <p:cNvSpPr/>
          <p:nvPr/>
        </p:nvSpPr>
        <p:spPr>
          <a:xfrm rot="10800000">
            <a:off x="5069000" y="4851872"/>
            <a:ext cx="203200" cy="20574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35"/>
          <p:cNvCxnSpPr/>
          <p:nvPr/>
        </p:nvCxnSpPr>
        <p:spPr>
          <a:xfrm>
            <a:off x="5170600" y="5057613"/>
            <a:ext cx="0" cy="965893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7"/>
          <p:cNvSpPr txBox="1"/>
          <p:nvPr/>
        </p:nvSpPr>
        <p:spPr>
          <a:xfrm>
            <a:off x="4562516" y="5687157"/>
            <a:ext cx="608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err="1">
                <a:solidFill>
                  <a:schemeClr val="accent6"/>
                </a:solidFill>
              </a:rPr>
              <a:t>E</a:t>
            </a:r>
            <a:r>
              <a:rPr lang="en-US" sz="1050" dirty="0" err="1" smtClean="0">
                <a:solidFill>
                  <a:schemeClr val="accent6"/>
                </a:solidFill>
              </a:rPr>
              <a:t>ntrega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22" name="Rectangle 26"/>
          <p:cNvSpPr/>
          <p:nvPr/>
        </p:nvSpPr>
        <p:spPr>
          <a:xfrm>
            <a:off x="3372662" y="1857455"/>
            <a:ext cx="5409388" cy="2648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NOVIEMBRE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19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7"/>
          <p:cNvSpPr txBox="1">
            <a:spLocks/>
          </p:cNvSpPr>
          <p:nvPr/>
        </p:nvSpPr>
        <p:spPr>
          <a:xfrm>
            <a:off x="733331" y="1764008"/>
            <a:ext cx="8105869" cy="28527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205740" tIns="68580" rIns="205740" bIns="1371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Gracias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atención</a:t>
            </a:r>
            <a:endParaRPr lang="en-US" dirty="0"/>
          </a:p>
        </p:txBody>
      </p:sp>
      <p:sp>
        <p:nvSpPr>
          <p:cNvPr id="7" name="Text Placeholder 28"/>
          <p:cNvSpPr txBox="1">
            <a:spLocks/>
          </p:cNvSpPr>
          <p:nvPr/>
        </p:nvSpPr>
        <p:spPr>
          <a:xfrm>
            <a:off x="5410200" y="4616748"/>
            <a:ext cx="3429000" cy="9429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205740" tIns="68580" rIns="205740" bIns="1371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¿</a:t>
            </a:r>
            <a:r>
              <a:rPr lang="en-US" dirty="0" err="1" smtClean="0">
                <a:solidFill>
                  <a:schemeClr val="tx1"/>
                </a:solidFill>
              </a:rPr>
              <a:t>Preguntas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3267" y="6429087"/>
            <a:ext cx="259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C" sz="1300" dirty="0">
                <a:solidFill>
                  <a:schemeClr val="accent1">
                    <a:lumMod val="75000"/>
                  </a:schemeClr>
                </a:solidFill>
                <a:latin typeface="Helvetica Neue Thin"/>
                <a:ea typeface="Verdana" pitchFamily="34" charset="0"/>
                <a:cs typeface="Helvetica Neue Thin"/>
              </a:rPr>
              <a:t>#</a:t>
            </a:r>
            <a:r>
              <a:rPr lang="es-EC" sz="1300" dirty="0" err="1">
                <a:solidFill>
                  <a:schemeClr val="accent1">
                    <a:lumMod val="75000"/>
                  </a:schemeClr>
                </a:solidFill>
                <a:latin typeface="Helvetica Neue Thin"/>
                <a:ea typeface="Verdana" pitchFamily="34" charset="0"/>
                <a:cs typeface="Helvetica Neue Thin"/>
              </a:rPr>
              <a:t>QuitoHabitableOtraVez</a:t>
            </a:r>
            <a:endParaRPr lang="es-EC" sz="1300" dirty="0">
              <a:solidFill>
                <a:schemeClr val="accent1">
                  <a:lumMod val="75000"/>
                </a:schemeClr>
              </a:solidFill>
              <a:latin typeface="Helvetica Neue Thin"/>
              <a:ea typeface="Verdana" pitchFamily="34" charset="0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8725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400" b="1" dirty="0" smtClean="0"/>
              <a:t>LEY ORGÁNICA DE ORDENAMIENTO TERRITORIAL, USO Y GESTIÓN DE SUELO - LOOTUGS</a:t>
            </a:r>
            <a:endParaRPr lang="es-ES" sz="2400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9764" y="1460030"/>
            <a:ext cx="8506785" cy="42934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_tradnl"/>
            </a:defPPr>
            <a:lvl1pPr>
              <a:defRPr sz="1600"/>
            </a:lvl1pPr>
          </a:lstStyle>
          <a:p>
            <a:pPr algn="just">
              <a:lnSpc>
                <a:spcPct val="120000"/>
              </a:lnSpc>
            </a:pPr>
            <a:r>
              <a:rPr lang="es-EC" sz="1800" dirty="0"/>
              <a:t>“Esta Ley tiene por objeto </a:t>
            </a:r>
            <a:r>
              <a:rPr lang="es-EC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fijar los principios y reglas generales que rigen el ejercicio de las competencias de ordenamiento territorial, uso y gestión del suelo urbano y rural</a:t>
            </a:r>
            <a:r>
              <a:rPr lang="es-EC" sz="1800" dirty="0"/>
              <a:t>, y su relación con otras que incidan significativamente sobre el territorio o lo ocupen, para que se articulen eficazmente, </a:t>
            </a:r>
            <a:r>
              <a:rPr lang="es-EC" sz="2400" dirty="0">
                <a:solidFill>
                  <a:srgbClr val="3F8DE2"/>
                </a:solidFill>
              </a:rPr>
              <a:t>promuevan el desarrollo equitativo y equilibrado del territorio y propicien el ejercicio del derecho a la ciudad</a:t>
            </a:r>
            <a:r>
              <a:rPr lang="es-EC" sz="1800" dirty="0"/>
              <a:t>, al hábitat seguro y saludable, y a la vivienda adecuada y digna, en </a:t>
            </a:r>
            <a:r>
              <a:rPr lang="es-EC" sz="2400" dirty="0">
                <a:solidFill>
                  <a:srgbClr val="3F8DE2"/>
                </a:solidFill>
              </a:rPr>
              <a:t>cumplimiento de la función social y ambiental de la propiedad e impulsando un desarrollo urbano </a:t>
            </a:r>
            <a:r>
              <a:rPr lang="es-EC" sz="2400" dirty="0" smtClean="0">
                <a:solidFill>
                  <a:srgbClr val="3F8DE2"/>
                </a:solidFill>
              </a:rPr>
              <a:t>inclusivo </a:t>
            </a:r>
            <a:r>
              <a:rPr lang="es-EC" sz="1800" dirty="0"/>
              <a:t>e integrador para el Buen Vivir de las personas, en concordancia con las competencias de los diferentes niveles de gobierno.”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6627168"/>
            <a:ext cx="1584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LOOTUGS, 2016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9470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08219"/>
            <a:ext cx="8229600" cy="5130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CONTENIDO DE LA LOOTUGS</a:t>
            </a:r>
          </a:p>
          <a:p>
            <a:pPr marL="0" indent="0">
              <a:buNone/>
            </a:pPr>
            <a:endParaRPr lang="es-ES" sz="1800" b="1" dirty="0" smtClean="0"/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s-ES" sz="1800" b="1" dirty="0" smtClean="0"/>
              <a:t>Mecanismos técnicos y legales: </a:t>
            </a:r>
            <a:r>
              <a:rPr lang="es-ES" sz="1800" dirty="0" smtClean="0"/>
              <a:t>Estandarización conceptos y herramientas para la planificación de las ciudades. 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endParaRPr lang="es-ES" sz="1800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s-ES" sz="1800" b="1" dirty="0" smtClean="0"/>
              <a:t>Institucionalidad: </a:t>
            </a:r>
            <a:r>
              <a:rPr lang="es-ES" sz="1800" dirty="0" smtClean="0"/>
              <a:t>Velar por el cumplimiento de la planificación de las ciudades aprobada por los municipios.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endParaRPr lang="es-ES" sz="1800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s-ES" sz="1800" b="1" dirty="0" smtClean="0"/>
              <a:t>Estándares urbanísticos: </a:t>
            </a:r>
            <a:r>
              <a:rPr lang="es-ES" sz="1800" dirty="0" smtClean="0"/>
              <a:t>Establecer lineamientos de calidad urbana con respecto al espacio público, las infraestructuras y el equipamiento.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endParaRPr lang="es-ES" sz="1800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s-ES" sz="1800" b="1" dirty="0" smtClean="0"/>
              <a:t>Control de especulación: </a:t>
            </a:r>
            <a:r>
              <a:rPr lang="es-ES" sz="1800" dirty="0" smtClean="0"/>
              <a:t>Evitar la especulación del suelo y redistribuir la plusvalía hacia las zonas mas desfavorecidas de las ciudades. 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endParaRPr lang="es-ES" sz="1800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</a:pPr>
            <a:r>
              <a:rPr lang="es-ES" sz="1800" b="1" dirty="0" smtClean="0"/>
              <a:t>Información pública: </a:t>
            </a:r>
            <a:r>
              <a:rPr lang="es-ES" sz="1800" dirty="0" smtClean="0"/>
              <a:t>Generar </a:t>
            </a:r>
            <a:r>
              <a:rPr lang="es-ES" sz="1800" dirty="0" err="1" smtClean="0"/>
              <a:t>informaci</a:t>
            </a:r>
            <a:r>
              <a:rPr lang="es-ES_tradnl" sz="1800" dirty="0" smtClean="0"/>
              <a:t>ó</a:t>
            </a:r>
            <a:r>
              <a:rPr lang="es-ES" sz="1800" dirty="0" smtClean="0"/>
              <a:t>n pública de planificación y catastros de las ciudades.</a:t>
            </a:r>
            <a:endParaRPr lang="es-ES" sz="1800" b="1" dirty="0" smtClean="0"/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400" b="1" dirty="0" smtClean="0"/>
              <a:t>LEY ORGÁNICA DE ORDENAMIENTO TERRITORIAL, USO Y GESTIÓN DE SUELO - LOOTUGS</a:t>
            </a:r>
            <a:endParaRPr lang="es-ES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6627168"/>
            <a:ext cx="1584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LOOTUGS, 2016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4453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0935" y="1219388"/>
            <a:ext cx="338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3F8DE2"/>
                </a:solidFill>
              </a:rPr>
              <a:t>ESTRUCTURA GENERAL LOOTUGS </a:t>
            </a:r>
            <a:endParaRPr lang="es-ES" b="1" dirty="0">
              <a:solidFill>
                <a:srgbClr val="3F8DE2"/>
              </a:solidFill>
            </a:endParaRPr>
          </a:p>
        </p:txBody>
      </p:sp>
      <p:sp>
        <p:nvSpPr>
          <p:cNvPr id="14" name="Freeform 19"/>
          <p:cNvSpPr/>
          <p:nvPr/>
        </p:nvSpPr>
        <p:spPr>
          <a:xfrm>
            <a:off x="4705350" y="2239080"/>
            <a:ext cx="1396010" cy="1396009"/>
          </a:xfrm>
          <a:custGeom>
            <a:avLst/>
            <a:gdLst>
              <a:gd name="connsiteX0" fmla="*/ 0 w 1609696"/>
              <a:gd name="connsiteY0" fmla="*/ 0 h 1609695"/>
              <a:gd name="connsiteX1" fmla="*/ 5880 w 1609696"/>
              <a:gd name="connsiteY1" fmla="*/ 297 h 1609695"/>
              <a:gd name="connsiteX2" fmla="*/ 1609399 w 1609696"/>
              <a:gd name="connsiteY2" fmla="*/ 1603816 h 1609695"/>
              <a:gd name="connsiteX3" fmla="*/ 1609696 w 1609696"/>
              <a:gd name="connsiteY3" fmla="*/ 1609695 h 1609695"/>
              <a:gd name="connsiteX4" fmla="*/ 1272591 w 1609696"/>
              <a:gd name="connsiteY4" fmla="*/ 1609695 h 1609695"/>
              <a:gd name="connsiteX5" fmla="*/ 1254750 w 1609696"/>
              <a:gd name="connsiteY5" fmla="*/ 1492799 h 1609695"/>
              <a:gd name="connsiteX6" fmla="*/ 116897 w 1609696"/>
              <a:gd name="connsiteY6" fmla="*/ 354946 h 1609695"/>
              <a:gd name="connsiteX7" fmla="*/ 0 w 1609696"/>
              <a:gd name="connsiteY7" fmla="*/ 337105 h 1609695"/>
              <a:gd name="connsiteX8" fmla="*/ 0 w 1609696"/>
              <a:gd name="connsiteY8" fmla="*/ 0 h 16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696" h="1609695">
                <a:moveTo>
                  <a:pt x="0" y="0"/>
                </a:moveTo>
                <a:lnTo>
                  <a:pt x="5880" y="297"/>
                </a:lnTo>
                <a:cubicBezTo>
                  <a:pt x="851371" y="86161"/>
                  <a:pt x="1523535" y="758326"/>
                  <a:pt x="1609399" y="1603816"/>
                </a:cubicBezTo>
                <a:lnTo>
                  <a:pt x="1609696" y="1609695"/>
                </a:lnTo>
                <a:lnTo>
                  <a:pt x="1272591" y="1609695"/>
                </a:lnTo>
                <a:lnTo>
                  <a:pt x="1254750" y="1492799"/>
                </a:lnTo>
                <a:cubicBezTo>
                  <a:pt x="1137879" y="921663"/>
                  <a:pt x="688033" y="471817"/>
                  <a:pt x="116897" y="354946"/>
                </a:cubicBezTo>
                <a:lnTo>
                  <a:pt x="0" y="33710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Freeform 20"/>
          <p:cNvSpPr/>
          <p:nvPr/>
        </p:nvSpPr>
        <p:spPr>
          <a:xfrm>
            <a:off x="3042641" y="2239080"/>
            <a:ext cx="1396009" cy="1396009"/>
          </a:xfrm>
          <a:custGeom>
            <a:avLst/>
            <a:gdLst>
              <a:gd name="connsiteX0" fmla="*/ 1609694 w 1609694"/>
              <a:gd name="connsiteY0" fmla="*/ 0 h 1609695"/>
              <a:gd name="connsiteX1" fmla="*/ 1609694 w 1609694"/>
              <a:gd name="connsiteY1" fmla="*/ 337105 h 1609695"/>
              <a:gd name="connsiteX2" fmla="*/ 1492799 w 1609694"/>
              <a:gd name="connsiteY2" fmla="*/ 354946 h 1609695"/>
              <a:gd name="connsiteX3" fmla="*/ 354946 w 1609694"/>
              <a:gd name="connsiteY3" fmla="*/ 1492799 h 1609695"/>
              <a:gd name="connsiteX4" fmla="*/ 337105 w 1609694"/>
              <a:gd name="connsiteY4" fmla="*/ 1609695 h 1609695"/>
              <a:gd name="connsiteX5" fmla="*/ 0 w 1609694"/>
              <a:gd name="connsiteY5" fmla="*/ 1609695 h 1609695"/>
              <a:gd name="connsiteX6" fmla="*/ 297 w 1609694"/>
              <a:gd name="connsiteY6" fmla="*/ 1603816 h 1609695"/>
              <a:gd name="connsiteX7" fmla="*/ 1603816 w 1609694"/>
              <a:gd name="connsiteY7" fmla="*/ 297 h 1609695"/>
              <a:gd name="connsiteX8" fmla="*/ 1609694 w 1609694"/>
              <a:gd name="connsiteY8" fmla="*/ 0 h 16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694" h="1609695">
                <a:moveTo>
                  <a:pt x="1609694" y="0"/>
                </a:moveTo>
                <a:lnTo>
                  <a:pt x="1609694" y="337105"/>
                </a:lnTo>
                <a:lnTo>
                  <a:pt x="1492799" y="354946"/>
                </a:lnTo>
                <a:cubicBezTo>
                  <a:pt x="921663" y="471817"/>
                  <a:pt x="471818" y="921663"/>
                  <a:pt x="354946" y="1492799"/>
                </a:cubicBezTo>
                <a:lnTo>
                  <a:pt x="337105" y="1609695"/>
                </a:lnTo>
                <a:lnTo>
                  <a:pt x="0" y="1609695"/>
                </a:lnTo>
                <a:lnTo>
                  <a:pt x="297" y="1603816"/>
                </a:lnTo>
                <a:cubicBezTo>
                  <a:pt x="86161" y="758326"/>
                  <a:pt x="758326" y="86161"/>
                  <a:pt x="1603816" y="297"/>
                </a:cubicBezTo>
                <a:lnTo>
                  <a:pt x="160969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Freeform 21"/>
          <p:cNvSpPr/>
          <p:nvPr/>
        </p:nvSpPr>
        <p:spPr>
          <a:xfrm>
            <a:off x="3042641" y="3901789"/>
            <a:ext cx="1396009" cy="1396009"/>
          </a:xfrm>
          <a:custGeom>
            <a:avLst/>
            <a:gdLst>
              <a:gd name="connsiteX0" fmla="*/ 0 w 1609694"/>
              <a:gd name="connsiteY0" fmla="*/ 0 h 1609695"/>
              <a:gd name="connsiteX1" fmla="*/ 337105 w 1609694"/>
              <a:gd name="connsiteY1" fmla="*/ 0 h 1609695"/>
              <a:gd name="connsiteX2" fmla="*/ 354946 w 1609694"/>
              <a:gd name="connsiteY2" fmla="*/ 116896 h 1609695"/>
              <a:gd name="connsiteX3" fmla="*/ 1492799 w 1609694"/>
              <a:gd name="connsiteY3" fmla="*/ 1254749 h 1609695"/>
              <a:gd name="connsiteX4" fmla="*/ 1609694 w 1609694"/>
              <a:gd name="connsiteY4" fmla="*/ 1272590 h 1609695"/>
              <a:gd name="connsiteX5" fmla="*/ 1609694 w 1609694"/>
              <a:gd name="connsiteY5" fmla="*/ 1609695 h 1609695"/>
              <a:gd name="connsiteX6" fmla="*/ 1603816 w 1609694"/>
              <a:gd name="connsiteY6" fmla="*/ 1609398 h 1609695"/>
              <a:gd name="connsiteX7" fmla="*/ 297 w 1609694"/>
              <a:gd name="connsiteY7" fmla="*/ 5879 h 1609695"/>
              <a:gd name="connsiteX8" fmla="*/ 0 w 1609694"/>
              <a:gd name="connsiteY8" fmla="*/ 0 h 16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694" h="1609695">
                <a:moveTo>
                  <a:pt x="0" y="0"/>
                </a:moveTo>
                <a:lnTo>
                  <a:pt x="337105" y="0"/>
                </a:lnTo>
                <a:lnTo>
                  <a:pt x="354946" y="116896"/>
                </a:lnTo>
                <a:cubicBezTo>
                  <a:pt x="471818" y="688032"/>
                  <a:pt x="921663" y="1137878"/>
                  <a:pt x="1492799" y="1254749"/>
                </a:cubicBezTo>
                <a:lnTo>
                  <a:pt x="1609694" y="1272590"/>
                </a:lnTo>
                <a:lnTo>
                  <a:pt x="1609694" y="1609695"/>
                </a:lnTo>
                <a:lnTo>
                  <a:pt x="1603816" y="1609398"/>
                </a:lnTo>
                <a:cubicBezTo>
                  <a:pt x="758326" y="1523534"/>
                  <a:pt x="86161" y="851370"/>
                  <a:pt x="297" y="58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" name="Freeform 22"/>
          <p:cNvSpPr/>
          <p:nvPr/>
        </p:nvSpPr>
        <p:spPr>
          <a:xfrm>
            <a:off x="4705350" y="3901789"/>
            <a:ext cx="1396010" cy="1396009"/>
          </a:xfrm>
          <a:custGeom>
            <a:avLst/>
            <a:gdLst>
              <a:gd name="connsiteX0" fmla="*/ 1272591 w 1609696"/>
              <a:gd name="connsiteY0" fmla="*/ 0 h 1609695"/>
              <a:gd name="connsiteX1" fmla="*/ 1609696 w 1609696"/>
              <a:gd name="connsiteY1" fmla="*/ 0 h 1609695"/>
              <a:gd name="connsiteX2" fmla="*/ 1609399 w 1609696"/>
              <a:gd name="connsiteY2" fmla="*/ 5879 h 1609695"/>
              <a:gd name="connsiteX3" fmla="*/ 5880 w 1609696"/>
              <a:gd name="connsiteY3" fmla="*/ 1609398 h 1609695"/>
              <a:gd name="connsiteX4" fmla="*/ 0 w 1609696"/>
              <a:gd name="connsiteY4" fmla="*/ 1609695 h 1609695"/>
              <a:gd name="connsiteX5" fmla="*/ 0 w 1609696"/>
              <a:gd name="connsiteY5" fmla="*/ 1272590 h 1609695"/>
              <a:gd name="connsiteX6" fmla="*/ 116897 w 1609696"/>
              <a:gd name="connsiteY6" fmla="*/ 1254749 h 1609695"/>
              <a:gd name="connsiteX7" fmla="*/ 1254750 w 1609696"/>
              <a:gd name="connsiteY7" fmla="*/ 116896 h 1609695"/>
              <a:gd name="connsiteX8" fmla="*/ 1272591 w 1609696"/>
              <a:gd name="connsiteY8" fmla="*/ 0 h 16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696" h="1609695">
                <a:moveTo>
                  <a:pt x="1272591" y="0"/>
                </a:moveTo>
                <a:lnTo>
                  <a:pt x="1609696" y="0"/>
                </a:lnTo>
                <a:lnTo>
                  <a:pt x="1609399" y="5879"/>
                </a:lnTo>
                <a:cubicBezTo>
                  <a:pt x="1523535" y="851370"/>
                  <a:pt x="851371" y="1523534"/>
                  <a:pt x="5880" y="1609398"/>
                </a:cubicBezTo>
                <a:lnTo>
                  <a:pt x="0" y="1609695"/>
                </a:lnTo>
                <a:lnTo>
                  <a:pt x="0" y="1272590"/>
                </a:lnTo>
                <a:lnTo>
                  <a:pt x="116897" y="1254749"/>
                </a:lnTo>
                <a:cubicBezTo>
                  <a:pt x="688033" y="1137878"/>
                  <a:pt x="1137879" y="688032"/>
                  <a:pt x="1254750" y="116896"/>
                </a:cubicBezTo>
                <a:lnTo>
                  <a:pt x="127259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18" name="Group 31"/>
          <p:cNvGrpSpPr/>
          <p:nvPr/>
        </p:nvGrpSpPr>
        <p:grpSpPr>
          <a:xfrm flipH="1">
            <a:off x="2419350" y="2143132"/>
            <a:ext cx="2022042" cy="537515"/>
            <a:chOff x="8460508" y="2094088"/>
            <a:chExt cx="914400" cy="933319"/>
          </a:xfrm>
        </p:grpSpPr>
        <p:cxnSp>
          <p:nvCxnSpPr>
            <p:cNvPr id="19" name="Straight Connector 28"/>
            <p:cNvCxnSpPr/>
            <p:nvPr/>
          </p:nvCxnSpPr>
          <p:spPr>
            <a:xfrm flipV="1">
              <a:off x="8460509" y="2094088"/>
              <a:ext cx="0" cy="933319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0"/>
            <p:cNvCxnSpPr/>
            <p:nvPr/>
          </p:nvCxnSpPr>
          <p:spPr>
            <a:xfrm>
              <a:off x="8460508" y="2094088"/>
              <a:ext cx="9144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37"/>
          <p:cNvCxnSpPr/>
          <p:nvPr/>
        </p:nvCxnSpPr>
        <p:spPr>
          <a:xfrm>
            <a:off x="5659793" y="3635087"/>
            <a:ext cx="106485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0"/>
          <p:cNvCxnSpPr/>
          <p:nvPr/>
        </p:nvCxnSpPr>
        <p:spPr>
          <a:xfrm>
            <a:off x="2419350" y="3901787"/>
            <a:ext cx="106299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42"/>
          <p:cNvGrpSpPr/>
          <p:nvPr/>
        </p:nvGrpSpPr>
        <p:grpSpPr>
          <a:xfrm flipV="1">
            <a:off x="4705351" y="5005442"/>
            <a:ext cx="2019301" cy="434691"/>
            <a:chOff x="8460508" y="2094088"/>
            <a:chExt cx="914400" cy="732072"/>
          </a:xfrm>
        </p:grpSpPr>
        <p:cxnSp>
          <p:nvCxnSpPr>
            <p:cNvPr id="24" name="Straight Connector 43"/>
            <p:cNvCxnSpPr>
              <a:stCxn id="17" idx="5"/>
            </p:cNvCxnSpPr>
            <p:nvPr/>
          </p:nvCxnSpPr>
          <p:spPr>
            <a:xfrm flipV="1">
              <a:off x="8460508" y="2094088"/>
              <a:ext cx="1" cy="73207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4"/>
            <p:cNvCxnSpPr/>
            <p:nvPr/>
          </p:nvCxnSpPr>
          <p:spPr>
            <a:xfrm>
              <a:off x="8460508" y="2094088"/>
              <a:ext cx="9144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1436"/>
          <p:cNvSpPr>
            <a:spLocks noChangeArrowheads="1"/>
          </p:cNvSpPr>
          <p:nvPr/>
        </p:nvSpPr>
        <p:spPr bwMode="auto">
          <a:xfrm>
            <a:off x="6764015" y="2762058"/>
            <a:ext cx="2199483" cy="623248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273339"/>
                </a:solidFill>
              </a:rPr>
              <a:t>INSTITUCIONALIDAD Y CONTROL</a:t>
            </a:r>
            <a:endParaRPr lang="en-US" b="1" dirty="0">
              <a:solidFill>
                <a:srgbClr val="273339"/>
              </a:solidFill>
            </a:endParaRPr>
          </a:p>
        </p:txBody>
      </p:sp>
      <p:sp>
        <p:nvSpPr>
          <p:cNvPr id="27" name="Rectangle 1436"/>
          <p:cNvSpPr>
            <a:spLocks noChangeArrowheads="1"/>
          </p:cNvSpPr>
          <p:nvPr/>
        </p:nvSpPr>
        <p:spPr bwMode="auto">
          <a:xfrm>
            <a:off x="6764017" y="3332930"/>
            <a:ext cx="528089" cy="530915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3000" b="1" dirty="0" smtClean="0">
                <a:solidFill>
                  <a:schemeClr val="accent2"/>
                </a:solidFill>
                <a:latin typeface="FontAwesome" pitchFamily="2" charset="0"/>
              </a:rPr>
              <a:t>4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764017" y="2039837"/>
            <a:ext cx="2199483" cy="715581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400" dirty="0" smtClean="0">
                <a:solidFill>
                  <a:srgbClr val="7F7F7F"/>
                </a:solidFill>
              </a:rPr>
              <a:t>E</a:t>
            </a:r>
            <a:r>
              <a:rPr lang="en-US" sz="1400" dirty="0" err="1" smtClean="0">
                <a:solidFill>
                  <a:srgbClr val="7F7F7F"/>
                </a:solidFill>
              </a:rPr>
              <a:t>nte</a:t>
            </a:r>
            <a:r>
              <a:rPr lang="en-US" sz="1400" dirty="0" smtClean="0">
                <a:solidFill>
                  <a:srgbClr val="7F7F7F"/>
                </a:solidFill>
              </a:rPr>
              <a:t> rector + GADs locales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rgbClr val="7F7F7F"/>
                </a:solidFill>
              </a:rPr>
              <a:t>Consejo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  <a:r>
              <a:rPr lang="en-US" sz="1400" dirty="0" err="1" smtClean="0">
                <a:solidFill>
                  <a:srgbClr val="7F7F7F"/>
                </a:solidFill>
              </a:rPr>
              <a:t>Técnico</a:t>
            </a:r>
            <a:r>
              <a:rPr lang="en-US" sz="1400" dirty="0" smtClean="0">
                <a:solidFill>
                  <a:srgbClr val="7F7F7F"/>
                </a:solidFill>
              </a:rPr>
              <a:t> LOOTUGS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F7F7F"/>
                </a:solidFill>
              </a:rPr>
              <a:t>SOT - </a:t>
            </a:r>
            <a:r>
              <a:rPr lang="en-US" sz="1400" dirty="0" err="1" smtClean="0">
                <a:solidFill>
                  <a:srgbClr val="7F7F7F"/>
                </a:solidFill>
              </a:rPr>
              <a:t>Régimen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  <a:r>
              <a:rPr lang="en-US" sz="1400" dirty="0" err="1" smtClean="0">
                <a:solidFill>
                  <a:srgbClr val="7F7F7F"/>
                </a:solidFill>
              </a:rPr>
              <a:t>Sancionador</a:t>
            </a:r>
            <a:endParaRPr lang="en-US" sz="1400" dirty="0" smtClean="0">
              <a:solidFill>
                <a:srgbClr val="7F7F7F"/>
              </a:solidFill>
            </a:endParaRPr>
          </a:p>
        </p:txBody>
      </p:sp>
      <p:sp>
        <p:nvSpPr>
          <p:cNvPr id="29" name="Rectangle 1436"/>
          <p:cNvSpPr>
            <a:spLocks noChangeArrowheads="1"/>
          </p:cNvSpPr>
          <p:nvPr/>
        </p:nvSpPr>
        <p:spPr bwMode="auto">
          <a:xfrm>
            <a:off x="6764017" y="4882420"/>
            <a:ext cx="2199481" cy="346249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273339"/>
                </a:solidFill>
              </a:rPr>
              <a:t>GESTIÓN DE SUELO</a:t>
            </a:r>
            <a:endParaRPr lang="en-US" b="1" dirty="0">
              <a:solidFill>
                <a:srgbClr val="273339"/>
              </a:solidFill>
            </a:endParaRPr>
          </a:p>
        </p:txBody>
      </p:sp>
      <p:sp>
        <p:nvSpPr>
          <p:cNvPr id="30" name="Rectangle 1436"/>
          <p:cNvSpPr>
            <a:spLocks noChangeArrowheads="1"/>
          </p:cNvSpPr>
          <p:nvPr/>
        </p:nvSpPr>
        <p:spPr bwMode="auto">
          <a:xfrm>
            <a:off x="6764017" y="5136935"/>
            <a:ext cx="528089" cy="530915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3000" b="1" dirty="0" smtClean="0">
                <a:solidFill>
                  <a:schemeClr val="accent1"/>
                </a:solidFill>
                <a:latin typeface="FontAwesome" pitchFamily="2" charset="0"/>
              </a:rPr>
              <a:t>3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764017" y="3789463"/>
            <a:ext cx="2199483" cy="1146468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rgbClr val="7F7F7F"/>
                </a:solidFill>
              </a:rPr>
              <a:t>Componentes</a:t>
            </a:r>
            <a:r>
              <a:rPr lang="en-US" sz="1400" dirty="0" smtClean="0">
                <a:solidFill>
                  <a:srgbClr val="7F7F7F"/>
                </a:solidFill>
              </a:rPr>
              <a:t>: </a:t>
            </a:r>
            <a:r>
              <a:rPr lang="en-US" sz="1400" dirty="0" err="1" smtClean="0">
                <a:solidFill>
                  <a:srgbClr val="7F7F7F"/>
                </a:solidFill>
              </a:rPr>
              <a:t>estructurante</a:t>
            </a:r>
            <a:r>
              <a:rPr lang="en-US" sz="1400" dirty="0" smtClean="0">
                <a:solidFill>
                  <a:srgbClr val="7F7F7F"/>
                </a:solidFill>
              </a:rPr>
              <a:t> y </a:t>
            </a:r>
            <a:r>
              <a:rPr lang="en-US" sz="1400" dirty="0" err="1" smtClean="0">
                <a:solidFill>
                  <a:srgbClr val="7F7F7F"/>
                </a:solidFill>
              </a:rPr>
              <a:t>urbanístico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F7F7F"/>
                </a:solidFill>
              </a:rPr>
              <a:t>+ </a:t>
            </a:r>
            <a:r>
              <a:rPr lang="en-US" sz="1400" dirty="0" err="1" smtClean="0">
                <a:solidFill>
                  <a:srgbClr val="7F7F7F"/>
                </a:solidFill>
              </a:rPr>
              <a:t>financiamiento</a:t>
            </a:r>
            <a:r>
              <a:rPr lang="en-US" sz="1400" dirty="0" smtClean="0">
                <a:solidFill>
                  <a:srgbClr val="7F7F7F"/>
                </a:solidFill>
              </a:rPr>
              <a:t> del </a:t>
            </a:r>
            <a:r>
              <a:rPr lang="en-US" sz="1400" dirty="0" err="1" smtClean="0">
                <a:solidFill>
                  <a:srgbClr val="7F7F7F"/>
                </a:solidFill>
              </a:rPr>
              <a:t>desarrollo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  <a:r>
              <a:rPr lang="en-US" sz="1400" dirty="0" err="1" smtClean="0">
                <a:solidFill>
                  <a:srgbClr val="7F7F7F"/>
                </a:solidFill>
              </a:rPr>
              <a:t>urbano</a:t>
            </a:r>
            <a:r>
              <a:rPr lang="en-US" sz="1400" dirty="0" smtClean="0">
                <a:solidFill>
                  <a:srgbClr val="7F7F7F"/>
                </a:solidFill>
              </a:rPr>
              <a:t>: </a:t>
            </a:r>
            <a:r>
              <a:rPr lang="en-US" sz="1400" dirty="0" err="1" smtClean="0">
                <a:solidFill>
                  <a:srgbClr val="7F7F7F"/>
                </a:solidFill>
              </a:rPr>
              <a:t>reparto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  <a:r>
              <a:rPr lang="en-US" sz="1400" dirty="0" err="1" smtClean="0">
                <a:solidFill>
                  <a:srgbClr val="7F7F7F"/>
                </a:solidFill>
              </a:rPr>
              <a:t>equitativo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32" name="Rectangle 1436"/>
          <p:cNvSpPr>
            <a:spLocks noChangeArrowheads="1"/>
          </p:cNvSpPr>
          <p:nvPr/>
        </p:nvSpPr>
        <p:spPr bwMode="auto">
          <a:xfrm>
            <a:off x="180504" y="4090773"/>
            <a:ext cx="2199483" cy="346249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b="1" dirty="0" smtClean="0">
                <a:solidFill>
                  <a:srgbClr val="273339"/>
                </a:solidFill>
              </a:rPr>
              <a:t>PLANEAMIENTO </a:t>
            </a:r>
            <a:endParaRPr lang="en-US" b="1" dirty="0">
              <a:solidFill>
                <a:srgbClr val="273339"/>
              </a:solidFill>
            </a:endParaRPr>
          </a:p>
        </p:txBody>
      </p:sp>
      <p:sp>
        <p:nvSpPr>
          <p:cNvPr id="33" name="Rectangle 1436"/>
          <p:cNvSpPr>
            <a:spLocks noChangeArrowheads="1"/>
          </p:cNvSpPr>
          <p:nvPr/>
        </p:nvSpPr>
        <p:spPr bwMode="auto">
          <a:xfrm>
            <a:off x="1897270" y="3622786"/>
            <a:ext cx="528089" cy="530915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3000" b="1" dirty="0" smtClean="0">
                <a:solidFill>
                  <a:schemeClr val="accent3"/>
                </a:solidFill>
                <a:latin typeface="FontAwesome" pitchFamily="2" charset="0"/>
              </a:rPr>
              <a:t>2</a:t>
            </a:r>
            <a:endParaRPr lang="en-US" sz="3000" b="1" dirty="0">
              <a:solidFill>
                <a:schemeClr val="accent3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80504" y="4437022"/>
            <a:ext cx="2199483" cy="931024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rgbClr val="7F7F7F"/>
                </a:solidFill>
              </a:rPr>
              <a:t>Racionalizar</a:t>
            </a:r>
            <a:r>
              <a:rPr lang="en-US" sz="1400" dirty="0" smtClean="0">
                <a:solidFill>
                  <a:srgbClr val="7F7F7F"/>
                </a:solidFill>
              </a:rPr>
              <a:t> el </a:t>
            </a:r>
            <a:r>
              <a:rPr lang="en-US" sz="1400" dirty="0" err="1" smtClean="0">
                <a:solidFill>
                  <a:srgbClr val="7F7F7F"/>
                </a:solidFill>
              </a:rPr>
              <a:t>uso</a:t>
            </a:r>
            <a:r>
              <a:rPr lang="en-US" sz="1400" dirty="0" smtClean="0">
                <a:solidFill>
                  <a:srgbClr val="7F7F7F"/>
                </a:solidFill>
              </a:rPr>
              <a:t> del </a:t>
            </a:r>
            <a:r>
              <a:rPr lang="en-US" sz="1400" dirty="0" err="1" smtClean="0">
                <a:solidFill>
                  <a:srgbClr val="7F7F7F"/>
                </a:solidFill>
              </a:rPr>
              <a:t>suelo</a:t>
            </a:r>
            <a:r>
              <a:rPr lang="en-US" sz="1400" dirty="0" smtClean="0">
                <a:solidFill>
                  <a:srgbClr val="7F7F7F"/>
                </a:solidFill>
              </a:rPr>
              <a:t>, </a:t>
            </a:r>
            <a:r>
              <a:rPr lang="en-US" sz="1400" dirty="0" err="1" smtClean="0">
                <a:solidFill>
                  <a:srgbClr val="7F7F7F"/>
                </a:solidFill>
              </a:rPr>
              <a:t>generando</a:t>
            </a:r>
            <a:r>
              <a:rPr lang="en-US" sz="1400" dirty="0" smtClean="0">
                <a:solidFill>
                  <a:srgbClr val="7F7F7F"/>
                </a:solidFill>
              </a:rPr>
              <a:t> un </a:t>
            </a:r>
            <a:r>
              <a:rPr lang="en-US" sz="1400" dirty="0" err="1" smtClean="0">
                <a:solidFill>
                  <a:srgbClr val="7F7F7F"/>
                </a:solidFill>
              </a:rPr>
              <a:t>hábitat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  <a:r>
              <a:rPr lang="en-US" sz="1400" dirty="0" err="1" smtClean="0">
                <a:solidFill>
                  <a:srgbClr val="7F7F7F"/>
                </a:solidFill>
              </a:rPr>
              <a:t>equitativo</a:t>
            </a:r>
            <a:r>
              <a:rPr lang="en-US" sz="1400" dirty="0" smtClean="0">
                <a:solidFill>
                  <a:srgbClr val="7F7F7F"/>
                </a:solidFill>
              </a:rPr>
              <a:t>, </a:t>
            </a:r>
            <a:r>
              <a:rPr lang="en-US" sz="1400" dirty="0" err="1" smtClean="0">
                <a:solidFill>
                  <a:srgbClr val="7F7F7F"/>
                </a:solidFill>
              </a:rPr>
              <a:t>sustentable</a:t>
            </a:r>
            <a:r>
              <a:rPr lang="en-US" sz="1400" dirty="0" smtClean="0">
                <a:solidFill>
                  <a:srgbClr val="7F7F7F"/>
                </a:solidFill>
              </a:rPr>
              <a:t> y de </a:t>
            </a:r>
            <a:r>
              <a:rPr lang="en-US" sz="1400" dirty="0" err="1" smtClean="0">
                <a:solidFill>
                  <a:srgbClr val="7F7F7F"/>
                </a:solidFill>
              </a:rPr>
              <a:t>calidad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35" name="Rectangle 1436"/>
          <p:cNvSpPr>
            <a:spLocks noChangeArrowheads="1"/>
          </p:cNvSpPr>
          <p:nvPr/>
        </p:nvSpPr>
        <p:spPr bwMode="auto">
          <a:xfrm>
            <a:off x="179575" y="2256136"/>
            <a:ext cx="2199483" cy="623248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b="1" dirty="0" smtClean="0">
                <a:solidFill>
                  <a:srgbClr val="273339"/>
                </a:solidFill>
              </a:rPr>
              <a:t>ORDENAMIENTO TERRITORIAL</a:t>
            </a:r>
            <a:endParaRPr lang="en-US" b="1" dirty="0">
              <a:solidFill>
                <a:srgbClr val="273339"/>
              </a:solidFill>
            </a:endParaRPr>
          </a:p>
        </p:txBody>
      </p:sp>
      <p:sp>
        <p:nvSpPr>
          <p:cNvPr id="36" name="Rectangle 1436"/>
          <p:cNvSpPr>
            <a:spLocks noChangeArrowheads="1"/>
          </p:cNvSpPr>
          <p:nvPr/>
        </p:nvSpPr>
        <p:spPr bwMode="auto">
          <a:xfrm>
            <a:off x="1896340" y="1866713"/>
            <a:ext cx="528089" cy="530915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3000" b="1" dirty="0" smtClean="0">
                <a:solidFill>
                  <a:schemeClr val="accent4"/>
                </a:solidFill>
                <a:latin typeface="FontAwesome" pitchFamily="2" charset="0"/>
              </a:rPr>
              <a:t>1</a:t>
            </a:r>
            <a:endParaRPr lang="en-US" sz="3000" b="1" dirty="0">
              <a:solidFill>
                <a:schemeClr val="accent4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79575" y="2824153"/>
            <a:ext cx="2199483" cy="931024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s-ES" sz="1400" dirty="0" smtClean="0">
                <a:solidFill>
                  <a:srgbClr val="7F7F7F"/>
                </a:solidFill>
              </a:rPr>
              <a:t>O</a:t>
            </a:r>
            <a:r>
              <a:rPr lang="en-US" sz="1400" dirty="0" err="1" smtClean="0">
                <a:solidFill>
                  <a:srgbClr val="7F7F7F"/>
                </a:solidFill>
              </a:rPr>
              <a:t>rganización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  <a:r>
              <a:rPr lang="en-US" sz="1400" dirty="0" err="1" smtClean="0">
                <a:solidFill>
                  <a:srgbClr val="7F7F7F"/>
                </a:solidFill>
              </a:rPr>
              <a:t>espacial</a:t>
            </a:r>
            <a:r>
              <a:rPr lang="en-US" sz="1400" dirty="0" smtClean="0">
                <a:solidFill>
                  <a:srgbClr val="7F7F7F"/>
                </a:solidFill>
              </a:rPr>
              <a:t> y </a:t>
            </a:r>
            <a:r>
              <a:rPr lang="en-US" sz="1400" dirty="0" err="1" smtClean="0">
                <a:solidFill>
                  <a:srgbClr val="7F7F7F"/>
                </a:solidFill>
              </a:rPr>
              <a:t>funcional</a:t>
            </a:r>
            <a:r>
              <a:rPr lang="en-US" sz="1400" dirty="0" smtClean="0">
                <a:solidFill>
                  <a:srgbClr val="7F7F7F"/>
                </a:solidFill>
              </a:rPr>
              <a:t> de </a:t>
            </a:r>
            <a:r>
              <a:rPr lang="en-US" sz="1400" dirty="0" err="1" smtClean="0">
                <a:solidFill>
                  <a:srgbClr val="7F7F7F"/>
                </a:solidFill>
              </a:rPr>
              <a:t>las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  <a:r>
              <a:rPr lang="en-US" sz="1400" dirty="0" err="1" smtClean="0">
                <a:solidFill>
                  <a:srgbClr val="7F7F7F"/>
                </a:solidFill>
              </a:rPr>
              <a:t>actividades</a:t>
            </a:r>
            <a:r>
              <a:rPr lang="en-US" sz="1400" dirty="0" smtClean="0">
                <a:solidFill>
                  <a:srgbClr val="7F7F7F"/>
                </a:solidFill>
              </a:rPr>
              <a:t> y </a:t>
            </a:r>
            <a:r>
              <a:rPr lang="en-US" sz="1400" dirty="0" err="1" smtClean="0">
                <a:solidFill>
                  <a:srgbClr val="7F7F7F"/>
                </a:solidFill>
              </a:rPr>
              <a:t>recursos</a:t>
            </a:r>
            <a:r>
              <a:rPr lang="en-US" sz="1400" dirty="0" smtClean="0">
                <a:solidFill>
                  <a:srgbClr val="7F7F7F"/>
                </a:solidFill>
              </a:rPr>
              <a:t> en el </a:t>
            </a:r>
            <a:r>
              <a:rPr lang="en-US" sz="1400" dirty="0" err="1" smtClean="0">
                <a:solidFill>
                  <a:srgbClr val="7F7F7F"/>
                </a:solidFill>
              </a:rPr>
              <a:t>territorio</a:t>
            </a:r>
            <a:r>
              <a:rPr lang="en-US" sz="1400" dirty="0" smtClean="0">
                <a:solidFill>
                  <a:srgbClr val="7F7F7F"/>
                </a:solidFill>
              </a:rPr>
              <a:t>, </a:t>
            </a:r>
            <a:r>
              <a:rPr lang="en-US" sz="1400" dirty="0" err="1" smtClean="0">
                <a:solidFill>
                  <a:srgbClr val="7F7F7F"/>
                </a:solidFill>
              </a:rPr>
              <a:t>vinculando</a:t>
            </a:r>
            <a:r>
              <a:rPr lang="en-US" sz="1400" dirty="0" smtClean="0">
                <a:solidFill>
                  <a:srgbClr val="7F7F7F"/>
                </a:solidFill>
              </a:rPr>
              <a:t> la </a:t>
            </a:r>
            <a:r>
              <a:rPr lang="en-US" sz="1400" dirty="0" err="1" smtClean="0">
                <a:solidFill>
                  <a:srgbClr val="7F7F7F"/>
                </a:solidFill>
              </a:rPr>
              <a:t>planificación</a:t>
            </a:r>
            <a:r>
              <a:rPr lang="en-US" sz="1400" dirty="0" smtClean="0">
                <a:solidFill>
                  <a:srgbClr val="7F7F7F"/>
                </a:solidFill>
              </a:rPr>
              <a:t>  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38" name="Rectangle 1436"/>
          <p:cNvSpPr>
            <a:spLocks noChangeArrowheads="1"/>
          </p:cNvSpPr>
          <p:nvPr/>
        </p:nvSpPr>
        <p:spPr bwMode="auto">
          <a:xfrm>
            <a:off x="3562941" y="2902717"/>
            <a:ext cx="2018123" cy="623248"/>
          </a:xfrm>
          <a:prstGeom prst="rect">
            <a:avLst/>
          </a:prstGeom>
          <a:extLst/>
        </p:spPr>
        <p:txBody>
          <a:bodyPr vert="horz" lIns="68580" tIns="34290" rIns="68580" bIns="3429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rgbClr val="273339"/>
                </a:solidFill>
              </a:rPr>
              <a:t>PRINCIPIOS Y DIRECTRICES</a:t>
            </a:r>
            <a:endParaRPr lang="en-US" b="1" dirty="0">
              <a:solidFill>
                <a:srgbClr val="273339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708658" y="3570343"/>
            <a:ext cx="1707284" cy="93102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1400" dirty="0" smtClean="0">
                <a:solidFill>
                  <a:srgbClr val="7F7F7F"/>
                </a:solidFill>
              </a:rPr>
              <a:t>M</a:t>
            </a:r>
            <a:r>
              <a:rPr lang="en-US" sz="1400" dirty="0" err="1" smtClean="0">
                <a:solidFill>
                  <a:srgbClr val="7F7F7F"/>
                </a:solidFill>
              </a:rPr>
              <a:t>arco</a:t>
            </a:r>
            <a:r>
              <a:rPr lang="en-US" sz="1400" dirty="0" smtClean="0">
                <a:solidFill>
                  <a:srgbClr val="7F7F7F"/>
                </a:solidFill>
              </a:rPr>
              <a:t> general </a:t>
            </a:r>
            <a:r>
              <a:rPr lang="en-US" sz="1400" dirty="0" err="1" smtClean="0">
                <a:solidFill>
                  <a:srgbClr val="7F7F7F"/>
                </a:solidFill>
              </a:rPr>
              <a:t>para</a:t>
            </a:r>
            <a:r>
              <a:rPr lang="en-US" sz="1400" dirty="0" smtClean="0">
                <a:solidFill>
                  <a:srgbClr val="7F7F7F"/>
                </a:solidFill>
              </a:rPr>
              <a:t> la </a:t>
            </a:r>
            <a:r>
              <a:rPr lang="en-US" sz="1400" dirty="0" err="1" smtClean="0">
                <a:solidFill>
                  <a:srgbClr val="7F7F7F"/>
                </a:solidFill>
              </a:rPr>
              <a:t>definición</a:t>
            </a:r>
            <a:r>
              <a:rPr lang="en-US" sz="1400" dirty="0" smtClean="0">
                <a:solidFill>
                  <a:srgbClr val="7F7F7F"/>
                </a:solidFill>
              </a:rPr>
              <a:t> del </a:t>
            </a:r>
            <a:r>
              <a:rPr lang="en-US" sz="1400" dirty="0" err="1" smtClean="0">
                <a:solidFill>
                  <a:srgbClr val="7F7F7F"/>
                </a:solidFill>
              </a:rPr>
              <a:t>modelo</a:t>
            </a:r>
            <a:r>
              <a:rPr lang="en-US" sz="1400" dirty="0" smtClean="0">
                <a:solidFill>
                  <a:srgbClr val="7F7F7F"/>
                </a:solidFill>
              </a:rPr>
              <a:t> territorial y </a:t>
            </a:r>
            <a:r>
              <a:rPr lang="en-US" sz="1400" dirty="0" err="1" smtClean="0">
                <a:solidFill>
                  <a:srgbClr val="7F7F7F"/>
                </a:solidFill>
              </a:rPr>
              <a:t>urbano</a:t>
            </a:r>
            <a:r>
              <a:rPr lang="en-US" sz="1400" dirty="0" smtClean="0">
                <a:solidFill>
                  <a:srgbClr val="7F7F7F"/>
                </a:solidFill>
              </a:rPr>
              <a:t> </a:t>
            </a:r>
            <a:r>
              <a:rPr lang="en-US" sz="1400" dirty="0" err="1" smtClean="0">
                <a:solidFill>
                  <a:srgbClr val="7F7F7F"/>
                </a:solidFill>
              </a:rPr>
              <a:t>deseado</a:t>
            </a:r>
            <a:r>
              <a:rPr lang="en-US" sz="1400" dirty="0" smtClean="0">
                <a:solidFill>
                  <a:srgbClr val="7F7F7F"/>
                </a:solidFill>
              </a:rPr>
              <a:t>  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40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400" b="1" dirty="0" smtClean="0"/>
              <a:t>LEY ORGÁNICA DE ORDENAMIENTO TERRITORIAL, USO Y GESTIÓN DE SUELO - LOOTUGS</a:t>
            </a:r>
            <a:endParaRPr lang="es-ES" sz="2400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-1" y="6627168"/>
            <a:ext cx="23799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MIDUVI - LOOTUGS, 2016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0731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7200" y="1844868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“Los </a:t>
            </a:r>
            <a:r>
              <a:rPr lang="es-EC" dirty="0"/>
              <a:t>Planes de Uso y Gestión del </a:t>
            </a:r>
            <a:r>
              <a:rPr lang="es-EC" dirty="0" smtClean="0"/>
              <a:t>Suelo, </a:t>
            </a:r>
            <a:r>
              <a:rPr lang="es-EC" dirty="0"/>
              <a:t>son instrumentos de planificación y gestión que tienen como objetivos </a:t>
            </a:r>
            <a:r>
              <a:rPr lang="es-EC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establecer los modelos de gestión del suelo y financiación del desarrollo </a:t>
            </a:r>
            <a:r>
              <a:rPr lang="es-EC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urban</a:t>
            </a:r>
            <a:r>
              <a:rPr lang="es-EC" sz="2400" dirty="0" smtClean="0">
                <a:solidFill>
                  <a:srgbClr val="3F8DE2"/>
                </a:solidFill>
              </a:rPr>
              <a:t>o, de los programas y proyectos </a:t>
            </a:r>
            <a:r>
              <a:rPr lang="es-EC" dirty="0" smtClean="0"/>
              <a:t>a </a:t>
            </a:r>
            <a:r>
              <a:rPr lang="es-EC" dirty="0"/>
              <a:t>través de los </a:t>
            </a:r>
            <a:r>
              <a:rPr lang="es-EC" sz="2400" dirty="0">
                <a:solidFill>
                  <a:srgbClr val="3F8DE2"/>
                </a:solidFill>
              </a:rPr>
              <a:t>mecanismos de planificación y gestión y/o de las normas urbanísticas</a:t>
            </a:r>
            <a:r>
              <a:rPr lang="es-EC" dirty="0"/>
              <a:t> en el marco de los planes de desarrollo y ordenamiento territorial.</a:t>
            </a:r>
            <a:endParaRPr lang="es-ES_tradnl" dirty="0"/>
          </a:p>
          <a:p>
            <a:pPr algn="just"/>
            <a:r>
              <a:rPr lang="es-EC" dirty="0"/>
              <a:t> </a:t>
            </a:r>
            <a:endParaRPr lang="es-ES_tradnl" dirty="0"/>
          </a:p>
          <a:p>
            <a:pPr algn="just"/>
            <a:r>
              <a:rPr lang="es-EC" dirty="0"/>
              <a:t>Los Planes de Uso y Gestión del Suelo podrán ser </a:t>
            </a:r>
            <a:r>
              <a:rPr lang="es-EC" sz="2400" dirty="0">
                <a:solidFill>
                  <a:srgbClr val="3F8DE2"/>
                </a:solidFill>
              </a:rPr>
              <a:t>ampliados o aclarados mediante los planes complementarios como planes maestros sectoriales, parciales </a:t>
            </a:r>
            <a:r>
              <a:rPr lang="es-EC" dirty="0"/>
              <a:t>y otros instrumentos de planeamiento establecidos por el gobierno autónomo descentralizado municipal y metropolitano</a:t>
            </a:r>
            <a:r>
              <a:rPr lang="es-EC" dirty="0" smtClean="0"/>
              <a:t>.”</a:t>
            </a:r>
            <a:endParaRPr lang="es-ES_tradnl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7200" y="1308219"/>
            <a:ext cx="8229600" cy="3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800" b="1" dirty="0" smtClean="0">
                <a:solidFill>
                  <a:srgbClr val="3F8DE2"/>
                </a:solidFill>
              </a:rPr>
              <a:t>REGLAMENTO DE LA LOOTUGS</a:t>
            </a:r>
            <a:endParaRPr lang="es-ES" sz="1800" dirty="0" smtClean="0"/>
          </a:p>
          <a:p>
            <a:pPr marL="0" indent="0">
              <a:buFont typeface="Arial"/>
              <a:buNone/>
            </a:pPr>
            <a:endParaRPr lang="es-ES" sz="18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LOOTUGS </a:t>
            </a:r>
            <a:r>
              <a:rPr lang="mr-IN" sz="2400" b="1" dirty="0" smtClean="0"/>
              <a:t>–</a:t>
            </a:r>
            <a:r>
              <a:rPr lang="es-ES_tradnl" sz="2400" b="1" dirty="0" smtClean="0"/>
              <a:t> PLAN DE USO Y GESTIÓN DE SUELO </a:t>
            </a:r>
            <a:endParaRPr lang="es-E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-1" y="6627168"/>
            <a:ext cx="23799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REGLAMENTO LOOTUGS, 2019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5649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869403905"/>
              </p:ext>
            </p:extLst>
          </p:nvPr>
        </p:nvGraphicFramePr>
        <p:xfrm>
          <a:off x="702670" y="978674"/>
          <a:ext cx="7984130" cy="554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400" b="1" dirty="0" smtClean="0"/>
              <a:t>LOOTUGS </a:t>
            </a:r>
            <a:r>
              <a:rPr lang="mr-IN" sz="2400" b="1" dirty="0" smtClean="0"/>
              <a:t>–</a:t>
            </a:r>
            <a:r>
              <a:rPr lang="es-ES_tradnl" sz="2400" b="1" dirty="0" smtClean="0"/>
              <a:t> PLAN DE USO Y GESTIÓN DE SUELO </a:t>
            </a:r>
            <a:endParaRPr lang="es-ES" sz="2400" b="1" dirty="0"/>
          </a:p>
        </p:txBody>
      </p:sp>
      <p:sp>
        <p:nvSpPr>
          <p:cNvPr id="17" name="Rectángulo 16"/>
          <p:cNvSpPr/>
          <p:nvPr/>
        </p:nvSpPr>
        <p:spPr>
          <a:xfrm rot="16200000">
            <a:off x="-2337941" y="3643256"/>
            <a:ext cx="5369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F8DE2"/>
                </a:solidFill>
              </a:rPr>
              <a:t>COMPONENTES PUGS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-1" y="6627168"/>
            <a:ext cx="23799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MIDUVI - LOOTUGS, 2016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084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/>
              <a:t>PLAN DE USO Y GESTIÓN DE SUELO</a:t>
            </a:r>
          </a:p>
          <a:p>
            <a:r>
              <a:rPr lang="es-ES_tradnl" sz="2400" b="1" dirty="0" smtClean="0"/>
              <a:t>COMPONENTES </a:t>
            </a:r>
            <a:endParaRPr lang="es-ES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891" t="16115" r="50000" b="43701"/>
          <a:stretch/>
        </p:blipFill>
        <p:spPr>
          <a:xfrm>
            <a:off x="2270734" y="1382346"/>
            <a:ext cx="4546526" cy="377330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" y="6627168"/>
            <a:ext cx="45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Planes de uso y gestión de suelo</a:t>
            </a:r>
            <a:r>
              <a:rPr lang="es-EC" sz="900" dirty="0" smtClean="0"/>
              <a:t>. Herramientas para su formulación, AME 2019</a:t>
            </a:r>
          </a:p>
          <a:p>
            <a:endParaRPr lang="es-ES" sz="900" dirty="0"/>
          </a:p>
        </p:txBody>
      </p:sp>
      <p:sp>
        <p:nvSpPr>
          <p:cNvPr id="3" name="Rectángulo 2"/>
          <p:cNvSpPr/>
          <p:nvPr/>
        </p:nvSpPr>
        <p:spPr>
          <a:xfrm>
            <a:off x="2323261" y="2550410"/>
            <a:ext cx="1590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200" dirty="0">
                <a:solidFill>
                  <a:srgbClr val="FF0000"/>
                </a:solidFill>
              </a:rPr>
              <a:t>(largo plazo </a:t>
            </a:r>
            <a:r>
              <a:rPr lang="mr-IN" sz="1200" dirty="0">
                <a:solidFill>
                  <a:srgbClr val="FF0000"/>
                </a:solidFill>
              </a:rPr>
              <a:t>–</a:t>
            </a:r>
            <a:r>
              <a:rPr lang="es-ES" sz="1200" dirty="0">
                <a:solidFill>
                  <a:srgbClr val="FF0000"/>
                </a:solidFill>
              </a:rPr>
              <a:t> 12 años)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323261" y="4097043"/>
            <a:ext cx="22207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200" dirty="0">
                <a:solidFill>
                  <a:srgbClr val="FF0000"/>
                </a:solidFill>
              </a:rPr>
              <a:t>(corto y mediano plazo </a:t>
            </a:r>
            <a:r>
              <a:rPr lang="mr-IN" sz="1200" dirty="0">
                <a:solidFill>
                  <a:srgbClr val="FF0000"/>
                </a:solidFill>
              </a:rPr>
              <a:t>–</a:t>
            </a:r>
            <a:r>
              <a:rPr lang="es-ES" sz="1200" dirty="0">
                <a:solidFill>
                  <a:srgbClr val="FF0000"/>
                </a:solidFill>
              </a:rPr>
              <a:t> 4 años)</a:t>
            </a:r>
          </a:p>
        </p:txBody>
      </p:sp>
    </p:spTree>
    <p:extLst>
      <p:ext uri="{BB962C8B-B14F-4D97-AF65-F5344CB8AC3E}">
        <p14:creationId xmlns:p14="http://schemas.microsoft.com/office/powerpoint/2010/main" val="7583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2101</Words>
  <Application>Microsoft Office PowerPoint</Application>
  <PresentationFormat>Presentación en pantalla (4:3)</PresentationFormat>
  <Paragraphs>411</Paragraphs>
  <Slides>33</Slides>
  <Notes>1</Notes>
  <HiddenSlides>5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Calibri</vt:lpstr>
      <vt:lpstr>Century Gothic</vt:lpstr>
      <vt:lpstr>FontAwesome</vt:lpstr>
      <vt:lpstr>Gill Sans</vt:lpstr>
      <vt:lpstr>Helvetica Neue Thin</vt:lpstr>
      <vt:lpstr>Mangal</vt:lpstr>
      <vt:lpstr>Open Sans</vt:lpstr>
      <vt:lpstr>Tahoma</vt:lpstr>
      <vt:lpstr>Verdana</vt:lpstr>
      <vt:lpstr>Tema de Office</vt:lpstr>
      <vt:lpstr>PLAN DE USO Y GESTIÓN DE SUELO</vt:lpstr>
      <vt:lpstr>Presentación de PowerPoint</vt:lpstr>
      <vt:lpstr>CRONOLOGÍA PARA LA IMPLEMENTACIÓN DE POLÍTICAS DE DESARROLLO SOSTENIBLE</vt:lpstr>
      <vt:lpstr>LEY ORGÁNICA DE ORDENAMIENTO TERRITORIAL, USO Y GESTIÓN DE SUELO - LOOTUGS</vt:lpstr>
      <vt:lpstr>LEY ORGÁNICA DE ORDENAMIENTO TERRITORIAL, USO Y GESTIÓN DE SUELO - LOOTUGS</vt:lpstr>
      <vt:lpstr>LEY ORGÁNICA DE ORDENAMIENTO TERRITORIAL, USO Y GESTIÓN DE SUELO - LOOTUGS</vt:lpstr>
      <vt:lpstr>Presentación de PowerPoint</vt:lpstr>
      <vt:lpstr>LOOTUGS – PLAN DE USO Y GESTIÓN DE SUELO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USO Y GESTIÓN DE SUELO</dc:title>
  <dc:creator>Karina Suárez R.</dc:creator>
  <cp:lastModifiedBy>Karina Belen Suarez Reyes</cp:lastModifiedBy>
  <cp:revision>102</cp:revision>
  <dcterms:created xsi:type="dcterms:W3CDTF">2019-11-10T23:19:22Z</dcterms:created>
  <dcterms:modified xsi:type="dcterms:W3CDTF">2019-11-18T15:32:47Z</dcterms:modified>
</cp:coreProperties>
</file>