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5400" b="1" dirty="0" smtClean="0"/>
              <a:t>El </a:t>
            </a:r>
            <a:r>
              <a:rPr lang="es-ES" sz="5400" b="1" dirty="0"/>
              <a:t>corredor Metropolitano de </a:t>
            </a:r>
            <a:r>
              <a:rPr lang="es-ES" sz="5400" b="1" dirty="0" smtClean="0"/>
              <a:t>Quito: </a:t>
            </a:r>
            <a:r>
              <a:rPr lang="es-ES" sz="4000" dirty="0"/>
              <a:t>el espacio público produce ciudad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Fernando carrion m.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75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1501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3. </a:t>
            </a:r>
            <a:r>
              <a:rPr lang="es-ES" sz="4400" dirty="0" smtClean="0">
                <a:solidFill>
                  <a:srgbClr val="FF0000"/>
                </a:solidFill>
              </a:rPr>
              <a:t>la </a:t>
            </a:r>
            <a:r>
              <a:rPr lang="es-ES" sz="4400" dirty="0" smtClean="0">
                <a:solidFill>
                  <a:srgbClr val="FF0000"/>
                </a:solidFill>
              </a:rPr>
              <a:t>polifuncionalidad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7943" y="1153887"/>
            <a:ext cx="10678885" cy="4725706"/>
          </a:xfrm>
        </p:spPr>
        <p:txBody>
          <a:bodyPr>
            <a:normAutofit fontScale="25000" lnSpcReduction="20000"/>
          </a:bodyPr>
          <a:lstStyle/>
          <a:p>
            <a:r>
              <a:rPr lang="es-EC" sz="9600" dirty="0" smtClean="0">
                <a:solidFill>
                  <a:schemeClr val="tx1"/>
                </a:solidFill>
              </a:rPr>
              <a:t>El </a:t>
            </a:r>
            <a:r>
              <a:rPr lang="es-EC" sz="9600" b="1" i="1" dirty="0" smtClean="0">
                <a:solidFill>
                  <a:schemeClr val="tx1"/>
                </a:solidFill>
              </a:rPr>
              <a:t>CMQ </a:t>
            </a:r>
            <a:r>
              <a:rPr lang="es-EC" sz="9600" dirty="0" smtClean="0">
                <a:solidFill>
                  <a:schemeClr val="tx1"/>
                </a:solidFill>
              </a:rPr>
              <a:t>contará con </a:t>
            </a:r>
            <a:r>
              <a:rPr lang="es-EC" sz="9600" dirty="0" smtClean="0">
                <a:solidFill>
                  <a:schemeClr val="tx1"/>
                </a:solidFill>
              </a:rPr>
              <a:t>catálogo </a:t>
            </a:r>
            <a:r>
              <a:rPr lang="es-EC" sz="9600" dirty="0">
                <a:solidFill>
                  <a:schemeClr val="tx1"/>
                </a:solidFill>
              </a:rPr>
              <a:t>funciones para </a:t>
            </a:r>
            <a:r>
              <a:rPr lang="es-EC" sz="9600" dirty="0" smtClean="0">
                <a:solidFill>
                  <a:schemeClr val="tx1"/>
                </a:solidFill>
              </a:rPr>
              <a:t>ser </a:t>
            </a:r>
            <a:r>
              <a:rPr lang="es-EC" sz="9600" i="1" dirty="0" smtClean="0">
                <a:solidFill>
                  <a:schemeClr val="tx1"/>
                </a:solidFill>
              </a:rPr>
              <a:t>centralidad </a:t>
            </a:r>
            <a:r>
              <a:rPr lang="es-EC" sz="9600" i="1" dirty="0">
                <a:solidFill>
                  <a:schemeClr val="tx1"/>
                </a:solidFill>
              </a:rPr>
              <a:t>longitudinal </a:t>
            </a:r>
            <a:endParaRPr lang="es-EC" sz="9600" i="1" dirty="0" smtClean="0">
              <a:solidFill>
                <a:schemeClr val="tx1"/>
              </a:solidFill>
            </a:endParaRPr>
          </a:p>
          <a:p>
            <a:pPr lvl="1"/>
            <a:r>
              <a:rPr lang="es-ES" sz="9600" b="1" dirty="0" smtClean="0">
                <a:solidFill>
                  <a:schemeClr val="tx1"/>
                </a:solidFill>
              </a:rPr>
              <a:t>Corredor </a:t>
            </a:r>
            <a:r>
              <a:rPr lang="es-ES" sz="9600" b="1" dirty="0">
                <a:solidFill>
                  <a:schemeClr val="tx1"/>
                </a:solidFill>
              </a:rPr>
              <a:t>vial, </a:t>
            </a:r>
            <a:r>
              <a:rPr lang="es-ES" sz="9600" dirty="0" smtClean="0">
                <a:solidFill>
                  <a:schemeClr val="tx1"/>
                </a:solidFill>
              </a:rPr>
              <a:t>transporte y </a:t>
            </a:r>
            <a:r>
              <a:rPr lang="es-ES" sz="9600" dirty="0">
                <a:solidFill>
                  <a:schemeClr val="tx1"/>
                </a:solidFill>
              </a:rPr>
              <a:t>movilidad sustentable;  </a:t>
            </a:r>
            <a:r>
              <a:rPr lang="es-ES" sz="9600" dirty="0" smtClean="0">
                <a:solidFill>
                  <a:schemeClr val="tx1"/>
                </a:solidFill>
              </a:rPr>
              <a:t>infraestructura </a:t>
            </a:r>
            <a:r>
              <a:rPr lang="es-ES" sz="9600" dirty="0">
                <a:solidFill>
                  <a:schemeClr val="tx1"/>
                </a:solidFill>
              </a:rPr>
              <a:t>calles, avenidas, bulevares, paseos, andenes con múltiples usos. </a:t>
            </a:r>
          </a:p>
          <a:p>
            <a:pPr lvl="1"/>
            <a:r>
              <a:rPr lang="es-ES" sz="9600" b="1" dirty="0">
                <a:solidFill>
                  <a:schemeClr val="tx1"/>
                </a:solidFill>
              </a:rPr>
              <a:t>Corredor comercial y administrativo</a:t>
            </a:r>
            <a:r>
              <a:rPr lang="es-ES" sz="9600" dirty="0">
                <a:solidFill>
                  <a:schemeClr val="tx1"/>
                </a:solidFill>
              </a:rPr>
              <a:t>, </a:t>
            </a:r>
            <a:r>
              <a:rPr lang="es-ES" sz="9600" dirty="0" smtClean="0">
                <a:solidFill>
                  <a:schemeClr val="tx1"/>
                </a:solidFill>
              </a:rPr>
              <a:t>sector terciario </a:t>
            </a:r>
            <a:r>
              <a:rPr lang="es-ES" sz="9600" dirty="0" smtClean="0">
                <a:solidFill>
                  <a:schemeClr val="tx1"/>
                </a:solidFill>
              </a:rPr>
              <a:t>y </a:t>
            </a:r>
            <a:r>
              <a:rPr lang="es-ES" sz="9600" dirty="0" smtClean="0">
                <a:solidFill>
                  <a:schemeClr val="tx1"/>
                </a:solidFill>
              </a:rPr>
              <a:t>superior. </a:t>
            </a:r>
            <a:endParaRPr lang="es-ES" sz="9600" dirty="0">
              <a:solidFill>
                <a:schemeClr val="tx1"/>
              </a:solidFill>
            </a:endParaRPr>
          </a:p>
          <a:p>
            <a:pPr lvl="1"/>
            <a:r>
              <a:rPr lang="es-ES" sz="9600" b="1" dirty="0">
                <a:solidFill>
                  <a:schemeClr val="tx1"/>
                </a:solidFill>
              </a:rPr>
              <a:t>Corredor residencial</a:t>
            </a:r>
            <a:r>
              <a:rPr lang="es-ES" sz="9600" dirty="0">
                <a:solidFill>
                  <a:schemeClr val="tx1"/>
                </a:solidFill>
              </a:rPr>
              <a:t>, </a:t>
            </a:r>
            <a:r>
              <a:rPr lang="es-ES" sz="9600" dirty="0" smtClean="0">
                <a:solidFill>
                  <a:schemeClr val="tx1"/>
                </a:solidFill>
              </a:rPr>
              <a:t>uso </a:t>
            </a:r>
            <a:r>
              <a:rPr lang="es-ES" sz="9600" dirty="0">
                <a:solidFill>
                  <a:schemeClr val="tx1"/>
                </a:solidFill>
              </a:rPr>
              <a:t>mixto de suelo </a:t>
            </a:r>
            <a:r>
              <a:rPr lang="es-ES" sz="9600" dirty="0" smtClean="0">
                <a:solidFill>
                  <a:schemeClr val="tx1"/>
                </a:solidFill>
              </a:rPr>
              <a:t>y </a:t>
            </a:r>
            <a:r>
              <a:rPr lang="es-ES" sz="9600" dirty="0">
                <a:solidFill>
                  <a:schemeClr val="tx1"/>
                </a:solidFill>
              </a:rPr>
              <a:t>distintos tipos </a:t>
            </a:r>
            <a:r>
              <a:rPr lang="es-ES" sz="9600" dirty="0" smtClean="0">
                <a:solidFill>
                  <a:schemeClr val="tx1"/>
                </a:solidFill>
              </a:rPr>
              <a:t>de </a:t>
            </a:r>
            <a:r>
              <a:rPr lang="es-ES" sz="9600" dirty="0">
                <a:solidFill>
                  <a:schemeClr val="tx1"/>
                </a:solidFill>
              </a:rPr>
              <a:t>vivienda. </a:t>
            </a:r>
            <a:endParaRPr lang="es-ES" sz="9600" dirty="0" smtClean="0">
              <a:solidFill>
                <a:schemeClr val="tx1"/>
              </a:solidFill>
            </a:endParaRPr>
          </a:p>
          <a:p>
            <a:pPr lvl="1"/>
            <a:r>
              <a:rPr lang="es-ES" sz="9600" b="1" dirty="0" smtClean="0">
                <a:solidFill>
                  <a:schemeClr val="tx1"/>
                </a:solidFill>
              </a:rPr>
              <a:t>Corredor </a:t>
            </a:r>
            <a:r>
              <a:rPr lang="es-ES" sz="9600" b="1" dirty="0">
                <a:solidFill>
                  <a:schemeClr val="tx1"/>
                </a:solidFill>
              </a:rPr>
              <a:t>verde</a:t>
            </a:r>
            <a:r>
              <a:rPr lang="es-ES" sz="9600" b="1" dirty="0" smtClean="0">
                <a:solidFill>
                  <a:schemeClr val="tx1"/>
                </a:solidFill>
              </a:rPr>
              <a:t>,</a:t>
            </a:r>
            <a:r>
              <a:rPr lang="es-ES" sz="9600" dirty="0" smtClean="0">
                <a:solidFill>
                  <a:schemeClr val="tx1"/>
                </a:solidFill>
              </a:rPr>
              <a:t> </a:t>
            </a:r>
            <a:r>
              <a:rPr lang="es-ES" sz="9600" dirty="0" smtClean="0">
                <a:solidFill>
                  <a:schemeClr val="tx1"/>
                </a:solidFill>
              </a:rPr>
              <a:t>aumentar  </a:t>
            </a:r>
            <a:r>
              <a:rPr lang="es-ES" sz="9600" dirty="0">
                <a:solidFill>
                  <a:schemeClr val="tx1"/>
                </a:solidFill>
              </a:rPr>
              <a:t>biodiversidad, </a:t>
            </a:r>
            <a:r>
              <a:rPr lang="es-ES" sz="9600" dirty="0" smtClean="0">
                <a:solidFill>
                  <a:schemeClr val="tx1"/>
                </a:solidFill>
              </a:rPr>
              <a:t>mitigar </a:t>
            </a:r>
            <a:r>
              <a:rPr lang="es-ES" sz="9600" dirty="0">
                <a:solidFill>
                  <a:schemeClr val="tx1"/>
                </a:solidFill>
              </a:rPr>
              <a:t>cambio climático y disminuir la contaminación. </a:t>
            </a:r>
            <a:r>
              <a:rPr lang="es-ES" sz="9600" dirty="0">
                <a:solidFill>
                  <a:schemeClr val="tx1"/>
                </a:solidFill>
              </a:rPr>
              <a:t>S</a:t>
            </a:r>
            <a:r>
              <a:rPr lang="es-ES" sz="9600" dirty="0" smtClean="0">
                <a:solidFill>
                  <a:schemeClr val="tx1"/>
                </a:solidFill>
              </a:rPr>
              <a:t>istema </a:t>
            </a:r>
            <a:r>
              <a:rPr lang="es-ES" sz="9600" dirty="0">
                <a:solidFill>
                  <a:schemeClr val="tx1"/>
                </a:solidFill>
              </a:rPr>
              <a:t>de parques y jardines de la ciudad</a:t>
            </a:r>
            <a:r>
              <a:rPr lang="es-ES" sz="9600" dirty="0" smtClean="0">
                <a:solidFill>
                  <a:schemeClr val="tx1"/>
                </a:solidFill>
              </a:rPr>
              <a:t>.</a:t>
            </a:r>
            <a:endParaRPr lang="es-ES" sz="9600" dirty="0">
              <a:solidFill>
                <a:schemeClr val="tx1"/>
              </a:solidFill>
            </a:endParaRPr>
          </a:p>
          <a:p>
            <a:pPr lvl="1"/>
            <a:r>
              <a:rPr lang="es-ES" sz="9600" b="1" dirty="0">
                <a:solidFill>
                  <a:schemeClr val="tx1"/>
                </a:solidFill>
              </a:rPr>
              <a:t>Corredor seguro</a:t>
            </a:r>
            <a:r>
              <a:rPr lang="es-ES" sz="9600" dirty="0">
                <a:solidFill>
                  <a:schemeClr val="tx1"/>
                </a:solidFill>
              </a:rPr>
              <a:t>, </a:t>
            </a:r>
            <a:r>
              <a:rPr lang="es-ES" sz="9600" i="1" dirty="0" smtClean="0">
                <a:solidFill>
                  <a:schemeClr val="tx1"/>
                </a:solidFill>
              </a:rPr>
              <a:t>prevención </a:t>
            </a:r>
            <a:r>
              <a:rPr lang="es-ES" sz="9600" i="1" dirty="0">
                <a:solidFill>
                  <a:schemeClr val="tx1"/>
                </a:solidFill>
              </a:rPr>
              <a:t>situacional</a:t>
            </a:r>
            <a:r>
              <a:rPr lang="es-ES" sz="9600" dirty="0">
                <a:solidFill>
                  <a:schemeClr val="tx1"/>
                </a:solidFill>
              </a:rPr>
              <a:t> </a:t>
            </a:r>
            <a:r>
              <a:rPr lang="es-ES" sz="9600" dirty="0" smtClean="0">
                <a:solidFill>
                  <a:schemeClr val="tx1"/>
                </a:solidFill>
              </a:rPr>
              <a:t>que disminuye </a:t>
            </a:r>
            <a:r>
              <a:rPr lang="es-ES" sz="9600" dirty="0">
                <a:solidFill>
                  <a:schemeClr val="tx1"/>
                </a:solidFill>
              </a:rPr>
              <a:t>oportunidad a</a:t>
            </a:r>
            <a:r>
              <a:rPr lang="es-ES" sz="9600" dirty="0" smtClean="0">
                <a:solidFill>
                  <a:schemeClr val="tx1"/>
                </a:solidFill>
              </a:rPr>
              <a:t>l </a:t>
            </a:r>
            <a:r>
              <a:rPr lang="es-ES" sz="9600" dirty="0">
                <a:solidFill>
                  <a:schemeClr val="tx1"/>
                </a:solidFill>
              </a:rPr>
              <a:t>delito y </a:t>
            </a:r>
            <a:r>
              <a:rPr lang="es-ES" sz="9600" dirty="0" smtClean="0">
                <a:solidFill>
                  <a:schemeClr val="tx1"/>
                </a:solidFill>
              </a:rPr>
              <a:t>reduce percepción, modifica </a:t>
            </a:r>
            <a:r>
              <a:rPr lang="es-ES" sz="9600" dirty="0">
                <a:solidFill>
                  <a:schemeClr val="tx1"/>
                </a:solidFill>
              </a:rPr>
              <a:t>factores de </a:t>
            </a:r>
            <a:r>
              <a:rPr lang="es-ES" sz="9600" dirty="0" smtClean="0">
                <a:solidFill>
                  <a:schemeClr val="tx1"/>
                </a:solidFill>
              </a:rPr>
              <a:t>riesgo, introduce </a:t>
            </a:r>
            <a:r>
              <a:rPr lang="es-ES" sz="9600" dirty="0" smtClean="0">
                <a:solidFill>
                  <a:schemeClr val="tx1"/>
                </a:solidFill>
              </a:rPr>
              <a:t>convivencia.</a:t>
            </a:r>
            <a:endParaRPr lang="es-ES" sz="9600" dirty="0">
              <a:solidFill>
                <a:schemeClr val="tx1"/>
              </a:solidFill>
            </a:endParaRPr>
          </a:p>
          <a:p>
            <a:pPr lvl="1"/>
            <a:r>
              <a:rPr lang="es-ES" sz="9600" b="1" dirty="0">
                <a:solidFill>
                  <a:schemeClr val="tx1"/>
                </a:solidFill>
              </a:rPr>
              <a:t>Corredor inclusivo</a:t>
            </a:r>
            <a:r>
              <a:rPr lang="es-ES" sz="9600" b="1" dirty="0" smtClean="0">
                <a:solidFill>
                  <a:schemeClr val="tx1"/>
                </a:solidFill>
              </a:rPr>
              <a:t>,</a:t>
            </a:r>
            <a:r>
              <a:rPr lang="es-ES" sz="9600" dirty="0" smtClean="0">
                <a:solidFill>
                  <a:schemeClr val="tx1"/>
                </a:solidFill>
              </a:rPr>
              <a:t> eliminar </a:t>
            </a:r>
            <a:r>
              <a:rPr lang="es-ES" sz="9600" dirty="0">
                <a:solidFill>
                  <a:schemeClr val="tx1"/>
                </a:solidFill>
              </a:rPr>
              <a:t>barreras </a:t>
            </a:r>
            <a:r>
              <a:rPr lang="es-ES" sz="9600" dirty="0" smtClean="0">
                <a:solidFill>
                  <a:schemeClr val="tx1"/>
                </a:solidFill>
              </a:rPr>
              <a:t>e integración: </a:t>
            </a:r>
            <a:r>
              <a:rPr lang="es-ES" sz="9600" dirty="0">
                <a:solidFill>
                  <a:schemeClr val="tx1"/>
                </a:solidFill>
              </a:rPr>
              <a:t>género, etnias, </a:t>
            </a:r>
            <a:r>
              <a:rPr lang="es-ES" sz="9600" dirty="0" smtClean="0">
                <a:solidFill>
                  <a:schemeClr val="tx1"/>
                </a:solidFill>
              </a:rPr>
              <a:t>etarios.</a:t>
            </a:r>
            <a:endParaRPr lang="es-ES" sz="9600" dirty="0">
              <a:solidFill>
                <a:schemeClr val="tx1"/>
              </a:solidFill>
            </a:endParaRPr>
          </a:p>
          <a:p>
            <a:pPr lvl="1"/>
            <a:r>
              <a:rPr lang="es-ES" sz="9600" b="1" dirty="0">
                <a:solidFill>
                  <a:schemeClr val="tx1"/>
                </a:solidFill>
              </a:rPr>
              <a:t>Corredor lúdico, cultural y deportivo, </a:t>
            </a:r>
            <a:r>
              <a:rPr lang="es-ES" sz="9600" dirty="0" smtClean="0">
                <a:solidFill>
                  <a:schemeClr val="tx1"/>
                </a:solidFill>
              </a:rPr>
              <a:t>cafeterías</a:t>
            </a:r>
            <a:r>
              <a:rPr lang="es-ES" sz="9600" dirty="0">
                <a:solidFill>
                  <a:schemeClr val="tx1"/>
                </a:solidFill>
              </a:rPr>
              <a:t>, cines, galerías, centros culturales y, </a:t>
            </a:r>
            <a:r>
              <a:rPr lang="es-ES" sz="9600" dirty="0" smtClean="0">
                <a:solidFill>
                  <a:schemeClr val="tx1"/>
                </a:solidFill>
              </a:rPr>
              <a:t>educativos, actividad deportiva y </a:t>
            </a:r>
            <a:r>
              <a:rPr lang="es-ES" sz="9600" dirty="0">
                <a:solidFill>
                  <a:schemeClr val="tx1"/>
                </a:solidFill>
              </a:rPr>
              <a:t>juegos tradicionales.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149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415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3. La propuesta: </a:t>
            </a:r>
            <a:r>
              <a:rPr lang="es-ES" sz="3600" dirty="0" smtClean="0">
                <a:solidFill>
                  <a:srgbClr val="FF0000"/>
                </a:solidFill>
              </a:rPr>
              <a:t>ordenanza (PMDOT, PUOS)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045029"/>
            <a:ext cx="10178322" cy="4834563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tx1"/>
                </a:solidFill>
              </a:rPr>
              <a:t>Actuación </a:t>
            </a:r>
            <a:r>
              <a:rPr lang="es-EC" sz="2400" b="1" dirty="0">
                <a:solidFill>
                  <a:schemeClr val="tx1"/>
                </a:solidFill>
              </a:rPr>
              <a:t>sobre </a:t>
            </a:r>
            <a:r>
              <a:rPr lang="es-EC" sz="2400" b="1" dirty="0" smtClean="0">
                <a:solidFill>
                  <a:schemeClr val="tx1"/>
                </a:solidFill>
              </a:rPr>
              <a:t>suelo</a:t>
            </a:r>
            <a:r>
              <a:rPr lang="es-EC" sz="2400" b="1" dirty="0">
                <a:solidFill>
                  <a:schemeClr val="tx1"/>
                </a:solidFill>
              </a:rPr>
              <a:t>.- </a:t>
            </a:r>
            <a:r>
              <a:rPr lang="es-EC" sz="2400" dirty="0" smtClean="0">
                <a:solidFill>
                  <a:schemeClr val="tx1"/>
                </a:solidFill>
              </a:rPr>
              <a:t>regular mercado inmobiliario y estimular inversión</a:t>
            </a:r>
            <a:endParaRPr lang="es-ES" sz="2400" dirty="0">
              <a:solidFill>
                <a:schemeClr val="tx1"/>
              </a:solidFill>
            </a:endParaRPr>
          </a:p>
          <a:p>
            <a:r>
              <a:rPr lang="es-EC" sz="2400" dirty="0">
                <a:solidFill>
                  <a:schemeClr val="tx1"/>
                </a:solidFill>
              </a:rPr>
              <a:t> </a:t>
            </a:r>
            <a:r>
              <a:rPr lang="es-EC" sz="2400" b="1" dirty="0">
                <a:solidFill>
                  <a:schemeClr val="tx1"/>
                </a:solidFill>
              </a:rPr>
              <a:t>R</a:t>
            </a:r>
            <a:r>
              <a:rPr lang="es-EC" sz="2400" b="1" dirty="0" smtClean="0">
                <a:solidFill>
                  <a:schemeClr val="tx1"/>
                </a:solidFill>
              </a:rPr>
              <a:t>egulación </a:t>
            </a:r>
            <a:r>
              <a:rPr lang="es-EC" sz="2400" b="1" dirty="0">
                <a:solidFill>
                  <a:schemeClr val="tx1"/>
                </a:solidFill>
              </a:rPr>
              <a:t>del </a:t>
            </a:r>
            <a:r>
              <a:rPr lang="es-EC" sz="2400" b="1" dirty="0" smtClean="0">
                <a:solidFill>
                  <a:schemeClr val="tx1"/>
                </a:solidFill>
              </a:rPr>
              <a:t>mercado</a:t>
            </a:r>
            <a:r>
              <a:rPr lang="es-EC" sz="2400" dirty="0" smtClean="0">
                <a:solidFill>
                  <a:schemeClr val="tx1"/>
                </a:solidFill>
              </a:rPr>
              <a:t>: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dirty="0">
                <a:solidFill>
                  <a:schemeClr val="tx1"/>
                </a:solidFill>
              </a:rPr>
              <a:t>U</a:t>
            </a:r>
            <a:r>
              <a:rPr lang="es-EC" sz="2400" i="1" dirty="0" smtClean="0">
                <a:solidFill>
                  <a:schemeClr val="tx1"/>
                </a:solidFill>
              </a:rPr>
              <a:t>sos </a:t>
            </a:r>
            <a:r>
              <a:rPr lang="es-EC" sz="2400" i="1" dirty="0">
                <a:solidFill>
                  <a:schemeClr val="tx1"/>
                </a:solidFill>
              </a:rPr>
              <a:t>prioritarios </a:t>
            </a:r>
            <a:r>
              <a:rPr lang="es-EC" sz="2400" dirty="0" smtClean="0">
                <a:solidFill>
                  <a:schemeClr val="tx1"/>
                </a:solidFill>
              </a:rPr>
              <a:t>por</a:t>
            </a:r>
            <a:r>
              <a:rPr lang="es-EC" sz="2400" dirty="0" smtClean="0">
                <a:solidFill>
                  <a:schemeClr val="tx1"/>
                </a:solidFill>
              </a:rPr>
              <a:t> zonas</a:t>
            </a:r>
            <a:r>
              <a:rPr lang="es-EC" sz="2400" dirty="0">
                <a:solidFill>
                  <a:schemeClr val="tx1"/>
                </a:solidFill>
              </a:rPr>
              <a:t>:</a:t>
            </a:r>
            <a:r>
              <a:rPr lang="es-EC" sz="2400" dirty="0" smtClean="0">
                <a:solidFill>
                  <a:schemeClr val="tx1"/>
                </a:solidFill>
              </a:rPr>
              <a:t> </a:t>
            </a:r>
            <a:r>
              <a:rPr lang="es-EC" sz="2400" dirty="0" smtClean="0">
                <a:solidFill>
                  <a:schemeClr val="tx1"/>
                </a:solidFill>
              </a:rPr>
              <a:t>mixtos</a:t>
            </a:r>
            <a:r>
              <a:rPr lang="es-EC" sz="2400" dirty="0">
                <a:solidFill>
                  <a:schemeClr val="tx1"/>
                </a:solidFill>
              </a:rPr>
              <a:t>, </a:t>
            </a:r>
            <a:r>
              <a:rPr lang="es-EC" sz="2400" dirty="0" smtClean="0">
                <a:solidFill>
                  <a:schemeClr val="tx1"/>
                </a:solidFill>
              </a:rPr>
              <a:t>compatibles </a:t>
            </a:r>
            <a:r>
              <a:rPr lang="es-EC" sz="2400" dirty="0">
                <a:solidFill>
                  <a:schemeClr val="tx1"/>
                </a:solidFill>
              </a:rPr>
              <a:t>y </a:t>
            </a:r>
            <a:r>
              <a:rPr lang="es-EC" sz="2400" dirty="0" smtClean="0">
                <a:solidFill>
                  <a:schemeClr val="tx1"/>
                </a:solidFill>
              </a:rPr>
              <a:t>vivienda. 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dirty="0">
                <a:solidFill>
                  <a:schemeClr val="tx1"/>
                </a:solidFill>
              </a:rPr>
              <a:t>E</a:t>
            </a:r>
            <a:r>
              <a:rPr lang="es-EC" sz="2400" i="1" dirty="0" smtClean="0">
                <a:solidFill>
                  <a:schemeClr val="tx1"/>
                </a:solidFill>
              </a:rPr>
              <a:t>dificabilidad</a:t>
            </a:r>
            <a:r>
              <a:rPr lang="es-EC" sz="2400" dirty="0" smtClean="0">
                <a:solidFill>
                  <a:schemeClr val="tx1"/>
                </a:solidFill>
              </a:rPr>
              <a:t> </a:t>
            </a:r>
            <a:r>
              <a:rPr lang="es-EC" sz="2400" dirty="0">
                <a:solidFill>
                  <a:schemeClr val="tx1"/>
                </a:solidFill>
              </a:rPr>
              <a:t>a partir </a:t>
            </a:r>
            <a:r>
              <a:rPr lang="es-EC" sz="2400" dirty="0" smtClean="0">
                <a:solidFill>
                  <a:schemeClr val="tx1"/>
                </a:solidFill>
              </a:rPr>
              <a:t>de cualidades, </a:t>
            </a:r>
            <a:r>
              <a:rPr lang="es-EC" sz="2400" dirty="0">
                <a:solidFill>
                  <a:schemeClr val="tx1"/>
                </a:solidFill>
              </a:rPr>
              <a:t>alturas, </a:t>
            </a:r>
            <a:r>
              <a:rPr lang="es-EC" sz="2400" dirty="0" smtClean="0">
                <a:solidFill>
                  <a:schemeClr val="tx1"/>
                </a:solidFill>
              </a:rPr>
              <a:t>densidades</a:t>
            </a:r>
            <a:r>
              <a:rPr lang="es-EC" sz="2400" dirty="0">
                <a:solidFill>
                  <a:schemeClr val="tx1"/>
                </a:solidFill>
              </a:rPr>
              <a:t>:</a:t>
            </a:r>
            <a:r>
              <a:rPr lang="es-EC" sz="2400" dirty="0" smtClean="0">
                <a:solidFill>
                  <a:schemeClr val="tx1"/>
                </a:solidFill>
              </a:rPr>
              <a:t> </a:t>
            </a:r>
            <a:r>
              <a:rPr lang="es-EC" sz="2400" dirty="0">
                <a:solidFill>
                  <a:schemeClr val="tx1"/>
                </a:solidFill>
              </a:rPr>
              <a:t>máximas </a:t>
            </a:r>
            <a:r>
              <a:rPr lang="es-EC" sz="2400" dirty="0" smtClean="0">
                <a:solidFill>
                  <a:schemeClr val="tx1"/>
                </a:solidFill>
              </a:rPr>
              <a:t>y </a:t>
            </a:r>
            <a:r>
              <a:rPr lang="es-EC" sz="2400" dirty="0">
                <a:solidFill>
                  <a:schemeClr val="tx1"/>
                </a:solidFill>
              </a:rPr>
              <a:t>básicas. 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dirty="0">
                <a:solidFill>
                  <a:schemeClr val="tx1"/>
                </a:solidFill>
              </a:rPr>
              <a:t>F</a:t>
            </a:r>
            <a:r>
              <a:rPr lang="es-EC" sz="2400" i="1" dirty="0" smtClean="0">
                <a:solidFill>
                  <a:schemeClr val="tx1"/>
                </a:solidFill>
              </a:rPr>
              <a:t>unción social </a:t>
            </a:r>
            <a:r>
              <a:rPr lang="es-EC" sz="2400" i="1" dirty="0">
                <a:solidFill>
                  <a:schemeClr val="tx1"/>
                </a:solidFill>
              </a:rPr>
              <a:t>suelo y </a:t>
            </a:r>
            <a:r>
              <a:rPr lang="es-EC" sz="2400" i="1" dirty="0" smtClean="0">
                <a:solidFill>
                  <a:schemeClr val="tx1"/>
                </a:solidFill>
              </a:rPr>
              <a:t>edificación:</a:t>
            </a:r>
            <a:r>
              <a:rPr lang="es-EC" sz="2400" dirty="0" smtClean="0">
                <a:solidFill>
                  <a:schemeClr val="tx1"/>
                </a:solidFill>
              </a:rPr>
              <a:t> restringir </a:t>
            </a:r>
            <a:r>
              <a:rPr lang="es-EC" sz="2400" dirty="0" smtClean="0">
                <a:solidFill>
                  <a:schemeClr val="tx1"/>
                </a:solidFill>
              </a:rPr>
              <a:t>especulación</a:t>
            </a:r>
          </a:p>
          <a:p>
            <a:r>
              <a:rPr lang="es-EC" sz="2400" dirty="0" smtClean="0">
                <a:solidFill>
                  <a:schemeClr val="tx1"/>
                </a:solidFill>
              </a:rPr>
              <a:t>. </a:t>
            </a:r>
            <a:r>
              <a:rPr lang="es-EC" sz="2400" b="1" dirty="0">
                <a:solidFill>
                  <a:schemeClr val="tx1"/>
                </a:solidFill>
              </a:rPr>
              <a:t>Del espacio público</a:t>
            </a:r>
            <a:r>
              <a:rPr lang="es-EC" sz="2400" dirty="0">
                <a:solidFill>
                  <a:schemeClr val="tx1"/>
                </a:solidFill>
              </a:rPr>
              <a:t>: 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dirty="0">
                <a:solidFill>
                  <a:schemeClr val="tx1"/>
                </a:solidFill>
              </a:rPr>
              <a:t>Definir lo que </a:t>
            </a:r>
            <a:r>
              <a:rPr lang="es-EC" sz="2400" dirty="0" smtClean="0">
                <a:solidFill>
                  <a:schemeClr val="tx1"/>
                </a:solidFill>
              </a:rPr>
              <a:t>es, las áreas</a:t>
            </a:r>
            <a:r>
              <a:rPr lang="es-EC" sz="2400" dirty="0">
                <a:solidFill>
                  <a:schemeClr val="tx1"/>
                </a:solidFill>
              </a:rPr>
              <a:t> </a:t>
            </a:r>
            <a:r>
              <a:rPr lang="es-EC" sz="2400" dirty="0" smtClean="0">
                <a:solidFill>
                  <a:schemeClr val="tx1"/>
                </a:solidFill>
              </a:rPr>
              <a:t>y los </a:t>
            </a:r>
            <a:r>
              <a:rPr lang="es-EC" sz="2400" dirty="0">
                <a:solidFill>
                  <a:schemeClr val="tx1"/>
                </a:solidFill>
              </a:rPr>
              <a:t>elementos </a:t>
            </a:r>
            <a:r>
              <a:rPr lang="es-EC" sz="2400" dirty="0" smtClean="0">
                <a:solidFill>
                  <a:schemeClr val="tx1"/>
                </a:solidFill>
              </a:rPr>
              <a:t>complementa</a:t>
            </a:r>
            <a:endParaRPr lang="es-ES" sz="2400" dirty="0">
              <a:solidFill>
                <a:schemeClr val="tx1"/>
              </a:solidFill>
            </a:endParaRPr>
          </a:p>
          <a:p>
            <a:r>
              <a:rPr lang="es-EC" sz="2400" b="1" dirty="0">
                <a:solidFill>
                  <a:schemeClr val="tx1"/>
                </a:solidFill>
              </a:rPr>
              <a:t>De las modalidades de gestión.-</a:t>
            </a:r>
            <a:r>
              <a:rPr lang="es-EC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EC" sz="2400" b="1" dirty="0">
                <a:solidFill>
                  <a:schemeClr val="tx1"/>
                </a:solidFill>
              </a:rPr>
              <a:t>Del marco institucional.-</a:t>
            </a:r>
            <a:r>
              <a:rPr lang="es-EC" sz="2400" dirty="0">
                <a:solidFill>
                  <a:schemeClr val="tx1"/>
                </a:solidFill>
              </a:rPr>
              <a:t>  tripartita: nacional, local y privado. 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b="1" dirty="0">
                <a:solidFill>
                  <a:schemeClr val="tx1"/>
                </a:solidFill>
              </a:rPr>
              <a:t>De la participación.-</a:t>
            </a:r>
            <a:r>
              <a:rPr lang="es-EC" sz="2400" dirty="0">
                <a:solidFill>
                  <a:schemeClr val="tx1"/>
                </a:solidFill>
              </a:rPr>
              <a:t> F</a:t>
            </a:r>
            <a:r>
              <a:rPr lang="es-EC" sz="2400" dirty="0" smtClean="0">
                <a:solidFill>
                  <a:schemeClr val="tx1"/>
                </a:solidFill>
              </a:rPr>
              <a:t>ideicomisos</a:t>
            </a:r>
            <a:r>
              <a:rPr lang="es-EC" sz="2400" dirty="0">
                <a:solidFill>
                  <a:schemeClr val="tx1"/>
                </a:solidFill>
              </a:rPr>
              <a:t>, fundaciones y </a:t>
            </a:r>
            <a:r>
              <a:rPr lang="es-EC" sz="2400" dirty="0" err="1" smtClean="0">
                <a:solidFill>
                  <a:schemeClr val="tx1"/>
                </a:solidFill>
              </a:rPr>
              <a:t>corporacione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b="1" dirty="0">
                <a:solidFill>
                  <a:schemeClr val="tx1"/>
                </a:solidFill>
              </a:rPr>
              <a:t>Del financiamiento.- </a:t>
            </a:r>
            <a:r>
              <a:rPr lang="es-EC" sz="2400" dirty="0">
                <a:solidFill>
                  <a:schemeClr val="tx1"/>
                </a:solidFill>
              </a:rPr>
              <a:t>donaciones, crédito, transferencias.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endParaRPr lang="es-ES" dirty="0">
              <a:solidFill>
                <a:schemeClr val="tx1"/>
              </a:solidFill>
            </a:endParaRPr>
          </a:p>
          <a:p>
            <a:pPr lvl="2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25807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08215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3. La propuesta</a:t>
            </a:r>
            <a:r>
              <a:rPr lang="es-ES" sz="4000" dirty="0" smtClean="0">
                <a:solidFill>
                  <a:srgbClr val="FF0000"/>
                </a:solidFill>
              </a:rPr>
              <a:t>: Politica de vivienda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19201"/>
            <a:ext cx="10178322" cy="4660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C" sz="11200" dirty="0">
                <a:solidFill>
                  <a:schemeClr val="tx1"/>
                </a:solidFill>
              </a:rPr>
              <a:t>A</a:t>
            </a:r>
            <a:r>
              <a:rPr lang="es-EC" sz="11200" dirty="0" smtClean="0">
                <a:solidFill>
                  <a:schemeClr val="tx1"/>
                </a:solidFill>
              </a:rPr>
              <a:t>justar oferta/demanda, reducir </a:t>
            </a:r>
            <a:r>
              <a:rPr lang="es-EC" sz="11200" dirty="0">
                <a:solidFill>
                  <a:schemeClr val="tx1"/>
                </a:solidFill>
              </a:rPr>
              <a:t>déficit</a:t>
            </a:r>
            <a:r>
              <a:rPr lang="es-EC" sz="11200" dirty="0" smtClean="0">
                <a:solidFill>
                  <a:schemeClr val="tx1"/>
                </a:solidFill>
              </a:rPr>
              <a:t>, habitabilidad hípercentro </a:t>
            </a:r>
            <a:r>
              <a:rPr lang="es-EC" sz="11200" dirty="0">
                <a:solidFill>
                  <a:schemeClr val="tx1"/>
                </a:solidFill>
              </a:rPr>
              <a:t>y contraer </a:t>
            </a:r>
            <a:r>
              <a:rPr lang="es-EC" sz="11200" dirty="0" smtClean="0">
                <a:solidFill>
                  <a:schemeClr val="tx1"/>
                </a:solidFill>
              </a:rPr>
              <a:t>expansión </a:t>
            </a:r>
            <a:r>
              <a:rPr lang="es-EC" sz="11200" dirty="0">
                <a:solidFill>
                  <a:schemeClr val="tx1"/>
                </a:solidFill>
              </a:rPr>
              <a:t>urbana. 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dirty="0">
                <a:solidFill>
                  <a:schemeClr val="tx1"/>
                </a:solidFill>
              </a:rPr>
              <a:t>M</a:t>
            </a:r>
            <a:r>
              <a:rPr lang="es-EC" sz="11200" dirty="0" smtClean="0">
                <a:solidFill>
                  <a:schemeClr val="tx1"/>
                </a:solidFill>
              </a:rPr>
              <a:t>arco </a:t>
            </a:r>
            <a:r>
              <a:rPr lang="es-EC" sz="11200" dirty="0">
                <a:solidFill>
                  <a:schemeClr val="tx1"/>
                </a:solidFill>
              </a:rPr>
              <a:t>institucional de coordinación de la política de </a:t>
            </a:r>
            <a:r>
              <a:rPr lang="es-EC" sz="11200" dirty="0" smtClean="0">
                <a:solidFill>
                  <a:schemeClr val="tx1"/>
                </a:solidFill>
              </a:rPr>
              <a:t>vivienda.</a:t>
            </a:r>
            <a:endParaRPr lang="es-ES" sz="11200" dirty="0">
              <a:solidFill>
                <a:schemeClr val="tx1"/>
              </a:solidFill>
            </a:endParaRPr>
          </a:p>
          <a:p>
            <a:pPr lvl="2"/>
            <a:r>
              <a:rPr lang="es-EC" sz="11200" b="1" dirty="0" smtClean="0">
                <a:solidFill>
                  <a:schemeClr val="tx1"/>
                </a:solidFill>
              </a:rPr>
              <a:t>Empresa </a:t>
            </a:r>
            <a:r>
              <a:rPr lang="es-EC" sz="11200" b="1" dirty="0">
                <a:solidFill>
                  <a:schemeClr val="tx1"/>
                </a:solidFill>
              </a:rPr>
              <a:t>Municipal de Vivienda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r>
              <a:rPr lang="es-EC" sz="11200" dirty="0" smtClean="0">
                <a:solidFill>
                  <a:schemeClr val="tx1"/>
                </a:solidFill>
              </a:rPr>
              <a:t>fortalecida: </a:t>
            </a:r>
            <a:r>
              <a:rPr lang="es-EC" sz="11200" dirty="0">
                <a:solidFill>
                  <a:schemeClr val="tx1"/>
                </a:solidFill>
              </a:rPr>
              <a:t>crédito, propiedad inmobiliaria municipal, contribución de mejoras e </a:t>
            </a:r>
            <a:r>
              <a:rPr lang="es-EC" sz="11200" dirty="0" smtClean="0">
                <a:solidFill>
                  <a:schemeClr val="tx1"/>
                </a:solidFill>
              </a:rPr>
              <a:t>ingresos de </a:t>
            </a:r>
            <a:r>
              <a:rPr lang="es-EC" sz="11200" dirty="0">
                <a:solidFill>
                  <a:schemeClr val="tx1"/>
                </a:solidFill>
              </a:rPr>
              <a:t>la compra de </a:t>
            </a:r>
            <a:r>
              <a:rPr lang="es-EC" sz="11200" dirty="0" smtClean="0">
                <a:solidFill>
                  <a:schemeClr val="tx1"/>
                </a:solidFill>
              </a:rPr>
              <a:t>edificabilidad.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dirty="0">
                <a:solidFill>
                  <a:schemeClr val="tx1"/>
                </a:solidFill>
              </a:rPr>
              <a:t>La </a:t>
            </a:r>
            <a:r>
              <a:rPr lang="es-EC" sz="11200" b="1" dirty="0">
                <a:solidFill>
                  <a:schemeClr val="tx1"/>
                </a:solidFill>
              </a:rPr>
              <a:t>promoción inmobiliaria</a:t>
            </a:r>
            <a:r>
              <a:rPr lang="es-EC" sz="11200" dirty="0">
                <a:solidFill>
                  <a:schemeClr val="tx1"/>
                </a:solidFill>
              </a:rPr>
              <a:t> pública y </a:t>
            </a:r>
            <a:r>
              <a:rPr lang="es-EC" sz="11200" dirty="0" smtClean="0">
                <a:solidFill>
                  <a:schemeClr val="tx1"/>
                </a:solidFill>
              </a:rPr>
              <a:t> </a:t>
            </a:r>
            <a:r>
              <a:rPr lang="es-EC" sz="11200" dirty="0">
                <a:solidFill>
                  <a:schemeClr val="tx1"/>
                </a:solidFill>
              </a:rPr>
              <a:t>de </a:t>
            </a:r>
            <a:r>
              <a:rPr lang="es-EC" sz="11200" dirty="0" smtClean="0">
                <a:solidFill>
                  <a:schemeClr val="tx1"/>
                </a:solidFill>
              </a:rPr>
              <a:t>oferta privada.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S" sz="11200" dirty="0" smtClean="0">
                <a:solidFill>
                  <a:schemeClr val="tx1"/>
                </a:solidFill>
              </a:rPr>
              <a:t>Propuesta </a:t>
            </a:r>
            <a:r>
              <a:rPr lang="es-EC" sz="11200" dirty="0" smtClean="0">
                <a:solidFill>
                  <a:schemeClr val="tx1"/>
                </a:solidFill>
              </a:rPr>
              <a:t>de </a:t>
            </a:r>
            <a:r>
              <a:rPr lang="es-EC" sz="11200" b="1" dirty="0" smtClean="0">
                <a:solidFill>
                  <a:schemeClr val="tx1"/>
                </a:solidFill>
              </a:rPr>
              <a:t>integralidad</a:t>
            </a:r>
            <a:r>
              <a:rPr lang="es-EC" sz="11200" dirty="0">
                <a:solidFill>
                  <a:schemeClr val="tx1"/>
                </a:solidFill>
              </a:rPr>
              <a:t>.</a:t>
            </a:r>
            <a:r>
              <a:rPr lang="es-EC" sz="11200" dirty="0" smtClean="0">
                <a:solidFill>
                  <a:schemeClr val="tx1"/>
                </a:solidFill>
              </a:rPr>
              <a:t> </a:t>
            </a:r>
            <a:endParaRPr lang="es-EC" sz="11200" dirty="0" smtClean="0">
              <a:solidFill>
                <a:schemeClr val="tx1"/>
              </a:solidFill>
            </a:endParaRPr>
          </a:p>
          <a:p>
            <a:pPr lvl="1"/>
            <a:r>
              <a:rPr lang="es-EC" sz="11200" b="1" dirty="0" smtClean="0">
                <a:solidFill>
                  <a:schemeClr val="tx1"/>
                </a:solidFill>
              </a:rPr>
              <a:t>Regular</a:t>
            </a:r>
            <a:r>
              <a:rPr lang="es-EC" sz="11200" dirty="0" smtClean="0">
                <a:solidFill>
                  <a:schemeClr val="tx1"/>
                </a:solidFill>
              </a:rPr>
              <a:t> </a:t>
            </a:r>
            <a:r>
              <a:rPr lang="es-EC" sz="11200" dirty="0">
                <a:solidFill>
                  <a:schemeClr val="tx1"/>
                </a:solidFill>
              </a:rPr>
              <a:t>construcción</a:t>
            </a:r>
            <a:r>
              <a:rPr lang="es-EC" sz="11200" dirty="0" smtClean="0">
                <a:solidFill>
                  <a:schemeClr val="tx1"/>
                </a:solidFill>
              </a:rPr>
              <a:t>, </a:t>
            </a:r>
            <a:r>
              <a:rPr lang="es-EC" sz="11200" dirty="0">
                <a:solidFill>
                  <a:schemeClr val="tx1"/>
                </a:solidFill>
              </a:rPr>
              <a:t>rehabilitación </a:t>
            </a:r>
            <a:r>
              <a:rPr lang="es-EC" sz="11200" dirty="0" smtClean="0">
                <a:solidFill>
                  <a:schemeClr val="tx1"/>
                </a:solidFill>
              </a:rPr>
              <a:t>y </a:t>
            </a:r>
            <a:r>
              <a:rPr lang="es-EC" sz="11200" dirty="0" smtClean="0">
                <a:solidFill>
                  <a:schemeClr val="tx1"/>
                </a:solidFill>
              </a:rPr>
              <a:t>mejoramiento</a:t>
            </a:r>
            <a:endParaRPr lang="es-EC" sz="11200" dirty="0" smtClean="0">
              <a:solidFill>
                <a:schemeClr val="tx1"/>
              </a:solidFill>
            </a:endParaRPr>
          </a:p>
          <a:p>
            <a:pPr lvl="1"/>
            <a:r>
              <a:rPr lang="es-EC" sz="11200" b="1" dirty="0" smtClean="0">
                <a:solidFill>
                  <a:schemeClr val="tx1"/>
                </a:solidFill>
              </a:rPr>
              <a:t>Intervenir </a:t>
            </a:r>
            <a:r>
              <a:rPr lang="es-EC" sz="11200" b="1" dirty="0">
                <a:solidFill>
                  <a:schemeClr val="tx1"/>
                </a:solidFill>
              </a:rPr>
              <a:t>en terrenos y estructuras edificadas abandonadas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endParaRPr lang="es-EC" sz="112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581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6264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3. La propuesta</a:t>
            </a:r>
            <a:r>
              <a:rPr lang="es-ES" sz="4000" dirty="0" smtClean="0">
                <a:solidFill>
                  <a:srgbClr val="FF0000"/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Urbanismo ciudadano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045029"/>
            <a:ext cx="10178322" cy="4834563"/>
          </a:xfrm>
        </p:spPr>
        <p:txBody>
          <a:bodyPr>
            <a:normAutofit fontScale="25000" lnSpcReduction="20000"/>
          </a:bodyPr>
          <a:lstStyle/>
          <a:p>
            <a:r>
              <a:rPr lang="es-EC" sz="11200" dirty="0" smtClean="0">
                <a:solidFill>
                  <a:schemeClr val="tx1"/>
                </a:solidFill>
              </a:rPr>
              <a:t>Intervención en </a:t>
            </a:r>
            <a:r>
              <a:rPr lang="es-EC" sz="11200" dirty="0">
                <a:solidFill>
                  <a:schemeClr val="tx1"/>
                </a:solidFill>
              </a:rPr>
              <a:t>espacios públicos (</a:t>
            </a:r>
            <a:r>
              <a:rPr lang="es-EC" sz="11200" dirty="0" smtClean="0">
                <a:solidFill>
                  <a:schemeClr val="tx1"/>
                </a:solidFill>
              </a:rPr>
              <a:t>existentes, </a:t>
            </a:r>
            <a:r>
              <a:rPr lang="es-EC" sz="11200" dirty="0">
                <a:solidFill>
                  <a:schemeClr val="tx1"/>
                </a:solidFill>
              </a:rPr>
              <a:t>nuevos) </a:t>
            </a:r>
            <a:r>
              <a:rPr lang="es-EC" sz="11200" dirty="0" smtClean="0">
                <a:solidFill>
                  <a:schemeClr val="tx1"/>
                </a:solidFill>
              </a:rPr>
              <a:t>que privilegien la condición cívica y ciudadana </a:t>
            </a:r>
          </a:p>
          <a:p>
            <a:pPr lvl="1"/>
            <a:r>
              <a:rPr lang="es-EC" sz="11200" dirty="0">
                <a:solidFill>
                  <a:schemeClr val="tx1"/>
                </a:solidFill>
              </a:rPr>
              <a:t>S</a:t>
            </a:r>
            <a:r>
              <a:rPr lang="es-EC" sz="11200" b="1" dirty="0" smtClean="0">
                <a:solidFill>
                  <a:schemeClr val="tx1"/>
                </a:solidFill>
              </a:rPr>
              <a:t>imbólica</a:t>
            </a:r>
            <a:r>
              <a:rPr lang="es-EC" sz="11200" dirty="0" smtClean="0">
                <a:solidFill>
                  <a:schemeClr val="tx1"/>
                </a:solidFill>
              </a:rPr>
              <a:t> </a:t>
            </a:r>
            <a:r>
              <a:rPr lang="es-EC" sz="11200" dirty="0" smtClean="0">
                <a:solidFill>
                  <a:schemeClr val="tx1"/>
                </a:solidFill>
              </a:rPr>
              <a:t>con </a:t>
            </a:r>
            <a:r>
              <a:rPr lang="es-EC" sz="11200" dirty="0">
                <a:solidFill>
                  <a:schemeClr val="tx1"/>
                </a:solidFill>
              </a:rPr>
              <a:t>elementos </a:t>
            </a:r>
            <a:r>
              <a:rPr lang="es-EC" sz="11200" b="1" dirty="0">
                <a:solidFill>
                  <a:schemeClr val="tx1"/>
                </a:solidFill>
              </a:rPr>
              <a:t>simbióticos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r>
              <a:rPr lang="es-EC" sz="11200" dirty="0">
                <a:solidFill>
                  <a:schemeClr val="tx1"/>
                </a:solidFill>
              </a:rPr>
              <a:t>(</a:t>
            </a:r>
            <a:r>
              <a:rPr lang="es-EC" sz="11200" dirty="0" smtClean="0">
                <a:solidFill>
                  <a:schemeClr val="tx1"/>
                </a:solidFill>
              </a:rPr>
              <a:t>integración, identidad</a:t>
            </a:r>
            <a:r>
              <a:rPr lang="es-EC" sz="11200" dirty="0" smtClean="0">
                <a:solidFill>
                  <a:schemeClr val="tx1"/>
                </a:solidFill>
              </a:rPr>
              <a:t>),  </a:t>
            </a:r>
            <a:r>
              <a:rPr lang="es-EC" sz="11200" b="1" dirty="0" smtClean="0">
                <a:solidFill>
                  <a:schemeClr val="tx1"/>
                </a:solidFill>
              </a:rPr>
              <a:t>cívicos</a:t>
            </a:r>
            <a:r>
              <a:rPr lang="es-EC" sz="11200" dirty="0" smtClean="0">
                <a:solidFill>
                  <a:schemeClr val="tx1"/>
                </a:solidFill>
              </a:rPr>
              <a:t> </a:t>
            </a:r>
            <a:r>
              <a:rPr lang="es-EC" sz="11200" dirty="0">
                <a:solidFill>
                  <a:schemeClr val="tx1"/>
                </a:solidFill>
              </a:rPr>
              <a:t>que produzca ciudadanía (ágora), </a:t>
            </a:r>
            <a:r>
              <a:rPr lang="es-EC" sz="11200" dirty="0" smtClean="0">
                <a:solidFill>
                  <a:schemeClr val="tx1"/>
                </a:solidFill>
              </a:rPr>
              <a:t>e </a:t>
            </a:r>
            <a:r>
              <a:rPr lang="es-EC" sz="11200" b="1" dirty="0">
                <a:solidFill>
                  <a:schemeClr val="tx1"/>
                </a:solidFill>
              </a:rPr>
              <a:t>intercambio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r>
              <a:rPr lang="es-EC" sz="11200" dirty="0" smtClean="0">
                <a:solidFill>
                  <a:schemeClr val="tx1"/>
                </a:solidFill>
              </a:rPr>
              <a:t>información</a:t>
            </a:r>
            <a:r>
              <a:rPr lang="es-EC" sz="11200" dirty="0">
                <a:solidFill>
                  <a:schemeClr val="tx1"/>
                </a:solidFill>
              </a:rPr>
              <a:t>, bienes y servicios. 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b="1" dirty="0">
                <a:solidFill>
                  <a:schemeClr val="tx1"/>
                </a:solidFill>
              </a:rPr>
              <a:t>Iconos físicos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r>
              <a:rPr lang="es-EC" sz="11200" dirty="0" smtClean="0">
                <a:solidFill>
                  <a:schemeClr val="tx1"/>
                </a:solidFill>
              </a:rPr>
              <a:t>con monumentos</a:t>
            </a:r>
            <a:r>
              <a:rPr lang="es-EC" sz="11200" dirty="0">
                <a:solidFill>
                  <a:schemeClr val="tx1"/>
                </a:solidFill>
              </a:rPr>
              <a:t>, esculturas, objetos </a:t>
            </a:r>
            <a:r>
              <a:rPr lang="es-EC" sz="11200" dirty="0" smtClean="0">
                <a:solidFill>
                  <a:schemeClr val="tx1"/>
                </a:solidFill>
              </a:rPr>
              <a:t>simbólicos para proyectar </a:t>
            </a:r>
            <a:r>
              <a:rPr lang="es-EC" sz="11200" dirty="0">
                <a:solidFill>
                  <a:schemeClr val="tx1"/>
                </a:solidFill>
              </a:rPr>
              <a:t>marca de </a:t>
            </a:r>
            <a:r>
              <a:rPr lang="es-EC" sz="11200" dirty="0" smtClean="0">
                <a:solidFill>
                  <a:schemeClr val="tx1"/>
                </a:solidFill>
              </a:rPr>
              <a:t>ciudad como: </a:t>
            </a:r>
            <a:r>
              <a:rPr lang="es-EC" sz="11200" dirty="0">
                <a:solidFill>
                  <a:schemeClr val="tx1"/>
                </a:solidFill>
              </a:rPr>
              <a:t>urbe </a:t>
            </a:r>
            <a:r>
              <a:rPr lang="es-EC" sz="11200" dirty="0" smtClean="0">
                <a:solidFill>
                  <a:schemeClr val="tx1"/>
                </a:solidFill>
              </a:rPr>
              <a:t>andina, </a:t>
            </a:r>
            <a:r>
              <a:rPr lang="es-EC" sz="11200" dirty="0">
                <a:solidFill>
                  <a:schemeClr val="tx1"/>
                </a:solidFill>
              </a:rPr>
              <a:t>equinoccial</a:t>
            </a:r>
            <a:r>
              <a:rPr lang="es-EC" sz="11200" dirty="0" smtClean="0">
                <a:solidFill>
                  <a:schemeClr val="tx1"/>
                </a:solidFill>
              </a:rPr>
              <a:t>, capital, cuna arte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b="1" dirty="0">
                <a:solidFill>
                  <a:schemeClr val="tx1"/>
                </a:solidFill>
              </a:rPr>
              <a:t>Espacios dinámicos</a:t>
            </a:r>
            <a:r>
              <a:rPr lang="es-EC" sz="11200" dirty="0">
                <a:solidFill>
                  <a:schemeClr val="tx1"/>
                </a:solidFill>
              </a:rPr>
              <a:t> con paseos </a:t>
            </a:r>
            <a:r>
              <a:rPr lang="es-EC" sz="11200" dirty="0" smtClean="0">
                <a:solidFill>
                  <a:schemeClr val="tx1"/>
                </a:solidFill>
              </a:rPr>
              <a:t>que </a:t>
            </a:r>
            <a:r>
              <a:rPr lang="es-EC" sz="11200" dirty="0">
                <a:solidFill>
                  <a:schemeClr val="tx1"/>
                </a:solidFill>
              </a:rPr>
              <a:t>conjuguen vegetación nativa o endémica con mobiliario urbano, señalética, </a:t>
            </a:r>
            <a:r>
              <a:rPr lang="es-EC" sz="11200" dirty="0" smtClean="0">
                <a:solidFill>
                  <a:schemeClr val="tx1"/>
                </a:solidFill>
              </a:rPr>
              <a:t>iluminación.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dirty="0" smtClean="0">
                <a:solidFill>
                  <a:schemeClr val="tx1"/>
                </a:solidFill>
              </a:rPr>
              <a:t>P</a:t>
            </a:r>
            <a:r>
              <a:rPr lang="es-EC" sz="11200" b="1" dirty="0" smtClean="0">
                <a:solidFill>
                  <a:schemeClr val="tx1"/>
                </a:solidFill>
              </a:rPr>
              <a:t>arques </a:t>
            </a:r>
            <a:r>
              <a:rPr lang="es-EC" sz="11200" b="1" dirty="0">
                <a:solidFill>
                  <a:schemeClr val="tx1"/>
                </a:solidFill>
              </a:rPr>
              <a:t>de bolsillo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endParaRPr lang="es-EC" sz="11200" dirty="0" smtClean="0">
              <a:solidFill>
                <a:schemeClr val="tx1"/>
              </a:solidFill>
            </a:endParaRP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88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64672"/>
          </a:xfrm>
        </p:spPr>
        <p:txBody>
          <a:bodyPr>
            <a:normAutofit fontScale="90000"/>
          </a:bodyPr>
          <a:lstStyle/>
          <a:p>
            <a:pPr lvl="0"/>
            <a:r>
              <a:rPr lang="es-EC" b="1" dirty="0" smtClean="0">
                <a:solidFill>
                  <a:srgbClr val="FF0000"/>
                </a:solidFill>
              </a:rPr>
              <a:t>4. PROCESO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099457"/>
            <a:ext cx="10178322" cy="4780135"/>
          </a:xfrm>
        </p:spPr>
        <p:txBody>
          <a:bodyPr>
            <a:normAutofit fontScale="25000" lnSpcReduction="20000"/>
          </a:bodyPr>
          <a:lstStyle/>
          <a:p>
            <a:r>
              <a:rPr lang="es-EC" sz="11200" dirty="0" smtClean="0">
                <a:solidFill>
                  <a:schemeClr val="tx1"/>
                </a:solidFill>
              </a:rPr>
              <a:t>El proceso </a:t>
            </a:r>
            <a:r>
              <a:rPr lang="es-EC" sz="11200" dirty="0">
                <a:solidFill>
                  <a:schemeClr val="tx1"/>
                </a:solidFill>
              </a:rPr>
              <a:t>de selección que contará con tres instancias específicas</a:t>
            </a:r>
            <a:r>
              <a:rPr lang="es-EC" sz="11200" dirty="0" smtClean="0">
                <a:solidFill>
                  <a:schemeClr val="tx1"/>
                </a:solidFill>
              </a:rPr>
              <a:t>: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b="1" dirty="0">
                <a:solidFill>
                  <a:schemeClr val="tx1"/>
                </a:solidFill>
              </a:rPr>
              <a:t>CONCURSO DE IDEAS.- </a:t>
            </a:r>
            <a:endParaRPr lang="es-ES" sz="11200" dirty="0">
              <a:solidFill>
                <a:schemeClr val="tx1"/>
              </a:solidFill>
            </a:endParaRPr>
          </a:p>
          <a:p>
            <a:pPr lvl="2"/>
            <a:r>
              <a:rPr lang="es-EC" sz="11200" dirty="0" smtClean="0">
                <a:solidFill>
                  <a:schemeClr val="tx1"/>
                </a:solidFill>
              </a:rPr>
              <a:t>Los participantes presentarán </a:t>
            </a:r>
            <a:r>
              <a:rPr lang="es-EC" sz="11200" b="1" dirty="0">
                <a:solidFill>
                  <a:schemeClr val="tx1"/>
                </a:solidFill>
              </a:rPr>
              <a:t>ideas que expresen la intervención</a:t>
            </a:r>
            <a:r>
              <a:rPr lang="es-EC" sz="11200" dirty="0">
                <a:solidFill>
                  <a:schemeClr val="tx1"/>
                </a:solidFill>
              </a:rPr>
              <a:t> </a:t>
            </a:r>
            <a:r>
              <a:rPr lang="es-EC" sz="11200" dirty="0" smtClean="0">
                <a:solidFill>
                  <a:schemeClr val="tx1"/>
                </a:solidFill>
              </a:rPr>
              <a:t>en el CMQ. 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b="1" dirty="0">
                <a:solidFill>
                  <a:schemeClr val="tx1"/>
                </a:solidFill>
              </a:rPr>
              <a:t>CONCURSO DE ANTEPROYECTOS.  </a:t>
            </a:r>
            <a:endParaRPr lang="es-ES" sz="11200" dirty="0">
              <a:solidFill>
                <a:schemeClr val="tx1"/>
              </a:solidFill>
            </a:endParaRPr>
          </a:p>
          <a:p>
            <a:pPr lvl="2"/>
            <a:r>
              <a:rPr lang="es-EC" sz="11200" dirty="0" smtClean="0">
                <a:solidFill>
                  <a:schemeClr val="tx1"/>
                </a:solidFill>
              </a:rPr>
              <a:t>Con </a:t>
            </a:r>
            <a:r>
              <a:rPr lang="es-EC" sz="11200" dirty="0">
                <a:solidFill>
                  <a:schemeClr val="tx1"/>
                </a:solidFill>
              </a:rPr>
              <a:t>tres proyectos </a:t>
            </a:r>
            <a:r>
              <a:rPr lang="es-EC" sz="11200" dirty="0" smtClean="0">
                <a:solidFill>
                  <a:schemeClr val="tx1"/>
                </a:solidFill>
              </a:rPr>
              <a:t>seleccionados </a:t>
            </a:r>
            <a:r>
              <a:rPr lang="es-EC" sz="11200" dirty="0">
                <a:solidFill>
                  <a:schemeClr val="tx1"/>
                </a:solidFill>
              </a:rPr>
              <a:t>se procederá a </a:t>
            </a:r>
            <a:r>
              <a:rPr lang="es-EC" sz="11200" dirty="0" smtClean="0">
                <a:solidFill>
                  <a:schemeClr val="tx1"/>
                </a:solidFill>
              </a:rPr>
              <a:t>la </a:t>
            </a:r>
            <a:r>
              <a:rPr lang="es-EC" sz="11200" dirty="0">
                <a:solidFill>
                  <a:schemeClr val="tx1"/>
                </a:solidFill>
              </a:rPr>
              <a:t>presentación </a:t>
            </a:r>
            <a:r>
              <a:rPr lang="es-EC" sz="11200" dirty="0" smtClean="0">
                <a:solidFill>
                  <a:schemeClr val="tx1"/>
                </a:solidFill>
              </a:rPr>
              <a:t>del anteproyecto </a:t>
            </a:r>
            <a:r>
              <a:rPr lang="es-EC" sz="11200" dirty="0">
                <a:solidFill>
                  <a:schemeClr val="tx1"/>
                </a:solidFill>
              </a:rPr>
              <a:t>general del </a:t>
            </a:r>
            <a:r>
              <a:rPr lang="es-EC" sz="11200" b="1" i="1" dirty="0" smtClean="0">
                <a:solidFill>
                  <a:schemeClr val="tx1"/>
                </a:solidFill>
              </a:rPr>
              <a:t>CMQ</a:t>
            </a:r>
            <a:r>
              <a:rPr lang="es-EC" sz="11200" dirty="0" smtClean="0">
                <a:solidFill>
                  <a:schemeClr val="tx1"/>
                </a:solidFill>
              </a:rPr>
              <a:t>..</a:t>
            </a:r>
            <a:endParaRPr lang="es-ES" sz="11200" dirty="0">
              <a:solidFill>
                <a:schemeClr val="tx1"/>
              </a:solidFill>
            </a:endParaRPr>
          </a:p>
          <a:p>
            <a:pPr lvl="1"/>
            <a:r>
              <a:rPr lang="es-EC" sz="11200" b="1" dirty="0">
                <a:solidFill>
                  <a:schemeClr val="tx1"/>
                </a:solidFill>
              </a:rPr>
              <a:t>PROYECTO </a:t>
            </a:r>
            <a:r>
              <a:rPr lang="es-EC" sz="11200" b="1" dirty="0" smtClean="0">
                <a:solidFill>
                  <a:schemeClr val="tx1"/>
                </a:solidFill>
              </a:rPr>
              <a:t>DEFINITIVO</a:t>
            </a:r>
            <a:endParaRPr lang="es-ES" sz="11200" dirty="0">
              <a:solidFill>
                <a:schemeClr val="tx1"/>
              </a:solidFill>
            </a:endParaRPr>
          </a:p>
          <a:p>
            <a:pPr lvl="2"/>
            <a:r>
              <a:rPr lang="es-EC" sz="11200" dirty="0" smtClean="0">
                <a:solidFill>
                  <a:schemeClr val="tx1"/>
                </a:solidFill>
              </a:rPr>
              <a:t>Con </a:t>
            </a:r>
            <a:r>
              <a:rPr lang="es-EC" sz="11200" dirty="0" smtClean="0">
                <a:solidFill>
                  <a:schemeClr val="tx1"/>
                </a:solidFill>
              </a:rPr>
              <a:t>el </a:t>
            </a:r>
            <a:r>
              <a:rPr lang="es-EC" sz="11200" dirty="0">
                <a:solidFill>
                  <a:schemeClr val="tx1"/>
                </a:solidFill>
              </a:rPr>
              <a:t>anteproyecto seleccionado como ganador, se procederá a </a:t>
            </a:r>
            <a:r>
              <a:rPr lang="es-EC" sz="11200" dirty="0" smtClean="0">
                <a:solidFill>
                  <a:schemeClr val="tx1"/>
                </a:solidFill>
              </a:rPr>
              <a:t>la </a:t>
            </a:r>
            <a:r>
              <a:rPr lang="es-EC" sz="11200" dirty="0">
                <a:solidFill>
                  <a:schemeClr val="tx1"/>
                </a:solidFill>
              </a:rPr>
              <a:t>elaboración del proyecto definitivo;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25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9729"/>
          </a:xfrm>
        </p:spPr>
        <p:txBody>
          <a:bodyPr>
            <a:normAutofit fontScale="90000"/>
          </a:bodyPr>
          <a:lstStyle/>
          <a:p>
            <a:pPr lvl="0"/>
            <a:r>
              <a:rPr lang="es-EC" b="1" dirty="0" smtClean="0">
                <a:solidFill>
                  <a:srgbClr val="FF0000"/>
                </a:solidFill>
              </a:rPr>
              <a:t>5. DEBATE </a:t>
            </a:r>
            <a:r>
              <a:rPr lang="es-EC" b="1" dirty="0">
                <a:solidFill>
                  <a:srgbClr val="FF0000"/>
                </a:solidFill>
              </a:rPr>
              <a:t>Y DIFUSIÓN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32115"/>
            <a:ext cx="10178322" cy="4747478"/>
          </a:xfrm>
        </p:spPr>
        <p:txBody>
          <a:bodyPr>
            <a:normAutofit/>
          </a:bodyPr>
          <a:lstStyle/>
          <a:p>
            <a:r>
              <a:rPr lang="es-EC" sz="2800" dirty="0">
                <a:solidFill>
                  <a:schemeClr val="tx1"/>
                </a:solidFill>
              </a:rPr>
              <a:t>Publicaciones</a:t>
            </a:r>
          </a:p>
          <a:p>
            <a:pPr lvl="1"/>
            <a:r>
              <a:rPr lang="es-EC" sz="2600" dirty="0">
                <a:solidFill>
                  <a:schemeClr val="tx1"/>
                </a:solidFill>
              </a:rPr>
              <a:t>Todos los proyectos se publicarán </a:t>
            </a:r>
            <a:r>
              <a:rPr lang="es-EC" sz="2600" dirty="0" smtClean="0">
                <a:solidFill>
                  <a:schemeClr val="tx1"/>
                </a:solidFill>
              </a:rPr>
              <a:t>virtualmente</a:t>
            </a:r>
          </a:p>
          <a:p>
            <a:pPr lvl="1"/>
            <a:r>
              <a:rPr lang="es-EC" sz="2600" dirty="0" smtClean="0">
                <a:solidFill>
                  <a:schemeClr val="tx1"/>
                </a:solidFill>
              </a:rPr>
              <a:t>Un libro de síntesis</a:t>
            </a:r>
            <a:endParaRPr lang="es-EC" sz="2600" dirty="0">
              <a:solidFill>
                <a:schemeClr val="tx1"/>
              </a:solidFill>
            </a:endParaRPr>
          </a:p>
          <a:p>
            <a:r>
              <a:rPr lang="es-EC" sz="2600" dirty="0" smtClean="0">
                <a:solidFill>
                  <a:schemeClr val="tx1"/>
                </a:solidFill>
              </a:rPr>
              <a:t>Seminarios</a:t>
            </a:r>
            <a:r>
              <a:rPr lang="es-EC" sz="26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Debate de los proyectos en universidades, colegios profesionales, barrios</a:t>
            </a:r>
          </a:p>
          <a:p>
            <a:pPr lvl="1"/>
            <a:r>
              <a:rPr lang="es-EC" sz="2400" dirty="0">
                <a:solidFill>
                  <a:schemeClr val="tx1"/>
                </a:solidFill>
              </a:rPr>
              <a:t>Internacional: experiencias de corredores urbanos de otras ciudades </a:t>
            </a:r>
            <a:endParaRPr lang="es-EC" sz="2400" dirty="0" smtClean="0">
              <a:solidFill>
                <a:schemeClr val="tx1"/>
              </a:solidFill>
            </a:endParaRPr>
          </a:p>
          <a:p>
            <a:r>
              <a:rPr lang="es-EC" sz="2600" dirty="0" smtClean="0">
                <a:solidFill>
                  <a:schemeClr val="tx1"/>
                </a:solidFill>
              </a:rPr>
              <a:t>Exposiciones públicas</a:t>
            </a:r>
            <a:r>
              <a:rPr lang="es-EC" sz="2600" dirty="0">
                <a:solidFill>
                  <a:schemeClr val="tx1"/>
                </a:solidFill>
              </a:rPr>
              <a:t> </a:t>
            </a:r>
            <a:endParaRPr lang="es-ES" sz="2600" dirty="0">
              <a:solidFill>
                <a:schemeClr val="tx1"/>
              </a:solidFill>
            </a:endParaRPr>
          </a:p>
          <a:p>
            <a:pPr lvl="1"/>
            <a:r>
              <a:rPr lang="es-EC" sz="2600" dirty="0" smtClean="0">
                <a:solidFill>
                  <a:schemeClr val="tx1"/>
                </a:solidFill>
              </a:rPr>
              <a:t>Localizado: </a:t>
            </a:r>
            <a:r>
              <a:rPr lang="es-EC" sz="2600" dirty="0">
                <a:solidFill>
                  <a:schemeClr val="tx1"/>
                </a:solidFill>
              </a:rPr>
              <a:t>norte, centro, sur </a:t>
            </a:r>
          </a:p>
          <a:p>
            <a:pPr lvl="1"/>
            <a:r>
              <a:rPr lang="es-EC" sz="2600" dirty="0" smtClean="0">
                <a:solidFill>
                  <a:schemeClr val="tx1"/>
                </a:solidFill>
              </a:rPr>
              <a:t>Extensivo: longitudinal </a:t>
            </a:r>
          </a:p>
          <a:p>
            <a:pPr lvl="1"/>
            <a:endParaRPr lang="es-EC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774825" y="692150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_tradnl" cap="none" smtClean="0">
                <a:solidFill>
                  <a:srgbClr val="FF0000"/>
                </a:solidFill>
              </a:rPr>
              <a:t>	1. Introducción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2462214" y="1989138"/>
            <a:ext cx="7634287" cy="3890962"/>
          </a:xfrm>
        </p:spPr>
        <p:txBody>
          <a:bodyPr/>
          <a:lstStyle/>
          <a:p>
            <a:pPr eaLnBrk="1" hangingPunct="1">
              <a:buClr>
                <a:srgbClr val="46B2B5"/>
              </a:buClr>
            </a:pPr>
            <a:r>
              <a:rPr lang="es-ES" altLang="es-ES" sz="2800" dirty="0">
                <a:solidFill>
                  <a:schemeClr val="tx1"/>
                </a:solidFill>
              </a:rPr>
              <a:t> </a:t>
            </a:r>
            <a:r>
              <a:rPr lang="es-ES" altLang="es-ES" sz="2800" dirty="0" smtClean="0">
                <a:solidFill>
                  <a:schemeClr val="tx1"/>
                </a:solidFill>
              </a:rPr>
              <a:t>El Corredor como </a:t>
            </a:r>
            <a:r>
              <a:rPr lang="es-ES" altLang="es-ES" sz="2800" dirty="0" smtClean="0">
                <a:solidFill>
                  <a:schemeClr val="tx1"/>
                </a:solidFill>
              </a:rPr>
              <a:t>espacio público </a:t>
            </a:r>
            <a:r>
              <a:rPr lang="es-ES" altLang="es-ES" sz="2800" dirty="0" smtClean="0">
                <a:solidFill>
                  <a:schemeClr val="tx1"/>
                </a:solidFill>
              </a:rPr>
              <a:t>que:</a:t>
            </a:r>
            <a:endParaRPr lang="es-ES" altLang="es-ES" sz="2800" dirty="0">
              <a:solidFill>
                <a:schemeClr val="tx1"/>
              </a:solidFill>
            </a:endParaRPr>
          </a:p>
          <a:p>
            <a:pPr marL="823913" lvl="1" indent="-457200">
              <a:buClr>
                <a:srgbClr val="46B2B5"/>
              </a:buClr>
            </a:pPr>
            <a:r>
              <a:rPr lang="es-ES" altLang="es-ES" sz="2800" dirty="0">
                <a:solidFill>
                  <a:schemeClr val="tx1"/>
                </a:solidFill>
              </a:rPr>
              <a:t>Produce ciudad, </a:t>
            </a:r>
          </a:p>
          <a:p>
            <a:pPr marL="823913" lvl="1" indent="-457200">
              <a:buClr>
                <a:srgbClr val="46B2B5"/>
              </a:buClr>
            </a:pPr>
            <a:r>
              <a:rPr lang="es-ES" altLang="es-ES" sz="2800" dirty="0">
                <a:solidFill>
                  <a:schemeClr val="tx1"/>
                </a:solidFill>
              </a:rPr>
              <a:t>Genera </a:t>
            </a:r>
            <a:r>
              <a:rPr lang="es-ES" altLang="es-ES" sz="2800" dirty="0" smtClean="0">
                <a:solidFill>
                  <a:schemeClr val="tx1"/>
                </a:solidFill>
              </a:rPr>
              <a:t>integración a 4 niveles</a:t>
            </a:r>
          </a:p>
          <a:p>
            <a:pPr marL="1281113" lvl="2" indent="-457200">
              <a:buClr>
                <a:srgbClr val="46B2B5"/>
              </a:buClr>
            </a:pPr>
            <a:r>
              <a:rPr lang="es-ES" altLang="es-ES" sz="2800" dirty="0" smtClean="0">
                <a:solidFill>
                  <a:schemeClr val="tx1"/>
                </a:solidFill>
              </a:rPr>
              <a:t>Norte/Sur</a:t>
            </a:r>
            <a:endParaRPr lang="es-ES" altLang="es-ES" sz="2800" dirty="0" smtClean="0">
              <a:solidFill>
                <a:schemeClr val="tx1"/>
              </a:solidFill>
            </a:endParaRPr>
          </a:p>
          <a:p>
            <a:pPr marL="1281113" lvl="2" indent="-457200">
              <a:buClr>
                <a:srgbClr val="46B2B5"/>
              </a:buClr>
            </a:pPr>
            <a:r>
              <a:rPr lang="es-ES" altLang="es-ES" sz="2800" dirty="0" smtClean="0">
                <a:solidFill>
                  <a:schemeClr val="tx1"/>
                </a:solidFill>
              </a:rPr>
              <a:t>Ilusión movilizadora</a:t>
            </a:r>
          </a:p>
          <a:p>
            <a:pPr marL="1281113" lvl="2" indent="-457200">
              <a:buClr>
                <a:srgbClr val="46B2B5"/>
              </a:buClr>
            </a:pPr>
            <a:r>
              <a:rPr lang="es-ES" altLang="es-ES" sz="2800" dirty="0" smtClean="0">
                <a:solidFill>
                  <a:schemeClr val="tx1"/>
                </a:solidFill>
              </a:rPr>
              <a:t>Ancla</a:t>
            </a:r>
            <a:endParaRPr lang="es-ES" altLang="es-ES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46B2B5"/>
              </a:buClr>
              <a:buFont typeface="Wingdings" panose="05000000000000000000" pitchFamily="2" charset="2"/>
              <a:buChar char=""/>
            </a:pPr>
            <a:endParaRPr lang="es-EC" altLang="es-ES" sz="4400" dirty="0"/>
          </a:p>
          <a:p>
            <a:pPr eaLnBrk="1" hangingPunct="1">
              <a:buClr>
                <a:srgbClr val="46B2B5"/>
              </a:buClr>
              <a:buFont typeface="Wingdings" panose="05000000000000000000" pitchFamily="2" charset="2"/>
              <a:buChar char=""/>
            </a:pPr>
            <a:endParaRPr lang="es-ES" altLang="es-ES" sz="4400" dirty="0"/>
          </a:p>
        </p:txBody>
      </p:sp>
    </p:spTree>
    <p:extLst>
      <p:ext uri="{BB962C8B-B14F-4D97-AF65-F5344CB8AC3E}">
        <p14:creationId xmlns:p14="http://schemas.microsoft.com/office/powerpoint/2010/main" val="29339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0535" y="219099"/>
            <a:ext cx="10178322" cy="608215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>
                <a:solidFill>
                  <a:srgbClr val="FF0000"/>
                </a:solidFill>
              </a:rPr>
              <a:t>2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  <a:r>
              <a:rPr lang="es-ES" dirty="0" smtClean="0">
                <a:solidFill>
                  <a:srgbClr val="FF0000"/>
                </a:solidFill>
              </a:rPr>
              <a:t>El </a:t>
            </a:r>
            <a:r>
              <a:rPr lang="es-ES" dirty="0" smtClean="0">
                <a:solidFill>
                  <a:srgbClr val="FF0000"/>
                </a:solidFill>
              </a:rPr>
              <a:t>corredor: 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034143"/>
            <a:ext cx="10178322" cy="4845449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De ciudad nuclear a urbanización regional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</a:rPr>
              <a:t>Archipiélago: mosaico de espacios discontinuos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</a:rPr>
              <a:t>Ausencia de ordenamiento territorial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Repoblamiento:</a:t>
            </a: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El </a:t>
            </a:r>
            <a:r>
              <a:rPr lang="es-EC" sz="2400" dirty="0">
                <a:solidFill>
                  <a:schemeClr val="tx1"/>
                </a:solidFill>
              </a:rPr>
              <a:t>hípercentro </a:t>
            </a:r>
            <a:r>
              <a:rPr lang="es-EC" sz="2400" dirty="0" smtClean="0">
                <a:solidFill>
                  <a:schemeClr val="tx1"/>
                </a:solidFill>
              </a:rPr>
              <a:t>pierde </a:t>
            </a:r>
            <a:r>
              <a:rPr lang="es-EC" sz="2400" dirty="0">
                <a:solidFill>
                  <a:schemeClr val="tx1"/>
                </a:solidFill>
              </a:rPr>
              <a:t>población : </a:t>
            </a:r>
            <a:r>
              <a:rPr lang="es-EC" sz="2400" dirty="0" smtClean="0">
                <a:solidFill>
                  <a:schemeClr val="tx1"/>
                </a:solidFill>
              </a:rPr>
              <a:t>especialización, espacios y edificios vacíos</a:t>
            </a:r>
            <a:endParaRPr lang="es-ES" sz="2400" dirty="0">
              <a:solidFill>
                <a:schemeClr val="tx1"/>
              </a:solidFill>
            </a:endParaRP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Crecen las periferias </a:t>
            </a:r>
          </a:p>
          <a:p>
            <a:r>
              <a:rPr lang="es-ES" sz="2600" b="1" dirty="0" smtClean="0">
                <a:solidFill>
                  <a:schemeClr val="tx1"/>
                </a:solidFill>
              </a:rPr>
              <a:t>Abandono del espacio público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</a:rPr>
              <a:t>Devolverle su funcionalidad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</a:rPr>
              <a:t>Integración norte/sur; las américas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2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6 Marcador de contenido" descr="Area Metropolitana de Qui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382385"/>
            <a:ext cx="10406743" cy="511175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4690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24779" r="10027" b="19281"/>
          <a:stretch>
            <a:fillRect/>
          </a:stretch>
        </p:blipFill>
        <p:spPr bwMode="auto">
          <a:xfrm>
            <a:off x="1251677" y="382385"/>
            <a:ext cx="10298065" cy="559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10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5044"/>
          </a:xfrm>
        </p:spPr>
        <p:txBody>
          <a:bodyPr>
            <a:normAutofit fontScale="90000"/>
          </a:bodyPr>
          <a:lstStyle/>
          <a:p>
            <a:pPr lvl="0"/>
            <a:r>
              <a:rPr lang="es-EC" b="1" dirty="0" smtClean="0">
                <a:solidFill>
                  <a:srgbClr val="FF0000"/>
                </a:solidFill>
              </a:rPr>
              <a:t>3</a:t>
            </a:r>
            <a:r>
              <a:rPr lang="es-EC" b="1" dirty="0" smtClean="0">
                <a:solidFill>
                  <a:srgbClr val="FF0000"/>
                </a:solidFill>
              </a:rPr>
              <a:t>. la planificación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045029"/>
            <a:ext cx="10178322" cy="4834563"/>
          </a:xfrm>
        </p:spPr>
        <p:txBody>
          <a:bodyPr>
            <a:noAutofit/>
          </a:bodyPr>
          <a:lstStyle/>
          <a:p>
            <a:r>
              <a:rPr lang="es-ES" sz="3000" dirty="0" smtClean="0">
                <a:solidFill>
                  <a:schemeClr val="tx1"/>
                </a:solidFill>
              </a:rPr>
              <a:t>Plan especial inscrito en: el </a:t>
            </a:r>
            <a:endParaRPr lang="es-ES" sz="3000" dirty="0" smtClean="0">
              <a:solidFill>
                <a:schemeClr val="tx1"/>
              </a:solidFill>
            </a:endParaRPr>
          </a:p>
          <a:p>
            <a:pPr lvl="1"/>
            <a:r>
              <a:rPr lang="es-ES" sz="2800" i="1" dirty="0" smtClean="0">
                <a:solidFill>
                  <a:schemeClr val="tx1"/>
                </a:solidFill>
              </a:rPr>
              <a:t>PMDOT </a:t>
            </a:r>
            <a:r>
              <a:rPr lang="es-ES" sz="2800" i="1" dirty="0" smtClean="0">
                <a:solidFill>
                  <a:schemeClr val="tx1"/>
                </a:solidFill>
              </a:rPr>
              <a:t>y PUOS</a:t>
            </a:r>
            <a:r>
              <a:rPr lang="es-ES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  <a:p>
            <a:r>
              <a:rPr lang="es-EC" sz="3000" dirty="0" smtClean="0">
                <a:solidFill>
                  <a:schemeClr val="tx1"/>
                </a:solidFill>
              </a:rPr>
              <a:t>Franja </a:t>
            </a:r>
            <a:r>
              <a:rPr lang="es-EC" sz="3000" dirty="0">
                <a:solidFill>
                  <a:schemeClr val="tx1"/>
                </a:solidFill>
              </a:rPr>
              <a:t>pública </a:t>
            </a:r>
            <a:r>
              <a:rPr lang="es-EC" sz="3000" dirty="0" smtClean="0">
                <a:solidFill>
                  <a:schemeClr val="tx1"/>
                </a:solidFill>
              </a:rPr>
              <a:t>que:</a:t>
            </a:r>
          </a:p>
          <a:p>
            <a:pPr lvl="1"/>
            <a:r>
              <a:rPr lang="es-EC" sz="2800" dirty="0">
                <a:solidFill>
                  <a:schemeClr val="tx1"/>
                </a:solidFill>
              </a:rPr>
              <a:t>C</a:t>
            </a:r>
            <a:r>
              <a:rPr lang="es-EC" sz="2800" dirty="0" smtClean="0">
                <a:solidFill>
                  <a:schemeClr val="tx1"/>
                </a:solidFill>
              </a:rPr>
              <a:t>oncentra </a:t>
            </a:r>
            <a:r>
              <a:rPr lang="es-EC" sz="2800" dirty="0">
                <a:solidFill>
                  <a:schemeClr val="tx1"/>
                </a:solidFill>
              </a:rPr>
              <a:t>y distribuye infraestructuras y servicios para la producción, circulación y consumo </a:t>
            </a:r>
            <a:endParaRPr lang="es-EC" sz="2800" dirty="0">
              <a:solidFill>
                <a:schemeClr val="tx1"/>
              </a:solidFill>
            </a:endParaRPr>
          </a:p>
          <a:p>
            <a:pPr lvl="1"/>
            <a:r>
              <a:rPr lang="es-EC" sz="2800" dirty="0" smtClean="0">
                <a:solidFill>
                  <a:schemeClr val="tx1"/>
                </a:solidFill>
              </a:rPr>
              <a:t>Se </a:t>
            </a:r>
            <a:r>
              <a:rPr lang="es-EC" sz="2800" dirty="0" smtClean="0">
                <a:solidFill>
                  <a:schemeClr val="tx1"/>
                </a:solidFill>
              </a:rPr>
              <a:t>conecta </a:t>
            </a:r>
            <a:r>
              <a:rPr lang="es-EC" sz="2800" dirty="0">
                <a:solidFill>
                  <a:schemeClr val="tx1"/>
                </a:solidFill>
              </a:rPr>
              <a:t>con l</a:t>
            </a:r>
            <a:r>
              <a:rPr lang="es-EC" sz="2800" dirty="0" smtClean="0">
                <a:solidFill>
                  <a:schemeClr val="tx1"/>
                </a:solidFill>
              </a:rPr>
              <a:t>a </a:t>
            </a:r>
            <a:r>
              <a:rPr lang="es-EC" sz="2800" dirty="0">
                <a:solidFill>
                  <a:schemeClr val="tx1"/>
                </a:solidFill>
              </a:rPr>
              <a:t>malla de centralidades, parques y espacios de poblaciones diversas</a:t>
            </a:r>
            <a:r>
              <a:rPr lang="es-EC" sz="2800" b="1" dirty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0343" y="382385"/>
            <a:ext cx="10472057" cy="74973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3. </a:t>
            </a:r>
            <a:r>
              <a:rPr lang="es-ES" sz="4400" dirty="0" smtClean="0">
                <a:solidFill>
                  <a:srgbClr val="FF0000"/>
                </a:solidFill>
              </a:rPr>
              <a:t>trazado</a:t>
            </a:r>
            <a:r>
              <a:rPr lang="es-ES" sz="4400" dirty="0" smtClean="0">
                <a:solidFill>
                  <a:srgbClr val="FF0000"/>
                </a:solidFill>
              </a:rPr>
              <a:t>, polígonos, funcionalidad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32115"/>
            <a:ext cx="10178322" cy="4747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600" b="1" dirty="0" smtClean="0">
                <a:solidFill>
                  <a:schemeClr val="tx1"/>
                </a:solidFill>
              </a:rPr>
              <a:t>1. La </a:t>
            </a:r>
            <a:r>
              <a:rPr lang="es-EC" sz="2600" b="1" dirty="0">
                <a:solidFill>
                  <a:schemeClr val="tx1"/>
                </a:solidFill>
              </a:rPr>
              <a:t>estructura vial central:</a:t>
            </a:r>
            <a:endParaRPr lang="es-ES" sz="2600" dirty="0">
              <a:solidFill>
                <a:schemeClr val="tx1"/>
              </a:solidFill>
            </a:endParaRPr>
          </a:p>
          <a:p>
            <a:pPr lvl="1"/>
            <a:r>
              <a:rPr lang="es-EC" sz="2600" dirty="0" smtClean="0">
                <a:solidFill>
                  <a:schemeClr val="tx1"/>
                </a:solidFill>
              </a:rPr>
              <a:t>Panamericana </a:t>
            </a:r>
            <a:r>
              <a:rPr lang="es-EC" sz="2600" dirty="0" smtClean="0">
                <a:solidFill>
                  <a:schemeClr val="tx1"/>
                </a:solidFill>
              </a:rPr>
              <a:t>Sur y Panamericana Norte</a:t>
            </a:r>
            <a:endParaRPr lang="es-ES" sz="2600" dirty="0">
              <a:solidFill>
                <a:schemeClr val="tx1"/>
              </a:solidFill>
            </a:endParaRPr>
          </a:p>
          <a:p>
            <a:pPr lvl="1"/>
            <a:r>
              <a:rPr lang="es-EC" sz="2600" dirty="0">
                <a:solidFill>
                  <a:schemeClr val="tx1"/>
                </a:solidFill>
              </a:rPr>
              <a:t>Trazado de la ruta del Metro de Quito: 22 kilómetros y 15 paradas</a:t>
            </a:r>
            <a:r>
              <a:rPr lang="es-EC" sz="2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C" sz="2600" dirty="0" smtClean="0">
                <a:solidFill>
                  <a:schemeClr val="tx1"/>
                </a:solidFill>
              </a:rPr>
              <a:t>Vías y avenidas de </a:t>
            </a:r>
            <a:r>
              <a:rPr lang="es-EC" sz="2600" dirty="0">
                <a:solidFill>
                  <a:schemeClr val="tx1"/>
                </a:solidFill>
              </a:rPr>
              <a:t>enlace</a:t>
            </a:r>
          </a:p>
          <a:p>
            <a:pPr lvl="1"/>
            <a:r>
              <a:rPr lang="es-EC" sz="2600" dirty="0">
                <a:solidFill>
                  <a:schemeClr val="tx1"/>
                </a:solidFill>
              </a:rPr>
              <a:t>Parques, plazas, nodos y micro centralidades.</a:t>
            </a:r>
            <a:endParaRPr lang="es-ES" sz="2600" dirty="0">
              <a:solidFill>
                <a:schemeClr val="tx1"/>
              </a:solidFill>
            </a:endParaRPr>
          </a:p>
          <a:p>
            <a:pPr lvl="2"/>
            <a:endParaRPr lang="es-ES" sz="2200" dirty="0">
              <a:solidFill>
                <a:schemeClr val="tx1"/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664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" name="Grupo 4095">
            <a:extLst>
              <a:ext uri="{FF2B5EF4-FFF2-40B4-BE49-F238E27FC236}">
                <a16:creationId xmlns:a16="http://schemas.microsoft.com/office/drawing/2014/main" xmlns="" id="{EB346A06-3A2B-4060-9C9D-E1FFE13C9993}"/>
              </a:ext>
            </a:extLst>
          </p:cNvPr>
          <p:cNvGrpSpPr/>
          <p:nvPr/>
        </p:nvGrpSpPr>
        <p:grpSpPr>
          <a:xfrm>
            <a:off x="1524001" y="-387424"/>
            <a:ext cx="9123023" cy="7200800"/>
            <a:chOff x="0" y="-387424"/>
            <a:chExt cx="9123023" cy="72008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1D558430-0BB7-4488-8531-07FD1C4C3589}"/>
                </a:ext>
              </a:extLst>
            </p:cNvPr>
            <p:cNvGrpSpPr/>
            <p:nvPr/>
          </p:nvGrpSpPr>
          <p:grpSpPr>
            <a:xfrm>
              <a:off x="0" y="-387424"/>
              <a:ext cx="9123023" cy="7200800"/>
              <a:chOff x="0" y="-387424"/>
              <a:chExt cx="9123023" cy="7200800"/>
            </a:xfrm>
          </p:grpSpPr>
          <p:pic>
            <p:nvPicPr>
              <p:cNvPr id="6" name="Picture 2" descr="C:\Users\ESTACION_5\Documents\María José\exposicion\meceta urbana final-01.png">
                <a:extLst>
                  <a:ext uri="{FF2B5EF4-FFF2-40B4-BE49-F238E27FC236}">
                    <a16:creationId xmlns:a16="http://schemas.microsoft.com/office/drawing/2014/main" xmlns="" id="{C553B882-2D70-43A3-8345-DB0B163B1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20"/>
              <a:stretch/>
            </p:blipFill>
            <p:spPr bwMode="auto">
              <a:xfrm>
                <a:off x="0" y="-387424"/>
                <a:ext cx="9123023" cy="720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6153 Grupo">
                <a:extLst>
                  <a:ext uri="{FF2B5EF4-FFF2-40B4-BE49-F238E27FC236}">
                    <a16:creationId xmlns:a16="http://schemas.microsoft.com/office/drawing/2014/main" xmlns="" id="{B8260495-46F2-4BA6-ACEA-AE5F862F6E90}"/>
                  </a:ext>
                </a:extLst>
              </p:cNvPr>
              <p:cNvGrpSpPr/>
              <p:nvPr/>
            </p:nvGrpSpPr>
            <p:grpSpPr>
              <a:xfrm>
                <a:off x="887972" y="1399659"/>
                <a:ext cx="7470818" cy="2502039"/>
                <a:chOff x="887972" y="1399659"/>
                <a:chExt cx="7470818" cy="2502039"/>
              </a:xfrm>
            </p:grpSpPr>
            <p:sp>
              <p:nvSpPr>
                <p:cNvPr id="8" name="6144 Forma libre">
                  <a:extLst>
                    <a:ext uri="{FF2B5EF4-FFF2-40B4-BE49-F238E27FC236}">
                      <a16:creationId xmlns:a16="http://schemas.microsoft.com/office/drawing/2014/main" xmlns="" id="{DF32397A-7B20-44EB-9EAA-122B9FA85B3A}"/>
                    </a:ext>
                  </a:extLst>
                </p:cNvPr>
                <p:cNvSpPr/>
                <p:nvPr/>
              </p:nvSpPr>
              <p:spPr>
                <a:xfrm>
                  <a:off x="4031456" y="3233738"/>
                  <a:ext cx="180975" cy="66675"/>
                </a:xfrm>
                <a:custGeom>
                  <a:avLst/>
                  <a:gdLst>
                    <a:gd name="connsiteX0" fmla="*/ 0 w 180975"/>
                    <a:gd name="connsiteY0" fmla="*/ 0 h 66675"/>
                    <a:gd name="connsiteX1" fmla="*/ 95250 w 180975"/>
                    <a:gd name="connsiteY1" fmla="*/ 2381 h 66675"/>
                    <a:gd name="connsiteX2" fmla="*/ 119063 w 180975"/>
                    <a:gd name="connsiteY2" fmla="*/ 19050 h 66675"/>
                    <a:gd name="connsiteX3" fmla="*/ 147638 w 180975"/>
                    <a:gd name="connsiteY3" fmla="*/ 35718 h 66675"/>
                    <a:gd name="connsiteX4" fmla="*/ 180975 w 180975"/>
                    <a:gd name="connsiteY4" fmla="*/ 50006 h 66675"/>
                    <a:gd name="connsiteX5" fmla="*/ 147638 w 180975"/>
                    <a:gd name="connsiteY5" fmla="*/ 66675 h 66675"/>
                    <a:gd name="connsiteX6" fmla="*/ 116682 w 180975"/>
                    <a:gd name="connsiteY6" fmla="*/ 54768 h 66675"/>
                    <a:gd name="connsiteX7" fmla="*/ 83344 w 180975"/>
                    <a:gd name="connsiteY7" fmla="*/ 21431 h 66675"/>
                    <a:gd name="connsiteX8" fmla="*/ 0 w 180975"/>
                    <a:gd name="connsiteY8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66675">
                      <a:moveTo>
                        <a:pt x="0" y="0"/>
                      </a:moveTo>
                      <a:lnTo>
                        <a:pt x="95250" y="2381"/>
                      </a:lnTo>
                      <a:lnTo>
                        <a:pt x="119063" y="19050"/>
                      </a:lnTo>
                      <a:lnTo>
                        <a:pt x="147638" y="35718"/>
                      </a:lnTo>
                      <a:lnTo>
                        <a:pt x="180975" y="50006"/>
                      </a:lnTo>
                      <a:lnTo>
                        <a:pt x="147638" y="66675"/>
                      </a:lnTo>
                      <a:lnTo>
                        <a:pt x="116682" y="54768"/>
                      </a:lnTo>
                      <a:lnTo>
                        <a:pt x="83344" y="21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DC907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grpSp>
              <p:nvGrpSpPr>
                <p:cNvPr id="9" name="6152 Grupo">
                  <a:extLst>
                    <a:ext uri="{FF2B5EF4-FFF2-40B4-BE49-F238E27FC236}">
                      <a16:creationId xmlns:a16="http://schemas.microsoft.com/office/drawing/2014/main" xmlns="" id="{32D4DC00-E3FB-4961-8364-07CD0C73F67F}"/>
                    </a:ext>
                  </a:extLst>
                </p:cNvPr>
                <p:cNvGrpSpPr/>
                <p:nvPr/>
              </p:nvGrpSpPr>
              <p:grpSpPr>
                <a:xfrm>
                  <a:off x="887972" y="1399659"/>
                  <a:ext cx="7470818" cy="2502039"/>
                  <a:chOff x="887972" y="1399659"/>
                  <a:chExt cx="7470818" cy="2502039"/>
                </a:xfrm>
              </p:grpSpPr>
              <p:sp>
                <p:nvSpPr>
                  <p:cNvPr id="11" name="20 Forma libre">
                    <a:extLst>
                      <a:ext uri="{FF2B5EF4-FFF2-40B4-BE49-F238E27FC236}">
                        <a16:creationId xmlns:a16="http://schemas.microsoft.com/office/drawing/2014/main" xmlns="" id="{92476BCC-7296-4FAF-B571-5E54343AB85C}"/>
                      </a:ext>
                    </a:extLst>
                  </p:cNvPr>
                  <p:cNvSpPr/>
                  <p:nvPr/>
                </p:nvSpPr>
                <p:spPr>
                  <a:xfrm>
                    <a:off x="6690511" y="3372416"/>
                    <a:ext cx="941560" cy="285184"/>
                  </a:xfrm>
                  <a:custGeom>
                    <a:avLst/>
                    <a:gdLst>
                      <a:gd name="connsiteX0" fmla="*/ 0 w 941560"/>
                      <a:gd name="connsiteY0" fmla="*/ 262550 h 285184"/>
                      <a:gd name="connsiteX1" fmla="*/ 45267 w 941560"/>
                      <a:gd name="connsiteY1" fmla="*/ 190123 h 285184"/>
                      <a:gd name="connsiteX2" fmla="*/ 235390 w 941560"/>
                      <a:gd name="connsiteY2" fmla="*/ 135802 h 285184"/>
                      <a:gd name="connsiteX3" fmla="*/ 303291 w 941560"/>
                      <a:gd name="connsiteY3" fmla="*/ 117695 h 285184"/>
                      <a:gd name="connsiteX4" fmla="*/ 357612 w 941560"/>
                      <a:gd name="connsiteY4" fmla="*/ 67901 h 285184"/>
                      <a:gd name="connsiteX5" fmla="*/ 706170 w 941560"/>
                      <a:gd name="connsiteY5" fmla="*/ 0 h 285184"/>
                      <a:gd name="connsiteX6" fmla="*/ 719750 w 941560"/>
                      <a:gd name="connsiteY6" fmla="*/ 76954 h 285184"/>
                      <a:gd name="connsiteX7" fmla="*/ 932507 w 941560"/>
                      <a:gd name="connsiteY7" fmla="*/ 40740 h 285184"/>
                      <a:gd name="connsiteX8" fmla="*/ 941560 w 941560"/>
                      <a:gd name="connsiteY8" fmla="*/ 72428 h 285184"/>
                      <a:gd name="connsiteX9" fmla="*/ 932507 w 941560"/>
                      <a:gd name="connsiteY9" fmla="*/ 95061 h 285184"/>
                      <a:gd name="connsiteX10" fmla="*/ 869133 w 941560"/>
                      <a:gd name="connsiteY10" fmla="*/ 117695 h 285184"/>
                      <a:gd name="connsiteX11" fmla="*/ 841972 w 941560"/>
                      <a:gd name="connsiteY11" fmla="*/ 162962 h 285184"/>
                      <a:gd name="connsiteX12" fmla="*/ 547735 w 941560"/>
                      <a:gd name="connsiteY12" fmla="*/ 194649 h 285184"/>
                      <a:gd name="connsiteX13" fmla="*/ 547735 w 941560"/>
                      <a:gd name="connsiteY13" fmla="*/ 217283 h 285184"/>
                      <a:gd name="connsiteX14" fmla="*/ 303291 w 941560"/>
                      <a:gd name="connsiteY14" fmla="*/ 285184 h 285184"/>
                      <a:gd name="connsiteX15" fmla="*/ 185596 w 941560"/>
                      <a:gd name="connsiteY15" fmla="*/ 271604 h 285184"/>
                      <a:gd name="connsiteX16" fmla="*/ 176542 w 941560"/>
                      <a:gd name="connsiteY16" fmla="*/ 230863 h 285184"/>
                      <a:gd name="connsiteX17" fmla="*/ 0 w 941560"/>
                      <a:gd name="connsiteY17" fmla="*/ 262550 h 285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41560" h="285184">
                        <a:moveTo>
                          <a:pt x="0" y="262550"/>
                        </a:moveTo>
                        <a:lnTo>
                          <a:pt x="45267" y="190123"/>
                        </a:lnTo>
                        <a:lnTo>
                          <a:pt x="235390" y="135802"/>
                        </a:lnTo>
                        <a:lnTo>
                          <a:pt x="303291" y="117695"/>
                        </a:lnTo>
                        <a:lnTo>
                          <a:pt x="357612" y="67901"/>
                        </a:lnTo>
                        <a:lnTo>
                          <a:pt x="706170" y="0"/>
                        </a:lnTo>
                        <a:lnTo>
                          <a:pt x="719750" y="76954"/>
                        </a:lnTo>
                        <a:lnTo>
                          <a:pt x="932507" y="40740"/>
                        </a:lnTo>
                        <a:lnTo>
                          <a:pt x="941560" y="72428"/>
                        </a:lnTo>
                        <a:lnTo>
                          <a:pt x="932507" y="95061"/>
                        </a:lnTo>
                        <a:lnTo>
                          <a:pt x="869133" y="117695"/>
                        </a:lnTo>
                        <a:lnTo>
                          <a:pt x="841972" y="162962"/>
                        </a:lnTo>
                        <a:lnTo>
                          <a:pt x="547735" y="194649"/>
                        </a:lnTo>
                        <a:lnTo>
                          <a:pt x="547735" y="217283"/>
                        </a:lnTo>
                        <a:lnTo>
                          <a:pt x="303291" y="285184"/>
                        </a:lnTo>
                        <a:lnTo>
                          <a:pt x="185596" y="271604"/>
                        </a:lnTo>
                        <a:lnTo>
                          <a:pt x="176542" y="230863"/>
                        </a:lnTo>
                        <a:lnTo>
                          <a:pt x="0" y="262550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2" name="21 Forma libre">
                    <a:extLst>
                      <a:ext uri="{FF2B5EF4-FFF2-40B4-BE49-F238E27FC236}">
                        <a16:creationId xmlns:a16="http://schemas.microsoft.com/office/drawing/2014/main" xmlns="" id="{C53A1615-8ED8-402C-992B-74677EDA9FDB}"/>
                      </a:ext>
                    </a:extLst>
                  </p:cNvPr>
                  <p:cNvSpPr/>
                  <p:nvPr/>
                </p:nvSpPr>
                <p:spPr>
                  <a:xfrm>
                    <a:off x="5635782" y="3553485"/>
                    <a:ext cx="430040" cy="203703"/>
                  </a:xfrm>
                  <a:custGeom>
                    <a:avLst/>
                    <a:gdLst>
                      <a:gd name="connsiteX0" fmla="*/ 86008 w 430040"/>
                      <a:gd name="connsiteY0" fmla="*/ 0 h 203703"/>
                      <a:gd name="connsiteX1" fmla="*/ 0 w 430040"/>
                      <a:gd name="connsiteY1" fmla="*/ 45267 h 203703"/>
                      <a:gd name="connsiteX2" fmla="*/ 54321 w 430040"/>
                      <a:gd name="connsiteY2" fmla="*/ 131275 h 203703"/>
                      <a:gd name="connsiteX3" fmla="*/ 416460 w 430040"/>
                      <a:gd name="connsiteY3" fmla="*/ 203703 h 203703"/>
                      <a:gd name="connsiteX4" fmla="*/ 430040 w 430040"/>
                      <a:gd name="connsiteY4" fmla="*/ 113168 h 203703"/>
                      <a:gd name="connsiteX5" fmla="*/ 384772 w 430040"/>
                      <a:gd name="connsiteY5" fmla="*/ 104115 h 203703"/>
                      <a:gd name="connsiteX6" fmla="*/ 357612 w 430040"/>
                      <a:gd name="connsiteY6" fmla="*/ 81481 h 203703"/>
                      <a:gd name="connsiteX7" fmla="*/ 366666 w 430040"/>
                      <a:gd name="connsiteY7" fmla="*/ 36214 h 203703"/>
                      <a:gd name="connsiteX8" fmla="*/ 86008 w 430040"/>
                      <a:gd name="connsiteY8" fmla="*/ 0 h 203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0040" h="203703">
                        <a:moveTo>
                          <a:pt x="86008" y="0"/>
                        </a:moveTo>
                        <a:lnTo>
                          <a:pt x="0" y="45267"/>
                        </a:lnTo>
                        <a:lnTo>
                          <a:pt x="54321" y="131275"/>
                        </a:lnTo>
                        <a:lnTo>
                          <a:pt x="416460" y="203703"/>
                        </a:lnTo>
                        <a:lnTo>
                          <a:pt x="430040" y="113168"/>
                        </a:lnTo>
                        <a:lnTo>
                          <a:pt x="384772" y="104115"/>
                        </a:lnTo>
                        <a:lnTo>
                          <a:pt x="357612" y="81481"/>
                        </a:lnTo>
                        <a:lnTo>
                          <a:pt x="366666" y="36214"/>
                        </a:lnTo>
                        <a:lnTo>
                          <a:pt x="86008" y="0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3" name="23 Forma libre">
                    <a:extLst>
                      <a:ext uri="{FF2B5EF4-FFF2-40B4-BE49-F238E27FC236}">
                        <a16:creationId xmlns:a16="http://schemas.microsoft.com/office/drawing/2014/main" xmlns="" id="{C11CA923-63E4-4894-8D24-D03BDB1FF367}"/>
                      </a:ext>
                    </a:extLst>
                  </p:cNvPr>
                  <p:cNvSpPr/>
                  <p:nvPr/>
                </p:nvSpPr>
                <p:spPr>
                  <a:xfrm>
                    <a:off x="4295775" y="2482850"/>
                    <a:ext cx="177800" cy="161925"/>
                  </a:xfrm>
                  <a:custGeom>
                    <a:avLst/>
                    <a:gdLst>
                      <a:gd name="connsiteX0" fmla="*/ 127000 w 177800"/>
                      <a:gd name="connsiteY0" fmla="*/ 6350 h 161925"/>
                      <a:gd name="connsiteX1" fmla="*/ 82550 w 177800"/>
                      <a:gd name="connsiteY1" fmla="*/ 9525 h 161925"/>
                      <a:gd name="connsiteX2" fmla="*/ 44450 w 177800"/>
                      <a:gd name="connsiteY2" fmla="*/ 0 h 161925"/>
                      <a:gd name="connsiteX3" fmla="*/ 19050 w 177800"/>
                      <a:gd name="connsiteY3" fmla="*/ 15875 h 161925"/>
                      <a:gd name="connsiteX4" fmla="*/ 0 w 177800"/>
                      <a:gd name="connsiteY4" fmla="*/ 47625 h 161925"/>
                      <a:gd name="connsiteX5" fmla="*/ 19050 w 177800"/>
                      <a:gd name="connsiteY5" fmla="*/ 73025 h 161925"/>
                      <a:gd name="connsiteX6" fmla="*/ 31750 w 177800"/>
                      <a:gd name="connsiteY6" fmla="*/ 111125 h 161925"/>
                      <a:gd name="connsiteX7" fmla="*/ 53975 w 177800"/>
                      <a:gd name="connsiteY7" fmla="*/ 142875 h 161925"/>
                      <a:gd name="connsiteX8" fmla="*/ 92075 w 177800"/>
                      <a:gd name="connsiteY8" fmla="*/ 155575 h 161925"/>
                      <a:gd name="connsiteX9" fmla="*/ 127000 w 177800"/>
                      <a:gd name="connsiteY9" fmla="*/ 161925 h 161925"/>
                      <a:gd name="connsiteX10" fmla="*/ 98425 w 177800"/>
                      <a:gd name="connsiteY10" fmla="*/ 123825 h 161925"/>
                      <a:gd name="connsiteX11" fmla="*/ 50800 w 177800"/>
                      <a:gd name="connsiteY11" fmla="*/ 95250 h 161925"/>
                      <a:gd name="connsiteX12" fmla="*/ 50800 w 177800"/>
                      <a:gd name="connsiteY12" fmla="*/ 57150 h 161925"/>
                      <a:gd name="connsiteX13" fmla="*/ 63500 w 177800"/>
                      <a:gd name="connsiteY13" fmla="*/ 31750 h 161925"/>
                      <a:gd name="connsiteX14" fmla="*/ 98425 w 177800"/>
                      <a:gd name="connsiteY14" fmla="*/ 79375 h 161925"/>
                      <a:gd name="connsiteX15" fmla="*/ 117475 w 177800"/>
                      <a:gd name="connsiteY15" fmla="*/ 101600 h 161925"/>
                      <a:gd name="connsiteX16" fmla="*/ 165100 w 177800"/>
                      <a:gd name="connsiteY16" fmla="*/ 76200 h 161925"/>
                      <a:gd name="connsiteX17" fmla="*/ 177800 w 177800"/>
                      <a:gd name="connsiteY17" fmla="*/ 38100 h 161925"/>
                      <a:gd name="connsiteX18" fmla="*/ 127000 w 177800"/>
                      <a:gd name="connsiteY18" fmla="*/ 6350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7800" h="161925">
                        <a:moveTo>
                          <a:pt x="127000" y="6350"/>
                        </a:moveTo>
                        <a:lnTo>
                          <a:pt x="82550" y="9525"/>
                        </a:lnTo>
                        <a:lnTo>
                          <a:pt x="44450" y="0"/>
                        </a:lnTo>
                        <a:lnTo>
                          <a:pt x="19050" y="15875"/>
                        </a:lnTo>
                        <a:lnTo>
                          <a:pt x="0" y="47625"/>
                        </a:lnTo>
                        <a:lnTo>
                          <a:pt x="19050" y="73025"/>
                        </a:lnTo>
                        <a:lnTo>
                          <a:pt x="31750" y="111125"/>
                        </a:lnTo>
                        <a:lnTo>
                          <a:pt x="53975" y="142875"/>
                        </a:lnTo>
                        <a:lnTo>
                          <a:pt x="92075" y="155575"/>
                        </a:lnTo>
                        <a:lnTo>
                          <a:pt x="127000" y="161925"/>
                        </a:lnTo>
                        <a:lnTo>
                          <a:pt x="98425" y="123825"/>
                        </a:lnTo>
                        <a:lnTo>
                          <a:pt x="50800" y="95250"/>
                        </a:lnTo>
                        <a:lnTo>
                          <a:pt x="50800" y="57150"/>
                        </a:lnTo>
                        <a:lnTo>
                          <a:pt x="63500" y="31750"/>
                        </a:lnTo>
                        <a:lnTo>
                          <a:pt x="98425" y="79375"/>
                        </a:lnTo>
                        <a:lnTo>
                          <a:pt x="117475" y="101600"/>
                        </a:lnTo>
                        <a:lnTo>
                          <a:pt x="165100" y="76200"/>
                        </a:lnTo>
                        <a:lnTo>
                          <a:pt x="177800" y="38100"/>
                        </a:lnTo>
                        <a:lnTo>
                          <a:pt x="127000" y="6350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4" name="28 Forma libre">
                    <a:extLst>
                      <a:ext uri="{FF2B5EF4-FFF2-40B4-BE49-F238E27FC236}">
                        <a16:creationId xmlns:a16="http://schemas.microsoft.com/office/drawing/2014/main" xmlns="" id="{4AFA1DFD-06F3-44E6-8D23-73E8ABAB54B2}"/>
                      </a:ext>
                    </a:extLst>
                  </p:cNvPr>
                  <p:cNvSpPr/>
                  <p:nvPr/>
                </p:nvSpPr>
                <p:spPr>
                  <a:xfrm>
                    <a:off x="4021931" y="3024188"/>
                    <a:ext cx="209550" cy="200025"/>
                  </a:xfrm>
                  <a:custGeom>
                    <a:avLst/>
                    <a:gdLst>
                      <a:gd name="connsiteX0" fmla="*/ 150019 w 209550"/>
                      <a:gd name="connsiteY0" fmla="*/ 0 h 200025"/>
                      <a:gd name="connsiteX1" fmla="*/ 109538 w 209550"/>
                      <a:gd name="connsiteY1" fmla="*/ 14287 h 200025"/>
                      <a:gd name="connsiteX2" fmla="*/ 85725 w 209550"/>
                      <a:gd name="connsiteY2" fmla="*/ 2381 h 200025"/>
                      <a:gd name="connsiteX3" fmla="*/ 71438 w 209550"/>
                      <a:gd name="connsiteY3" fmla="*/ 23812 h 200025"/>
                      <a:gd name="connsiteX4" fmla="*/ 33338 w 209550"/>
                      <a:gd name="connsiteY4" fmla="*/ 47625 h 200025"/>
                      <a:gd name="connsiteX5" fmla="*/ 23813 w 209550"/>
                      <a:gd name="connsiteY5" fmla="*/ 76200 h 200025"/>
                      <a:gd name="connsiteX6" fmla="*/ 0 w 209550"/>
                      <a:gd name="connsiteY6" fmla="*/ 97631 h 200025"/>
                      <a:gd name="connsiteX7" fmla="*/ 11907 w 209550"/>
                      <a:gd name="connsiteY7" fmla="*/ 126206 h 200025"/>
                      <a:gd name="connsiteX8" fmla="*/ 35719 w 209550"/>
                      <a:gd name="connsiteY8" fmla="*/ 147637 h 200025"/>
                      <a:gd name="connsiteX9" fmla="*/ 64294 w 209550"/>
                      <a:gd name="connsiteY9" fmla="*/ 188118 h 200025"/>
                      <a:gd name="connsiteX10" fmla="*/ 92869 w 209550"/>
                      <a:gd name="connsiteY10" fmla="*/ 176212 h 200025"/>
                      <a:gd name="connsiteX11" fmla="*/ 135732 w 209550"/>
                      <a:gd name="connsiteY11" fmla="*/ 188118 h 200025"/>
                      <a:gd name="connsiteX12" fmla="*/ 152400 w 209550"/>
                      <a:gd name="connsiteY12" fmla="*/ 171450 h 200025"/>
                      <a:gd name="connsiteX13" fmla="*/ 173832 w 209550"/>
                      <a:gd name="connsiteY13" fmla="*/ 200025 h 200025"/>
                      <a:gd name="connsiteX14" fmla="*/ 209550 w 209550"/>
                      <a:gd name="connsiteY14" fmla="*/ 185737 h 200025"/>
                      <a:gd name="connsiteX15" fmla="*/ 190500 w 209550"/>
                      <a:gd name="connsiteY15" fmla="*/ 128587 h 200025"/>
                      <a:gd name="connsiteX16" fmla="*/ 204788 w 209550"/>
                      <a:gd name="connsiteY16" fmla="*/ 116681 h 200025"/>
                      <a:gd name="connsiteX17" fmla="*/ 150019 w 209550"/>
                      <a:gd name="connsiteY17" fmla="*/ 0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09550" h="200025">
                        <a:moveTo>
                          <a:pt x="150019" y="0"/>
                        </a:moveTo>
                        <a:lnTo>
                          <a:pt x="109538" y="14287"/>
                        </a:lnTo>
                        <a:lnTo>
                          <a:pt x="85725" y="2381"/>
                        </a:lnTo>
                        <a:lnTo>
                          <a:pt x="71438" y="23812"/>
                        </a:lnTo>
                        <a:lnTo>
                          <a:pt x="33338" y="47625"/>
                        </a:lnTo>
                        <a:lnTo>
                          <a:pt x="23813" y="76200"/>
                        </a:lnTo>
                        <a:lnTo>
                          <a:pt x="0" y="97631"/>
                        </a:lnTo>
                        <a:lnTo>
                          <a:pt x="11907" y="126206"/>
                        </a:lnTo>
                        <a:lnTo>
                          <a:pt x="35719" y="147637"/>
                        </a:lnTo>
                        <a:lnTo>
                          <a:pt x="64294" y="188118"/>
                        </a:lnTo>
                        <a:lnTo>
                          <a:pt x="92869" y="176212"/>
                        </a:lnTo>
                        <a:lnTo>
                          <a:pt x="135732" y="188118"/>
                        </a:lnTo>
                        <a:lnTo>
                          <a:pt x="152400" y="171450"/>
                        </a:lnTo>
                        <a:lnTo>
                          <a:pt x="173832" y="200025"/>
                        </a:lnTo>
                        <a:lnTo>
                          <a:pt x="209550" y="185737"/>
                        </a:lnTo>
                        <a:lnTo>
                          <a:pt x="190500" y="128587"/>
                        </a:lnTo>
                        <a:lnTo>
                          <a:pt x="204788" y="116681"/>
                        </a:lnTo>
                        <a:lnTo>
                          <a:pt x="150019" y="0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5" name="30 Forma libre">
                    <a:extLst>
                      <a:ext uri="{FF2B5EF4-FFF2-40B4-BE49-F238E27FC236}">
                        <a16:creationId xmlns:a16="http://schemas.microsoft.com/office/drawing/2014/main" xmlns="" id="{0F06F950-8AF5-4F3C-BA5D-64FE9E9498B1}"/>
                      </a:ext>
                    </a:extLst>
                  </p:cNvPr>
                  <p:cNvSpPr/>
                  <p:nvPr/>
                </p:nvSpPr>
                <p:spPr>
                  <a:xfrm>
                    <a:off x="4212431" y="2971800"/>
                    <a:ext cx="126207" cy="228600"/>
                  </a:xfrm>
                  <a:custGeom>
                    <a:avLst/>
                    <a:gdLst>
                      <a:gd name="connsiteX0" fmla="*/ 90488 w 126207"/>
                      <a:gd name="connsiteY0" fmla="*/ 7144 h 228600"/>
                      <a:gd name="connsiteX1" fmla="*/ 45244 w 126207"/>
                      <a:gd name="connsiteY1" fmla="*/ 0 h 228600"/>
                      <a:gd name="connsiteX2" fmla="*/ 16669 w 126207"/>
                      <a:gd name="connsiteY2" fmla="*/ 14288 h 228600"/>
                      <a:gd name="connsiteX3" fmla="*/ 14288 w 126207"/>
                      <a:gd name="connsiteY3" fmla="*/ 42863 h 228600"/>
                      <a:gd name="connsiteX4" fmla="*/ 54769 w 126207"/>
                      <a:gd name="connsiteY4" fmla="*/ 71438 h 228600"/>
                      <a:gd name="connsiteX5" fmla="*/ 35719 w 126207"/>
                      <a:gd name="connsiteY5" fmla="*/ 107156 h 228600"/>
                      <a:gd name="connsiteX6" fmla="*/ 0 w 126207"/>
                      <a:gd name="connsiteY6" fmla="*/ 66675 h 228600"/>
                      <a:gd name="connsiteX7" fmla="*/ 47625 w 126207"/>
                      <a:gd name="connsiteY7" fmla="*/ 166688 h 228600"/>
                      <a:gd name="connsiteX8" fmla="*/ 59532 w 126207"/>
                      <a:gd name="connsiteY8" fmla="*/ 211931 h 228600"/>
                      <a:gd name="connsiteX9" fmla="*/ 102394 w 126207"/>
                      <a:gd name="connsiteY9" fmla="*/ 228600 h 228600"/>
                      <a:gd name="connsiteX10" fmla="*/ 102394 w 126207"/>
                      <a:gd name="connsiteY10" fmla="*/ 228600 h 228600"/>
                      <a:gd name="connsiteX11" fmla="*/ 126207 w 126207"/>
                      <a:gd name="connsiteY11" fmla="*/ 197644 h 228600"/>
                      <a:gd name="connsiteX12" fmla="*/ 85725 w 126207"/>
                      <a:gd name="connsiteY12" fmla="*/ 133350 h 228600"/>
                      <a:gd name="connsiteX13" fmla="*/ 76200 w 126207"/>
                      <a:gd name="connsiteY13" fmla="*/ 83344 h 228600"/>
                      <a:gd name="connsiteX14" fmla="*/ 90488 w 126207"/>
                      <a:gd name="connsiteY14" fmla="*/ 7144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26207" h="228600">
                        <a:moveTo>
                          <a:pt x="90488" y="7144"/>
                        </a:moveTo>
                        <a:lnTo>
                          <a:pt x="45244" y="0"/>
                        </a:lnTo>
                        <a:lnTo>
                          <a:pt x="16669" y="14288"/>
                        </a:lnTo>
                        <a:lnTo>
                          <a:pt x="14288" y="42863"/>
                        </a:lnTo>
                        <a:lnTo>
                          <a:pt x="54769" y="71438"/>
                        </a:lnTo>
                        <a:lnTo>
                          <a:pt x="35719" y="107156"/>
                        </a:lnTo>
                        <a:lnTo>
                          <a:pt x="0" y="66675"/>
                        </a:lnTo>
                        <a:lnTo>
                          <a:pt x="47625" y="166688"/>
                        </a:lnTo>
                        <a:lnTo>
                          <a:pt x="59532" y="211931"/>
                        </a:lnTo>
                        <a:lnTo>
                          <a:pt x="102394" y="228600"/>
                        </a:lnTo>
                        <a:lnTo>
                          <a:pt x="102394" y="228600"/>
                        </a:lnTo>
                        <a:lnTo>
                          <a:pt x="126207" y="197644"/>
                        </a:lnTo>
                        <a:lnTo>
                          <a:pt x="85725" y="133350"/>
                        </a:lnTo>
                        <a:lnTo>
                          <a:pt x="76200" y="83344"/>
                        </a:lnTo>
                        <a:lnTo>
                          <a:pt x="90488" y="7144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6" name="6143 Forma libre">
                    <a:extLst>
                      <a:ext uri="{FF2B5EF4-FFF2-40B4-BE49-F238E27FC236}">
                        <a16:creationId xmlns:a16="http://schemas.microsoft.com/office/drawing/2014/main" xmlns="" id="{47694373-DE2B-4F51-B01C-208B2FB059D6}"/>
                      </a:ext>
                    </a:extLst>
                  </p:cNvPr>
                  <p:cNvSpPr/>
                  <p:nvPr/>
                </p:nvSpPr>
                <p:spPr>
                  <a:xfrm>
                    <a:off x="4493419" y="3076575"/>
                    <a:ext cx="250031" cy="192881"/>
                  </a:xfrm>
                  <a:custGeom>
                    <a:avLst/>
                    <a:gdLst>
                      <a:gd name="connsiteX0" fmla="*/ 0 w 250031"/>
                      <a:gd name="connsiteY0" fmla="*/ 61913 h 192881"/>
                      <a:gd name="connsiteX1" fmla="*/ 50006 w 250031"/>
                      <a:gd name="connsiteY1" fmla="*/ 11906 h 192881"/>
                      <a:gd name="connsiteX2" fmla="*/ 88106 w 250031"/>
                      <a:gd name="connsiteY2" fmla="*/ 9525 h 192881"/>
                      <a:gd name="connsiteX3" fmla="*/ 159544 w 250031"/>
                      <a:gd name="connsiteY3" fmla="*/ 0 h 192881"/>
                      <a:gd name="connsiteX4" fmla="*/ 245269 w 250031"/>
                      <a:gd name="connsiteY4" fmla="*/ 7144 h 192881"/>
                      <a:gd name="connsiteX5" fmla="*/ 247650 w 250031"/>
                      <a:gd name="connsiteY5" fmla="*/ 76200 h 192881"/>
                      <a:gd name="connsiteX6" fmla="*/ 250031 w 250031"/>
                      <a:gd name="connsiteY6" fmla="*/ 142875 h 192881"/>
                      <a:gd name="connsiteX7" fmla="*/ 221456 w 250031"/>
                      <a:gd name="connsiteY7" fmla="*/ 164306 h 192881"/>
                      <a:gd name="connsiteX8" fmla="*/ 209550 w 250031"/>
                      <a:gd name="connsiteY8" fmla="*/ 188119 h 192881"/>
                      <a:gd name="connsiteX9" fmla="*/ 176212 w 250031"/>
                      <a:gd name="connsiteY9" fmla="*/ 192881 h 192881"/>
                      <a:gd name="connsiteX10" fmla="*/ 135731 w 250031"/>
                      <a:gd name="connsiteY10" fmla="*/ 180975 h 192881"/>
                      <a:gd name="connsiteX11" fmla="*/ 104775 w 250031"/>
                      <a:gd name="connsiteY11" fmla="*/ 150019 h 192881"/>
                      <a:gd name="connsiteX12" fmla="*/ 85725 w 250031"/>
                      <a:gd name="connsiteY12" fmla="*/ 126206 h 192881"/>
                      <a:gd name="connsiteX13" fmla="*/ 61912 w 250031"/>
                      <a:gd name="connsiteY13" fmla="*/ 140494 h 192881"/>
                      <a:gd name="connsiteX14" fmla="*/ 35719 w 250031"/>
                      <a:gd name="connsiteY14" fmla="*/ 138113 h 192881"/>
                      <a:gd name="connsiteX15" fmla="*/ 0 w 250031"/>
                      <a:gd name="connsiteY15" fmla="*/ 61913 h 192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0031" h="192881">
                        <a:moveTo>
                          <a:pt x="0" y="61913"/>
                        </a:moveTo>
                        <a:lnTo>
                          <a:pt x="50006" y="11906"/>
                        </a:lnTo>
                        <a:lnTo>
                          <a:pt x="88106" y="9525"/>
                        </a:lnTo>
                        <a:lnTo>
                          <a:pt x="159544" y="0"/>
                        </a:lnTo>
                        <a:lnTo>
                          <a:pt x="245269" y="7144"/>
                        </a:lnTo>
                        <a:cubicBezTo>
                          <a:pt x="246063" y="30163"/>
                          <a:pt x="246856" y="53181"/>
                          <a:pt x="247650" y="76200"/>
                        </a:cubicBezTo>
                        <a:cubicBezTo>
                          <a:pt x="248444" y="98425"/>
                          <a:pt x="249237" y="120650"/>
                          <a:pt x="250031" y="142875"/>
                        </a:cubicBezTo>
                        <a:lnTo>
                          <a:pt x="221456" y="164306"/>
                        </a:lnTo>
                        <a:lnTo>
                          <a:pt x="209550" y="188119"/>
                        </a:lnTo>
                        <a:lnTo>
                          <a:pt x="176212" y="192881"/>
                        </a:lnTo>
                        <a:lnTo>
                          <a:pt x="135731" y="180975"/>
                        </a:lnTo>
                        <a:lnTo>
                          <a:pt x="104775" y="150019"/>
                        </a:lnTo>
                        <a:lnTo>
                          <a:pt x="85725" y="126206"/>
                        </a:lnTo>
                        <a:lnTo>
                          <a:pt x="61912" y="140494"/>
                        </a:lnTo>
                        <a:lnTo>
                          <a:pt x="35719" y="138113"/>
                        </a:lnTo>
                        <a:lnTo>
                          <a:pt x="0" y="61913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7" name="6146 Forma libre">
                    <a:extLst>
                      <a:ext uri="{FF2B5EF4-FFF2-40B4-BE49-F238E27FC236}">
                        <a16:creationId xmlns:a16="http://schemas.microsoft.com/office/drawing/2014/main" xmlns="" id="{A168792C-3A3E-4C75-BC84-A52454C8D0C1}"/>
                      </a:ext>
                    </a:extLst>
                  </p:cNvPr>
                  <p:cNvSpPr/>
                  <p:nvPr/>
                </p:nvSpPr>
                <p:spPr>
                  <a:xfrm>
                    <a:off x="4567238" y="2533650"/>
                    <a:ext cx="288131" cy="426244"/>
                  </a:xfrm>
                  <a:custGeom>
                    <a:avLst/>
                    <a:gdLst>
                      <a:gd name="connsiteX0" fmla="*/ 0 w 288131"/>
                      <a:gd name="connsiteY0" fmla="*/ 195263 h 426244"/>
                      <a:gd name="connsiteX1" fmla="*/ 157162 w 288131"/>
                      <a:gd name="connsiteY1" fmla="*/ 0 h 426244"/>
                      <a:gd name="connsiteX2" fmla="*/ 245268 w 288131"/>
                      <a:gd name="connsiteY2" fmla="*/ 100013 h 426244"/>
                      <a:gd name="connsiteX3" fmla="*/ 173831 w 288131"/>
                      <a:gd name="connsiteY3" fmla="*/ 176213 h 426244"/>
                      <a:gd name="connsiteX4" fmla="*/ 254793 w 288131"/>
                      <a:gd name="connsiteY4" fmla="*/ 261938 h 426244"/>
                      <a:gd name="connsiteX5" fmla="*/ 240506 w 288131"/>
                      <a:gd name="connsiteY5" fmla="*/ 280988 h 426244"/>
                      <a:gd name="connsiteX6" fmla="*/ 288131 w 288131"/>
                      <a:gd name="connsiteY6" fmla="*/ 321469 h 426244"/>
                      <a:gd name="connsiteX7" fmla="*/ 197643 w 288131"/>
                      <a:gd name="connsiteY7" fmla="*/ 426244 h 426244"/>
                      <a:gd name="connsiteX8" fmla="*/ 33337 w 288131"/>
                      <a:gd name="connsiteY8" fmla="*/ 283369 h 426244"/>
                      <a:gd name="connsiteX9" fmla="*/ 66675 w 288131"/>
                      <a:gd name="connsiteY9" fmla="*/ 252413 h 426244"/>
                      <a:gd name="connsiteX10" fmla="*/ 0 w 288131"/>
                      <a:gd name="connsiteY10" fmla="*/ 195263 h 426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8131" h="426244">
                        <a:moveTo>
                          <a:pt x="0" y="195263"/>
                        </a:moveTo>
                        <a:lnTo>
                          <a:pt x="157162" y="0"/>
                        </a:lnTo>
                        <a:lnTo>
                          <a:pt x="245268" y="100013"/>
                        </a:lnTo>
                        <a:lnTo>
                          <a:pt x="173831" y="176213"/>
                        </a:lnTo>
                        <a:lnTo>
                          <a:pt x="254793" y="261938"/>
                        </a:lnTo>
                        <a:lnTo>
                          <a:pt x="240506" y="280988"/>
                        </a:lnTo>
                        <a:lnTo>
                          <a:pt x="288131" y="321469"/>
                        </a:lnTo>
                        <a:lnTo>
                          <a:pt x="197643" y="426244"/>
                        </a:lnTo>
                        <a:lnTo>
                          <a:pt x="33337" y="283369"/>
                        </a:lnTo>
                        <a:lnTo>
                          <a:pt x="66675" y="252413"/>
                        </a:lnTo>
                        <a:lnTo>
                          <a:pt x="0" y="195263"/>
                        </a:lnTo>
                        <a:close/>
                      </a:path>
                    </a:pathLst>
                  </a:custGeom>
                  <a:solidFill>
                    <a:srgbClr val="A8855E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18" name="36 CuadroTexto">
                    <a:extLst>
                      <a:ext uri="{FF2B5EF4-FFF2-40B4-BE49-F238E27FC236}">
                        <a16:creationId xmlns:a16="http://schemas.microsoft.com/office/drawing/2014/main" xmlns="" id="{B92D3308-9424-4224-83D5-E240C2F91845}"/>
                      </a:ext>
                    </a:extLst>
                  </p:cNvPr>
                  <p:cNvSpPr txBox="1"/>
                  <p:nvPr/>
                </p:nvSpPr>
                <p:spPr>
                  <a:xfrm>
                    <a:off x="6836982" y="3676382"/>
                    <a:ext cx="69762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LA KENNEDY</a:t>
                    </a:r>
                  </a:p>
                </p:txBody>
              </p:sp>
              <p:sp>
                <p:nvSpPr>
                  <p:cNvPr id="19" name="37 CuadroTexto">
                    <a:extLst>
                      <a:ext uri="{FF2B5EF4-FFF2-40B4-BE49-F238E27FC236}">
                        <a16:creationId xmlns:a16="http://schemas.microsoft.com/office/drawing/2014/main" xmlns="" id="{A7B4B8CF-369D-4E88-A5EE-AD3BE6745462}"/>
                      </a:ext>
                    </a:extLst>
                  </p:cNvPr>
                  <p:cNvSpPr txBox="1"/>
                  <p:nvPr/>
                </p:nvSpPr>
                <p:spPr>
                  <a:xfrm>
                    <a:off x="5583893" y="3717032"/>
                    <a:ext cx="583814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IÑAQUITO</a:t>
                    </a:r>
                  </a:p>
                </p:txBody>
              </p:sp>
              <p:sp>
                <p:nvSpPr>
                  <p:cNvPr id="20" name="38 CuadroTexto">
                    <a:extLst>
                      <a:ext uri="{FF2B5EF4-FFF2-40B4-BE49-F238E27FC236}">
                        <a16:creationId xmlns:a16="http://schemas.microsoft.com/office/drawing/2014/main" xmlns="" id="{BF712410-E350-4FD0-A501-F679CEB3FFD8}"/>
                      </a:ext>
                    </a:extLst>
                  </p:cNvPr>
                  <p:cNvSpPr txBox="1"/>
                  <p:nvPr/>
                </p:nvSpPr>
                <p:spPr>
                  <a:xfrm>
                    <a:off x="6694444" y="3237466"/>
                    <a:ext cx="838692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LA CONCEPCIÓN</a:t>
                    </a:r>
                  </a:p>
                </p:txBody>
              </p:sp>
              <p:sp>
                <p:nvSpPr>
                  <p:cNvPr id="21" name="39 CuadroTexto">
                    <a:extLst>
                      <a:ext uri="{FF2B5EF4-FFF2-40B4-BE49-F238E27FC236}">
                        <a16:creationId xmlns:a16="http://schemas.microsoft.com/office/drawing/2014/main" xmlns="" id="{5B0EEEA0-3CFE-4E03-8322-5A574F2B5E9B}"/>
                      </a:ext>
                    </a:extLst>
                  </p:cNvPr>
                  <p:cNvSpPr txBox="1"/>
                  <p:nvPr/>
                </p:nvSpPr>
                <p:spPr>
                  <a:xfrm>
                    <a:off x="5636694" y="3174742"/>
                    <a:ext cx="68159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RUMIPAMBA</a:t>
                    </a:r>
                  </a:p>
                </p:txBody>
              </p:sp>
              <p:sp>
                <p:nvSpPr>
                  <p:cNvPr id="22" name="40 CuadroTexto">
                    <a:extLst>
                      <a:ext uri="{FF2B5EF4-FFF2-40B4-BE49-F238E27FC236}">
                        <a16:creationId xmlns:a16="http://schemas.microsoft.com/office/drawing/2014/main" xmlns="" id="{2A8CC74B-355A-4622-8B74-9FB10F484B32}"/>
                      </a:ext>
                    </a:extLst>
                  </p:cNvPr>
                  <p:cNvSpPr txBox="1"/>
                  <p:nvPr/>
                </p:nvSpPr>
                <p:spPr>
                  <a:xfrm>
                    <a:off x="4956223" y="3308570"/>
                    <a:ext cx="60625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MARISCAL</a:t>
                    </a:r>
                  </a:p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SUCRE</a:t>
                    </a:r>
                  </a:p>
                </p:txBody>
              </p:sp>
              <p:sp>
                <p:nvSpPr>
                  <p:cNvPr id="23" name="41 CuadroTexto">
                    <a:extLst>
                      <a:ext uri="{FF2B5EF4-FFF2-40B4-BE49-F238E27FC236}">
                        <a16:creationId xmlns:a16="http://schemas.microsoft.com/office/drawing/2014/main" xmlns="" id="{4C6EB813-7DBD-4136-B57F-38165E92B36D}"/>
                      </a:ext>
                    </a:extLst>
                  </p:cNvPr>
                  <p:cNvSpPr txBox="1"/>
                  <p:nvPr/>
                </p:nvSpPr>
                <p:spPr>
                  <a:xfrm>
                    <a:off x="5076850" y="2940414"/>
                    <a:ext cx="61427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BELISARIO</a:t>
                    </a:r>
                  </a:p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QUEVEDO</a:t>
                    </a:r>
                  </a:p>
                </p:txBody>
              </p:sp>
              <p:sp>
                <p:nvSpPr>
                  <p:cNvPr id="24" name="42 CuadroTexto">
                    <a:extLst>
                      <a:ext uri="{FF2B5EF4-FFF2-40B4-BE49-F238E27FC236}">
                        <a16:creationId xmlns:a16="http://schemas.microsoft.com/office/drawing/2014/main" xmlns="" id="{1414FAEF-167C-440C-82CC-65490F1BEA61}"/>
                      </a:ext>
                    </a:extLst>
                  </p:cNvPr>
                  <p:cNvSpPr txBox="1"/>
                  <p:nvPr/>
                </p:nvSpPr>
                <p:spPr>
                  <a:xfrm>
                    <a:off x="3548359" y="2600204"/>
                    <a:ext cx="776175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CHIMBACALLE</a:t>
                    </a:r>
                  </a:p>
                </p:txBody>
              </p:sp>
              <p:sp>
                <p:nvSpPr>
                  <p:cNvPr id="25" name="43 CuadroTexto">
                    <a:extLst>
                      <a:ext uri="{FF2B5EF4-FFF2-40B4-BE49-F238E27FC236}">
                        <a16:creationId xmlns:a16="http://schemas.microsoft.com/office/drawing/2014/main" xmlns="" id="{B62E0F9D-6544-415E-9B13-13AC5CEC6DCD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502" y="2340927"/>
                    <a:ext cx="82586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LA MAGDALENA</a:t>
                    </a:r>
                  </a:p>
                </p:txBody>
              </p:sp>
              <p:sp>
                <p:nvSpPr>
                  <p:cNvPr id="26" name="44 CuadroTexto">
                    <a:extLst>
                      <a:ext uri="{FF2B5EF4-FFF2-40B4-BE49-F238E27FC236}">
                        <a16:creationId xmlns:a16="http://schemas.microsoft.com/office/drawing/2014/main" xmlns="" id="{828D86FC-FF6E-4C6A-B52F-FB82D3151FEC}"/>
                      </a:ext>
                    </a:extLst>
                  </p:cNvPr>
                  <p:cNvSpPr txBox="1"/>
                  <p:nvPr/>
                </p:nvSpPr>
                <p:spPr>
                  <a:xfrm>
                    <a:off x="3380683" y="2156261"/>
                    <a:ext cx="56938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SAN</a:t>
                    </a:r>
                  </a:p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BARTOLO</a:t>
                    </a:r>
                  </a:p>
                </p:txBody>
              </p:sp>
              <p:sp>
                <p:nvSpPr>
                  <p:cNvPr id="27" name="45 CuadroTexto">
                    <a:extLst>
                      <a:ext uri="{FF2B5EF4-FFF2-40B4-BE49-F238E27FC236}">
                        <a16:creationId xmlns:a16="http://schemas.microsoft.com/office/drawing/2014/main" xmlns="" id="{E008E413-1ACC-42EE-A8CB-5F9E887E2356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26" y="2505489"/>
                    <a:ext cx="73930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LA</a:t>
                    </a:r>
                  </a:p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FERROVIARIA</a:t>
                    </a:r>
                  </a:p>
                </p:txBody>
              </p:sp>
              <p:sp>
                <p:nvSpPr>
                  <p:cNvPr id="28" name="46 CuadroTexto">
                    <a:extLst>
                      <a:ext uri="{FF2B5EF4-FFF2-40B4-BE49-F238E27FC236}">
                        <a16:creationId xmlns:a16="http://schemas.microsoft.com/office/drawing/2014/main" xmlns="" id="{58791BC9-4EFC-4107-AF15-4657B7D3A147}"/>
                      </a:ext>
                    </a:extLst>
                  </p:cNvPr>
                  <p:cNvSpPr txBox="1"/>
                  <p:nvPr/>
                </p:nvSpPr>
                <p:spPr>
                  <a:xfrm>
                    <a:off x="2802479" y="1750238"/>
                    <a:ext cx="56297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SOLANDA</a:t>
                    </a:r>
                  </a:p>
                </p:txBody>
              </p:sp>
              <p:sp>
                <p:nvSpPr>
                  <p:cNvPr id="29" name="47 CuadroTexto">
                    <a:extLst>
                      <a:ext uri="{FF2B5EF4-FFF2-40B4-BE49-F238E27FC236}">
                        <a16:creationId xmlns:a16="http://schemas.microsoft.com/office/drawing/2014/main" xmlns="" id="{10FF7B32-D002-4225-8A77-89200B3DCFDE}"/>
                      </a:ext>
                    </a:extLst>
                  </p:cNvPr>
                  <p:cNvSpPr txBox="1"/>
                  <p:nvPr/>
                </p:nvSpPr>
                <p:spPr>
                  <a:xfrm>
                    <a:off x="2549239" y="2282140"/>
                    <a:ext cx="671980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LA ARGELIA</a:t>
                    </a:r>
                  </a:p>
                </p:txBody>
              </p:sp>
              <p:sp>
                <p:nvSpPr>
                  <p:cNvPr id="30" name="48 CuadroTexto">
                    <a:extLst>
                      <a:ext uri="{FF2B5EF4-FFF2-40B4-BE49-F238E27FC236}">
                        <a16:creationId xmlns:a16="http://schemas.microsoft.com/office/drawing/2014/main" xmlns="" id="{A19B0A02-806E-40AE-A7AA-B5BA512172A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4445" y="1772816"/>
                    <a:ext cx="61266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QUITUMBE</a:t>
                    </a:r>
                  </a:p>
                </p:txBody>
              </p:sp>
              <p:sp>
                <p:nvSpPr>
                  <p:cNvPr id="31" name="49 CuadroTexto">
                    <a:extLst>
                      <a:ext uri="{FF2B5EF4-FFF2-40B4-BE49-F238E27FC236}">
                        <a16:creationId xmlns:a16="http://schemas.microsoft.com/office/drawing/2014/main" xmlns="" id="{FAA2FA18-D5F6-46F5-9D37-73E26243A483}"/>
                      </a:ext>
                    </a:extLst>
                  </p:cNvPr>
                  <p:cNvSpPr txBox="1"/>
                  <p:nvPr/>
                </p:nvSpPr>
                <p:spPr>
                  <a:xfrm>
                    <a:off x="1164381" y="1399659"/>
                    <a:ext cx="570990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GUAMANÍ</a:t>
                    </a:r>
                  </a:p>
                </p:txBody>
              </p:sp>
              <p:sp>
                <p:nvSpPr>
                  <p:cNvPr id="32" name="50 CuadroTexto">
                    <a:extLst>
                      <a:ext uri="{FF2B5EF4-FFF2-40B4-BE49-F238E27FC236}">
                        <a16:creationId xmlns:a16="http://schemas.microsoft.com/office/drawing/2014/main" xmlns="" id="{23D1FBB9-5A60-41A4-8A51-9B407220D0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287" y="2110094"/>
                    <a:ext cx="69121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TURUBAMBA</a:t>
                    </a:r>
                  </a:p>
                </p:txBody>
              </p:sp>
              <p:sp>
                <p:nvSpPr>
                  <p:cNvPr id="33" name="6148 Forma libre">
                    <a:extLst>
                      <a:ext uri="{FF2B5EF4-FFF2-40B4-BE49-F238E27FC236}">
                        <a16:creationId xmlns:a16="http://schemas.microsoft.com/office/drawing/2014/main" xmlns="" id="{15C26D70-0829-4B54-9D0C-B9A645DD82EB}"/>
                      </a:ext>
                    </a:extLst>
                  </p:cNvPr>
                  <p:cNvSpPr/>
                  <p:nvPr/>
                </p:nvSpPr>
                <p:spPr>
                  <a:xfrm>
                    <a:off x="887972" y="2272786"/>
                    <a:ext cx="179709" cy="221993"/>
                  </a:xfrm>
                  <a:custGeom>
                    <a:avLst/>
                    <a:gdLst>
                      <a:gd name="connsiteX0" fmla="*/ 0 w 179709"/>
                      <a:gd name="connsiteY0" fmla="*/ 0 h 221993"/>
                      <a:gd name="connsiteX1" fmla="*/ 0 w 179709"/>
                      <a:gd name="connsiteY1" fmla="*/ 126853 h 221993"/>
                      <a:gd name="connsiteX2" fmla="*/ 15857 w 179709"/>
                      <a:gd name="connsiteY2" fmla="*/ 174423 h 221993"/>
                      <a:gd name="connsiteX3" fmla="*/ 95140 w 179709"/>
                      <a:gd name="connsiteY3" fmla="*/ 221993 h 221993"/>
                      <a:gd name="connsiteX4" fmla="*/ 163852 w 179709"/>
                      <a:gd name="connsiteY4" fmla="*/ 211422 h 221993"/>
                      <a:gd name="connsiteX5" fmla="*/ 179709 w 179709"/>
                      <a:gd name="connsiteY5" fmla="*/ 153281 h 221993"/>
                      <a:gd name="connsiteX6" fmla="*/ 153281 w 179709"/>
                      <a:gd name="connsiteY6" fmla="*/ 105711 h 221993"/>
                      <a:gd name="connsiteX7" fmla="*/ 153281 w 179709"/>
                      <a:gd name="connsiteY7" fmla="*/ 42285 h 221993"/>
                      <a:gd name="connsiteX8" fmla="*/ 110997 w 179709"/>
                      <a:gd name="connsiteY8" fmla="*/ 10571 h 221993"/>
                      <a:gd name="connsiteX9" fmla="*/ 0 w 179709"/>
                      <a:gd name="connsiteY9" fmla="*/ 0 h 221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9709" h="221993">
                        <a:moveTo>
                          <a:pt x="0" y="0"/>
                        </a:moveTo>
                        <a:lnTo>
                          <a:pt x="0" y="126853"/>
                        </a:lnTo>
                        <a:lnTo>
                          <a:pt x="15857" y="174423"/>
                        </a:lnTo>
                        <a:lnTo>
                          <a:pt x="95140" y="221993"/>
                        </a:lnTo>
                        <a:lnTo>
                          <a:pt x="163852" y="211422"/>
                        </a:lnTo>
                        <a:lnTo>
                          <a:pt x="179709" y="153281"/>
                        </a:lnTo>
                        <a:lnTo>
                          <a:pt x="153281" y="105711"/>
                        </a:lnTo>
                        <a:lnTo>
                          <a:pt x="153281" y="42285"/>
                        </a:lnTo>
                        <a:lnTo>
                          <a:pt x="110997" y="105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34" name="6150 Forma libre">
                    <a:extLst>
                      <a:ext uri="{FF2B5EF4-FFF2-40B4-BE49-F238E27FC236}">
                        <a16:creationId xmlns:a16="http://schemas.microsoft.com/office/drawing/2014/main" xmlns="" id="{33874B1E-13FC-40A2-B79A-909105A5DDD9}"/>
                      </a:ext>
                    </a:extLst>
                  </p:cNvPr>
                  <p:cNvSpPr/>
                  <p:nvPr/>
                </p:nvSpPr>
                <p:spPr>
                  <a:xfrm>
                    <a:off x="1448240" y="1992652"/>
                    <a:ext cx="84569" cy="137424"/>
                  </a:xfrm>
                  <a:custGeom>
                    <a:avLst/>
                    <a:gdLst>
                      <a:gd name="connsiteX0" fmla="*/ 15857 w 84569"/>
                      <a:gd name="connsiteY0" fmla="*/ 0 h 137424"/>
                      <a:gd name="connsiteX1" fmla="*/ 68713 w 84569"/>
                      <a:gd name="connsiteY1" fmla="*/ 0 h 137424"/>
                      <a:gd name="connsiteX2" fmla="*/ 84569 w 84569"/>
                      <a:gd name="connsiteY2" fmla="*/ 137424 h 137424"/>
                      <a:gd name="connsiteX3" fmla="*/ 0 w 84569"/>
                      <a:gd name="connsiteY3" fmla="*/ 116282 h 137424"/>
                      <a:gd name="connsiteX4" fmla="*/ 15857 w 84569"/>
                      <a:gd name="connsiteY4" fmla="*/ 0 h 137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569" h="137424">
                        <a:moveTo>
                          <a:pt x="15857" y="0"/>
                        </a:moveTo>
                        <a:lnTo>
                          <a:pt x="68713" y="0"/>
                        </a:lnTo>
                        <a:lnTo>
                          <a:pt x="84569" y="137424"/>
                        </a:lnTo>
                        <a:lnTo>
                          <a:pt x="0" y="116282"/>
                        </a:lnTo>
                        <a:lnTo>
                          <a:pt x="15857" y="0"/>
                        </a:lnTo>
                        <a:close/>
                      </a:path>
                    </a:pathLst>
                  </a:custGeom>
                  <a:solidFill>
                    <a:srgbClr val="8DC907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/>
                  </a:p>
                </p:txBody>
              </p:sp>
              <p:sp>
                <p:nvSpPr>
                  <p:cNvPr id="35" name="55 CuadroTexto">
                    <a:extLst>
                      <a:ext uri="{FF2B5EF4-FFF2-40B4-BE49-F238E27FC236}">
                        <a16:creationId xmlns:a16="http://schemas.microsoft.com/office/drawing/2014/main" xmlns="" id="{7F56CB22-B67E-4975-B33C-7FA9C168D6A2}"/>
                      </a:ext>
                    </a:extLst>
                  </p:cNvPr>
                  <p:cNvSpPr txBox="1"/>
                  <p:nvPr/>
                </p:nvSpPr>
                <p:spPr>
                  <a:xfrm>
                    <a:off x="7733298" y="3412159"/>
                    <a:ext cx="625492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C" sz="600" b="1" dirty="0">
                        <a:latin typeface="Adobe Devanagari" pitchFamily="18" charset="0"/>
                        <a:cs typeface="Adobe Devanagari" pitchFamily="18" charset="0"/>
                      </a:rPr>
                      <a:t>PONCEANO</a:t>
                    </a:r>
                  </a:p>
                </p:txBody>
              </p:sp>
            </p:grpSp>
            <p:sp>
              <p:nvSpPr>
                <p:cNvPr id="10" name="6147 CuadroTexto">
                  <a:extLst>
                    <a:ext uri="{FF2B5EF4-FFF2-40B4-BE49-F238E27FC236}">
                      <a16:creationId xmlns:a16="http://schemas.microsoft.com/office/drawing/2014/main" xmlns="" id="{23E1BC26-DE8F-411A-9595-D49587523D1D}"/>
                    </a:ext>
                  </a:extLst>
                </p:cNvPr>
                <p:cNvSpPr txBox="1"/>
                <p:nvPr/>
              </p:nvSpPr>
              <p:spPr>
                <a:xfrm>
                  <a:off x="4458090" y="2610009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C" sz="600" b="1" dirty="0">
                      <a:latin typeface="Adobe Devanagari" pitchFamily="18" charset="0"/>
                      <a:cs typeface="Adobe Devanagari" pitchFamily="18" charset="0"/>
                    </a:rPr>
                    <a:t>CENTRO</a:t>
                  </a:r>
                </a:p>
                <a:p>
                  <a:pPr algn="ctr"/>
                  <a:r>
                    <a:rPr lang="es-EC" sz="600" b="1" dirty="0">
                      <a:latin typeface="Adobe Devanagari" pitchFamily="18" charset="0"/>
                      <a:cs typeface="Adobe Devanagari" pitchFamily="18" charset="0"/>
                    </a:rPr>
                    <a:t>HISTÓRICO</a:t>
                  </a:r>
                </a:p>
              </p:txBody>
            </p:sp>
          </p:grpSp>
        </p:grpSp>
        <p:pic>
          <p:nvPicPr>
            <p:cNvPr id="93" name="Imagen 92">
              <a:extLst>
                <a:ext uri="{FF2B5EF4-FFF2-40B4-BE49-F238E27FC236}">
                  <a16:creationId xmlns:a16="http://schemas.microsoft.com/office/drawing/2014/main" xmlns="" id="{308D43F7-107E-4DCD-9C1A-9C1B5066A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532125" y="5324023"/>
              <a:ext cx="225280" cy="323667"/>
            </a:xfrm>
            <a:prstGeom prst="rect">
              <a:avLst/>
            </a:prstGeom>
          </p:spPr>
        </p:pic>
      </p:grpSp>
      <p:sp>
        <p:nvSpPr>
          <p:cNvPr id="36" name="2 CuadroTexto">
            <a:extLst>
              <a:ext uri="{FF2B5EF4-FFF2-40B4-BE49-F238E27FC236}">
                <a16:creationId xmlns:a16="http://schemas.microsoft.com/office/drawing/2014/main" xmlns="" id="{9C8B8054-8CEA-4482-A182-531B261BE6DF}"/>
              </a:ext>
            </a:extLst>
          </p:cNvPr>
          <p:cNvSpPr txBox="1"/>
          <p:nvPr/>
        </p:nvSpPr>
        <p:spPr>
          <a:xfrm>
            <a:off x="1679471" y="602128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INTRODUCCIÓN</a:t>
            </a:r>
          </a:p>
        </p:txBody>
      </p:sp>
      <p:cxnSp>
        <p:nvCxnSpPr>
          <p:cNvPr id="37" name="3 Conector recto">
            <a:extLst>
              <a:ext uri="{FF2B5EF4-FFF2-40B4-BE49-F238E27FC236}">
                <a16:creationId xmlns:a16="http://schemas.microsoft.com/office/drawing/2014/main" xmlns="" id="{D93FD6EB-254B-4813-9A20-BC4A8878F3BE}"/>
              </a:ext>
            </a:extLst>
          </p:cNvPr>
          <p:cNvCxnSpPr>
            <a:cxnSpLocks/>
          </p:cNvCxnSpPr>
          <p:nvPr/>
        </p:nvCxnSpPr>
        <p:spPr>
          <a:xfrm>
            <a:off x="3913062" y="6277962"/>
            <a:ext cx="6431411" cy="0"/>
          </a:xfrm>
          <a:prstGeom prst="line">
            <a:avLst/>
          </a:prstGeom>
          <a:ln w="57150">
            <a:solidFill>
              <a:srgbClr val="000000">
                <a:alpha val="50196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2790826" y="1584325"/>
            <a:ext cx="5416659" cy="2047314"/>
            <a:chOff x="1266825" y="1584325"/>
            <a:chExt cx="5416659" cy="2047314"/>
          </a:xfrm>
        </p:grpSpPr>
        <p:sp>
          <p:nvSpPr>
            <p:cNvPr id="54" name="53 Forma libre"/>
            <p:cNvSpPr/>
            <p:nvPr/>
          </p:nvSpPr>
          <p:spPr>
            <a:xfrm>
              <a:off x="4794109" y="2985502"/>
              <a:ext cx="1889375" cy="646137"/>
            </a:xfrm>
            <a:custGeom>
              <a:avLst/>
              <a:gdLst>
                <a:gd name="connsiteX0" fmla="*/ 0 w 2434554"/>
                <a:gd name="connsiteY0" fmla="*/ 0 h 646137"/>
                <a:gd name="connsiteX1" fmla="*/ 54806 w 2434554"/>
                <a:gd name="connsiteY1" fmla="*/ 54806 h 646137"/>
                <a:gd name="connsiteX2" fmla="*/ 210571 w 2434554"/>
                <a:gd name="connsiteY2" fmla="*/ 138458 h 646137"/>
                <a:gd name="connsiteX3" fmla="*/ 761519 w 2434554"/>
                <a:gd name="connsiteY3" fmla="*/ 372106 h 646137"/>
                <a:gd name="connsiteX4" fmla="*/ 1075934 w 2434554"/>
                <a:gd name="connsiteY4" fmla="*/ 490372 h 646137"/>
                <a:gd name="connsiteX5" fmla="*/ 1499962 w 2434554"/>
                <a:gd name="connsiteY5" fmla="*/ 579793 h 646137"/>
                <a:gd name="connsiteX6" fmla="*/ 1889375 w 2434554"/>
                <a:gd name="connsiteY6" fmla="*/ 646137 h 646137"/>
                <a:gd name="connsiteX7" fmla="*/ 1926874 w 2434554"/>
                <a:gd name="connsiteY7" fmla="*/ 565370 h 646137"/>
                <a:gd name="connsiteX8" fmla="*/ 2189368 w 2434554"/>
                <a:gd name="connsiteY8" fmla="*/ 493256 h 646137"/>
                <a:gd name="connsiteX9" fmla="*/ 2241289 w 2434554"/>
                <a:gd name="connsiteY9" fmla="*/ 441335 h 646137"/>
                <a:gd name="connsiteX10" fmla="*/ 2434554 w 2434554"/>
                <a:gd name="connsiteY10" fmla="*/ 398066 h 646137"/>
                <a:gd name="connsiteX0" fmla="*/ 0 w 2434554"/>
                <a:gd name="connsiteY0" fmla="*/ 0 h 646137"/>
                <a:gd name="connsiteX1" fmla="*/ 54806 w 2434554"/>
                <a:gd name="connsiteY1" fmla="*/ 54806 h 646137"/>
                <a:gd name="connsiteX2" fmla="*/ 210571 w 2434554"/>
                <a:gd name="connsiteY2" fmla="*/ 138458 h 646137"/>
                <a:gd name="connsiteX3" fmla="*/ 761519 w 2434554"/>
                <a:gd name="connsiteY3" fmla="*/ 372106 h 646137"/>
                <a:gd name="connsiteX4" fmla="*/ 1075934 w 2434554"/>
                <a:gd name="connsiteY4" fmla="*/ 490372 h 646137"/>
                <a:gd name="connsiteX5" fmla="*/ 1499962 w 2434554"/>
                <a:gd name="connsiteY5" fmla="*/ 579793 h 646137"/>
                <a:gd name="connsiteX6" fmla="*/ 1889375 w 2434554"/>
                <a:gd name="connsiteY6" fmla="*/ 646137 h 646137"/>
                <a:gd name="connsiteX7" fmla="*/ 1607897 w 2434554"/>
                <a:gd name="connsiteY7" fmla="*/ 607901 h 646137"/>
                <a:gd name="connsiteX8" fmla="*/ 2189368 w 2434554"/>
                <a:gd name="connsiteY8" fmla="*/ 493256 h 646137"/>
                <a:gd name="connsiteX9" fmla="*/ 2241289 w 2434554"/>
                <a:gd name="connsiteY9" fmla="*/ 441335 h 646137"/>
                <a:gd name="connsiteX10" fmla="*/ 2434554 w 2434554"/>
                <a:gd name="connsiteY10" fmla="*/ 398066 h 646137"/>
                <a:gd name="connsiteX0" fmla="*/ 0 w 2434554"/>
                <a:gd name="connsiteY0" fmla="*/ 0 h 646137"/>
                <a:gd name="connsiteX1" fmla="*/ 54806 w 2434554"/>
                <a:gd name="connsiteY1" fmla="*/ 54806 h 646137"/>
                <a:gd name="connsiteX2" fmla="*/ 210571 w 2434554"/>
                <a:gd name="connsiteY2" fmla="*/ 138458 h 646137"/>
                <a:gd name="connsiteX3" fmla="*/ 761519 w 2434554"/>
                <a:gd name="connsiteY3" fmla="*/ 372106 h 646137"/>
                <a:gd name="connsiteX4" fmla="*/ 1075934 w 2434554"/>
                <a:gd name="connsiteY4" fmla="*/ 490372 h 646137"/>
                <a:gd name="connsiteX5" fmla="*/ 1499962 w 2434554"/>
                <a:gd name="connsiteY5" fmla="*/ 579793 h 646137"/>
                <a:gd name="connsiteX6" fmla="*/ 1889375 w 2434554"/>
                <a:gd name="connsiteY6" fmla="*/ 646137 h 646137"/>
                <a:gd name="connsiteX7" fmla="*/ 1607897 w 2434554"/>
                <a:gd name="connsiteY7" fmla="*/ 607901 h 646137"/>
                <a:gd name="connsiteX8" fmla="*/ 1328130 w 2434554"/>
                <a:gd name="connsiteY8" fmla="*/ 546418 h 646137"/>
                <a:gd name="connsiteX9" fmla="*/ 2241289 w 2434554"/>
                <a:gd name="connsiteY9" fmla="*/ 441335 h 646137"/>
                <a:gd name="connsiteX10" fmla="*/ 2434554 w 2434554"/>
                <a:gd name="connsiteY10" fmla="*/ 398066 h 646137"/>
                <a:gd name="connsiteX0" fmla="*/ 0 w 2434554"/>
                <a:gd name="connsiteY0" fmla="*/ 0 h 646137"/>
                <a:gd name="connsiteX1" fmla="*/ 54806 w 2434554"/>
                <a:gd name="connsiteY1" fmla="*/ 54806 h 646137"/>
                <a:gd name="connsiteX2" fmla="*/ 210571 w 2434554"/>
                <a:gd name="connsiteY2" fmla="*/ 138458 h 646137"/>
                <a:gd name="connsiteX3" fmla="*/ 761519 w 2434554"/>
                <a:gd name="connsiteY3" fmla="*/ 372106 h 646137"/>
                <a:gd name="connsiteX4" fmla="*/ 1075934 w 2434554"/>
                <a:gd name="connsiteY4" fmla="*/ 490372 h 646137"/>
                <a:gd name="connsiteX5" fmla="*/ 1499962 w 2434554"/>
                <a:gd name="connsiteY5" fmla="*/ 579793 h 646137"/>
                <a:gd name="connsiteX6" fmla="*/ 1889375 w 2434554"/>
                <a:gd name="connsiteY6" fmla="*/ 646137 h 646137"/>
                <a:gd name="connsiteX7" fmla="*/ 1607897 w 2434554"/>
                <a:gd name="connsiteY7" fmla="*/ 607901 h 646137"/>
                <a:gd name="connsiteX8" fmla="*/ 1328130 w 2434554"/>
                <a:gd name="connsiteY8" fmla="*/ 546418 h 646137"/>
                <a:gd name="connsiteX9" fmla="*/ 1082340 w 2434554"/>
                <a:gd name="connsiteY9" fmla="*/ 483866 h 646137"/>
                <a:gd name="connsiteX10" fmla="*/ 2434554 w 2434554"/>
                <a:gd name="connsiteY10" fmla="*/ 398066 h 646137"/>
                <a:gd name="connsiteX0" fmla="*/ 0 w 1889375"/>
                <a:gd name="connsiteY0" fmla="*/ 0 h 646137"/>
                <a:gd name="connsiteX1" fmla="*/ 54806 w 1889375"/>
                <a:gd name="connsiteY1" fmla="*/ 54806 h 646137"/>
                <a:gd name="connsiteX2" fmla="*/ 210571 w 1889375"/>
                <a:gd name="connsiteY2" fmla="*/ 138458 h 646137"/>
                <a:gd name="connsiteX3" fmla="*/ 761519 w 1889375"/>
                <a:gd name="connsiteY3" fmla="*/ 372106 h 646137"/>
                <a:gd name="connsiteX4" fmla="*/ 1075934 w 1889375"/>
                <a:gd name="connsiteY4" fmla="*/ 490372 h 646137"/>
                <a:gd name="connsiteX5" fmla="*/ 1499962 w 1889375"/>
                <a:gd name="connsiteY5" fmla="*/ 579793 h 646137"/>
                <a:gd name="connsiteX6" fmla="*/ 1889375 w 1889375"/>
                <a:gd name="connsiteY6" fmla="*/ 646137 h 646137"/>
                <a:gd name="connsiteX7" fmla="*/ 1607897 w 1889375"/>
                <a:gd name="connsiteY7" fmla="*/ 607901 h 646137"/>
                <a:gd name="connsiteX8" fmla="*/ 1328130 w 1889375"/>
                <a:gd name="connsiteY8" fmla="*/ 546418 h 646137"/>
                <a:gd name="connsiteX9" fmla="*/ 1082340 w 1889375"/>
                <a:gd name="connsiteY9" fmla="*/ 483866 h 646137"/>
                <a:gd name="connsiteX10" fmla="*/ 722712 w 1889375"/>
                <a:gd name="connsiteY10" fmla="*/ 366168 h 6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9375" h="646137">
                  <a:moveTo>
                    <a:pt x="0" y="0"/>
                  </a:moveTo>
                  <a:lnTo>
                    <a:pt x="54806" y="54806"/>
                  </a:lnTo>
                  <a:lnTo>
                    <a:pt x="210571" y="138458"/>
                  </a:lnTo>
                  <a:lnTo>
                    <a:pt x="761519" y="372106"/>
                  </a:lnTo>
                  <a:lnTo>
                    <a:pt x="1075934" y="490372"/>
                  </a:lnTo>
                  <a:lnTo>
                    <a:pt x="1499962" y="579793"/>
                  </a:lnTo>
                  <a:lnTo>
                    <a:pt x="1889375" y="646137"/>
                  </a:lnTo>
                  <a:lnTo>
                    <a:pt x="1607897" y="607901"/>
                  </a:lnTo>
                  <a:lnTo>
                    <a:pt x="1328130" y="546418"/>
                  </a:lnTo>
                  <a:lnTo>
                    <a:pt x="1082340" y="483866"/>
                  </a:lnTo>
                  <a:lnTo>
                    <a:pt x="722712" y="366168"/>
                  </a:lnTo>
                </a:path>
              </a:pathLst>
            </a:custGeom>
            <a:ln w="28575">
              <a:solidFill>
                <a:srgbClr val="F01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grpSp>
          <p:nvGrpSpPr>
            <p:cNvPr id="38" name="3 Grupo">
              <a:extLst>
                <a:ext uri="{FF2B5EF4-FFF2-40B4-BE49-F238E27FC236}">
                  <a16:creationId xmlns:a16="http://schemas.microsoft.com/office/drawing/2014/main" xmlns="" id="{09FC34CB-5DE3-4C95-9CF7-F9DB1C27EC3C}"/>
                </a:ext>
              </a:extLst>
            </p:cNvPr>
            <p:cNvGrpSpPr/>
            <p:nvPr/>
          </p:nvGrpSpPr>
          <p:grpSpPr>
            <a:xfrm>
              <a:off x="1266825" y="1584325"/>
              <a:ext cx="3527285" cy="1404061"/>
              <a:chOff x="1266825" y="1584325"/>
              <a:chExt cx="3527285" cy="1404061"/>
            </a:xfrm>
          </p:grpSpPr>
          <p:grpSp>
            <p:nvGrpSpPr>
              <p:cNvPr id="39" name="4 Grupo">
                <a:extLst>
                  <a:ext uri="{FF2B5EF4-FFF2-40B4-BE49-F238E27FC236}">
                    <a16:creationId xmlns:a16="http://schemas.microsoft.com/office/drawing/2014/main" xmlns="" id="{CB079468-3DB3-4784-8BE9-4FDF7AA9B507}"/>
                  </a:ext>
                </a:extLst>
              </p:cNvPr>
              <p:cNvGrpSpPr/>
              <p:nvPr/>
            </p:nvGrpSpPr>
            <p:grpSpPr>
              <a:xfrm>
                <a:off x="1266825" y="1584325"/>
                <a:ext cx="3244600" cy="1190605"/>
                <a:chOff x="1266825" y="1584325"/>
                <a:chExt cx="3244600" cy="1190605"/>
              </a:xfrm>
            </p:grpSpPr>
            <p:sp>
              <p:nvSpPr>
                <p:cNvPr id="44" name="5 Forma libre">
                  <a:extLst>
                    <a:ext uri="{FF2B5EF4-FFF2-40B4-BE49-F238E27FC236}">
                      <a16:creationId xmlns:a16="http://schemas.microsoft.com/office/drawing/2014/main" xmlns="" id="{B3356AE3-6E83-494D-A2AF-B5265153836D}"/>
                    </a:ext>
                  </a:extLst>
                </p:cNvPr>
                <p:cNvSpPr/>
                <p:nvPr/>
              </p:nvSpPr>
              <p:spPr>
                <a:xfrm>
                  <a:off x="1266825" y="1584325"/>
                  <a:ext cx="2346325" cy="885825"/>
                </a:xfrm>
                <a:custGeom>
                  <a:avLst/>
                  <a:gdLst>
                    <a:gd name="connsiteX0" fmla="*/ 0 w 2346325"/>
                    <a:gd name="connsiteY0" fmla="*/ 0 h 885825"/>
                    <a:gd name="connsiteX1" fmla="*/ 168275 w 2346325"/>
                    <a:gd name="connsiteY1" fmla="*/ 12700 h 885825"/>
                    <a:gd name="connsiteX2" fmla="*/ 374650 w 2346325"/>
                    <a:gd name="connsiteY2" fmla="*/ 41275 h 885825"/>
                    <a:gd name="connsiteX3" fmla="*/ 533400 w 2346325"/>
                    <a:gd name="connsiteY3" fmla="*/ 73025 h 885825"/>
                    <a:gd name="connsiteX4" fmla="*/ 714375 w 2346325"/>
                    <a:gd name="connsiteY4" fmla="*/ 190500 h 885825"/>
                    <a:gd name="connsiteX5" fmla="*/ 847725 w 2346325"/>
                    <a:gd name="connsiteY5" fmla="*/ 260350 h 885825"/>
                    <a:gd name="connsiteX6" fmla="*/ 981075 w 2346325"/>
                    <a:gd name="connsiteY6" fmla="*/ 266700 h 885825"/>
                    <a:gd name="connsiteX7" fmla="*/ 1365250 w 2346325"/>
                    <a:gd name="connsiteY7" fmla="*/ 415925 h 885825"/>
                    <a:gd name="connsiteX8" fmla="*/ 1454150 w 2346325"/>
                    <a:gd name="connsiteY8" fmla="*/ 457200 h 885825"/>
                    <a:gd name="connsiteX9" fmla="*/ 1701800 w 2346325"/>
                    <a:gd name="connsiteY9" fmla="*/ 638175 h 885825"/>
                    <a:gd name="connsiteX10" fmla="*/ 1866900 w 2346325"/>
                    <a:gd name="connsiteY10" fmla="*/ 685800 h 885825"/>
                    <a:gd name="connsiteX11" fmla="*/ 1984375 w 2346325"/>
                    <a:gd name="connsiteY11" fmla="*/ 733425 h 885825"/>
                    <a:gd name="connsiteX12" fmla="*/ 2152650 w 2346325"/>
                    <a:gd name="connsiteY12" fmla="*/ 847725 h 885825"/>
                    <a:gd name="connsiteX13" fmla="*/ 2222500 w 2346325"/>
                    <a:gd name="connsiteY13" fmla="*/ 885825 h 885825"/>
                    <a:gd name="connsiteX14" fmla="*/ 2346325 w 2346325"/>
                    <a:gd name="connsiteY14" fmla="*/ 885825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46325" h="885825">
                      <a:moveTo>
                        <a:pt x="0" y="0"/>
                      </a:moveTo>
                      <a:lnTo>
                        <a:pt x="168275" y="12700"/>
                      </a:lnTo>
                      <a:lnTo>
                        <a:pt x="374650" y="41275"/>
                      </a:lnTo>
                      <a:lnTo>
                        <a:pt x="533400" y="73025"/>
                      </a:lnTo>
                      <a:lnTo>
                        <a:pt x="714375" y="190500"/>
                      </a:lnTo>
                      <a:lnTo>
                        <a:pt x="847725" y="260350"/>
                      </a:lnTo>
                      <a:lnTo>
                        <a:pt x="981075" y="266700"/>
                      </a:lnTo>
                      <a:lnTo>
                        <a:pt x="1365250" y="415925"/>
                      </a:lnTo>
                      <a:lnTo>
                        <a:pt x="1454150" y="457200"/>
                      </a:lnTo>
                      <a:lnTo>
                        <a:pt x="1701800" y="638175"/>
                      </a:lnTo>
                      <a:lnTo>
                        <a:pt x="1866900" y="685800"/>
                      </a:lnTo>
                      <a:lnTo>
                        <a:pt x="1984375" y="733425"/>
                      </a:lnTo>
                      <a:lnTo>
                        <a:pt x="2152650" y="847725"/>
                      </a:lnTo>
                      <a:lnTo>
                        <a:pt x="2222500" y="885825"/>
                      </a:lnTo>
                      <a:lnTo>
                        <a:pt x="2346325" y="885825"/>
                      </a:lnTo>
                    </a:path>
                  </a:pathLst>
                </a:custGeom>
                <a:ln w="28575">
                  <a:solidFill>
                    <a:srgbClr val="F01664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45" name="6 Forma libre">
                  <a:extLst>
                    <a:ext uri="{FF2B5EF4-FFF2-40B4-BE49-F238E27FC236}">
                      <a16:creationId xmlns:a16="http://schemas.microsoft.com/office/drawing/2014/main" xmlns="" id="{55952196-5906-432E-B318-51B84D8E0A46}"/>
                    </a:ext>
                  </a:extLst>
                </p:cNvPr>
                <p:cNvSpPr/>
                <p:nvPr/>
              </p:nvSpPr>
              <p:spPr>
                <a:xfrm>
                  <a:off x="3611447" y="2469168"/>
                  <a:ext cx="899978" cy="305762"/>
                </a:xfrm>
                <a:custGeom>
                  <a:avLst/>
                  <a:gdLst>
                    <a:gd name="connsiteX0" fmla="*/ 899978 w 899978"/>
                    <a:gd name="connsiteY0" fmla="*/ 297108 h 305762"/>
                    <a:gd name="connsiteX1" fmla="*/ 801903 w 899978"/>
                    <a:gd name="connsiteY1" fmla="*/ 305762 h 305762"/>
                    <a:gd name="connsiteX2" fmla="*/ 732674 w 899978"/>
                    <a:gd name="connsiteY2" fmla="*/ 259609 h 305762"/>
                    <a:gd name="connsiteX3" fmla="*/ 663445 w 899978"/>
                    <a:gd name="connsiteY3" fmla="*/ 256725 h 305762"/>
                    <a:gd name="connsiteX4" fmla="*/ 556717 w 899978"/>
                    <a:gd name="connsiteY4" fmla="*/ 207688 h 305762"/>
                    <a:gd name="connsiteX5" fmla="*/ 435566 w 899978"/>
                    <a:gd name="connsiteY5" fmla="*/ 149997 h 305762"/>
                    <a:gd name="connsiteX6" fmla="*/ 340376 w 899978"/>
                    <a:gd name="connsiteY6" fmla="*/ 106729 h 305762"/>
                    <a:gd name="connsiteX7" fmla="*/ 253840 w 899978"/>
                    <a:gd name="connsiteY7" fmla="*/ 66345 h 305762"/>
                    <a:gd name="connsiteX8" fmla="*/ 178842 w 899978"/>
                    <a:gd name="connsiteY8" fmla="*/ 49038 h 305762"/>
                    <a:gd name="connsiteX9" fmla="*/ 100959 w 899978"/>
                    <a:gd name="connsiteY9" fmla="*/ 14423 h 305762"/>
                    <a:gd name="connsiteX10" fmla="*/ 0 w 899978"/>
                    <a:gd name="connsiteY10" fmla="*/ 0 h 305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9978" h="305762">
                      <a:moveTo>
                        <a:pt x="899978" y="297108"/>
                      </a:moveTo>
                      <a:lnTo>
                        <a:pt x="801903" y="305762"/>
                      </a:lnTo>
                      <a:lnTo>
                        <a:pt x="732674" y="259609"/>
                      </a:lnTo>
                      <a:lnTo>
                        <a:pt x="663445" y="256725"/>
                      </a:lnTo>
                      <a:lnTo>
                        <a:pt x="556717" y="207688"/>
                      </a:lnTo>
                      <a:lnTo>
                        <a:pt x="435566" y="149997"/>
                      </a:lnTo>
                      <a:lnTo>
                        <a:pt x="340376" y="106729"/>
                      </a:lnTo>
                      <a:lnTo>
                        <a:pt x="253840" y="66345"/>
                      </a:lnTo>
                      <a:lnTo>
                        <a:pt x="178842" y="49038"/>
                      </a:lnTo>
                      <a:lnTo>
                        <a:pt x="100959" y="14423"/>
                      </a:lnTo>
                      <a:lnTo>
                        <a:pt x="0" y="0"/>
                      </a:lnTo>
                    </a:path>
                  </a:pathLst>
                </a:custGeom>
                <a:ln w="28575">
                  <a:solidFill>
                    <a:srgbClr val="F01664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41" name="10 Forma libre">
                <a:extLst>
                  <a:ext uri="{FF2B5EF4-FFF2-40B4-BE49-F238E27FC236}">
                    <a16:creationId xmlns:a16="http://schemas.microsoft.com/office/drawing/2014/main" xmlns="" id="{1922ABC3-1EBC-43C8-A7CC-D046F38B9B36}"/>
                  </a:ext>
                </a:extLst>
              </p:cNvPr>
              <p:cNvSpPr/>
              <p:nvPr/>
            </p:nvSpPr>
            <p:spPr>
              <a:xfrm>
                <a:off x="4508540" y="2751854"/>
                <a:ext cx="285570" cy="236532"/>
              </a:xfrm>
              <a:custGeom>
                <a:avLst/>
                <a:gdLst>
                  <a:gd name="connsiteX0" fmla="*/ 282685 w 282685"/>
                  <a:gd name="connsiteY0" fmla="*/ 236532 h 236532"/>
                  <a:gd name="connsiteX1" fmla="*/ 250955 w 282685"/>
                  <a:gd name="connsiteY1" fmla="*/ 141342 h 236532"/>
                  <a:gd name="connsiteX2" fmla="*/ 204802 w 282685"/>
                  <a:gd name="connsiteY2" fmla="*/ 80767 h 236532"/>
                  <a:gd name="connsiteX3" fmla="*/ 141342 w 282685"/>
                  <a:gd name="connsiteY3" fmla="*/ 37499 h 236532"/>
                  <a:gd name="connsiteX4" fmla="*/ 83651 w 282685"/>
                  <a:gd name="connsiteY4" fmla="*/ 0 h 236532"/>
                  <a:gd name="connsiteX5" fmla="*/ 37499 w 282685"/>
                  <a:gd name="connsiteY5" fmla="*/ 46152 h 236532"/>
                  <a:gd name="connsiteX6" fmla="*/ 0 w 282685"/>
                  <a:gd name="connsiteY6" fmla="*/ 17307 h 236532"/>
                  <a:gd name="connsiteX0" fmla="*/ 282685 w 282685"/>
                  <a:gd name="connsiteY0" fmla="*/ 236532 h 236532"/>
                  <a:gd name="connsiteX1" fmla="*/ 250955 w 282685"/>
                  <a:gd name="connsiteY1" fmla="*/ 141342 h 236532"/>
                  <a:gd name="connsiteX2" fmla="*/ 204802 w 282685"/>
                  <a:gd name="connsiteY2" fmla="*/ 80767 h 236532"/>
                  <a:gd name="connsiteX3" fmla="*/ 141342 w 282685"/>
                  <a:gd name="connsiteY3" fmla="*/ 37499 h 236532"/>
                  <a:gd name="connsiteX4" fmla="*/ 83651 w 282685"/>
                  <a:gd name="connsiteY4" fmla="*/ 0 h 236532"/>
                  <a:gd name="connsiteX5" fmla="*/ 69229 w 282685"/>
                  <a:gd name="connsiteY5" fmla="*/ 23076 h 236532"/>
                  <a:gd name="connsiteX6" fmla="*/ 0 w 282685"/>
                  <a:gd name="connsiteY6" fmla="*/ 17307 h 236532"/>
                  <a:gd name="connsiteX0" fmla="*/ 268263 w 268263"/>
                  <a:gd name="connsiteY0" fmla="*/ 236532 h 236532"/>
                  <a:gd name="connsiteX1" fmla="*/ 236533 w 268263"/>
                  <a:gd name="connsiteY1" fmla="*/ 141342 h 236532"/>
                  <a:gd name="connsiteX2" fmla="*/ 190380 w 268263"/>
                  <a:gd name="connsiteY2" fmla="*/ 80767 h 236532"/>
                  <a:gd name="connsiteX3" fmla="*/ 126920 w 268263"/>
                  <a:gd name="connsiteY3" fmla="*/ 37499 h 236532"/>
                  <a:gd name="connsiteX4" fmla="*/ 69229 w 268263"/>
                  <a:gd name="connsiteY4" fmla="*/ 0 h 236532"/>
                  <a:gd name="connsiteX5" fmla="*/ 54807 w 268263"/>
                  <a:gd name="connsiteY5" fmla="*/ 23076 h 236532"/>
                  <a:gd name="connsiteX6" fmla="*/ 0 w 268263"/>
                  <a:gd name="connsiteY6" fmla="*/ 31730 h 236532"/>
                  <a:gd name="connsiteX0" fmla="*/ 285570 w 285570"/>
                  <a:gd name="connsiteY0" fmla="*/ 236532 h 236532"/>
                  <a:gd name="connsiteX1" fmla="*/ 253840 w 285570"/>
                  <a:gd name="connsiteY1" fmla="*/ 141342 h 236532"/>
                  <a:gd name="connsiteX2" fmla="*/ 207687 w 285570"/>
                  <a:gd name="connsiteY2" fmla="*/ 80767 h 236532"/>
                  <a:gd name="connsiteX3" fmla="*/ 144227 w 285570"/>
                  <a:gd name="connsiteY3" fmla="*/ 37499 h 236532"/>
                  <a:gd name="connsiteX4" fmla="*/ 86536 w 285570"/>
                  <a:gd name="connsiteY4" fmla="*/ 0 h 236532"/>
                  <a:gd name="connsiteX5" fmla="*/ 72114 w 285570"/>
                  <a:gd name="connsiteY5" fmla="*/ 23076 h 236532"/>
                  <a:gd name="connsiteX6" fmla="*/ 0 w 285570"/>
                  <a:gd name="connsiteY6" fmla="*/ 14423 h 236532"/>
                  <a:gd name="connsiteX0" fmla="*/ 285570 w 285570"/>
                  <a:gd name="connsiteY0" fmla="*/ 236532 h 236532"/>
                  <a:gd name="connsiteX1" fmla="*/ 253840 w 285570"/>
                  <a:gd name="connsiteY1" fmla="*/ 141342 h 236532"/>
                  <a:gd name="connsiteX2" fmla="*/ 207687 w 285570"/>
                  <a:gd name="connsiteY2" fmla="*/ 80767 h 236532"/>
                  <a:gd name="connsiteX3" fmla="*/ 144227 w 285570"/>
                  <a:gd name="connsiteY3" fmla="*/ 37499 h 236532"/>
                  <a:gd name="connsiteX4" fmla="*/ 86536 w 285570"/>
                  <a:gd name="connsiteY4" fmla="*/ 0 h 236532"/>
                  <a:gd name="connsiteX5" fmla="*/ 57691 w 285570"/>
                  <a:gd name="connsiteY5" fmla="*/ 11538 h 236532"/>
                  <a:gd name="connsiteX6" fmla="*/ 0 w 285570"/>
                  <a:gd name="connsiteY6" fmla="*/ 14423 h 23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570" h="236532">
                    <a:moveTo>
                      <a:pt x="285570" y="236532"/>
                    </a:moveTo>
                    <a:lnTo>
                      <a:pt x="253840" y="141342"/>
                    </a:lnTo>
                    <a:lnTo>
                      <a:pt x="207687" y="80767"/>
                    </a:lnTo>
                    <a:lnTo>
                      <a:pt x="144227" y="37499"/>
                    </a:lnTo>
                    <a:lnTo>
                      <a:pt x="86536" y="0"/>
                    </a:lnTo>
                    <a:lnTo>
                      <a:pt x="57691" y="11538"/>
                    </a:lnTo>
                    <a:lnTo>
                      <a:pt x="0" y="14423"/>
                    </a:lnTo>
                  </a:path>
                </a:pathLst>
              </a:custGeom>
              <a:ln w="28575">
                <a:solidFill>
                  <a:srgbClr val="F01664">
                    <a:alpha val="69804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058BD8A8-B0E2-4E84-B65D-D6A15A7B0AF0}"/>
              </a:ext>
            </a:extLst>
          </p:cNvPr>
          <p:cNvGrpSpPr/>
          <p:nvPr/>
        </p:nvGrpSpPr>
        <p:grpSpPr>
          <a:xfrm>
            <a:off x="5070156" y="2374487"/>
            <a:ext cx="3401750" cy="1415113"/>
            <a:chOff x="3546156" y="2374486"/>
            <a:chExt cx="3401750" cy="1415113"/>
          </a:xfrm>
        </p:grpSpPr>
        <p:sp>
          <p:nvSpPr>
            <p:cNvPr id="85" name="1 Elipse">
              <a:extLst>
                <a:ext uri="{FF2B5EF4-FFF2-40B4-BE49-F238E27FC236}">
                  <a16:creationId xmlns:a16="http://schemas.microsoft.com/office/drawing/2014/main" xmlns="" id="{88C16E5B-484F-48E9-92B3-05029173079B}"/>
                </a:ext>
              </a:extLst>
            </p:cNvPr>
            <p:cNvSpPr/>
            <p:nvPr/>
          </p:nvSpPr>
          <p:spPr>
            <a:xfrm>
              <a:off x="5375132" y="3232298"/>
              <a:ext cx="305763" cy="305763"/>
            </a:xfrm>
            <a:prstGeom prst="ellipse">
              <a:avLst/>
            </a:prstGeom>
            <a:noFill/>
            <a:ln w="28575">
              <a:solidFill>
                <a:srgbClr val="2212EE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6" name="1 Elipse">
              <a:extLst>
                <a:ext uri="{FF2B5EF4-FFF2-40B4-BE49-F238E27FC236}">
                  <a16:creationId xmlns:a16="http://schemas.microsoft.com/office/drawing/2014/main" xmlns="" id="{82FFD063-FADC-464E-9D61-D0D6BD9243AA}"/>
                </a:ext>
              </a:extLst>
            </p:cNvPr>
            <p:cNvSpPr/>
            <p:nvPr/>
          </p:nvSpPr>
          <p:spPr>
            <a:xfrm>
              <a:off x="6339194" y="3483836"/>
              <a:ext cx="305763" cy="305763"/>
            </a:xfrm>
            <a:prstGeom prst="ellipse">
              <a:avLst/>
            </a:prstGeom>
            <a:noFill/>
            <a:ln w="28575">
              <a:solidFill>
                <a:srgbClr val="2212EE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7" name="1 Elipse">
              <a:extLst>
                <a:ext uri="{FF2B5EF4-FFF2-40B4-BE49-F238E27FC236}">
                  <a16:creationId xmlns:a16="http://schemas.microsoft.com/office/drawing/2014/main" xmlns="" id="{485DA060-D422-4306-BC9F-7B60D98A576D}"/>
                </a:ext>
              </a:extLst>
            </p:cNvPr>
            <p:cNvSpPr/>
            <p:nvPr/>
          </p:nvSpPr>
          <p:spPr>
            <a:xfrm>
              <a:off x="6642143" y="3390252"/>
              <a:ext cx="305763" cy="305763"/>
            </a:xfrm>
            <a:prstGeom prst="ellipse">
              <a:avLst/>
            </a:prstGeom>
            <a:noFill/>
            <a:ln w="28575">
              <a:solidFill>
                <a:srgbClr val="2212EE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8" name="1 Elipse">
              <a:extLst>
                <a:ext uri="{FF2B5EF4-FFF2-40B4-BE49-F238E27FC236}">
                  <a16:creationId xmlns:a16="http://schemas.microsoft.com/office/drawing/2014/main" xmlns="" id="{2219455C-16DE-4825-B379-87082FE5730B}"/>
                </a:ext>
              </a:extLst>
            </p:cNvPr>
            <p:cNvSpPr/>
            <p:nvPr/>
          </p:nvSpPr>
          <p:spPr>
            <a:xfrm>
              <a:off x="4982760" y="3066664"/>
              <a:ext cx="305763" cy="305763"/>
            </a:xfrm>
            <a:prstGeom prst="ellipse">
              <a:avLst/>
            </a:prstGeom>
            <a:noFill/>
            <a:ln w="28575">
              <a:solidFill>
                <a:srgbClr val="2212EE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9" name="1 Elipse">
              <a:extLst>
                <a:ext uri="{FF2B5EF4-FFF2-40B4-BE49-F238E27FC236}">
                  <a16:creationId xmlns:a16="http://schemas.microsoft.com/office/drawing/2014/main" xmlns="" id="{B786E8A0-1265-4574-8D4F-DF2EBE1F6522}"/>
                </a:ext>
              </a:extLst>
            </p:cNvPr>
            <p:cNvSpPr/>
            <p:nvPr/>
          </p:nvSpPr>
          <p:spPr>
            <a:xfrm>
              <a:off x="4694963" y="2933218"/>
              <a:ext cx="305763" cy="305763"/>
            </a:xfrm>
            <a:prstGeom prst="ellipse">
              <a:avLst/>
            </a:prstGeom>
            <a:noFill/>
            <a:ln w="28575">
              <a:solidFill>
                <a:srgbClr val="2212EE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90" name="1 Elipse">
              <a:extLst>
                <a:ext uri="{FF2B5EF4-FFF2-40B4-BE49-F238E27FC236}">
                  <a16:creationId xmlns:a16="http://schemas.microsoft.com/office/drawing/2014/main" xmlns="" id="{7905EF71-A388-4146-8AEE-8E8AD9CD8131}"/>
                </a:ext>
              </a:extLst>
            </p:cNvPr>
            <p:cNvSpPr/>
            <p:nvPr/>
          </p:nvSpPr>
          <p:spPr>
            <a:xfrm>
              <a:off x="3546156" y="2374486"/>
              <a:ext cx="305763" cy="305763"/>
            </a:xfrm>
            <a:prstGeom prst="ellipse">
              <a:avLst/>
            </a:prstGeom>
            <a:noFill/>
            <a:ln w="28575">
              <a:solidFill>
                <a:srgbClr val="2212EE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880F20F0-27E6-4423-B973-B1A0FD7E7FE8}"/>
              </a:ext>
            </a:extLst>
          </p:cNvPr>
          <p:cNvSpPr txBox="1"/>
          <p:nvPr/>
        </p:nvSpPr>
        <p:spPr>
          <a:xfrm>
            <a:off x="1679471" y="4725145"/>
            <a:ext cx="559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200" dirty="0"/>
          </a:p>
          <a:p>
            <a:pPr lvl="0"/>
            <a:r>
              <a:rPr lang="es-EC" sz="1200" i="1" dirty="0"/>
              <a:t>de cada parada.</a:t>
            </a:r>
            <a:endParaRPr lang="es-EC" sz="1200" dirty="0"/>
          </a:p>
          <a:p>
            <a:endParaRPr lang="es-EC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9BA9C43-5EAB-4AC1-815D-8A2E197FC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342682"/>
            <a:ext cx="4630320" cy="23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3529"/>
          </a:xfrm>
        </p:spPr>
        <p:txBody>
          <a:bodyPr>
            <a:normAutofit fontScale="90000"/>
          </a:bodyPr>
          <a:lstStyle/>
          <a:p>
            <a:pPr lvl="0"/>
            <a:r>
              <a:rPr lang="es-ES" sz="4900" dirty="0" smtClean="0">
                <a:solidFill>
                  <a:srgbClr val="FF0000"/>
                </a:solidFill>
              </a:rPr>
              <a:t>3. </a:t>
            </a:r>
            <a:r>
              <a:rPr lang="es-EC" sz="4900" b="1" dirty="0" smtClean="0">
                <a:solidFill>
                  <a:srgbClr val="FF0000"/>
                </a:solidFill>
              </a:rPr>
              <a:t>polígonos </a:t>
            </a:r>
            <a:r>
              <a:rPr lang="es-EC" sz="4900" b="1" dirty="0">
                <a:solidFill>
                  <a:srgbClr val="FF0000"/>
                </a:solidFill>
              </a:rPr>
              <a:t>de </a:t>
            </a:r>
            <a:r>
              <a:rPr lang="es-EC" sz="4900" b="1" dirty="0" smtClean="0">
                <a:solidFill>
                  <a:srgbClr val="FF0000"/>
                </a:solidFill>
              </a:rPr>
              <a:t>Centralidad</a:t>
            </a:r>
            <a:r>
              <a:rPr lang="es-EC" sz="4900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64771"/>
            <a:ext cx="10178322" cy="4714821"/>
          </a:xfrm>
        </p:spPr>
        <p:txBody>
          <a:bodyPr>
            <a:normAutofit fontScale="85000" lnSpcReduction="1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Polígono </a:t>
            </a:r>
            <a:r>
              <a:rPr lang="es-EC" dirty="0">
                <a:solidFill>
                  <a:schemeClr val="tx1"/>
                </a:solidFill>
              </a:rPr>
              <a:t>de intervención 1. La “Y” hasta el parque Bicentenario, Plaza de Toros y estación norte del Trole; además la posibilidad de incorporar áreas verdes pequeñas del sector de la Jipijapa (parques de bolsillo).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2. La Carolina, Parque Mariana de Jesús y Plaza Argentina.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3. El Ejido, parque Julio Andrade, jardines del Palacio de Najas y del ex Ministerio de Economía, y parque Santa Clara.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4. La Alameda, Plaza de La República, San Blas y parque de La Basílica.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5. Plazas del Centro Histórico: La Independencia, San Francisco y Santo Domingo: como también las plazas de La Merced, La Marín, San Marcos y Santa Clara.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6. Palacio de Defensa, El Sena, El Censo (molino patrimonial), El Trébol, parque lineal Machángara y El Panecillo.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7. Cuartel Epiclachima, La Sofía y franja de colindancia de la avenida Simón Bolívar.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8. </a:t>
            </a:r>
            <a:r>
              <a:rPr lang="es-EC" dirty="0" err="1">
                <a:solidFill>
                  <a:schemeClr val="tx1"/>
                </a:solidFill>
              </a:rPr>
              <a:t>Quitumbe</a:t>
            </a:r>
            <a:r>
              <a:rPr lang="es-EC" dirty="0">
                <a:solidFill>
                  <a:schemeClr val="tx1"/>
                </a:solidFill>
              </a:rPr>
              <a:t> y parque Las Cuadras.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9. Parque lineal sobre línea férrea.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Polígono de intervención 10. Las 15 paradas del Metro y su trazado</a:t>
            </a:r>
            <a:r>
              <a:rPr lang="es-EC" dirty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708238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1605</TotalTime>
  <Words>886</Words>
  <Application>Microsoft Office PowerPoint</Application>
  <PresentationFormat>Panorámica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Adobe Devanagari</vt:lpstr>
      <vt:lpstr>Arial</vt:lpstr>
      <vt:lpstr>Gill Sans MT</vt:lpstr>
      <vt:lpstr>Impact</vt:lpstr>
      <vt:lpstr>Times New Roman</vt:lpstr>
      <vt:lpstr>Wingdings</vt:lpstr>
      <vt:lpstr>Badge</vt:lpstr>
      <vt:lpstr>El corredor Metropolitano de Quito: el espacio público produce ciudad</vt:lpstr>
      <vt:lpstr> 1. Introducción</vt:lpstr>
      <vt:lpstr>2. El corredor: objetivos</vt:lpstr>
      <vt:lpstr>Presentación de PowerPoint</vt:lpstr>
      <vt:lpstr>Presentación de PowerPoint</vt:lpstr>
      <vt:lpstr>3. la planificación </vt:lpstr>
      <vt:lpstr>3. trazado, polígonos, funcionalidad</vt:lpstr>
      <vt:lpstr>Presentación de PowerPoint</vt:lpstr>
      <vt:lpstr>3. polígonos de Centralidad  </vt:lpstr>
      <vt:lpstr>3. la polifuncionalidad</vt:lpstr>
      <vt:lpstr>3. La propuesta: ordenanza (PMDOT, PUOS)</vt:lpstr>
      <vt:lpstr>3. La propuesta: Politica de vivienda</vt:lpstr>
      <vt:lpstr>3. La propuesta: Urbanismo ciudadano</vt:lpstr>
      <vt:lpstr>4. PROCESO </vt:lpstr>
      <vt:lpstr>5. DEBATE Y DIFUSIÓN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corredor Metropolitano de Quito: el espacio público produce ciudad</dc:title>
  <dc:creator>Fernando Carrion Mena</dc:creator>
  <cp:lastModifiedBy>Fernando Carrion Mena</cp:lastModifiedBy>
  <cp:revision>18</cp:revision>
  <dcterms:created xsi:type="dcterms:W3CDTF">2019-09-12T20:56:00Z</dcterms:created>
  <dcterms:modified xsi:type="dcterms:W3CDTF">2019-09-16T13:28:00Z</dcterms:modified>
</cp:coreProperties>
</file>