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3" r:id="rId4"/>
    <p:sldId id="264" r:id="rId5"/>
    <p:sldId id="265" r:id="rId6"/>
    <p:sldId id="262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7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E1D959-89A9-4C65-809A-DDC35EFBD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8BB5E49-D218-40E6-BCD3-82758E589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D0616D0-B23A-40C6-9BEF-8FA4729E2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112A-0EFC-4085-BBD1-CB96E3A10FE4}" type="datetimeFigureOut">
              <a:rPr lang="es-EC" smtClean="0"/>
              <a:t>28/08/2019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35D742B-3EA1-4715-AFAF-41A628553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3F6220F-7E2C-4470-BA53-B6528B7FB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6335-9F39-4C61-8F37-DA0A7119DA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3203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0E3C9E5-1065-472F-82A0-8BB30908A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71DCCD7-375C-4E8D-899D-EAD6E13E8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55A6BFF-F57C-439A-98CE-70C74DED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112A-0EFC-4085-BBD1-CB96E3A10FE4}" type="datetimeFigureOut">
              <a:rPr lang="es-EC" smtClean="0"/>
              <a:t>28/08/2019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2C3C3ED-237A-4A75-8984-E85F282F6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D9DDE5F-CA4D-41D1-A926-E2B59DB7E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6335-9F39-4C61-8F37-DA0A7119DA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712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6C567E5-2391-4955-AB8B-CE69F12D7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CEE20DD-CE9A-4AEF-B86A-65CA13FB0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E9B749E-1E40-4ABF-809E-F1DF5E078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112A-0EFC-4085-BBD1-CB96E3A10FE4}" type="datetimeFigureOut">
              <a:rPr lang="es-EC" smtClean="0"/>
              <a:t>28/08/2019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FF6B496-D3F0-4963-97E4-E28B0BB96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6665FAD-FB1E-4772-B38D-8BF5C84E2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6335-9F39-4C61-8F37-DA0A7119DA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5390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DEE413C-E04E-4D99-9E90-80902A07B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986DCA6-11BD-4A84-810B-C8CC8B1DC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7E22D48-37AE-4105-AC08-AA3E0D283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112A-0EFC-4085-BBD1-CB96E3A10FE4}" type="datetimeFigureOut">
              <a:rPr lang="es-EC" smtClean="0"/>
              <a:t>28/08/2019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177F3D4-66E2-4982-83EC-871BCEDED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54CBF1D-90AA-42E1-82BB-04AF21D4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6335-9F39-4C61-8F37-DA0A7119DA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3367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710E12-7F30-45C4-B4B9-D008E5733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6AF1728-F371-489A-AA25-68E26A0A7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EC03C44-348D-448B-A078-CCB347302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112A-0EFC-4085-BBD1-CB96E3A10FE4}" type="datetimeFigureOut">
              <a:rPr lang="es-EC" smtClean="0"/>
              <a:t>28/08/2019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13BE335-A1B7-405E-AA5A-B353F7B10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E521BE2-DEAF-444C-8D89-BF95A172C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6335-9F39-4C61-8F37-DA0A7119DA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0405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BB5539-70A7-4F84-821B-4030ADD6D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A2A3DFA-C997-4EC6-815A-DDAB83214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B9F90EB-D155-48E2-BDAA-E1DFFE4AB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864F044-589B-44DC-9FB7-88EAB66DF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112A-0EFC-4085-BBD1-CB96E3A10FE4}" type="datetimeFigureOut">
              <a:rPr lang="es-EC" smtClean="0"/>
              <a:t>28/08/2019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853E23B-0BCA-4E00-B1E4-9FA5D2D25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8D1B93E-62EB-4790-B542-ED9C03B16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6335-9F39-4C61-8F37-DA0A7119DA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7822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F776EAC-A9C2-421E-850A-1ABDDB5C8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38111B9-7B18-4D41-917F-BE0C82437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10F31CA-2EF3-4B73-A200-25E758625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F075D98C-CD19-4B0F-9BC4-CD513CC793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7AC0CB2-3E1C-4ED7-859D-DCCD3EB78C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38B4324-7151-4BB3-9493-DF81CAA1E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112A-0EFC-4085-BBD1-CB96E3A10FE4}" type="datetimeFigureOut">
              <a:rPr lang="es-EC" smtClean="0"/>
              <a:t>28/08/2019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CB0DD26E-AADB-43E9-A225-F1D40C1BC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09753E47-017D-4FF4-9E9A-926C94E5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6335-9F39-4C61-8F37-DA0A7119DA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6251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BDCB032-B841-4889-912E-C881461E0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F44BF0A4-14CA-483E-9DC7-F4CBCB73F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112A-0EFC-4085-BBD1-CB96E3A10FE4}" type="datetimeFigureOut">
              <a:rPr lang="es-EC" smtClean="0"/>
              <a:t>28/08/2019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6C1A440B-881C-413E-9CC6-C7870D648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8BFDF28-01AC-44D9-BBE2-25A37425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6335-9F39-4C61-8F37-DA0A7119DA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0650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0F73838B-C054-483F-9400-F1B33CCE4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112A-0EFC-4085-BBD1-CB96E3A10FE4}" type="datetimeFigureOut">
              <a:rPr lang="es-EC" smtClean="0"/>
              <a:t>28/08/2019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7C5F871D-7E23-4C6B-81A8-4DCA88D66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5BA410F2-9054-4636-8974-EE52E98E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6335-9F39-4C61-8F37-DA0A7119DA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142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9541FA6-DAF6-4B7B-83A2-15BA90101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6228115-603A-4D3A-937B-EEB01A82B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590B400-1B8F-4245-8DFE-B61DBE054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1AEBEA9-5F18-4133-B4B6-EE9781E34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112A-0EFC-4085-BBD1-CB96E3A10FE4}" type="datetimeFigureOut">
              <a:rPr lang="es-EC" smtClean="0"/>
              <a:t>28/08/2019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6F6F62A-74E9-4A49-A48C-CA4C7C13F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DDF94EB-1AA1-4719-9E9D-4C7B16AD2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6335-9F39-4C61-8F37-DA0A7119DA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6223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5A4BF2-18DD-4E3A-8B0C-99AA7D5B2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E545BAD7-AD53-4CAE-9FE4-AEF1F2E08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98E5F1D-B4F6-438D-A007-FE7836356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0EEC1D0-B309-45F1-B084-F21219EE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112A-0EFC-4085-BBD1-CB96E3A10FE4}" type="datetimeFigureOut">
              <a:rPr lang="es-EC" smtClean="0"/>
              <a:t>28/08/2019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1C7298E-35C9-4EB9-9423-3AE65E25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57DFAF2-7929-4505-B3CB-EF7122B19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6335-9F39-4C61-8F37-DA0A7119DA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7272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BD3374F4-6C43-44F0-BCDF-922A3D38E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E4E812C-E8DB-4A78-B8FD-D9D2D9584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BA4B2AD-ABF2-42DD-AA26-4A8BB08B6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B112A-0EFC-4085-BBD1-CB96E3A10FE4}" type="datetimeFigureOut">
              <a:rPr lang="es-EC" smtClean="0"/>
              <a:t>28/08/2019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2E47540-FD09-4CED-A069-413670F8FB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3E21D90-0CCB-49C9-81ED-C90933E46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26335-9F39-4C61-8F37-DA0A7119DA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425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29E04681-D229-49FF-82F0-5C7C865668FA}"/>
              </a:ext>
            </a:extLst>
          </p:cNvPr>
          <p:cNvGrpSpPr/>
          <p:nvPr/>
        </p:nvGrpSpPr>
        <p:grpSpPr>
          <a:xfrm>
            <a:off x="2058871" y="1216395"/>
            <a:ext cx="7240637" cy="4213544"/>
            <a:chOff x="1771160" y="533349"/>
            <a:chExt cx="7240637" cy="4213544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xmlns="" id="{E2DAC499-AA78-4CF7-A83C-977FABFE8249}"/>
                </a:ext>
              </a:extLst>
            </p:cNvPr>
            <p:cNvGrpSpPr/>
            <p:nvPr/>
          </p:nvGrpSpPr>
          <p:grpSpPr>
            <a:xfrm>
              <a:off x="1771173" y="533349"/>
              <a:ext cx="7240623" cy="459138"/>
              <a:chOff x="1839502" y="0"/>
              <a:chExt cx="6953054" cy="459138"/>
            </a:xfrm>
          </p:grpSpPr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xmlns="" id="{EB2E7174-4154-4B41-8E44-7F3EFC86CEA3}"/>
                  </a:ext>
                </a:extLst>
              </p:cNvPr>
              <p:cNvSpPr/>
              <p:nvPr/>
            </p:nvSpPr>
            <p:spPr>
              <a:xfrm>
                <a:off x="1839502" y="0"/>
                <a:ext cx="6953054" cy="459138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xmlns="" id="{CA42CF97-5730-4BB4-9828-B47210FC3051}"/>
                  </a:ext>
                </a:extLst>
              </p:cNvPr>
              <p:cNvSpPr txBox="1"/>
              <p:nvPr/>
            </p:nvSpPr>
            <p:spPr>
              <a:xfrm>
                <a:off x="1839503" y="0"/>
                <a:ext cx="6953040" cy="4591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t" anchorCtr="0">
                <a:noAutofit/>
              </a:bodyPr>
              <a:lstStyle/>
              <a:p>
                <a:pPr marL="0" lvl="0" indent="0" algn="just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EC" sz="1400" kern="1200" dirty="0"/>
                  <a:t>Mesa de Trabajo Interna Equipo de  Secretaría de Territorio, Hábitat y Vivienda, (STHV), Secretaría General de Planificación, (SGP), Instituto Metropolitano de Planificación Urbana, (IMPU), Instituto de la Ciudad, (ICQ), delegados permanentes (Temas Diagnóstico Aprobación )</a:t>
                </a:r>
              </a:p>
              <a:p>
                <a:pPr marL="0" lvl="0" indent="0" algn="just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s-EC" sz="1400" kern="1200" dirty="0"/>
              </a:p>
            </p:txBody>
          </p:sp>
        </p:grp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xmlns="" id="{2018D635-1ED6-4EFF-A21F-40C5FDB14024}"/>
                </a:ext>
              </a:extLst>
            </p:cNvPr>
            <p:cNvGrpSpPr/>
            <p:nvPr/>
          </p:nvGrpSpPr>
          <p:grpSpPr>
            <a:xfrm>
              <a:off x="1771172" y="1512727"/>
              <a:ext cx="7240625" cy="468447"/>
              <a:chOff x="1583859" y="518958"/>
              <a:chExt cx="6152450" cy="468447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xmlns="" id="{8BB91951-27A2-4950-9457-404FC091F60C}"/>
                  </a:ext>
                </a:extLst>
              </p:cNvPr>
              <p:cNvSpPr/>
              <p:nvPr/>
            </p:nvSpPr>
            <p:spPr>
              <a:xfrm>
                <a:off x="1654427" y="528267"/>
                <a:ext cx="6081882" cy="459138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xmlns="" id="{2CA6A2BC-1ABE-43B5-83A0-3D048F227431}"/>
                  </a:ext>
                </a:extLst>
              </p:cNvPr>
              <p:cNvSpPr txBox="1"/>
              <p:nvPr/>
            </p:nvSpPr>
            <p:spPr>
              <a:xfrm>
                <a:off x="1583859" y="518958"/>
                <a:ext cx="6152436" cy="4591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t" anchorCtr="0">
                <a:noAutofit/>
              </a:bodyPr>
              <a:lstStyle/>
              <a:p>
                <a:pPr algn="just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C" sz="1400" dirty="0"/>
                  <a:t>Mesa de Trabajo Interna con delegados itinerantes del DMQ (Dependencias Municipales en base al mapa de actores, taller de participación, )</a:t>
                </a:r>
              </a:p>
            </p:txBody>
          </p:sp>
        </p:grp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xmlns="" id="{381960A8-E169-47A8-9463-DCCDEBF690A9}"/>
                </a:ext>
              </a:extLst>
            </p:cNvPr>
            <p:cNvGrpSpPr/>
            <p:nvPr/>
          </p:nvGrpSpPr>
          <p:grpSpPr>
            <a:xfrm>
              <a:off x="1771160" y="2281154"/>
              <a:ext cx="7240637" cy="1147846"/>
              <a:chOff x="1583849" y="984893"/>
              <a:chExt cx="6152460" cy="1147846"/>
            </a:xfrm>
          </p:grpSpPr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xmlns="" id="{B5E7F09D-19D7-4716-8CF8-C3B26F65FA38}"/>
                  </a:ext>
                </a:extLst>
              </p:cNvPr>
              <p:cNvSpPr/>
              <p:nvPr/>
            </p:nvSpPr>
            <p:spPr>
              <a:xfrm>
                <a:off x="1654427" y="984893"/>
                <a:ext cx="6081882" cy="459138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xmlns="" id="{D7F4FD57-56FB-48E9-9A29-679D0F785EF3}"/>
                  </a:ext>
                </a:extLst>
              </p:cNvPr>
              <p:cNvSpPr txBox="1"/>
              <p:nvPr/>
            </p:nvSpPr>
            <p:spPr>
              <a:xfrm>
                <a:off x="1583849" y="1558816"/>
                <a:ext cx="6152445" cy="57392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290" tIns="34290" rIns="34290" bIns="34290" numCol="1" spcCol="1270" anchor="t" anchorCtr="0">
                <a:noAutofit/>
              </a:bodyPr>
              <a:lstStyle/>
              <a:p>
                <a:pPr marL="0" lvl="0" indent="0" algn="just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EC" sz="1400" kern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  <a:cs typeface="+mn-cs"/>
                  </a:rPr>
                  <a:t>Mesa de Verificación – Interna Equipo </a:t>
                </a:r>
                <a:r>
                  <a:rPr lang="es-EC" sz="1400" kern="1200" dirty="0"/>
                  <a:t>de  Secretaría de Territorio, Hábitat y Vivienda, (STHV), Secretaría General de Planificación, (</a:t>
                </a:r>
                <a:r>
                  <a:rPr lang="es-EC" sz="1400" dirty="0"/>
                  <a:t>SGP), Instituto Metropolitano de Planificación Urbana, (IMPU), Instituto de la Ciudad, (ICQ) (Diagnóstico Aprobación ) </a:t>
                </a:r>
              </a:p>
            </p:txBody>
          </p:sp>
        </p:grpSp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xmlns="" id="{8DC195F0-4B0F-46DF-BC9B-7FF8D69D0972}"/>
                </a:ext>
              </a:extLst>
            </p:cNvPr>
            <p:cNvGrpSpPr/>
            <p:nvPr/>
          </p:nvGrpSpPr>
          <p:grpSpPr>
            <a:xfrm>
              <a:off x="1771160" y="3429000"/>
              <a:ext cx="7240637" cy="1317893"/>
              <a:chOff x="1583850" y="1466988"/>
              <a:chExt cx="6152459" cy="688707"/>
            </a:xfrm>
          </p:grpSpPr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xmlns="" id="{CC38C9BE-4147-481E-979F-776F75A9DEE5}"/>
                  </a:ext>
                </a:extLst>
              </p:cNvPr>
              <p:cNvSpPr/>
              <p:nvPr/>
            </p:nvSpPr>
            <p:spPr>
              <a:xfrm>
                <a:off x="1654427" y="1466988"/>
                <a:ext cx="6081882" cy="459138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xmlns="" id="{F2F6E72B-7C93-476F-8FA8-71002F25AB38}"/>
                  </a:ext>
                </a:extLst>
              </p:cNvPr>
              <p:cNvSpPr txBox="1"/>
              <p:nvPr/>
            </p:nvSpPr>
            <p:spPr>
              <a:xfrm>
                <a:off x="1583850" y="1696557"/>
                <a:ext cx="6152446" cy="4591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290" tIns="34290" rIns="34290" bIns="34290" numCol="1" spcCol="1270" anchor="t" anchorCtr="0">
                <a:noAutofit/>
              </a:bodyPr>
              <a:lstStyle/>
              <a:p>
                <a:pPr marL="0" lvl="0" indent="0" algn="just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EC" sz="1400" kern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  <a:cs typeface="+mn-cs"/>
                  </a:rPr>
                  <a:t>Mesa de  </a:t>
                </a:r>
                <a:r>
                  <a:rPr lang="es-EC" sz="1400" kern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  <a:cs typeface="+mn-cs"/>
                  </a:rPr>
                  <a:t>Particpación</a:t>
                </a:r>
                <a:r>
                  <a:rPr lang="es-EC" sz="1400" kern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  <a:cs typeface="+mn-cs"/>
                  </a:rPr>
                  <a:t> y Socialización  – Agentes Externos </a:t>
                </a:r>
                <a:endParaRPr lang="es-EC" sz="9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xmlns="" id="{38C52525-9834-43D6-93E4-E3C6A7FF1540}"/>
              </a:ext>
            </a:extLst>
          </p:cNvPr>
          <p:cNvCxnSpPr>
            <a:cxnSpLocks/>
          </p:cNvCxnSpPr>
          <p:nvPr/>
        </p:nvCxnSpPr>
        <p:spPr>
          <a:xfrm>
            <a:off x="1784733" y="533349"/>
            <a:ext cx="0" cy="50191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xmlns="" id="{51703C70-EF71-42C0-859F-EC8E61B537B3}"/>
              </a:ext>
            </a:extLst>
          </p:cNvPr>
          <p:cNvCxnSpPr>
            <a:cxnSpLocks/>
          </p:cNvCxnSpPr>
          <p:nvPr/>
        </p:nvCxnSpPr>
        <p:spPr>
          <a:xfrm>
            <a:off x="1057619" y="1099749"/>
            <a:ext cx="867493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89C48D51-F089-418A-89CA-F5B2A164CACF}"/>
              </a:ext>
            </a:extLst>
          </p:cNvPr>
          <p:cNvSpPr txBox="1"/>
          <p:nvPr/>
        </p:nvSpPr>
        <p:spPr>
          <a:xfrm>
            <a:off x="2058883" y="383886"/>
            <a:ext cx="3984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/>
              <a:t>Metodología de Trabajo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35677D7A-0AC3-409A-913B-D9CB68667A68}"/>
              </a:ext>
            </a:extLst>
          </p:cNvPr>
          <p:cNvSpPr txBox="1"/>
          <p:nvPr/>
        </p:nvSpPr>
        <p:spPr>
          <a:xfrm>
            <a:off x="2058871" y="2878857"/>
            <a:ext cx="7240609" cy="45913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t" anchorCtr="0">
            <a:noAutofit/>
          </a:bodyPr>
          <a:lstStyle/>
          <a:p>
            <a:pPr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400" dirty="0"/>
              <a:t>Mesa de Socialización actores políticos del DMQ ( Borrador Diagnostico )</a:t>
            </a:r>
          </a:p>
        </p:txBody>
      </p:sp>
    </p:spTree>
    <p:extLst>
      <p:ext uri="{BB962C8B-B14F-4D97-AF65-F5344CB8AC3E}">
        <p14:creationId xmlns:p14="http://schemas.microsoft.com/office/powerpoint/2010/main" val="31992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039D785E-6DE4-4923-85D5-18273B6178E9}"/>
              </a:ext>
            </a:extLst>
          </p:cNvPr>
          <p:cNvGrpSpPr/>
          <p:nvPr/>
        </p:nvGrpSpPr>
        <p:grpSpPr>
          <a:xfrm>
            <a:off x="1170534" y="50420"/>
            <a:ext cx="9834881" cy="6776797"/>
            <a:chOff x="57835" y="50420"/>
            <a:chExt cx="9834881" cy="6776797"/>
          </a:xfrm>
        </p:grpSpPr>
        <p:cxnSp>
          <p:nvCxnSpPr>
            <p:cNvPr id="3" name="Conector recto 2">
              <a:extLst>
                <a:ext uri="{FF2B5EF4-FFF2-40B4-BE49-F238E27FC236}">
                  <a16:creationId xmlns:a16="http://schemas.microsoft.com/office/drawing/2014/main" xmlns="" id="{56D7C726-C52D-470D-B1F2-984968B368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73196" y="480078"/>
              <a:ext cx="1" cy="6241055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xmlns="" id="{D368F581-FB18-424B-9EC7-63400140490A}"/>
                </a:ext>
              </a:extLst>
            </p:cNvPr>
            <p:cNvSpPr/>
            <p:nvPr/>
          </p:nvSpPr>
          <p:spPr>
            <a:xfrm>
              <a:off x="57835" y="50420"/>
              <a:ext cx="1553378" cy="42965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/>
                <a:t>Dimensiones</a:t>
              </a:r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xmlns="" id="{34462143-C8FD-47AF-A653-8E83096177BB}"/>
                </a:ext>
              </a:extLst>
            </p:cNvPr>
            <p:cNvSpPr/>
            <p:nvPr/>
          </p:nvSpPr>
          <p:spPr>
            <a:xfrm>
              <a:off x="2124030" y="94488"/>
              <a:ext cx="1553378" cy="38559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/>
                <a:t>TEMAS</a:t>
              </a: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xmlns="" id="{FCF7C43B-D8FD-47E9-8CDF-C21CCEF0AEC0}"/>
                </a:ext>
              </a:extLst>
            </p:cNvPr>
            <p:cNvSpPr/>
            <p:nvPr/>
          </p:nvSpPr>
          <p:spPr>
            <a:xfrm>
              <a:off x="121185" y="720052"/>
              <a:ext cx="1426677" cy="848299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C" sz="1400" b="1" dirty="0">
                  <a:solidFill>
                    <a:schemeClr val="tx1"/>
                  </a:solidFill>
                </a:rPr>
                <a:t>Espacial</a:t>
              </a: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58793338-ABCA-4F8E-A9A1-1CE36B52EEC8}"/>
                </a:ext>
              </a:extLst>
            </p:cNvPr>
            <p:cNvSpPr/>
            <p:nvPr/>
          </p:nvSpPr>
          <p:spPr>
            <a:xfrm>
              <a:off x="4004863" y="640908"/>
              <a:ext cx="2751486" cy="61863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EC" sz="1100" b="1" dirty="0"/>
                <a:t>Descripción del Territorio</a:t>
              </a:r>
            </a:p>
            <a:p>
              <a:pPr algn="just"/>
              <a:r>
                <a:rPr lang="es-EC" sz="1100" b="1" dirty="0"/>
                <a:t>Estructura territorial del DMQ</a:t>
              </a:r>
            </a:p>
            <a:p>
              <a:pPr algn="just"/>
              <a:r>
                <a:rPr lang="es-EC" sz="1100" b="1" dirty="0"/>
                <a:t>Estructura demográfica/ población del DMQ</a:t>
              </a:r>
            </a:p>
            <a:p>
              <a:pPr algn="just"/>
              <a:r>
                <a:rPr lang="es-EC" sz="1100" b="1" dirty="0"/>
                <a:t>Diagnostico de la Situación del Territorio</a:t>
              </a:r>
            </a:p>
            <a:p>
              <a:pPr algn="just"/>
              <a:r>
                <a:rPr lang="es-EC" sz="1100" b="1" dirty="0"/>
                <a:t>Escala Global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Competitividad a nivel nacional e internacional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Posicionamiento estratégico geográfico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Nodo económico regional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Patrimonio cultural y turístico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Quito nodo turístico</a:t>
              </a:r>
            </a:p>
            <a:p>
              <a:pPr algn="just"/>
              <a:r>
                <a:rPr lang="es-EC" sz="1100" b="1" dirty="0"/>
                <a:t>Escala Regional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Infraestructura y equipamientos sobre el territorio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Movilidad en el DMQ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Acceso y calidad de las infraestructuras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Suelo agrario, recursos naturales y zonas productoras de agua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Suelo Agrario y recursos naturales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Zonas Productoras de agua</a:t>
              </a:r>
            </a:p>
            <a:p>
              <a:pPr algn="just"/>
              <a:r>
                <a:rPr lang="es-EC" sz="1100" b="1" dirty="0"/>
                <a:t>Escala Metropolitana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Expansión Urbana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Crecimiento urbano y distribución de viviendas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Distribución de los asentamientos urbanos y la ecología circundante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Geografía y zonas de riesgo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Estructura del tejido urbano, centralidades  y densidad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Estructura y densidad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Estructura de áreas verdes y espacio baldíos</a:t>
              </a:r>
            </a:p>
            <a:p>
              <a:pPr algn="just"/>
              <a:r>
                <a:rPr lang="es-EC" sz="1100" b="1" dirty="0"/>
                <a:t>Escala local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Calidad en la construcción y las infraestructuras urbanas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100" dirty="0"/>
                <a:t>Imagen Urbana</a:t>
              </a:r>
            </a:p>
          </p:txBody>
        </p: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xmlns="" id="{2AF93432-0531-417A-8C01-C5DE7B7AC7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61201" y="567369"/>
              <a:ext cx="1" cy="6241055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F8C65E16-9A92-41FA-B149-F412B2196E0A}"/>
                </a:ext>
              </a:extLst>
            </p:cNvPr>
            <p:cNvSpPr/>
            <p:nvPr/>
          </p:nvSpPr>
          <p:spPr>
            <a:xfrm>
              <a:off x="1785916" y="640908"/>
              <a:ext cx="2102764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C" sz="1200" dirty="0"/>
                <a:t>Descripción del Territorio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C" sz="1200" dirty="0"/>
                <a:t>Estructura territorial del DMQ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C" sz="1200" dirty="0"/>
                <a:t>Análisis Escalar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C" sz="1200" dirty="0"/>
                <a:t>Población y tendencias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C" sz="1200" dirty="0"/>
                <a:t>Tenencia del suelo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C" sz="1200" dirty="0"/>
                <a:t>Servicios básicos acceso incluido vivienda (sistemas públicos de soporte)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C" sz="1200" dirty="0"/>
                <a:t>Asentamientos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C" sz="1200" dirty="0"/>
                <a:t>Equipamientos (sistemas públicos de soporte)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C" sz="1200" dirty="0"/>
                <a:t>Espacios baldío del DMQ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s-EC" sz="1200" dirty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s-EC" sz="1200" dirty="0"/>
            </a:p>
          </p:txBody>
        </p:sp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xmlns="" id="{6ACAEBBC-17D3-492E-BCA2-AA2D5B53D62D}"/>
                </a:ext>
              </a:extLst>
            </p:cNvPr>
            <p:cNvSpPr/>
            <p:nvPr/>
          </p:nvSpPr>
          <p:spPr>
            <a:xfrm>
              <a:off x="4382389" y="94488"/>
              <a:ext cx="1553378" cy="38559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/>
                <a:t>PMDOT</a:t>
              </a:r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xmlns="" id="{62DC0688-DB0F-4A3D-A4DF-10F4061BF57F}"/>
                </a:ext>
              </a:extLst>
            </p:cNvPr>
            <p:cNvSpPr/>
            <p:nvPr/>
          </p:nvSpPr>
          <p:spPr>
            <a:xfrm>
              <a:off x="7392316" y="102728"/>
              <a:ext cx="1981183" cy="38559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400" dirty="0"/>
                <a:t>Propuesta IMPU</a:t>
              </a:r>
            </a:p>
          </p:txBody>
        </p: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xmlns="" id="{94DBCC9F-568F-4C05-B8B3-F0D2FF9931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73100" y="488318"/>
              <a:ext cx="1" cy="6241055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xmlns="" id="{BA385127-9CDC-4B64-8DB2-27B55C8D0F3C}"/>
                </a:ext>
              </a:extLst>
            </p:cNvPr>
            <p:cNvSpPr/>
            <p:nvPr/>
          </p:nvSpPr>
          <p:spPr>
            <a:xfrm>
              <a:off x="7157801" y="698016"/>
              <a:ext cx="2583253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EC" sz="1200" b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Descripción del Territorio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Estructura Territorial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Población y tendencias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Densidad población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Tenencia del suelo</a:t>
              </a:r>
              <a:endParaRPr lang="es-EC" sz="1200" b="1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Servicios básicos acceso incluido vivienda (sistemas públicos de soporte)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Asentamientos humanos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Equipamientos (sistemas públicos de soporte)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Espacios baldío del DMQ (Lotes vacantes)</a:t>
              </a:r>
            </a:p>
            <a:p>
              <a:pPr algn="just"/>
              <a:endParaRPr lang="es-EC" sz="1200" b="1" dirty="0"/>
            </a:p>
            <a:p>
              <a:pPr algn="just"/>
              <a:r>
                <a:rPr lang="es-EC" sz="1200" b="1" dirty="0"/>
                <a:t>Análisis Escalar del DMQ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Global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Regional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Metropolitana (Centralidades)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Zonal (</a:t>
              </a:r>
              <a:r>
                <a:rPr lang="es-EC" sz="1200" dirty="0" err="1">
                  <a:latin typeface="Calibri" panose="020F0502020204030204" pitchFamily="34" charset="0"/>
                  <a:cs typeface="Times New Roman" panose="02020603050405020304" pitchFamily="18" charset="0"/>
                </a:rPr>
                <a:t>Microcentraldiades</a:t>
              </a:r>
              <a:r>
                <a:rPr lang="es-EC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Local (Barrios Sostenibles)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endParaRPr lang="es-EC" sz="1200" b="1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/>
              <a:endParaRPr lang="es-EC" sz="1200" b="1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/>
              <a:endParaRPr lang="es-EC" sz="1200" b="1" dirty="0"/>
            </a:p>
            <a:p>
              <a:pPr algn="just"/>
              <a:endParaRPr lang="es-EC" sz="1200" b="1" dirty="0"/>
            </a:p>
          </p:txBody>
        </p:sp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xmlns="" id="{8DE2F19B-38F5-4A40-BB9C-723862A4A0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92715" y="534484"/>
              <a:ext cx="1" cy="6241055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07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B1445B9E-166B-48CC-9B6C-5A7CFB99BA60}"/>
              </a:ext>
            </a:extLst>
          </p:cNvPr>
          <p:cNvGrpSpPr/>
          <p:nvPr/>
        </p:nvGrpSpPr>
        <p:grpSpPr>
          <a:xfrm>
            <a:off x="1229595" y="413130"/>
            <a:ext cx="9736874" cy="6640624"/>
            <a:chOff x="105876" y="545334"/>
            <a:chExt cx="9736874" cy="6640624"/>
          </a:xfrm>
        </p:grpSpPr>
        <p:cxnSp>
          <p:nvCxnSpPr>
            <p:cNvPr id="3" name="Conector recto 2">
              <a:extLst>
                <a:ext uri="{FF2B5EF4-FFF2-40B4-BE49-F238E27FC236}">
                  <a16:creationId xmlns:a16="http://schemas.microsoft.com/office/drawing/2014/main" xmlns="" id="{56D7C726-C52D-470D-B1F2-984968B368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75651" y="545334"/>
              <a:ext cx="1" cy="6241055"/>
            </a:xfrm>
            <a:prstGeom prst="line">
              <a:avLst/>
            </a:prstGeom>
            <a:ln w="9525" cap="flat" cmpd="sng" algn="ctr">
              <a:solidFill>
                <a:srgbClr val="7030A0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xmlns="" id="{D368F581-FB18-424B-9EC7-63400140490A}"/>
                </a:ext>
              </a:extLst>
            </p:cNvPr>
            <p:cNvSpPr/>
            <p:nvPr/>
          </p:nvSpPr>
          <p:spPr>
            <a:xfrm>
              <a:off x="105876" y="567369"/>
              <a:ext cx="1553378" cy="429658"/>
            </a:xfrm>
            <a:prstGeom prst="roundRect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/>
                <a:t>Dimensiones</a:t>
              </a:r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xmlns="" id="{34462143-C8FD-47AF-A653-8E83096177BB}"/>
                </a:ext>
              </a:extLst>
            </p:cNvPr>
            <p:cNvSpPr/>
            <p:nvPr/>
          </p:nvSpPr>
          <p:spPr>
            <a:xfrm>
              <a:off x="2116162" y="567369"/>
              <a:ext cx="1553378" cy="38559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/>
                <a:t>TEMAS</a:t>
              </a: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xmlns="" id="{FCF7C43B-D8FD-47E9-8CDF-C21CCEF0AEC0}"/>
                </a:ext>
              </a:extLst>
            </p:cNvPr>
            <p:cNvSpPr/>
            <p:nvPr/>
          </p:nvSpPr>
          <p:spPr>
            <a:xfrm>
              <a:off x="121186" y="1294483"/>
              <a:ext cx="1426677" cy="848299"/>
            </a:xfrm>
            <a:prstGeom prst="ellipse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C" sz="1400" b="1" dirty="0">
                  <a:solidFill>
                    <a:schemeClr val="tx1"/>
                  </a:solidFill>
                </a:rPr>
                <a:t>Social</a:t>
              </a: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58793338-ABCA-4F8E-A9A1-1CE36B52EEC8}"/>
                </a:ext>
              </a:extLst>
            </p:cNvPr>
            <p:cNvSpPr/>
            <p:nvPr/>
          </p:nvSpPr>
          <p:spPr>
            <a:xfrm>
              <a:off x="4152419" y="1184315"/>
              <a:ext cx="2751486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1" indent="-285750" algn="just">
                <a:buFont typeface="Arial" panose="020B0604020202020204" pitchFamily="34" charset="0"/>
                <a:buChar char="•"/>
              </a:pPr>
              <a:r>
                <a:rPr lang="es-ES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Sector Educación</a:t>
              </a:r>
              <a:endParaRPr lang="es-EC" sz="12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lvl="1" indent="-285750" algn="just">
                <a:buFont typeface="Arial" panose="020B0604020202020204" pitchFamily="34" charset="0"/>
                <a:buChar char="•"/>
              </a:pPr>
              <a:r>
                <a:rPr lang="es-ES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Sector Salud</a:t>
              </a:r>
              <a:endParaRPr lang="es-EC" sz="12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lvl="1" indent="-285750" algn="just">
                <a:buFont typeface="Arial" panose="020B0604020202020204" pitchFamily="34" charset="0"/>
                <a:buChar char="•"/>
              </a:pPr>
              <a:r>
                <a:rPr lang="es-ES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Sector Inclusión Social</a:t>
              </a:r>
              <a:endParaRPr lang="es-EC" sz="12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lvl="1" indent="-285750" algn="just">
                <a:buFont typeface="Arial" panose="020B0604020202020204" pitchFamily="34" charset="0"/>
                <a:buChar char="•"/>
              </a:pPr>
              <a:r>
                <a:rPr lang="es-ES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Sector Cultura</a:t>
              </a:r>
              <a:endParaRPr lang="es-EC" sz="12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lvl="1" indent="-285750" algn="just">
                <a:buFont typeface="Arial" panose="020B0604020202020204" pitchFamily="34" charset="0"/>
                <a:buChar char="•"/>
              </a:pPr>
              <a:r>
                <a:rPr lang="es-ES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Sector Participación </a:t>
              </a:r>
            </a:p>
            <a:p>
              <a:pPr marL="0" lvl="1" algn="just"/>
              <a:r>
                <a:rPr lang="es-ES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        Ciudadana	</a:t>
              </a:r>
              <a:endParaRPr lang="es-EC" sz="12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lvl="1" indent="-285750" algn="just">
                <a:buFont typeface="Arial" panose="020B0604020202020204" pitchFamily="34" charset="0"/>
                <a:buChar char="•"/>
              </a:pPr>
              <a:r>
                <a:rPr lang="es-ES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Sector Gobernanza</a:t>
              </a:r>
              <a:endParaRPr lang="es-EC" sz="12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lvl="1" indent="-285750" algn="just">
                <a:buFont typeface="Arial" panose="020B0604020202020204" pitchFamily="34" charset="0"/>
                <a:buChar char="•"/>
              </a:pPr>
              <a:r>
                <a:rPr lang="es-ES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Sector Seguridad Ciudadana</a:t>
              </a:r>
              <a:endParaRPr lang="es-EC" sz="12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xmlns="" id="{2AF93432-0531-417A-8C01-C5DE7B7AC7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61201" y="567369"/>
              <a:ext cx="1" cy="6241055"/>
            </a:xfrm>
            <a:prstGeom prst="line">
              <a:avLst/>
            </a:prstGeom>
            <a:ln w="9525" cap="flat" cmpd="sng" algn="ctr">
              <a:solidFill>
                <a:srgbClr val="7030A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F8C65E16-9A92-41FA-B149-F412B2196E0A}"/>
                </a:ext>
              </a:extLst>
            </p:cNvPr>
            <p:cNvSpPr/>
            <p:nvPr/>
          </p:nvSpPr>
          <p:spPr>
            <a:xfrm>
              <a:off x="1771728" y="1200699"/>
              <a:ext cx="2189473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Demografía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Migración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Recreación y deporte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Educación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Salud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Inclusión social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Cultura y Ocio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Participación Ciudadana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Seguridad Ciudadana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Vivienda digna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Patrimonio (Inmaterial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y Material)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Identidad cultural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Turismo</a:t>
              </a:r>
            </a:p>
            <a:p>
              <a:pPr algn="just"/>
              <a:endParaRPr lang="es-EC" sz="1200" dirty="0"/>
            </a:p>
          </p:txBody>
        </p:sp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xmlns="" id="{6ACAEBBC-17D3-492E-BCA2-AA2D5B53D62D}"/>
                </a:ext>
              </a:extLst>
            </p:cNvPr>
            <p:cNvSpPr/>
            <p:nvPr/>
          </p:nvSpPr>
          <p:spPr>
            <a:xfrm>
              <a:off x="4362582" y="561858"/>
              <a:ext cx="1553378" cy="38559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/>
                <a:t>PMDOT</a:t>
              </a:r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xmlns="" id="{62DC0688-DB0F-4A3D-A4DF-10F4061BF57F}"/>
                </a:ext>
              </a:extLst>
            </p:cNvPr>
            <p:cNvSpPr/>
            <p:nvPr/>
          </p:nvSpPr>
          <p:spPr>
            <a:xfrm>
              <a:off x="7326360" y="589403"/>
              <a:ext cx="1981183" cy="38559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400" dirty="0"/>
                <a:t>Propuesta IMPU</a:t>
              </a:r>
            </a:p>
          </p:txBody>
        </p: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xmlns="" id="{94DBCC9F-568F-4C05-B8B3-F0D2FF9931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91153" y="616945"/>
              <a:ext cx="1" cy="6241055"/>
            </a:xfrm>
            <a:prstGeom prst="line">
              <a:avLst/>
            </a:prstGeom>
            <a:ln>
              <a:solidFill>
                <a:srgbClr val="7030A0"/>
              </a:solidFill>
              <a:headEnd type="arrow" w="med" len="med"/>
              <a:tailEnd type="arrow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xmlns="" id="{BA385127-9CDC-4B64-8DB2-27B55C8D0F3C}"/>
                </a:ext>
              </a:extLst>
            </p:cNvPr>
            <p:cNvSpPr/>
            <p:nvPr/>
          </p:nvSpPr>
          <p:spPr>
            <a:xfrm>
              <a:off x="7082816" y="1184315"/>
              <a:ext cx="2583253" cy="6001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EC" sz="1200" b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Demografía del DMQ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S" sz="1200" dirty="0"/>
                <a:t>Indicadores poblacionales en el DMQ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S" sz="1200" dirty="0"/>
                <a:t>Proyección poblacional del DMQ por grupos de edad y sexo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S" sz="1200" dirty="0"/>
                <a:t>Grupos migratorios y población flotante del DMQ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Ventas ambulantes en el DMQ</a:t>
              </a:r>
            </a:p>
            <a:p>
              <a:pPr algn="just"/>
              <a:r>
                <a:rPr lang="es-EC" sz="1200" b="1" dirty="0"/>
                <a:t>Educación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Indicadores educativos del DMQ</a:t>
              </a:r>
            </a:p>
            <a:p>
              <a:pPr algn="just"/>
              <a:r>
                <a:rPr lang="es-EC" sz="1200" b="1" dirty="0"/>
                <a:t>Salud 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Indicadores salud del DMQ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S" sz="1200" dirty="0"/>
                <a:t>Indicadores de Maternidad, mortalidad y natalidad en el DMQ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S" sz="1200" dirty="0"/>
                <a:t>Cobertura de afiliación en el DMQ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S" sz="1200" dirty="0"/>
                <a:t>Tasas de enfermedades crónicas </a:t>
              </a:r>
              <a:endParaRPr lang="es-EC" sz="1200" b="1" dirty="0"/>
            </a:p>
            <a:p>
              <a:pPr algn="just"/>
              <a:r>
                <a:rPr lang="es-EC" sz="1200" b="1" dirty="0"/>
                <a:t>Recreación y deporte </a:t>
              </a:r>
            </a:p>
            <a:p>
              <a:pPr algn="just"/>
              <a:r>
                <a:rPr lang="es-EC" sz="1200" b="1" dirty="0"/>
                <a:t>Inclusión social </a:t>
              </a:r>
            </a:p>
            <a:p>
              <a:pPr algn="just"/>
              <a:r>
                <a:rPr lang="es-EC" sz="1200" b="1" dirty="0"/>
                <a:t>Cultura y Ocio</a:t>
              </a:r>
            </a:p>
            <a:p>
              <a:pPr algn="just"/>
              <a:r>
                <a:rPr lang="es-EC" sz="1200" b="1" dirty="0"/>
                <a:t>Participación Ciudadana</a:t>
              </a:r>
            </a:p>
            <a:p>
              <a:pPr algn="just"/>
              <a:r>
                <a:rPr lang="es-EC" sz="1200" b="1" dirty="0"/>
                <a:t>Seguridad Ciudadana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Indicadores seguridad del DMQ</a:t>
              </a:r>
              <a:endParaRPr lang="es-EC" sz="1200" b="1" dirty="0"/>
            </a:p>
            <a:p>
              <a:pPr algn="just"/>
              <a:r>
                <a:rPr lang="es-EC" sz="1200" b="1" dirty="0"/>
                <a:t>Identidad cultural</a:t>
              </a:r>
            </a:p>
            <a:p>
              <a:pPr algn="just"/>
              <a:r>
                <a:rPr lang="es-EC" sz="1200" b="1" dirty="0"/>
                <a:t>Patrimonio </a:t>
              </a:r>
              <a:r>
                <a:rPr lang="es-EC" sz="1200" dirty="0"/>
                <a:t> </a:t>
              </a:r>
              <a:r>
                <a:rPr lang="es-EC" sz="1200" b="1" dirty="0"/>
                <a:t>(Inmaterial y Material)</a:t>
              </a:r>
            </a:p>
            <a:p>
              <a:pPr algn="just"/>
              <a:r>
                <a:rPr lang="es-EC" sz="1200" b="1" dirty="0"/>
                <a:t>Vivienda digna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Barrios atendidos en el DMQ</a:t>
              </a:r>
            </a:p>
            <a:p>
              <a:pPr algn="just"/>
              <a:r>
                <a:rPr lang="es-EC" sz="1200" dirty="0"/>
                <a:t> </a:t>
              </a:r>
            </a:p>
            <a:p>
              <a:pPr algn="just"/>
              <a:endParaRPr lang="es-EC" sz="1200" dirty="0"/>
            </a:p>
            <a:p>
              <a:pPr algn="just"/>
              <a:endParaRPr lang="es-EC" sz="1200" b="1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/>
              <a:endParaRPr lang="es-EC" sz="1200" b="1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/>
              <a:endParaRPr lang="es-EC" sz="1200" b="1" dirty="0"/>
            </a:p>
            <a:p>
              <a:pPr algn="just"/>
              <a:endParaRPr lang="es-EC" sz="1200" b="1" dirty="0"/>
            </a:p>
          </p:txBody>
        </p:sp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xmlns="" id="{99FD5B20-5503-4A26-BFEC-C013F350F9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42749" y="561858"/>
              <a:ext cx="1" cy="6241055"/>
            </a:xfrm>
            <a:prstGeom prst="line">
              <a:avLst/>
            </a:prstGeom>
            <a:ln w="9525" cap="flat" cmpd="sng" algn="ctr">
              <a:solidFill>
                <a:srgbClr val="7030A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881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xmlns="" id="{D341E1EE-48F9-4378-BDF0-78CDB12FAE05}"/>
              </a:ext>
            </a:extLst>
          </p:cNvPr>
          <p:cNvCxnSpPr>
            <a:cxnSpLocks/>
          </p:cNvCxnSpPr>
          <p:nvPr/>
        </p:nvCxnSpPr>
        <p:spPr>
          <a:xfrm flipH="1">
            <a:off x="10837708" y="616945"/>
            <a:ext cx="1" cy="6241055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xmlns="" id="{56D7C726-C52D-470D-B1F2-984968B36884}"/>
              </a:ext>
            </a:extLst>
          </p:cNvPr>
          <p:cNvCxnSpPr>
            <a:cxnSpLocks/>
          </p:cNvCxnSpPr>
          <p:nvPr/>
        </p:nvCxnSpPr>
        <p:spPr>
          <a:xfrm flipH="1">
            <a:off x="2855301" y="545334"/>
            <a:ext cx="1" cy="6241055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D368F581-FB18-424B-9EC7-63400140490A}"/>
              </a:ext>
            </a:extLst>
          </p:cNvPr>
          <p:cNvSpPr/>
          <p:nvPr/>
        </p:nvSpPr>
        <p:spPr>
          <a:xfrm>
            <a:off x="1188029" y="132197"/>
            <a:ext cx="1553378" cy="42965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Dimensiones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xmlns="" id="{34462143-C8FD-47AF-A653-8E83096177BB}"/>
              </a:ext>
            </a:extLst>
          </p:cNvPr>
          <p:cNvSpPr/>
          <p:nvPr/>
        </p:nvSpPr>
        <p:spPr>
          <a:xfrm>
            <a:off x="3171387" y="159743"/>
            <a:ext cx="1553378" cy="3855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TEMAS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xmlns="" id="{FCF7C43B-D8FD-47E9-8CDF-C21CCEF0AEC0}"/>
              </a:ext>
            </a:extLst>
          </p:cNvPr>
          <p:cNvSpPr/>
          <p:nvPr/>
        </p:nvSpPr>
        <p:spPr>
          <a:xfrm>
            <a:off x="1244669" y="870333"/>
            <a:ext cx="1426677" cy="848299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tx1"/>
                </a:solidFill>
              </a:rPr>
              <a:t>Económico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xmlns="" id="{58793338-ABCA-4F8E-A9A1-1CE36B52EEC8}"/>
              </a:ext>
            </a:extLst>
          </p:cNvPr>
          <p:cNvSpPr/>
          <p:nvPr/>
        </p:nvSpPr>
        <p:spPr>
          <a:xfrm>
            <a:off x="5103499" y="856357"/>
            <a:ext cx="275148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Situación económica del DMQ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Producto Interno Bruto Cantonal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Población Ocupada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Desempleo y subempleo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Inflación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Caracterización empresarial y análisis territorial</a:t>
            </a:r>
          </a:p>
          <a:p>
            <a:pPr algn="just"/>
            <a:r>
              <a:rPr lang="es-ES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Áreas de análisis de la Competitividad Urbana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Inversión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Producción Local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Recurso humano y conocimiento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Acceso a financiamiento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Innovación empresarial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Emprendimiento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Economía Popular en el DMQ</a:t>
            </a:r>
          </a:p>
          <a:p>
            <a:pPr algn="just"/>
            <a:r>
              <a:rPr lang="es-ES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Competitividad internacional del DMQ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Ciudades en Movimiento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Atractividad de Negocios e Inversiones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Aglomeración industrial, especialización productiva y encadenamientos productivos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Especialización Productiva en el DMQ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Encadenamientos productivos en el DMQ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Aglomeración Industrial en el DMQ</a:t>
            </a:r>
          </a:p>
          <a:p>
            <a:pPr algn="just"/>
            <a:r>
              <a:rPr lang="es-ES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Estado del sistema de competitividad</a:t>
            </a:r>
          </a:p>
          <a:p>
            <a:pPr algn="just"/>
            <a:r>
              <a:rPr lang="es-ES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Estado del sistema institucional</a:t>
            </a:r>
          </a:p>
          <a:p>
            <a:pPr algn="just"/>
            <a:r>
              <a:rPr lang="es-ES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Estado del Entorno económico del DMQ</a:t>
            </a:r>
          </a:p>
          <a:p>
            <a:pPr algn="just"/>
            <a:r>
              <a:rPr lang="es-ES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Estado de los factores de competitividad</a:t>
            </a:r>
          </a:p>
          <a:p>
            <a:pPr algn="just"/>
            <a:r>
              <a:rPr lang="es-ES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Fuerzas de Aglomeración/Dispersión y de Especialización/Diversificación</a:t>
            </a:r>
            <a:endParaRPr lang="es-EC" sz="1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2AF93432-0531-417A-8C01-C5DE7B7AC739}"/>
              </a:ext>
            </a:extLst>
          </p:cNvPr>
          <p:cNvCxnSpPr>
            <a:cxnSpLocks/>
          </p:cNvCxnSpPr>
          <p:nvPr/>
        </p:nvCxnSpPr>
        <p:spPr>
          <a:xfrm flipH="1">
            <a:off x="5040851" y="567369"/>
            <a:ext cx="1" cy="6241055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F8C65E16-9A92-41FA-B149-F412B2196E0A}"/>
              </a:ext>
            </a:extLst>
          </p:cNvPr>
          <p:cNvSpPr/>
          <p:nvPr/>
        </p:nvSpPr>
        <p:spPr>
          <a:xfrm>
            <a:off x="2829034" y="870333"/>
            <a:ext cx="22744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s-EC" sz="1200" dirty="0"/>
              <a:t>Producción Interna y Externa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s-EC" sz="1200" dirty="0"/>
              <a:t>Inversión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s-EC" sz="1200" dirty="0"/>
              <a:t>Población, Empleo, Subempleo e Ingreso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s-EC" sz="1200" dirty="0"/>
              <a:t>Competitividad Nacional e Internacional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s-EC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Seguridad y soberanía alimentaria</a:t>
            </a:r>
          </a:p>
          <a:p>
            <a:endParaRPr lang="es-EC" sz="1200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s-EC" sz="1200" dirty="0"/>
              <a:t>Sistemas de bienes y mercancías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s-EC" sz="1200" dirty="0"/>
              <a:t>Estado Sistema Poblacional</a:t>
            </a:r>
          </a:p>
          <a:p>
            <a:r>
              <a:rPr lang="es-EC" sz="1200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C" sz="1200" dirty="0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xmlns="" id="{6ACAEBBC-17D3-492E-BCA2-AA2D5B53D62D}"/>
              </a:ext>
            </a:extLst>
          </p:cNvPr>
          <p:cNvSpPr/>
          <p:nvPr/>
        </p:nvSpPr>
        <p:spPr>
          <a:xfrm>
            <a:off x="5622272" y="170755"/>
            <a:ext cx="1553378" cy="3855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PMDOT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xmlns="" id="{62DC0688-DB0F-4A3D-A4DF-10F4061BF57F}"/>
              </a:ext>
            </a:extLst>
          </p:cNvPr>
          <p:cNvSpPr/>
          <p:nvPr/>
        </p:nvSpPr>
        <p:spPr>
          <a:xfrm>
            <a:off x="8367415" y="192790"/>
            <a:ext cx="1981183" cy="3855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Propuesta IMPU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xmlns="" id="{94DBCC9F-568F-4C05-B8B3-F0D2FF9931DA}"/>
              </a:ext>
            </a:extLst>
          </p:cNvPr>
          <p:cNvCxnSpPr>
            <a:cxnSpLocks/>
          </p:cNvCxnSpPr>
          <p:nvPr/>
        </p:nvCxnSpPr>
        <p:spPr>
          <a:xfrm flipH="1">
            <a:off x="7968298" y="539821"/>
            <a:ext cx="1" cy="6241055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BA385127-9CDC-4B64-8DB2-27B55C8D0F3C}"/>
              </a:ext>
            </a:extLst>
          </p:cNvPr>
          <p:cNvSpPr/>
          <p:nvPr/>
        </p:nvSpPr>
        <p:spPr>
          <a:xfrm>
            <a:off x="8166789" y="856357"/>
            <a:ext cx="258325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Situación Económica del DMQ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Producto Interno Bruto Cantonal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Población Ocupada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Empleo, Desempleo y subempleo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Ingresos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Inflación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Caracterización empresarial y análisis territorial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Mercado del suelo urbano y rural</a:t>
            </a:r>
          </a:p>
          <a:p>
            <a:pPr algn="just"/>
            <a:endParaRPr lang="es-EC" sz="1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C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Competitividad territorial nacional e internacional del DMQ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Inversión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Producción Local: urbana y rural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Recursos humano y conocimiento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Acceso a financiamiento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Desarrollo e Innovación empresarial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Emprendimientos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C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Cadenas Productivas</a:t>
            </a:r>
            <a:endParaRPr lang="es-E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Economía Popular y Solidaria en el DMQ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C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Responsabilidad Social de empresas en el DMQ</a:t>
            </a:r>
          </a:p>
          <a:p>
            <a:pPr algn="just"/>
            <a:endParaRPr lang="es-EC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C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Seguridad y soberanía alimentaria</a:t>
            </a:r>
          </a:p>
          <a:p>
            <a:pPr algn="just"/>
            <a:endParaRPr lang="es-EC" sz="1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C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Sistema de Bienes y mercancías en el DMQ</a:t>
            </a:r>
          </a:p>
          <a:p>
            <a:pPr algn="just"/>
            <a:endParaRPr lang="es-ES" sz="1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Estado del sistema institucional</a:t>
            </a:r>
          </a:p>
          <a:p>
            <a:pPr algn="just"/>
            <a:endParaRPr lang="es-EC" sz="1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C" sz="1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C" sz="1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C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C" sz="1200" b="1" dirty="0"/>
          </a:p>
          <a:p>
            <a:pPr algn="just"/>
            <a:endParaRPr lang="es-EC" sz="1200" b="1" dirty="0"/>
          </a:p>
        </p:txBody>
      </p:sp>
    </p:spTree>
    <p:extLst>
      <p:ext uri="{BB962C8B-B14F-4D97-AF65-F5344CB8AC3E}">
        <p14:creationId xmlns:p14="http://schemas.microsoft.com/office/powerpoint/2010/main" val="345267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A2E674EA-F95D-4D87-AB23-D11C08F05EBA}"/>
              </a:ext>
            </a:extLst>
          </p:cNvPr>
          <p:cNvGrpSpPr/>
          <p:nvPr/>
        </p:nvGrpSpPr>
        <p:grpSpPr>
          <a:xfrm>
            <a:off x="1130447" y="545333"/>
            <a:ext cx="9595019" cy="6293158"/>
            <a:chOff x="105876" y="545333"/>
            <a:chExt cx="9595019" cy="6293158"/>
          </a:xfrm>
        </p:grpSpPr>
        <p:cxnSp>
          <p:nvCxnSpPr>
            <p:cNvPr id="3" name="Conector recto 2">
              <a:extLst>
                <a:ext uri="{FF2B5EF4-FFF2-40B4-BE49-F238E27FC236}">
                  <a16:creationId xmlns:a16="http://schemas.microsoft.com/office/drawing/2014/main" xmlns="" id="{56D7C726-C52D-470D-B1F2-984968B368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75651" y="545334"/>
              <a:ext cx="1" cy="6241055"/>
            </a:xfrm>
            <a:prstGeom prst="line">
              <a:avLst/>
            </a:prstGeom>
            <a:ln w="9525" cap="flat" cmpd="sng" algn="ctr">
              <a:solidFill>
                <a:schemeClr val="accent6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xmlns="" id="{D368F581-FB18-424B-9EC7-63400140490A}"/>
                </a:ext>
              </a:extLst>
            </p:cNvPr>
            <p:cNvSpPr/>
            <p:nvPr/>
          </p:nvSpPr>
          <p:spPr>
            <a:xfrm>
              <a:off x="105876" y="567369"/>
              <a:ext cx="1553378" cy="429658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/>
                <a:t>Dimensiones</a:t>
              </a:r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xmlns="" id="{34462143-C8FD-47AF-A653-8E83096177BB}"/>
                </a:ext>
              </a:extLst>
            </p:cNvPr>
            <p:cNvSpPr/>
            <p:nvPr/>
          </p:nvSpPr>
          <p:spPr>
            <a:xfrm>
              <a:off x="2116162" y="567369"/>
              <a:ext cx="1553378" cy="38559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/>
                <a:t>TEMAS</a:t>
              </a: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xmlns="" id="{FCF7C43B-D8FD-47E9-8CDF-C21CCEF0AEC0}"/>
                </a:ext>
              </a:extLst>
            </p:cNvPr>
            <p:cNvSpPr/>
            <p:nvPr/>
          </p:nvSpPr>
          <p:spPr>
            <a:xfrm>
              <a:off x="121186" y="1294483"/>
              <a:ext cx="1426677" cy="848299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C" sz="1400" b="1" dirty="0">
                  <a:solidFill>
                    <a:schemeClr val="tx1"/>
                  </a:solidFill>
                </a:rPr>
                <a:t>Ambiental</a:t>
              </a: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58793338-ABCA-4F8E-A9A1-1CE36B52EEC8}"/>
                </a:ext>
              </a:extLst>
            </p:cNvPr>
            <p:cNvSpPr/>
            <p:nvPr/>
          </p:nvSpPr>
          <p:spPr>
            <a:xfrm>
              <a:off x="4149145" y="1184315"/>
              <a:ext cx="2751486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EC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 huella ecológica del DMQ</a:t>
              </a:r>
            </a:p>
            <a:p>
              <a:pPr algn="just"/>
              <a:r>
                <a:rPr lang="es-EC" sz="1200" b="1" dirty="0"/>
                <a:t>La Huella de carbono del DMQ</a:t>
              </a:r>
            </a:p>
            <a:p>
              <a:pPr algn="just" defTabSz="452438"/>
              <a:r>
                <a:rPr lang="es-EC" sz="1200" dirty="0"/>
                <a:t>	Calidad del aire por</a:t>
              </a:r>
            </a:p>
            <a:p>
              <a:pPr algn="just" defTabSz="452438"/>
              <a:r>
                <a:rPr lang="es-EC" sz="1200" dirty="0"/>
                <a:t>	indicadores específicos</a:t>
              </a:r>
            </a:p>
            <a:p>
              <a:pPr algn="just" defTabSz="452438"/>
              <a:r>
                <a:rPr lang="es-EC" sz="1200" dirty="0"/>
                <a:t>	El índice Quiteño, IQCA</a:t>
              </a:r>
            </a:p>
            <a:p>
              <a:pPr algn="just" defTabSz="452438"/>
              <a:r>
                <a:rPr lang="es-EC" sz="1200" dirty="0"/>
                <a:t>            Emisiones Totales de Efecto </a:t>
              </a:r>
            </a:p>
            <a:p>
              <a:pPr algn="just" defTabSz="452438"/>
              <a:r>
                <a:rPr lang="es-EC" sz="1200" dirty="0"/>
                <a:t>	Invernadero</a:t>
              </a:r>
            </a:p>
            <a:p>
              <a:pPr algn="just" defTabSz="452438"/>
              <a:r>
                <a:rPr lang="es-EC" sz="1200" dirty="0"/>
                <a:t>            Quito y el cambio climático</a:t>
              </a:r>
            </a:p>
            <a:p>
              <a:pPr algn="just" defTabSz="452438"/>
              <a:r>
                <a:rPr lang="es-EC" sz="1200" dirty="0"/>
                <a:t>            Nivel de Ruido</a:t>
              </a:r>
            </a:p>
            <a:p>
              <a:pPr algn="just"/>
              <a:r>
                <a:rPr lang="es-EC" sz="1200" b="1" dirty="0"/>
                <a:t>Huella Hídrica</a:t>
              </a:r>
            </a:p>
            <a:p>
              <a:pPr algn="just" defTabSz="452438"/>
              <a:r>
                <a:rPr lang="es-EC" sz="1200" dirty="0"/>
                <a:t>            Consumos de agua del DMQ</a:t>
              </a:r>
            </a:p>
            <a:p>
              <a:pPr algn="just" defTabSz="452438"/>
              <a:r>
                <a:rPr lang="es-EC" sz="1200" dirty="0"/>
                <a:t>	La calidad de los ríos del DMQ</a:t>
              </a:r>
            </a:p>
            <a:p>
              <a:pPr algn="just"/>
              <a:r>
                <a:rPr lang="es-EC" sz="1200" b="1" dirty="0"/>
                <a:t>La gestión de Residuos solidos</a:t>
              </a:r>
            </a:p>
            <a:p>
              <a:pPr algn="just" defTabSz="452438"/>
              <a:r>
                <a:rPr lang="es-EC" sz="1200" dirty="0"/>
                <a:t>	La generación de residuos</a:t>
              </a:r>
            </a:p>
            <a:p>
              <a:pPr algn="just" defTabSz="452438"/>
              <a:r>
                <a:rPr lang="es-EC" sz="1200" dirty="0"/>
                <a:t>	La gestión integral de residuos</a:t>
              </a:r>
            </a:p>
            <a:p>
              <a:pPr algn="just" defTabSz="452438"/>
              <a:r>
                <a:rPr lang="es-EC" sz="1200" dirty="0"/>
                <a:t> 	Recolección y transporte</a:t>
              </a:r>
            </a:p>
            <a:p>
              <a:pPr algn="just" defTabSz="452438"/>
              <a:r>
                <a:rPr lang="es-EC" sz="1200" dirty="0"/>
                <a:t>	Disposición de los residuos</a:t>
              </a:r>
            </a:p>
            <a:p>
              <a:pPr algn="just" defTabSz="452438"/>
              <a:r>
                <a:rPr lang="es-EC" sz="1200" dirty="0"/>
                <a:t>	 solidos del DMQ</a:t>
              </a:r>
            </a:p>
            <a:p>
              <a:pPr algn="just" defTabSz="452438"/>
              <a:r>
                <a:rPr lang="es-EC" sz="1200" dirty="0"/>
                <a:t>	Disposición de Pilas</a:t>
              </a:r>
            </a:p>
            <a:p>
              <a:pPr algn="just" defTabSz="452438"/>
              <a:r>
                <a:rPr lang="es-EC" sz="1200" dirty="0"/>
                <a:t>	Escombreras</a:t>
              </a:r>
            </a:p>
          </p:txBody>
        </p: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xmlns="" id="{2AF93432-0531-417A-8C01-C5DE7B7AC7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61201" y="567369"/>
              <a:ext cx="1" cy="6241055"/>
            </a:xfrm>
            <a:prstGeom prst="line">
              <a:avLst/>
            </a:prstGeom>
            <a:ln w="9525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F8C65E16-9A92-41FA-B149-F412B2196E0A}"/>
                </a:ext>
              </a:extLst>
            </p:cNvPr>
            <p:cNvSpPr/>
            <p:nvPr/>
          </p:nvSpPr>
          <p:spPr>
            <a:xfrm>
              <a:off x="1771728" y="1294483"/>
              <a:ext cx="2402808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Huella hídrica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Huella Ecológica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Gestión de Residuos Solidos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Infraestructura verde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Ecoeficiencia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Saneamiento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Riesgos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Contaminación Ambiental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Cambio Climático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Energía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Fauna y flora Urbana y Rural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Residuos Sólidos y líquidos</a:t>
              </a:r>
            </a:p>
          </p:txBody>
        </p:sp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xmlns="" id="{6ACAEBBC-17D3-492E-BCA2-AA2D5B53D62D}"/>
                </a:ext>
              </a:extLst>
            </p:cNvPr>
            <p:cNvSpPr/>
            <p:nvPr/>
          </p:nvSpPr>
          <p:spPr>
            <a:xfrm>
              <a:off x="4362582" y="561858"/>
              <a:ext cx="1553378" cy="38559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/>
                <a:t>PMDOT</a:t>
              </a:r>
            </a:p>
          </p:txBody>
        </p: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xmlns="" id="{D341E1EE-48F9-4378-BDF0-78CDB12FAE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00894" y="597436"/>
              <a:ext cx="1" cy="6241055"/>
            </a:xfrm>
            <a:prstGeom prst="line">
              <a:avLst/>
            </a:prstGeom>
            <a:ln w="9525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xmlns="" id="{62DC0688-DB0F-4A3D-A4DF-10F4061BF57F}"/>
                </a:ext>
              </a:extLst>
            </p:cNvPr>
            <p:cNvSpPr/>
            <p:nvPr/>
          </p:nvSpPr>
          <p:spPr>
            <a:xfrm>
              <a:off x="7206790" y="545333"/>
              <a:ext cx="1981183" cy="38559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400" dirty="0"/>
                <a:t>Propuesta IMPU</a:t>
              </a:r>
            </a:p>
          </p:txBody>
        </p: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xmlns="" id="{94DBCC9F-568F-4C05-B8B3-F0D2FF9931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31048" y="545333"/>
              <a:ext cx="1" cy="6241055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xmlns="" id="{BA385127-9CDC-4B64-8DB2-27B55C8D0F3C}"/>
                </a:ext>
              </a:extLst>
            </p:cNvPr>
            <p:cNvSpPr/>
            <p:nvPr/>
          </p:nvSpPr>
          <p:spPr>
            <a:xfrm>
              <a:off x="7012717" y="1178806"/>
              <a:ext cx="2583253" cy="50783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EC" sz="1200" b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Recursos Naturales en el DMQ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 huella hídrica del DMQ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La huella de carbono del DMQ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El suelo, su forma de uso y los niveles de conflicto</a:t>
              </a:r>
            </a:p>
            <a:p>
              <a:pPr marL="265113" indent="-265113" algn="just">
                <a:buFont typeface="Arial" panose="020B0604020202020204" pitchFamily="34" charset="0"/>
                <a:buChar char="•"/>
              </a:pPr>
              <a:r>
                <a:rPr lang="es-EC" sz="1200" dirty="0" err="1">
                  <a:latin typeface="Calibri" panose="020F0502020204030204" pitchFamily="34" charset="0"/>
                  <a:cs typeface="Times New Roman" panose="02020603050405020304" pitchFamily="18" charset="0"/>
                </a:rPr>
                <a:t>Ecoeficiencia</a:t>
              </a:r>
              <a:r>
                <a:rPr lang="es-EC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 Energética</a:t>
              </a:r>
              <a:endParaRPr lang="es-EC" sz="1200" b="1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/>
              <a:r>
                <a:rPr lang="es-EC" sz="1200" b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Contaminación ambiental</a:t>
              </a:r>
            </a:p>
            <a:p>
              <a:pPr algn="just"/>
              <a:r>
                <a:rPr lang="es-EC" sz="1200" b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Patrimonio Natural en el DMQ</a:t>
              </a:r>
              <a:r>
                <a:rPr lang="es-EC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 huella ecológica del DMQ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Infraestructura Verde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Áreas naturales protegidas, bosques protectores</a:t>
              </a:r>
            </a:p>
            <a:p>
              <a:pPr algn="just"/>
              <a:r>
                <a:rPr lang="es-EC" sz="1200" b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Fauna y flora urbana y rural</a:t>
              </a:r>
              <a:endParaRPr lang="es-EC" sz="12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/>
              <a:r>
                <a:rPr lang="es-EC" sz="1200" b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Cambio Climático</a:t>
              </a:r>
              <a:endParaRPr lang="es-EC" sz="12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/>
              <a:r>
                <a:rPr lang="es-EC" sz="1200" b="1" dirty="0"/>
                <a:t>Residuos solidos</a:t>
              </a:r>
            </a:p>
            <a:p>
              <a:pPr marL="285750" indent="-285750" algn="just" defTabSz="452438">
                <a:buFont typeface="Arial" panose="020B0604020202020204" pitchFamily="34" charset="0"/>
                <a:buChar char="•"/>
              </a:pPr>
              <a:r>
                <a:rPr lang="es-EC" sz="1200" dirty="0"/>
                <a:t>La generación de residuos</a:t>
              </a:r>
            </a:p>
            <a:p>
              <a:pPr marL="285750" indent="-285750" algn="just" defTabSz="452438">
                <a:buFont typeface="Arial" panose="020B0604020202020204" pitchFamily="34" charset="0"/>
                <a:buChar char="•"/>
              </a:pPr>
              <a:r>
                <a:rPr lang="es-EC" sz="1200" dirty="0"/>
                <a:t>La gestión integral de residuos</a:t>
              </a:r>
            </a:p>
            <a:p>
              <a:pPr marL="285750" indent="-285750" algn="just" defTabSz="452438">
                <a:buFont typeface="Arial" panose="020B0604020202020204" pitchFamily="34" charset="0"/>
                <a:buChar char="•"/>
              </a:pPr>
              <a:r>
                <a:rPr lang="es-EC" sz="1200" dirty="0"/>
                <a:t>Recolección y transporte</a:t>
              </a:r>
            </a:p>
            <a:p>
              <a:pPr marL="285750" indent="-285750" algn="just" defTabSz="452438">
                <a:buFont typeface="Arial" panose="020B0604020202020204" pitchFamily="34" charset="0"/>
                <a:buChar char="•"/>
              </a:pPr>
              <a:r>
                <a:rPr lang="es-EC" sz="1200" dirty="0"/>
                <a:t>Disposición  final de los residuos solidos y líquidos</a:t>
              </a:r>
            </a:p>
            <a:p>
              <a:pPr marL="285750" indent="-285750" algn="just" defTabSz="452438">
                <a:buFont typeface="Arial" panose="020B0604020202020204" pitchFamily="34" charset="0"/>
                <a:buChar char="•"/>
              </a:pPr>
              <a:r>
                <a:rPr lang="es-EC" sz="1200" dirty="0"/>
                <a:t> del DMQ</a:t>
              </a:r>
            </a:p>
            <a:p>
              <a:pPr marL="285750" indent="-285750" algn="just" defTabSz="452438">
                <a:buFont typeface="Arial" panose="020B0604020202020204" pitchFamily="34" charset="0"/>
                <a:buChar char="•"/>
              </a:pPr>
              <a:r>
                <a:rPr lang="es-EC" sz="1200" dirty="0"/>
                <a:t>Disposición de Pilas</a:t>
              </a:r>
            </a:p>
            <a:p>
              <a:pPr marL="285750" indent="-285750" algn="just" defTabSz="452438">
                <a:buFont typeface="Arial" panose="020B0604020202020204" pitchFamily="34" charset="0"/>
                <a:buChar char="•"/>
              </a:pPr>
              <a:r>
                <a:rPr lang="es-EC" sz="1200" dirty="0"/>
                <a:t>Escombreras</a:t>
              </a:r>
              <a:endParaRPr lang="es-EC" sz="1200" b="1" dirty="0"/>
            </a:p>
            <a:p>
              <a:pPr algn="just"/>
              <a:r>
                <a:rPr lang="es-EC" sz="1200" b="1" dirty="0"/>
                <a:t>Condición de seguridad: amenazas, riesgos, vulnerabilidad</a:t>
              </a:r>
            </a:p>
            <a:p>
              <a:pPr algn="just"/>
              <a:endParaRPr lang="es-EC" sz="1200" b="1" dirty="0"/>
            </a:p>
            <a:p>
              <a:pPr algn="just"/>
              <a:endParaRPr lang="es-EC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9742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C618BFB0-F802-447D-9816-8E863AD7CFC8}"/>
              </a:ext>
            </a:extLst>
          </p:cNvPr>
          <p:cNvGrpSpPr/>
          <p:nvPr/>
        </p:nvGrpSpPr>
        <p:grpSpPr>
          <a:xfrm>
            <a:off x="1201323" y="545334"/>
            <a:ext cx="9473106" cy="6263090"/>
            <a:chOff x="88623" y="545334"/>
            <a:chExt cx="9473106" cy="6263090"/>
          </a:xfrm>
        </p:grpSpPr>
        <p:cxnSp>
          <p:nvCxnSpPr>
            <p:cNvPr id="3" name="Conector recto 2">
              <a:extLst>
                <a:ext uri="{FF2B5EF4-FFF2-40B4-BE49-F238E27FC236}">
                  <a16:creationId xmlns:a16="http://schemas.microsoft.com/office/drawing/2014/main" xmlns="" id="{56D7C726-C52D-470D-B1F2-984968B368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75651" y="545334"/>
              <a:ext cx="1" cy="6241055"/>
            </a:xfrm>
            <a:prstGeom prst="line">
              <a:avLst/>
            </a:prstGeom>
            <a:ln w="9525" cap="flat" cmpd="sng" algn="ctr">
              <a:solidFill>
                <a:schemeClr val="accent5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xmlns="" id="{D368F581-FB18-424B-9EC7-63400140490A}"/>
                </a:ext>
              </a:extLst>
            </p:cNvPr>
            <p:cNvSpPr/>
            <p:nvPr/>
          </p:nvSpPr>
          <p:spPr>
            <a:xfrm>
              <a:off x="105876" y="567369"/>
              <a:ext cx="1553378" cy="429658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/>
                <a:t>Dimensiones</a:t>
              </a:r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xmlns="" id="{34462143-C8FD-47AF-A653-8E83096177BB}"/>
                </a:ext>
              </a:extLst>
            </p:cNvPr>
            <p:cNvSpPr/>
            <p:nvPr/>
          </p:nvSpPr>
          <p:spPr>
            <a:xfrm>
              <a:off x="2116162" y="567369"/>
              <a:ext cx="1553378" cy="38559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/>
                <a:t>TEMAS</a:t>
              </a: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xmlns="" id="{FCF7C43B-D8FD-47E9-8CDF-C21CCEF0AEC0}"/>
                </a:ext>
              </a:extLst>
            </p:cNvPr>
            <p:cNvSpPr/>
            <p:nvPr/>
          </p:nvSpPr>
          <p:spPr>
            <a:xfrm>
              <a:off x="88623" y="1294483"/>
              <a:ext cx="1547863" cy="848299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C" sz="1400" b="1" dirty="0">
                  <a:solidFill>
                    <a:schemeClr val="tx1"/>
                  </a:solidFill>
                </a:rPr>
                <a:t>Gobernanza</a:t>
              </a:r>
            </a:p>
          </p:txBody>
        </p: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xmlns="" id="{2AF93432-0531-417A-8C01-C5DE7B7AC7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61201" y="567369"/>
              <a:ext cx="1" cy="6241055"/>
            </a:xfrm>
            <a:prstGeom prst="line">
              <a:avLst/>
            </a:prstGeom>
            <a:ln w="9525" cap="flat" cmpd="sng" algn="ctr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F8C65E16-9A92-41FA-B149-F412B2196E0A}"/>
                </a:ext>
              </a:extLst>
            </p:cNvPr>
            <p:cNvSpPr/>
            <p:nvPr/>
          </p:nvSpPr>
          <p:spPr>
            <a:xfrm>
              <a:off x="1771727" y="1294483"/>
              <a:ext cx="2161877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Gestión Institucional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Alianzas Estratégicas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Participación Social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Transparencia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s-EC" sz="1200" dirty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s-EC" sz="1200" dirty="0"/>
            </a:p>
          </p:txBody>
        </p:sp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xmlns="" id="{6ACAEBBC-17D3-492E-BCA2-AA2D5B53D62D}"/>
                </a:ext>
              </a:extLst>
            </p:cNvPr>
            <p:cNvSpPr/>
            <p:nvPr/>
          </p:nvSpPr>
          <p:spPr>
            <a:xfrm>
              <a:off x="4362582" y="561858"/>
              <a:ext cx="1553378" cy="38559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/>
                <a:t>PMDOT</a:t>
              </a:r>
            </a:p>
          </p:txBody>
        </p: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xmlns="" id="{D341E1EE-48F9-4378-BDF0-78CDB12FAE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36803" y="548085"/>
              <a:ext cx="1" cy="6241055"/>
            </a:xfrm>
            <a:prstGeom prst="line">
              <a:avLst/>
            </a:prstGeom>
            <a:ln w="9525" cap="flat" cmpd="sng" algn="ctr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xmlns="" id="{62DC0688-DB0F-4A3D-A4DF-10F4061BF57F}"/>
                </a:ext>
              </a:extLst>
            </p:cNvPr>
            <p:cNvSpPr/>
            <p:nvPr/>
          </p:nvSpPr>
          <p:spPr>
            <a:xfrm>
              <a:off x="6913929" y="545334"/>
              <a:ext cx="1981183" cy="38559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400" dirty="0"/>
                <a:t>Propuesta IMPU</a:t>
              </a:r>
            </a:p>
          </p:txBody>
        </p: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xmlns="" id="{94DBCC9F-568F-4C05-B8B3-F0D2FF9931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09001" y="561858"/>
              <a:ext cx="1" cy="6241055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xmlns="" id="{BA385127-9CDC-4B64-8DB2-27B55C8D0F3C}"/>
                </a:ext>
              </a:extLst>
            </p:cNvPr>
            <p:cNvSpPr/>
            <p:nvPr/>
          </p:nvSpPr>
          <p:spPr>
            <a:xfrm>
              <a:off x="6978476" y="1080953"/>
              <a:ext cx="2583253" cy="21236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EC" sz="1200" b="1" dirty="0"/>
                <a:t>Gestión Institucional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Modelo de Gestión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Instrumentos de Gestión</a:t>
              </a:r>
            </a:p>
            <a:p>
              <a:pPr algn="just"/>
              <a:r>
                <a:rPr lang="es-EC" sz="1200" b="1" dirty="0"/>
                <a:t>Alianzas Estratégicas</a:t>
              </a:r>
            </a:p>
            <a:p>
              <a:pPr algn="just"/>
              <a:r>
                <a:rPr lang="es-EC" sz="1200" b="1" dirty="0"/>
                <a:t>Impactos de los planes del PMDOT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Planes Especiales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Planes Parciales </a:t>
              </a:r>
            </a:p>
            <a:p>
              <a:pPr algn="just"/>
              <a:r>
                <a:rPr lang="es-EC" sz="1200" b="1" dirty="0"/>
                <a:t>Concertación y Participación Social</a:t>
              </a:r>
            </a:p>
            <a:p>
              <a:pPr algn="just"/>
              <a:r>
                <a:rPr lang="es-EC" sz="1200" b="1" dirty="0"/>
                <a:t>Transparencia</a:t>
              </a:r>
            </a:p>
            <a:p>
              <a:pPr algn="just"/>
              <a:endParaRPr lang="es-EC" sz="1200" b="1" dirty="0"/>
            </a:p>
            <a:p>
              <a:pPr algn="just"/>
              <a:endParaRPr lang="es-EC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2361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BA385127-9CDC-4B64-8DB2-27B55C8D0F3C}"/>
              </a:ext>
            </a:extLst>
          </p:cNvPr>
          <p:cNvSpPr/>
          <p:nvPr/>
        </p:nvSpPr>
        <p:spPr>
          <a:xfrm>
            <a:off x="9487560" y="1294483"/>
            <a:ext cx="25832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C" sz="1200" b="1" dirty="0"/>
          </a:p>
          <a:p>
            <a:pPr algn="just"/>
            <a:endParaRPr lang="es-EC" sz="1200" b="1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0378DE6-84D5-4693-A844-8BCB16EA9B2B}"/>
              </a:ext>
            </a:extLst>
          </p:cNvPr>
          <p:cNvGrpSpPr/>
          <p:nvPr/>
        </p:nvGrpSpPr>
        <p:grpSpPr>
          <a:xfrm>
            <a:off x="1302860" y="556351"/>
            <a:ext cx="9451601" cy="6301649"/>
            <a:chOff x="35922" y="545334"/>
            <a:chExt cx="9451601" cy="6301649"/>
          </a:xfrm>
        </p:grpSpPr>
        <p:cxnSp>
          <p:nvCxnSpPr>
            <p:cNvPr id="3" name="Conector recto 2">
              <a:extLst>
                <a:ext uri="{FF2B5EF4-FFF2-40B4-BE49-F238E27FC236}">
                  <a16:creationId xmlns:a16="http://schemas.microsoft.com/office/drawing/2014/main" xmlns="" id="{56D7C726-C52D-470D-B1F2-984968B368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75651" y="545334"/>
              <a:ext cx="1" cy="6241055"/>
            </a:xfrm>
            <a:prstGeom prst="line">
              <a:avLst/>
            </a:prstGeom>
            <a:ln w="9525" cap="flat" cmpd="sng" algn="ctr">
              <a:solidFill>
                <a:schemeClr val="accent3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xmlns="" id="{D368F581-FB18-424B-9EC7-63400140490A}"/>
                </a:ext>
              </a:extLst>
            </p:cNvPr>
            <p:cNvSpPr/>
            <p:nvPr/>
          </p:nvSpPr>
          <p:spPr>
            <a:xfrm>
              <a:off x="105876" y="567369"/>
              <a:ext cx="1553378" cy="429658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/>
                <a:t>Dimensiones</a:t>
              </a:r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xmlns="" id="{34462143-C8FD-47AF-A653-8E83096177BB}"/>
                </a:ext>
              </a:extLst>
            </p:cNvPr>
            <p:cNvSpPr/>
            <p:nvPr/>
          </p:nvSpPr>
          <p:spPr>
            <a:xfrm>
              <a:off x="2116162" y="567369"/>
              <a:ext cx="1553378" cy="38559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/>
                <a:t>TEMAS</a:t>
              </a: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xmlns="" id="{FCF7C43B-D8FD-47E9-8CDF-C21CCEF0AEC0}"/>
                </a:ext>
              </a:extLst>
            </p:cNvPr>
            <p:cNvSpPr/>
            <p:nvPr/>
          </p:nvSpPr>
          <p:spPr>
            <a:xfrm>
              <a:off x="35922" y="1294483"/>
              <a:ext cx="1646749" cy="1109083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C" sz="1400" b="1" dirty="0">
                  <a:solidFill>
                    <a:schemeClr val="tx1"/>
                  </a:solidFill>
                </a:rPr>
                <a:t>Movilidad y accesibilidad sostenible</a:t>
              </a: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58793338-ABCA-4F8E-A9A1-1CE36B52EEC8}"/>
                </a:ext>
              </a:extLst>
            </p:cNvPr>
            <p:cNvSpPr/>
            <p:nvPr/>
          </p:nvSpPr>
          <p:spPr>
            <a:xfrm>
              <a:off x="4016386" y="1184315"/>
              <a:ext cx="2751486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EC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Transporte Público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Demanda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Oferta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Calidad de servicio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 Metro de Quito</a:t>
              </a:r>
            </a:p>
            <a:p>
              <a:pPr algn="just"/>
              <a:r>
                <a:rPr lang="es-EC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Gestión de Tráfico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Velocidad de circulación y cogestión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s-EC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Estacionamiento</a:t>
              </a:r>
            </a:p>
            <a:p>
              <a:pPr algn="just"/>
              <a:r>
                <a:rPr lang="es-EC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Accidentalidad</a:t>
              </a:r>
            </a:p>
            <a:p>
              <a:pPr algn="just"/>
              <a:r>
                <a:rPr lang="es-EC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Vialidad</a:t>
              </a:r>
            </a:p>
          </p:txBody>
        </p: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xmlns="" id="{2AF93432-0531-417A-8C01-C5DE7B7AC7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61201" y="567369"/>
              <a:ext cx="1" cy="6241055"/>
            </a:xfrm>
            <a:prstGeom prst="line">
              <a:avLst/>
            </a:prstGeom>
            <a:ln w="9525" cap="flat" cmpd="sng" algn="ctr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F8C65E16-9A92-41FA-B149-F412B2196E0A}"/>
                </a:ext>
              </a:extLst>
            </p:cNvPr>
            <p:cNvSpPr/>
            <p:nvPr/>
          </p:nvSpPr>
          <p:spPr>
            <a:xfrm>
              <a:off x="1759687" y="1184315"/>
              <a:ext cx="2189473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Energías Limpias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Tránsito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Red vial urbana y Distrital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Sistema de Transporte Público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Transporte de carga y logística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Transporte comercial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Transporte informal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Parque Automotor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Movilidad en bicicleta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Movilidad a pie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s-EC" sz="1200" dirty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s-EC" sz="1200" dirty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s-EC" sz="1200" dirty="0"/>
            </a:p>
          </p:txBody>
        </p:sp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xmlns="" id="{6ACAEBBC-17D3-492E-BCA2-AA2D5B53D62D}"/>
                </a:ext>
              </a:extLst>
            </p:cNvPr>
            <p:cNvSpPr/>
            <p:nvPr/>
          </p:nvSpPr>
          <p:spPr>
            <a:xfrm>
              <a:off x="4362582" y="561858"/>
              <a:ext cx="1553378" cy="38559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/>
                <a:t>PMDOT</a:t>
              </a:r>
            </a:p>
          </p:txBody>
        </p: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xmlns="" id="{D341E1EE-48F9-4378-BDF0-78CDB12FAE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87522" y="605928"/>
              <a:ext cx="1" cy="6241055"/>
            </a:xfrm>
            <a:prstGeom prst="line">
              <a:avLst/>
            </a:prstGeom>
            <a:ln w="9525" cap="flat" cmpd="sng" algn="ctr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xmlns="" id="{62DC0688-DB0F-4A3D-A4DF-10F4061BF57F}"/>
                </a:ext>
              </a:extLst>
            </p:cNvPr>
            <p:cNvSpPr/>
            <p:nvPr/>
          </p:nvSpPr>
          <p:spPr>
            <a:xfrm>
              <a:off x="7168368" y="561855"/>
              <a:ext cx="1981183" cy="38559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400" dirty="0"/>
                <a:t>Propuesta IMPU</a:t>
              </a:r>
            </a:p>
          </p:txBody>
        </p: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xmlns="" id="{94DBCC9F-568F-4C05-B8B3-F0D2FF9931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78814" y="561855"/>
              <a:ext cx="1" cy="6241055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2520B95C-1B9B-4C53-8BD4-87F5F5AC40C0}"/>
                </a:ext>
              </a:extLst>
            </p:cNvPr>
            <p:cNvSpPr/>
            <p:nvPr/>
          </p:nvSpPr>
          <p:spPr>
            <a:xfrm>
              <a:off x="6902324" y="1184315"/>
              <a:ext cx="2363466" cy="5262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b="1" dirty="0"/>
                <a:t>Gestión de Tránsito</a:t>
              </a:r>
            </a:p>
            <a:p>
              <a:pPr marL="363538" lvl="1" indent="-274638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Flujos peatonales y vehiculares</a:t>
              </a:r>
            </a:p>
            <a:p>
              <a:pPr marL="363538" lvl="1" indent="-274638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Congestión vehicular</a:t>
              </a:r>
            </a:p>
            <a:p>
              <a:pPr marL="363538" lvl="1" indent="-274638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Sistema de Semaforización en el DMQ</a:t>
              </a:r>
            </a:p>
            <a:p>
              <a:pPr marL="363538" lvl="1" indent="-274638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Sistema de Estacionamiento Público</a:t>
              </a:r>
              <a:r>
                <a:rPr lang="es-EC" sz="1200" b="1" dirty="0"/>
                <a:t>	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b="1" dirty="0"/>
                <a:t>Red vial urbana y distrital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b="1" dirty="0"/>
                <a:t>Sistema de Transporte Público</a:t>
              </a:r>
            </a:p>
            <a:p>
              <a:pPr marL="363538" lvl="1" indent="-274638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Metro</a:t>
              </a:r>
            </a:p>
            <a:p>
              <a:pPr marL="363538" lvl="1" indent="-274638" algn="just">
                <a:buFont typeface="Arial" panose="020B0604020202020204" pitchFamily="34" charset="0"/>
                <a:buChar char="•"/>
              </a:pPr>
              <a:r>
                <a:rPr lang="es-EC" sz="1200" dirty="0" err="1"/>
                <a:t>Brts</a:t>
              </a:r>
              <a:endParaRPr lang="es-EC" sz="1200" dirty="0"/>
            </a:p>
            <a:p>
              <a:pPr marL="363538" lvl="1" indent="-274638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Convencionales</a:t>
              </a:r>
            </a:p>
            <a:p>
              <a:pPr marL="363538" lvl="1" indent="-274638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Inter e </a:t>
              </a:r>
              <a:r>
                <a:rPr lang="es-EC" sz="1200" dirty="0" err="1"/>
                <a:t>Intraparroquiales</a:t>
              </a:r>
              <a:endParaRPr lang="es-EC" sz="1200" dirty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b="1" dirty="0"/>
                <a:t>Transporte Motorizados</a:t>
              </a:r>
            </a:p>
            <a:p>
              <a:pPr marL="363538" lvl="1" indent="-274638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Transporte de carga y logística</a:t>
              </a:r>
            </a:p>
            <a:p>
              <a:pPr marL="363538" lvl="1" indent="-274638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Transporte comercial</a:t>
              </a:r>
            </a:p>
            <a:p>
              <a:pPr marL="363538" lvl="1" indent="-274638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Transporte informal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b="1" dirty="0"/>
                <a:t>Parque Automotor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EC" sz="1200" b="1" dirty="0"/>
                <a:t>Movilidad no motorizad</a:t>
              </a:r>
              <a:r>
                <a:rPr lang="es-EC" sz="1200" dirty="0"/>
                <a:t>a</a:t>
              </a:r>
            </a:p>
            <a:p>
              <a:pPr marL="363538" lvl="1" indent="-274638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Movilidad en bicicleta</a:t>
              </a:r>
            </a:p>
            <a:p>
              <a:pPr marL="363538" lvl="1" indent="-274638" algn="just">
                <a:buFont typeface="Arial" panose="020B0604020202020204" pitchFamily="34" charset="0"/>
                <a:buChar char="•"/>
              </a:pPr>
              <a:r>
                <a:rPr lang="es-EC" sz="1200" dirty="0"/>
                <a:t>Movilidad a pie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s-EC" sz="1200" dirty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s-EC" sz="1200" dirty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s-EC" sz="1200" dirty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s-EC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9790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xmlns="" id="{D341E1EE-48F9-4378-BDF0-78CDB12FAE05}"/>
              </a:ext>
            </a:extLst>
          </p:cNvPr>
          <p:cNvCxnSpPr>
            <a:cxnSpLocks/>
          </p:cNvCxnSpPr>
          <p:nvPr/>
        </p:nvCxnSpPr>
        <p:spPr>
          <a:xfrm flipH="1">
            <a:off x="10426923" y="594911"/>
            <a:ext cx="1" cy="6241055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xmlns="" id="{56D7C726-C52D-470D-B1F2-984968B36884}"/>
              </a:ext>
            </a:extLst>
          </p:cNvPr>
          <p:cNvCxnSpPr>
            <a:cxnSpLocks/>
          </p:cNvCxnSpPr>
          <p:nvPr/>
        </p:nvCxnSpPr>
        <p:spPr>
          <a:xfrm flipH="1">
            <a:off x="2745136" y="545334"/>
            <a:ext cx="1" cy="6241055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D368F581-FB18-424B-9EC7-63400140490A}"/>
              </a:ext>
            </a:extLst>
          </p:cNvPr>
          <p:cNvSpPr/>
          <p:nvPr/>
        </p:nvSpPr>
        <p:spPr>
          <a:xfrm>
            <a:off x="1075361" y="567369"/>
            <a:ext cx="1553378" cy="42965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Dimensiones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xmlns="" id="{34462143-C8FD-47AF-A653-8E83096177BB}"/>
              </a:ext>
            </a:extLst>
          </p:cNvPr>
          <p:cNvSpPr/>
          <p:nvPr/>
        </p:nvSpPr>
        <p:spPr>
          <a:xfrm>
            <a:off x="3085647" y="567369"/>
            <a:ext cx="1553378" cy="3855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TEMAS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xmlns="" id="{FCF7C43B-D8FD-47E9-8CDF-C21CCEF0AEC0}"/>
              </a:ext>
            </a:extLst>
          </p:cNvPr>
          <p:cNvSpPr/>
          <p:nvPr/>
        </p:nvSpPr>
        <p:spPr>
          <a:xfrm>
            <a:off x="1028182" y="1277181"/>
            <a:ext cx="1547863" cy="848299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tx1"/>
                </a:solidFill>
              </a:rPr>
              <a:t>Genero 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2AF93432-0531-417A-8C01-C5DE7B7AC739}"/>
              </a:ext>
            </a:extLst>
          </p:cNvPr>
          <p:cNvCxnSpPr>
            <a:cxnSpLocks/>
          </p:cNvCxnSpPr>
          <p:nvPr/>
        </p:nvCxnSpPr>
        <p:spPr>
          <a:xfrm flipH="1">
            <a:off x="4930686" y="567369"/>
            <a:ext cx="1" cy="6241055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F8C65E16-9A92-41FA-B149-F412B2196E0A}"/>
              </a:ext>
            </a:extLst>
          </p:cNvPr>
          <p:cNvSpPr/>
          <p:nvPr/>
        </p:nvSpPr>
        <p:spPr>
          <a:xfrm>
            <a:off x="2741213" y="1294483"/>
            <a:ext cx="240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1200" dirty="0"/>
              <a:t>Diversidad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1200" dirty="0"/>
              <a:t>Generacional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1200" dirty="0"/>
              <a:t>Interculturalidad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1200" dirty="0"/>
              <a:t>Movilidad humana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1200" dirty="0"/>
              <a:t>Violencia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1200" dirty="0"/>
              <a:t>Equidad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xmlns="" id="{6ACAEBBC-17D3-492E-BCA2-AA2D5B53D62D}"/>
              </a:ext>
            </a:extLst>
          </p:cNvPr>
          <p:cNvSpPr/>
          <p:nvPr/>
        </p:nvSpPr>
        <p:spPr>
          <a:xfrm>
            <a:off x="5332067" y="561858"/>
            <a:ext cx="1553378" cy="3855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PMDOT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xmlns="" id="{62DC0688-DB0F-4A3D-A4DF-10F4061BF57F}"/>
              </a:ext>
            </a:extLst>
          </p:cNvPr>
          <p:cNvSpPr/>
          <p:nvPr/>
        </p:nvSpPr>
        <p:spPr>
          <a:xfrm>
            <a:off x="8115405" y="561858"/>
            <a:ext cx="1981183" cy="3855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Propuesta IMPU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xmlns="" id="{94DBCC9F-568F-4C05-B8B3-F0D2FF9931DA}"/>
              </a:ext>
            </a:extLst>
          </p:cNvPr>
          <p:cNvCxnSpPr>
            <a:cxnSpLocks/>
          </p:cNvCxnSpPr>
          <p:nvPr/>
        </p:nvCxnSpPr>
        <p:spPr>
          <a:xfrm flipH="1">
            <a:off x="7578487" y="545333"/>
            <a:ext cx="1" cy="6241055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BA385127-9CDC-4B64-8DB2-27B55C8D0F3C}"/>
              </a:ext>
            </a:extLst>
          </p:cNvPr>
          <p:cNvSpPr/>
          <p:nvPr/>
        </p:nvSpPr>
        <p:spPr>
          <a:xfrm>
            <a:off x="10457045" y="1294483"/>
            <a:ext cx="25832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C" sz="1200" b="1" dirty="0"/>
          </a:p>
          <a:p>
            <a:pPr algn="just"/>
            <a:endParaRPr lang="es-EC" sz="1200" b="1" dirty="0"/>
          </a:p>
        </p:txBody>
      </p:sp>
    </p:spTree>
    <p:extLst>
      <p:ext uri="{BB962C8B-B14F-4D97-AF65-F5344CB8AC3E}">
        <p14:creationId xmlns:p14="http://schemas.microsoft.com/office/powerpoint/2010/main" val="85873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xmlns="" id="{E69EF40A-6CBD-47D2-968B-D3C4332D1B66}"/>
              </a:ext>
            </a:extLst>
          </p:cNvPr>
          <p:cNvCxnSpPr>
            <a:cxnSpLocks/>
          </p:cNvCxnSpPr>
          <p:nvPr/>
        </p:nvCxnSpPr>
        <p:spPr>
          <a:xfrm>
            <a:off x="892366" y="4123062"/>
            <a:ext cx="10190603" cy="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riángulo isósceles 7">
            <a:extLst>
              <a:ext uri="{FF2B5EF4-FFF2-40B4-BE49-F238E27FC236}">
                <a16:creationId xmlns:a16="http://schemas.microsoft.com/office/drawing/2014/main" xmlns="" id="{C2E32DB2-7724-42CC-9CE0-1286EDE7C74E}"/>
              </a:ext>
            </a:extLst>
          </p:cNvPr>
          <p:cNvSpPr/>
          <p:nvPr/>
        </p:nvSpPr>
        <p:spPr>
          <a:xfrm>
            <a:off x="1302942" y="3899971"/>
            <a:ext cx="385591" cy="3855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xmlns="" id="{C56CDC2B-2862-42A6-8E8B-54AE11E46C3E}"/>
              </a:ext>
            </a:extLst>
          </p:cNvPr>
          <p:cNvSpPr/>
          <p:nvPr/>
        </p:nvSpPr>
        <p:spPr>
          <a:xfrm>
            <a:off x="4440913" y="3899971"/>
            <a:ext cx="385591" cy="3855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xmlns="" id="{F3B4DA65-6EA5-4D49-A771-FB69D660B6F8}"/>
              </a:ext>
            </a:extLst>
          </p:cNvPr>
          <p:cNvSpPr/>
          <p:nvPr/>
        </p:nvSpPr>
        <p:spPr>
          <a:xfrm>
            <a:off x="10244966" y="3888951"/>
            <a:ext cx="385591" cy="3855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98F501B3-E720-4D20-93B6-27FE26EECA34}"/>
              </a:ext>
            </a:extLst>
          </p:cNvPr>
          <p:cNvSpPr txBox="1"/>
          <p:nvPr/>
        </p:nvSpPr>
        <p:spPr>
          <a:xfrm>
            <a:off x="1169365" y="451966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2010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A8DC53AD-59C4-4806-B069-6655B3C29761}"/>
              </a:ext>
            </a:extLst>
          </p:cNvPr>
          <p:cNvSpPr txBox="1"/>
          <p:nvPr/>
        </p:nvSpPr>
        <p:spPr>
          <a:xfrm>
            <a:off x="4307336" y="448936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2014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1DB02912-CA88-486F-A96F-4E01C59824FB}"/>
              </a:ext>
            </a:extLst>
          </p:cNvPr>
          <p:cNvSpPr txBox="1"/>
          <p:nvPr/>
        </p:nvSpPr>
        <p:spPr>
          <a:xfrm>
            <a:off x="7231923" y="448109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2019</a:t>
            </a:r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xmlns="" id="{CE5CB801-5107-4128-A7E2-F7E08E228303}"/>
              </a:ext>
            </a:extLst>
          </p:cNvPr>
          <p:cNvSpPr/>
          <p:nvPr/>
        </p:nvSpPr>
        <p:spPr>
          <a:xfrm>
            <a:off x="7342939" y="3916493"/>
            <a:ext cx="385591" cy="3855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xmlns="" id="{86C0F482-A70E-4C8F-89A8-1C947EA0FC90}"/>
              </a:ext>
            </a:extLst>
          </p:cNvPr>
          <p:cNvCxnSpPr>
            <a:cxnSpLocks/>
          </p:cNvCxnSpPr>
          <p:nvPr/>
        </p:nvCxnSpPr>
        <p:spPr>
          <a:xfrm>
            <a:off x="1495736" y="3429000"/>
            <a:ext cx="6039998" cy="0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xmlns="" id="{E138CB28-BE54-43BD-9A9E-97D72A05F34F}"/>
              </a:ext>
            </a:extLst>
          </p:cNvPr>
          <p:cNvCxnSpPr/>
          <p:nvPr/>
        </p:nvCxnSpPr>
        <p:spPr>
          <a:xfrm>
            <a:off x="7535732" y="2772118"/>
            <a:ext cx="2" cy="1013552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D68DD87E-B4A6-4BCF-861F-E5B8F313C093}"/>
              </a:ext>
            </a:extLst>
          </p:cNvPr>
          <p:cNvCxnSpPr/>
          <p:nvPr/>
        </p:nvCxnSpPr>
        <p:spPr>
          <a:xfrm>
            <a:off x="1495736" y="2854739"/>
            <a:ext cx="2" cy="1013552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2B9BC323-0372-4429-901F-AC4C3D383107}"/>
              </a:ext>
            </a:extLst>
          </p:cNvPr>
          <p:cNvSpPr txBox="1"/>
          <p:nvPr/>
        </p:nvSpPr>
        <p:spPr>
          <a:xfrm>
            <a:off x="4343859" y="896032"/>
            <a:ext cx="3287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/>
              <a:t>Línea de Tiempo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BC7F8387-9543-4093-B9E1-97B353FC12C4}"/>
              </a:ext>
            </a:extLst>
          </p:cNvPr>
          <p:cNvSpPr txBox="1"/>
          <p:nvPr/>
        </p:nvSpPr>
        <p:spPr>
          <a:xfrm>
            <a:off x="3944308" y="2768111"/>
            <a:ext cx="3287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/>
              <a:t>PMDOT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EA3924CB-A485-49BA-AA6E-379BE8805C4E}"/>
              </a:ext>
            </a:extLst>
          </p:cNvPr>
          <p:cNvSpPr txBox="1"/>
          <p:nvPr/>
        </p:nvSpPr>
        <p:spPr>
          <a:xfrm>
            <a:off x="9964953" y="4346154"/>
            <a:ext cx="1239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Proyección</a:t>
            </a:r>
          </a:p>
        </p:txBody>
      </p:sp>
    </p:spTree>
    <p:extLst>
      <p:ext uri="{BB962C8B-B14F-4D97-AF65-F5344CB8AC3E}">
        <p14:creationId xmlns:p14="http://schemas.microsoft.com/office/powerpoint/2010/main" val="320689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1022</Words>
  <Application>Microsoft Office PowerPoint</Application>
  <PresentationFormat>Panorámica</PresentationFormat>
  <Paragraphs>328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Paz Flores</dc:creator>
  <cp:lastModifiedBy>quito</cp:lastModifiedBy>
  <cp:revision>46</cp:revision>
  <dcterms:created xsi:type="dcterms:W3CDTF">2019-08-26T20:49:59Z</dcterms:created>
  <dcterms:modified xsi:type="dcterms:W3CDTF">2019-08-28T16:33:28Z</dcterms:modified>
</cp:coreProperties>
</file>