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8" r:id="rId6"/>
    <p:sldId id="277" r:id="rId7"/>
    <p:sldId id="260" r:id="rId8"/>
    <p:sldId id="269" r:id="rId9"/>
    <p:sldId id="270" r:id="rId10"/>
    <p:sldId id="271" r:id="rId11"/>
    <p:sldId id="272" r:id="rId12"/>
    <p:sldId id="274" r:id="rId13"/>
    <p:sldId id="275" r:id="rId14"/>
    <p:sldId id="276" r:id="rId15"/>
    <p:sldId id="261" r:id="rId16"/>
    <p:sldId id="262" r:id="rId17"/>
    <p:sldId id="264" r:id="rId18"/>
    <p:sldId id="265" r:id="rId19"/>
    <p:sldId id="273" r:id="rId20"/>
    <p:sldId id="267" r:id="rId21"/>
    <p:sldId id="278" r:id="rId22"/>
  </p:sldIdLst>
  <p:sldSz cx="12192000" cy="6858000"/>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51A82-5C97-4F71-AD7D-1ED5CBBC6374}" v="24" dt="2019-08-28T18:42:55.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Alarcon Repetto" userId="ae527b4535e2438e" providerId="LiveId" clId="{65651A82-5C97-4F71-AD7D-1ED5CBBC6374}"/>
    <pc:docChg chg="undo redo custSel addSld delSld modSld">
      <pc:chgData name="Juan Carlos Alarcon Repetto" userId="ae527b4535e2438e" providerId="LiveId" clId="{65651A82-5C97-4F71-AD7D-1ED5CBBC6374}" dt="2019-08-28T18:44:51.175" v="1776" actId="20577"/>
      <pc:docMkLst>
        <pc:docMk/>
      </pc:docMkLst>
      <pc:sldChg chg="modSp add">
        <pc:chgData name="Juan Carlos Alarcon Repetto" userId="ae527b4535e2438e" providerId="LiveId" clId="{65651A82-5C97-4F71-AD7D-1ED5CBBC6374}" dt="2019-08-27T05:49:05.911" v="66" actId="20577"/>
        <pc:sldMkLst>
          <pc:docMk/>
          <pc:sldMk cId="2066041671" sldId="256"/>
        </pc:sldMkLst>
        <pc:spChg chg="mod">
          <ac:chgData name="Juan Carlos Alarcon Repetto" userId="ae527b4535e2438e" providerId="LiveId" clId="{65651A82-5C97-4F71-AD7D-1ED5CBBC6374}" dt="2019-08-27T05:48:46.486" v="30" actId="20577"/>
          <ac:spMkLst>
            <pc:docMk/>
            <pc:sldMk cId="2066041671" sldId="256"/>
            <ac:spMk id="2" creationId="{F41A5921-115F-427B-AF61-B56C43CDC0DB}"/>
          </ac:spMkLst>
        </pc:spChg>
        <pc:spChg chg="mod">
          <ac:chgData name="Juan Carlos Alarcon Repetto" userId="ae527b4535e2438e" providerId="LiveId" clId="{65651A82-5C97-4F71-AD7D-1ED5CBBC6374}" dt="2019-08-27T05:49:05.911" v="66" actId="20577"/>
          <ac:spMkLst>
            <pc:docMk/>
            <pc:sldMk cId="2066041671" sldId="256"/>
            <ac:spMk id="3" creationId="{818FA119-5389-4667-A471-533F505BBC06}"/>
          </ac:spMkLst>
        </pc:spChg>
      </pc:sldChg>
      <pc:sldChg chg="add del">
        <pc:chgData name="Juan Carlos Alarcon Repetto" userId="ae527b4535e2438e" providerId="LiveId" clId="{65651A82-5C97-4F71-AD7D-1ED5CBBC6374}" dt="2019-08-27T05:50:17.081" v="68"/>
        <pc:sldMkLst>
          <pc:docMk/>
          <pc:sldMk cId="1787652490" sldId="257"/>
        </pc:sldMkLst>
      </pc:sldChg>
      <pc:sldChg chg="add del">
        <pc:chgData name="Juan Carlos Alarcon Repetto" userId="ae527b4535e2438e" providerId="LiveId" clId="{65651A82-5C97-4F71-AD7D-1ED5CBBC6374}" dt="2019-08-27T05:50:35.045" v="70"/>
        <pc:sldMkLst>
          <pc:docMk/>
          <pc:sldMk cId="2092089665" sldId="257"/>
        </pc:sldMkLst>
      </pc:sldChg>
      <pc:sldChg chg="modSp add">
        <pc:chgData name="Juan Carlos Alarcon Repetto" userId="ae527b4535e2438e" providerId="LiveId" clId="{65651A82-5C97-4F71-AD7D-1ED5CBBC6374}" dt="2019-08-28T17:32:43.421" v="1411" actId="20577"/>
        <pc:sldMkLst>
          <pc:docMk/>
          <pc:sldMk cId="2665412482" sldId="257"/>
        </pc:sldMkLst>
        <pc:spChg chg="mod">
          <ac:chgData name="Juan Carlos Alarcon Repetto" userId="ae527b4535e2438e" providerId="LiveId" clId="{65651A82-5C97-4F71-AD7D-1ED5CBBC6374}" dt="2019-08-27T05:52:39.574" v="192" actId="14100"/>
          <ac:spMkLst>
            <pc:docMk/>
            <pc:sldMk cId="2665412482" sldId="257"/>
            <ac:spMk id="2" creationId="{3059BCAA-5C86-4155-8005-A25BA2A29C95}"/>
          </ac:spMkLst>
        </pc:spChg>
        <pc:spChg chg="mod">
          <ac:chgData name="Juan Carlos Alarcon Repetto" userId="ae527b4535e2438e" providerId="LiveId" clId="{65651A82-5C97-4F71-AD7D-1ED5CBBC6374}" dt="2019-08-28T17:32:43.421" v="1411" actId="20577"/>
          <ac:spMkLst>
            <pc:docMk/>
            <pc:sldMk cId="2665412482" sldId="257"/>
            <ac:spMk id="3" creationId="{9FA5E5B8-B1AE-4552-985F-5B0355EF66AF}"/>
          </ac:spMkLst>
        </pc:spChg>
      </pc:sldChg>
      <pc:sldChg chg="modSp add">
        <pc:chgData name="Juan Carlos Alarcon Repetto" userId="ae527b4535e2438e" providerId="LiveId" clId="{65651A82-5C97-4F71-AD7D-1ED5CBBC6374}" dt="2019-08-27T21:36:54.025" v="837" actId="113"/>
        <pc:sldMkLst>
          <pc:docMk/>
          <pc:sldMk cId="440952296" sldId="258"/>
        </pc:sldMkLst>
        <pc:spChg chg="mod">
          <ac:chgData name="Juan Carlos Alarcon Repetto" userId="ae527b4535e2438e" providerId="LiveId" clId="{65651A82-5C97-4F71-AD7D-1ED5CBBC6374}" dt="2019-08-27T05:55:17.101" v="314" actId="20577"/>
          <ac:spMkLst>
            <pc:docMk/>
            <pc:sldMk cId="440952296" sldId="258"/>
            <ac:spMk id="2" creationId="{13C8DAC1-88A0-4257-81C5-9AEE478C5ABC}"/>
          </ac:spMkLst>
        </pc:spChg>
        <pc:spChg chg="mod">
          <ac:chgData name="Juan Carlos Alarcon Repetto" userId="ae527b4535e2438e" providerId="LiveId" clId="{65651A82-5C97-4F71-AD7D-1ED5CBBC6374}" dt="2019-08-27T21:36:54.025" v="837" actId="113"/>
          <ac:spMkLst>
            <pc:docMk/>
            <pc:sldMk cId="440952296" sldId="258"/>
            <ac:spMk id="3" creationId="{95A32131-25E2-433E-BAB4-B3416EB978B6}"/>
          </ac:spMkLst>
        </pc:spChg>
      </pc:sldChg>
      <pc:sldChg chg="modSp add">
        <pc:chgData name="Juan Carlos Alarcon Repetto" userId="ae527b4535e2438e" providerId="LiveId" clId="{65651A82-5C97-4F71-AD7D-1ED5CBBC6374}" dt="2019-08-28T17:32:05.690" v="1376" actId="6549"/>
        <pc:sldMkLst>
          <pc:docMk/>
          <pc:sldMk cId="3565943268" sldId="259"/>
        </pc:sldMkLst>
        <pc:spChg chg="mod">
          <ac:chgData name="Juan Carlos Alarcon Repetto" userId="ae527b4535e2438e" providerId="LiveId" clId="{65651A82-5C97-4F71-AD7D-1ED5CBBC6374}" dt="2019-08-27T21:15:32.303" v="460" actId="20577"/>
          <ac:spMkLst>
            <pc:docMk/>
            <pc:sldMk cId="3565943268" sldId="259"/>
            <ac:spMk id="2" creationId="{FE67DD1A-0693-4A05-8C8A-F38E3272ACC1}"/>
          </ac:spMkLst>
        </pc:spChg>
        <pc:spChg chg="mod">
          <ac:chgData name="Juan Carlos Alarcon Repetto" userId="ae527b4535e2438e" providerId="LiveId" clId="{65651A82-5C97-4F71-AD7D-1ED5CBBC6374}" dt="2019-08-28T17:32:05.690" v="1376" actId="6549"/>
          <ac:spMkLst>
            <pc:docMk/>
            <pc:sldMk cId="3565943268" sldId="259"/>
            <ac:spMk id="3" creationId="{90C4C0FB-E16E-49FA-8A19-C553D86D38FF}"/>
          </ac:spMkLst>
        </pc:spChg>
      </pc:sldChg>
      <pc:sldChg chg="modSp add">
        <pc:chgData name="Juan Carlos Alarcon Repetto" userId="ae527b4535e2438e" providerId="LiveId" clId="{65651A82-5C97-4F71-AD7D-1ED5CBBC6374}" dt="2019-08-28T18:44:51.175" v="1776" actId="20577"/>
        <pc:sldMkLst>
          <pc:docMk/>
          <pc:sldMk cId="3928821158" sldId="260"/>
        </pc:sldMkLst>
        <pc:spChg chg="mod">
          <ac:chgData name="Juan Carlos Alarcon Repetto" userId="ae527b4535e2438e" providerId="LiveId" clId="{65651A82-5C97-4F71-AD7D-1ED5CBBC6374}" dt="2019-08-27T22:31:19.352" v="1115" actId="20577"/>
          <ac:spMkLst>
            <pc:docMk/>
            <pc:sldMk cId="3928821158" sldId="260"/>
            <ac:spMk id="2" creationId="{FE67DD1A-0693-4A05-8C8A-F38E3272ACC1}"/>
          </ac:spMkLst>
        </pc:spChg>
        <pc:spChg chg="mod">
          <ac:chgData name="Juan Carlos Alarcon Repetto" userId="ae527b4535e2438e" providerId="LiveId" clId="{65651A82-5C97-4F71-AD7D-1ED5CBBC6374}" dt="2019-08-28T18:44:51.175" v="1776" actId="20577"/>
          <ac:spMkLst>
            <pc:docMk/>
            <pc:sldMk cId="3928821158" sldId="260"/>
            <ac:spMk id="3" creationId="{90C4C0FB-E16E-49FA-8A19-C553D86D38FF}"/>
          </ac:spMkLst>
        </pc:spChg>
      </pc:sldChg>
      <pc:sldChg chg="modSp add">
        <pc:chgData name="Juan Carlos Alarcon Repetto" userId="ae527b4535e2438e" providerId="LiveId" clId="{65651A82-5C97-4F71-AD7D-1ED5CBBC6374}" dt="2019-08-27T22:41:32.265" v="1256" actId="20577"/>
        <pc:sldMkLst>
          <pc:docMk/>
          <pc:sldMk cId="1164475136" sldId="261"/>
        </pc:sldMkLst>
        <pc:spChg chg="mod">
          <ac:chgData name="Juan Carlos Alarcon Repetto" userId="ae527b4535e2438e" providerId="LiveId" clId="{65651A82-5C97-4F71-AD7D-1ED5CBBC6374}" dt="2019-08-27T22:41:32.265" v="1256" actId="20577"/>
          <ac:spMkLst>
            <pc:docMk/>
            <pc:sldMk cId="1164475136" sldId="261"/>
            <ac:spMk id="2" creationId="{C5724B80-AC1E-4A72-AEC7-914F3BD6C8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D6D777C0-509F-4C03-9869-5EE053A93227}" type="datetimeFigureOut">
              <a:rPr lang="es-EC" smtClean="0"/>
              <a:t>1/9/2019</a:t>
            </a:fld>
            <a:endParaRPr lang="es-EC"/>
          </a:p>
        </p:txBody>
      </p:sp>
      <p:sp>
        <p:nvSpPr>
          <p:cNvPr id="4" name="Marcador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s-EC"/>
          </a:p>
        </p:txBody>
      </p:sp>
      <p:sp>
        <p:nvSpPr>
          <p:cNvPr id="5" name="Marcador de nota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CC9AB057-4E50-46DC-B4C4-7F55D3800F80}" type="slidenum">
              <a:rPr lang="es-EC" smtClean="0"/>
              <a:t>‹Nº›</a:t>
            </a:fld>
            <a:endParaRPr lang="es-EC"/>
          </a:p>
        </p:txBody>
      </p:sp>
    </p:spTree>
    <p:extLst>
      <p:ext uri="{BB962C8B-B14F-4D97-AF65-F5344CB8AC3E}">
        <p14:creationId xmlns:p14="http://schemas.microsoft.com/office/powerpoint/2010/main" val="80656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Mapas desde 1985 al 2005 evidencian que solamente existe un solo camino de servidumbre.</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4</a:t>
            </a:fld>
            <a:endParaRPr lang="es-EC"/>
          </a:p>
        </p:txBody>
      </p:sp>
    </p:spTree>
    <p:extLst>
      <p:ext uri="{BB962C8B-B14F-4D97-AF65-F5344CB8AC3E}">
        <p14:creationId xmlns:p14="http://schemas.microsoft.com/office/powerpoint/2010/main" val="3668652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Dice que no favorece a la movilidad pública, y qué en el FUTURO?, obvio, es vía cerrada ahora; sin embargo, sí favorece a Sisapungo, obvio, la solución propuesta por la AZT es para este Barrio y proyección futura. SERVICIOS BÁSICOS, ALCANTARILLADO, SEGURIDAD, CONTAMINACIÓN. DEMOSTRAR QUE SÍ EXISTE UN ACUERDO MAYORITARIO</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14</a:t>
            </a:fld>
            <a:endParaRPr lang="es-EC"/>
          </a:p>
        </p:txBody>
      </p:sp>
    </p:spTree>
    <p:extLst>
      <p:ext uri="{BB962C8B-B14F-4D97-AF65-F5344CB8AC3E}">
        <p14:creationId xmlns:p14="http://schemas.microsoft.com/office/powerpoint/2010/main" val="2092449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TRES cosas: 1. APOYO  2. COMUNICACIONES Y DOCUMENTOS ALTERADOS, FIRMAS QUE NO CORRESPONDEN 3. HABLA ILEGALMENTE A NOMBRE DEL BARRIO</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15</a:t>
            </a:fld>
            <a:endParaRPr lang="es-EC"/>
          </a:p>
        </p:txBody>
      </p:sp>
    </p:spTree>
    <p:extLst>
      <p:ext uri="{BB962C8B-B14F-4D97-AF65-F5344CB8AC3E}">
        <p14:creationId xmlns:p14="http://schemas.microsoft.com/office/powerpoint/2010/main" val="507337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TRES pruebas de que la mayoría apoyamos la propuesta de la AZT.</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16</a:t>
            </a:fld>
            <a:endParaRPr lang="es-EC"/>
          </a:p>
        </p:txBody>
      </p:sp>
    </p:spTree>
    <p:extLst>
      <p:ext uri="{BB962C8B-B14F-4D97-AF65-F5344CB8AC3E}">
        <p14:creationId xmlns:p14="http://schemas.microsoft.com/office/powerpoint/2010/main" val="300881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Por intereses particulares el Sr. Derks se opone; otro predio afectado está es posición expectante, también por intereses particulares. </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18</a:t>
            </a:fld>
            <a:endParaRPr lang="es-EC"/>
          </a:p>
        </p:txBody>
      </p:sp>
    </p:spTree>
    <p:extLst>
      <p:ext uri="{BB962C8B-B14F-4D97-AF65-F5344CB8AC3E}">
        <p14:creationId xmlns:p14="http://schemas.microsoft.com/office/powerpoint/2010/main" val="3352095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Están dispuestos Bajo juramento quienes han residido en Sisapungo a decir que nunca hubo paso por el predio de </a:t>
            </a:r>
            <a:r>
              <a:rPr lang="es-EC" dirty="0" err="1"/>
              <a:t>Loquvam</a:t>
            </a:r>
            <a:r>
              <a:rPr lang="es-EC" dirty="0"/>
              <a:t>.</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19</a:t>
            </a:fld>
            <a:endParaRPr lang="es-EC"/>
          </a:p>
        </p:txBody>
      </p:sp>
    </p:spTree>
    <p:extLst>
      <p:ext uri="{BB962C8B-B14F-4D97-AF65-F5344CB8AC3E}">
        <p14:creationId xmlns:p14="http://schemas.microsoft.com/office/powerpoint/2010/main" val="373991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Nace un pedido a AZT sobre una base inexistente, Alternativa 2</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5</a:t>
            </a:fld>
            <a:endParaRPr lang="es-EC"/>
          </a:p>
        </p:txBody>
      </p:sp>
    </p:spTree>
    <p:extLst>
      <p:ext uri="{BB962C8B-B14F-4D97-AF65-F5344CB8AC3E}">
        <p14:creationId xmlns:p14="http://schemas.microsoft.com/office/powerpoint/2010/main" val="46554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Nace un pedido a AZT sobre una base inexistente, Alternativa 2. Nunca existió acceso desde la calle Carchi.</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6</a:t>
            </a:fld>
            <a:endParaRPr lang="es-EC"/>
          </a:p>
        </p:txBody>
      </p:sp>
    </p:spTree>
    <p:extLst>
      <p:ext uri="{BB962C8B-B14F-4D97-AF65-F5344CB8AC3E}">
        <p14:creationId xmlns:p14="http://schemas.microsoft.com/office/powerpoint/2010/main" val="1610646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Por el sólo pedido de H. Derks, a nombre de Sisapungo (Resiste), por posible destrucción de viviendas, Pulmón Verde, Retiro de Portón, Redes Sociales. Movilidad recomienda archivar por DESACUERDO ENTRE MORADORES</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8</a:t>
            </a:fld>
            <a:endParaRPr lang="es-EC"/>
          </a:p>
        </p:txBody>
      </p:sp>
    </p:spTree>
    <p:extLst>
      <p:ext uri="{BB962C8B-B14F-4D97-AF65-F5344CB8AC3E}">
        <p14:creationId xmlns:p14="http://schemas.microsoft.com/office/powerpoint/2010/main" val="391566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Cómo puede argumentar que no se han ejecutado la 1 o 2 si no han sido aprobadas por Concejo. Quien no permitió el paso, seguramente fue Derks.</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9</a:t>
            </a:fld>
            <a:endParaRPr lang="es-EC"/>
          </a:p>
        </p:txBody>
      </p:sp>
    </p:spTree>
    <p:extLst>
      <p:ext uri="{BB962C8B-B14F-4D97-AF65-F5344CB8AC3E}">
        <p14:creationId xmlns:p14="http://schemas.microsoft.com/office/powerpoint/2010/main" val="330056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Falso, Posición firme de la mayoría frente a Alternativa 2.  Ejercer Derecho Constitucional, si ya está el proyecto, por Derechos ya se debe proceder.</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10</a:t>
            </a:fld>
            <a:endParaRPr lang="es-EC"/>
          </a:p>
        </p:txBody>
      </p:sp>
    </p:spTree>
    <p:extLst>
      <p:ext uri="{BB962C8B-B14F-4D97-AF65-F5344CB8AC3E}">
        <p14:creationId xmlns:p14="http://schemas.microsoft.com/office/powerpoint/2010/main" val="335483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Dice que no favorece a la movilidad pública, y qué en el FUTURO?, obvio, es vía cerrada ahora; sin embargo, sí favorece a Sisapungo, obvio, la solución propuesta por la AZT es para este Barrio y proyección futura. SERVICIOS BÁSICOS, ALCANTARILLADO, SEGURIDAD, CONTAMINACIÓN. DEMOSTRAR QUE SÍ EXISTE UN ACUERDO MAYORITARIO</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11</a:t>
            </a:fld>
            <a:endParaRPr lang="es-EC"/>
          </a:p>
        </p:txBody>
      </p:sp>
    </p:spTree>
    <p:extLst>
      <p:ext uri="{BB962C8B-B14F-4D97-AF65-F5344CB8AC3E}">
        <p14:creationId xmlns:p14="http://schemas.microsoft.com/office/powerpoint/2010/main" val="120429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Dice que no favorece a la movilidad pública, y qué en el FUTURO?, obvio, es vía cerrada ahora; sin embargo, sí favorece a Sisapungo, obvio, la solución propuesta por la AZT es para este Barrio y proyección futura. SERVICIOS BÁSICOS, ALCANTARILLADO, SEGURIDAD, CONTAMINACIÓN. DEMOSTRAR QUE SÍ EXISTE UN ACUERDO MAYORITARIO</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12</a:t>
            </a:fld>
            <a:endParaRPr lang="es-EC"/>
          </a:p>
        </p:txBody>
      </p:sp>
    </p:spTree>
    <p:extLst>
      <p:ext uri="{BB962C8B-B14F-4D97-AF65-F5344CB8AC3E}">
        <p14:creationId xmlns:p14="http://schemas.microsoft.com/office/powerpoint/2010/main" val="81328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Dice que no favorece a la movilidad pública, y qué en el FUTURO?, obvio, es vía cerrada ahora; sin embargo, sí favorece a Sisapungo, obvio, la solución propuesta por la AZT es para este Barrio y proyección futura. SERVICIOS BÁSICOS, ALCANTARILLADO, SEGURIDAD, CONTAMINACIÓN. DEMOSTRAR QUE SÍ EXISTE UN ACUERDO MAYORITARIO</a:t>
            </a:r>
          </a:p>
        </p:txBody>
      </p:sp>
      <p:sp>
        <p:nvSpPr>
          <p:cNvPr id="4" name="Marcador de número de diapositiva 3"/>
          <p:cNvSpPr>
            <a:spLocks noGrp="1"/>
          </p:cNvSpPr>
          <p:nvPr>
            <p:ph type="sldNum" sz="quarter" idx="5"/>
          </p:nvPr>
        </p:nvSpPr>
        <p:spPr/>
        <p:txBody>
          <a:bodyPr/>
          <a:lstStyle/>
          <a:p>
            <a:fld id="{CC9AB057-4E50-46DC-B4C4-7F55D3800F80}" type="slidenum">
              <a:rPr lang="es-EC" smtClean="0"/>
              <a:t>13</a:t>
            </a:fld>
            <a:endParaRPr lang="es-EC"/>
          </a:p>
        </p:txBody>
      </p:sp>
    </p:spTree>
    <p:extLst>
      <p:ext uri="{BB962C8B-B14F-4D97-AF65-F5344CB8AC3E}">
        <p14:creationId xmlns:p14="http://schemas.microsoft.com/office/powerpoint/2010/main" val="1276695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8C86BF-56D1-4A23-A9F7-62FC320073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601D1D7B-B557-407D-9905-E733736106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C3AD4F1A-8888-4485-9CA7-F9D0822C7C3F}"/>
              </a:ext>
            </a:extLst>
          </p:cNvPr>
          <p:cNvSpPr>
            <a:spLocks noGrp="1"/>
          </p:cNvSpPr>
          <p:nvPr>
            <p:ph type="dt" sz="half" idx="10"/>
          </p:nvPr>
        </p:nvSpPr>
        <p:spPr/>
        <p:txBody>
          <a:bodyPr/>
          <a:lstStyle/>
          <a:p>
            <a:fld id="{24B82721-3A62-41CB-81FE-C4E27FF42D84}" type="datetimeFigureOut">
              <a:rPr lang="es-EC" smtClean="0"/>
              <a:t>1/9/2019</a:t>
            </a:fld>
            <a:endParaRPr lang="es-EC"/>
          </a:p>
        </p:txBody>
      </p:sp>
      <p:sp>
        <p:nvSpPr>
          <p:cNvPr id="5" name="Marcador de pie de página 4">
            <a:extLst>
              <a:ext uri="{FF2B5EF4-FFF2-40B4-BE49-F238E27FC236}">
                <a16:creationId xmlns:a16="http://schemas.microsoft.com/office/drawing/2014/main" id="{5170EAA4-3B3E-4824-80B9-3A9AC79010C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FE97091-8613-4D96-8328-BD1535C7E9F7}"/>
              </a:ext>
            </a:extLst>
          </p:cNvPr>
          <p:cNvSpPr>
            <a:spLocks noGrp="1"/>
          </p:cNvSpPr>
          <p:nvPr>
            <p:ph type="sldNum" sz="quarter" idx="12"/>
          </p:nvPr>
        </p:nvSpPr>
        <p:spPr/>
        <p:txBody>
          <a:bodyPr/>
          <a:lstStyle/>
          <a:p>
            <a:fld id="{023EC84D-C218-44B0-923C-B4D4608B20BE}" type="slidenum">
              <a:rPr lang="es-EC" smtClean="0"/>
              <a:t>‹Nº›</a:t>
            </a:fld>
            <a:endParaRPr lang="es-EC"/>
          </a:p>
        </p:txBody>
      </p:sp>
    </p:spTree>
    <p:extLst>
      <p:ext uri="{BB962C8B-B14F-4D97-AF65-F5344CB8AC3E}">
        <p14:creationId xmlns:p14="http://schemas.microsoft.com/office/powerpoint/2010/main" val="216729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E924C-5E02-4D32-8869-0B2A2188926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6AB704FC-0F30-41F9-A01B-3DF46538C4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22E96C6-DA0E-40C7-B08E-0AB70F5AEB1D}"/>
              </a:ext>
            </a:extLst>
          </p:cNvPr>
          <p:cNvSpPr>
            <a:spLocks noGrp="1"/>
          </p:cNvSpPr>
          <p:nvPr>
            <p:ph type="dt" sz="half" idx="10"/>
          </p:nvPr>
        </p:nvSpPr>
        <p:spPr/>
        <p:txBody>
          <a:bodyPr/>
          <a:lstStyle/>
          <a:p>
            <a:fld id="{24B82721-3A62-41CB-81FE-C4E27FF42D84}" type="datetimeFigureOut">
              <a:rPr lang="es-EC" smtClean="0"/>
              <a:t>1/9/2019</a:t>
            </a:fld>
            <a:endParaRPr lang="es-EC"/>
          </a:p>
        </p:txBody>
      </p:sp>
      <p:sp>
        <p:nvSpPr>
          <p:cNvPr id="5" name="Marcador de pie de página 4">
            <a:extLst>
              <a:ext uri="{FF2B5EF4-FFF2-40B4-BE49-F238E27FC236}">
                <a16:creationId xmlns:a16="http://schemas.microsoft.com/office/drawing/2014/main" id="{88008444-8BCE-41D3-BAFB-5982383C020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6F7438B-3F15-4E8E-93D8-7047B66DC83C}"/>
              </a:ext>
            </a:extLst>
          </p:cNvPr>
          <p:cNvSpPr>
            <a:spLocks noGrp="1"/>
          </p:cNvSpPr>
          <p:nvPr>
            <p:ph type="sldNum" sz="quarter" idx="12"/>
          </p:nvPr>
        </p:nvSpPr>
        <p:spPr/>
        <p:txBody>
          <a:bodyPr/>
          <a:lstStyle/>
          <a:p>
            <a:fld id="{023EC84D-C218-44B0-923C-B4D4608B20BE}" type="slidenum">
              <a:rPr lang="es-EC" smtClean="0"/>
              <a:t>‹Nº›</a:t>
            </a:fld>
            <a:endParaRPr lang="es-EC"/>
          </a:p>
        </p:txBody>
      </p:sp>
    </p:spTree>
    <p:extLst>
      <p:ext uri="{BB962C8B-B14F-4D97-AF65-F5344CB8AC3E}">
        <p14:creationId xmlns:p14="http://schemas.microsoft.com/office/powerpoint/2010/main" val="46527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D510405-BF45-42A2-BD96-2749FF036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CD769DF-2894-4DBB-8801-EF616F73D3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C147DA0-4663-4919-9C89-4AF8822CF93E}"/>
              </a:ext>
            </a:extLst>
          </p:cNvPr>
          <p:cNvSpPr>
            <a:spLocks noGrp="1"/>
          </p:cNvSpPr>
          <p:nvPr>
            <p:ph type="dt" sz="half" idx="10"/>
          </p:nvPr>
        </p:nvSpPr>
        <p:spPr/>
        <p:txBody>
          <a:bodyPr/>
          <a:lstStyle/>
          <a:p>
            <a:fld id="{24B82721-3A62-41CB-81FE-C4E27FF42D84}" type="datetimeFigureOut">
              <a:rPr lang="es-EC" smtClean="0"/>
              <a:t>1/9/2019</a:t>
            </a:fld>
            <a:endParaRPr lang="es-EC"/>
          </a:p>
        </p:txBody>
      </p:sp>
      <p:sp>
        <p:nvSpPr>
          <p:cNvPr id="5" name="Marcador de pie de página 4">
            <a:extLst>
              <a:ext uri="{FF2B5EF4-FFF2-40B4-BE49-F238E27FC236}">
                <a16:creationId xmlns:a16="http://schemas.microsoft.com/office/drawing/2014/main" id="{8E1BECFD-C450-461F-B681-5422BF7A33C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016A752-D447-48F4-A2A9-DEAA168F0AD8}"/>
              </a:ext>
            </a:extLst>
          </p:cNvPr>
          <p:cNvSpPr>
            <a:spLocks noGrp="1"/>
          </p:cNvSpPr>
          <p:nvPr>
            <p:ph type="sldNum" sz="quarter" idx="12"/>
          </p:nvPr>
        </p:nvSpPr>
        <p:spPr/>
        <p:txBody>
          <a:bodyPr/>
          <a:lstStyle/>
          <a:p>
            <a:fld id="{023EC84D-C218-44B0-923C-B4D4608B20BE}" type="slidenum">
              <a:rPr lang="es-EC" smtClean="0"/>
              <a:t>‹Nº›</a:t>
            </a:fld>
            <a:endParaRPr lang="es-EC"/>
          </a:p>
        </p:txBody>
      </p:sp>
    </p:spTree>
    <p:extLst>
      <p:ext uri="{BB962C8B-B14F-4D97-AF65-F5344CB8AC3E}">
        <p14:creationId xmlns:p14="http://schemas.microsoft.com/office/powerpoint/2010/main" val="141244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4B2A0-D1F5-4AAF-92B7-41EF458E987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452107E-F751-41D2-9165-F5663923CE2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BC6313E-8734-4594-831C-1F2EDDABEAA9}"/>
              </a:ext>
            </a:extLst>
          </p:cNvPr>
          <p:cNvSpPr>
            <a:spLocks noGrp="1"/>
          </p:cNvSpPr>
          <p:nvPr>
            <p:ph type="dt" sz="half" idx="10"/>
          </p:nvPr>
        </p:nvSpPr>
        <p:spPr/>
        <p:txBody>
          <a:bodyPr/>
          <a:lstStyle/>
          <a:p>
            <a:fld id="{24B82721-3A62-41CB-81FE-C4E27FF42D84}" type="datetimeFigureOut">
              <a:rPr lang="es-EC" smtClean="0"/>
              <a:t>1/9/2019</a:t>
            </a:fld>
            <a:endParaRPr lang="es-EC"/>
          </a:p>
        </p:txBody>
      </p:sp>
      <p:sp>
        <p:nvSpPr>
          <p:cNvPr id="5" name="Marcador de pie de página 4">
            <a:extLst>
              <a:ext uri="{FF2B5EF4-FFF2-40B4-BE49-F238E27FC236}">
                <a16:creationId xmlns:a16="http://schemas.microsoft.com/office/drawing/2014/main" id="{9E7B71CD-3C3B-47A8-B95B-E9431C7C2FF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B4808CF-0F3A-4E50-BE0E-869671733E07}"/>
              </a:ext>
            </a:extLst>
          </p:cNvPr>
          <p:cNvSpPr>
            <a:spLocks noGrp="1"/>
          </p:cNvSpPr>
          <p:nvPr>
            <p:ph type="sldNum" sz="quarter" idx="12"/>
          </p:nvPr>
        </p:nvSpPr>
        <p:spPr/>
        <p:txBody>
          <a:bodyPr/>
          <a:lstStyle/>
          <a:p>
            <a:fld id="{023EC84D-C218-44B0-923C-B4D4608B20BE}" type="slidenum">
              <a:rPr lang="es-EC" smtClean="0"/>
              <a:t>‹Nº›</a:t>
            </a:fld>
            <a:endParaRPr lang="es-EC"/>
          </a:p>
        </p:txBody>
      </p:sp>
    </p:spTree>
    <p:extLst>
      <p:ext uri="{BB962C8B-B14F-4D97-AF65-F5344CB8AC3E}">
        <p14:creationId xmlns:p14="http://schemas.microsoft.com/office/powerpoint/2010/main" val="309334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19336-4493-46C1-8AC5-DFB2F781CD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1DEADD2-6520-4212-86D5-050C7BC9A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69CD66-AF3A-4B8C-9BDE-B3E2B4866E6C}"/>
              </a:ext>
            </a:extLst>
          </p:cNvPr>
          <p:cNvSpPr>
            <a:spLocks noGrp="1"/>
          </p:cNvSpPr>
          <p:nvPr>
            <p:ph type="dt" sz="half" idx="10"/>
          </p:nvPr>
        </p:nvSpPr>
        <p:spPr/>
        <p:txBody>
          <a:bodyPr/>
          <a:lstStyle/>
          <a:p>
            <a:fld id="{24B82721-3A62-41CB-81FE-C4E27FF42D84}" type="datetimeFigureOut">
              <a:rPr lang="es-EC" smtClean="0"/>
              <a:t>1/9/2019</a:t>
            </a:fld>
            <a:endParaRPr lang="es-EC"/>
          </a:p>
        </p:txBody>
      </p:sp>
      <p:sp>
        <p:nvSpPr>
          <p:cNvPr id="5" name="Marcador de pie de página 4">
            <a:extLst>
              <a:ext uri="{FF2B5EF4-FFF2-40B4-BE49-F238E27FC236}">
                <a16:creationId xmlns:a16="http://schemas.microsoft.com/office/drawing/2014/main" id="{3F06E5F1-28D0-4227-A556-08C9B314F05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76E9B69-14EB-4333-8EB3-9D7920443F2A}"/>
              </a:ext>
            </a:extLst>
          </p:cNvPr>
          <p:cNvSpPr>
            <a:spLocks noGrp="1"/>
          </p:cNvSpPr>
          <p:nvPr>
            <p:ph type="sldNum" sz="quarter" idx="12"/>
          </p:nvPr>
        </p:nvSpPr>
        <p:spPr/>
        <p:txBody>
          <a:bodyPr/>
          <a:lstStyle/>
          <a:p>
            <a:fld id="{023EC84D-C218-44B0-923C-B4D4608B20BE}" type="slidenum">
              <a:rPr lang="es-EC" smtClean="0"/>
              <a:t>‹Nº›</a:t>
            </a:fld>
            <a:endParaRPr lang="es-EC"/>
          </a:p>
        </p:txBody>
      </p:sp>
    </p:spTree>
    <p:extLst>
      <p:ext uri="{BB962C8B-B14F-4D97-AF65-F5344CB8AC3E}">
        <p14:creationId xmlns:p14="http://schemas.microsoft.com/office/powerpoint/2010/main" val="365406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151B44-E697-49B7-A474-1BAE218DEE2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3FA1B6D-3C04-4EF7-86E3-0E1D5D00E8F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9A31BE1B-DCDE-468A-8557-C6503A66716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143B9A63-1615-45B2-9D9F-E395C6CB656F}"/>
              </a:ext>
            </a:extLst>
          </p:cNvPr>
          <p:cNvSpPr>
            <a:spLocks noGrp="1"/>
          </p:cNvSpPr>
          <p:nvPr>
            <p:ph type="dt" sz="half" idx="10"/>
          </p:nvPr>
        </p:nvSpPr>
        <p:spPr/>
        <p:txBody>
          <a:bodyPr/>
          <a:lstStyle/>
          <a:p>
            <a:fld id="{24B82721-3A62-41CB-81FE-C4E27FF42D84}" type="datetimeFigureOut">
              <a:rPr lang="es-EC" smtClean="0"/>
              <a:t>1/9/2019</a:t>
            </a:fld>
            <a:endParaRPr lang="es-EC"/>
          </a:p>
        </p:txBody>
      </p:sp>
      <p:sp>
        <p:nvSpPr>
          <p:cNvPr id="6" name="Marcador de pie de página 5">
            <a:extLst>
              <a:ext uri="{FF2B5EF4-FFF2-40B4-BE49-F238E27FC236}">
                <a16:creationId xmlns:a16="http://schemas.microsoft.com/office/drawing/2014/main" id="{B6DE31CB-CAA0-4613-86B9-D75A7D2BBD1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FE351B0-8A8E-41C4-918D-28F9CD9F9C62}"/>
              </a:ext>
            </a:extLst>
          </p:cNvPr>
          <p:cNvSpPr>
            <a:spLocks noGrp="1"/>
          </p:cNvSpPr>
          <p:nvPr>
            <p:ph type="sldNum" sz="quarter" idx="12"/>
          </p:nvPr>
        </p:nvSpPr>
        <p:spPr/>
        <p:txBody>
          <a:bodyPr/>
          <a:lstStyle/>
          <a:p>
            <a:fld id="{023EC84D-C218-44B0-923C-B4D4608B20BE}" type="slidenum">
              <a:rPr lang="es-EC" smtClean="0"/>
              <a:t>‹Nº›</a:t>
            </a:fld>
            <a:endParaRPr lang="es-EC"/>
          </a:p>
        </p:txBody>
      </p:sp>
    </p:spTree>
    <p:extLst>
      <p:ext uri="{BB962C8B-B14F-4D97-AF65-F5344CB8AC3E}">
        <p14:creationId xmlns:p14="http://schemas.microsoft.com/office/powerpoint/2010/main" val="199648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DEA24F-737E-48B6-913A-D09714620E0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72F5559-4BB2-4E3B-8512-4158D2B615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72720BC-079C-467F-8432-8F2B40A504E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B4EB323E-50C3-4588-86AB-32A776FE2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C950C1C-F33C-4C8E-96E1-8F240B3E0D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05A5BAF8-6D10-448B-9609-5374E7669AE0}"/>
              </a:ext>
            </a:extLst>
          </p:cNvPr>
          <p:cNvSpPr>
            <a:spLocks noGrp="1"/>
          </p:cNvSpPr>
          <p:nvPr>
            <p:ph type="dt" sz="half" idx="10"/>
          </p:nvPr>
        </p:nvSpPr>
        <p:spPr/>
        <p:txBody>
          <a:bodyPr/>
          <a:lstStyle/>
          <a:p>
            <a:fld id="{24B82721-3A62-41CB-81FE-C4E27FF42D84}" type="datetimeFigureOut">
              <a:rPr lang="es-EC" smtClean="0"/>
              <a:t>1/9/2019</a:t>
            </a:fld>
            <a:endParaRPr lang="es-EC"/>
          </a:p>
        </p:txBody>
      </p:sp>
      <p:sp>
        <p:nvSpPr>
          <p:cNvPr id="8" name="Marcador de pie de página 7">
            <a:extLst>
              <a:ext uri="{FF2B5EF4-FFF2-40B4-BE49-F238E27FC236}">
                <a16:creationId xmlns:a16="http://schemas.microsoft.com/office/drawing/2014/main" id="{F46B0F67-B839-4867-BC7F-3C9BAFCF1FCF}"/>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11390F46-8606-4F41-B5B3-DEDF05A4988E}"/>
              </a:ext>
            </a:extLst>
          </p:cNvPr>
          <p:cNvSpPr>
            <a:spLocks noGrp="1"/>
          </p:cNvSpPr>
          <p:nvPr>
            <p:ph type="sldNum" sz="quarter" idx="12"/>
          </p:nvPr>
        </p:nvSpPr>
        <p:spPr/>
        <p:txBody>
          <a:bodyPr/>
          <a:lstStyle/>
          <a:p>
            <a:fld id="{023EC84D-C218-44B0-923C-B4D4608B20BE}" type="slidenum">
              <a:rPr lang="es-EC" smtClean="0"/>
              <a:t>‹Nº›</a:t>
            </a:fld>
            <a:endParaRPr lang="es-EC"/>
          </a:p>
        </p:txBody>
      </p:sp>
    </p:spTree>
    <p:extLst>
      <p:ext uri="{BB962C8B-B14F-4D97-AF65-F5344CB8AC3E}">
        <p14:creationId xmlns:p14="http://schemas.microsoft.com/office/powerpoint/2010/main" val="339219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09D23-5F3F-4E8C-912C-94A5917449B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E6AFCE70-C684-45B1-9389-717FBCB0BE06}"/>
              </a:ext>
            </a:extLst>
          </p:cNvPr>
          <p:cNvSpPr>
            <a:spLocks noGrp="1"/>
          </p:cNvSpPr>
          <p:nvPr>
            <p:ph type="dt" sz="half" idx="10"/>
          </p:nvPr>
        </p:nvSpPr>
        <p:spPr/>
        <p:txBody>
          <a:bodyPr/>
          <a:lstStyle/>
          <a:p>
            <a:fld id="{24B82721-3A62-41CB-81FE-C4E27FF42D84}" type="datetimeFigureOut">
              <a:rPr lang="es-EC" smtClean="0"/>
              <a:t>1/9/2019</a:t>
            </a:fld>
            <a:endParaRPr lang="es-EC"/>
          </a:p>
        </p:txBody>
      </p:sp>
      <p:sp>
        <p:nvSpPr>
          <p:cNvPr id="4" name="Marcador de pie de página 3">
            <a:extLst>
              <a:ext uri="{FF2B5EF4-FFF2-40B4-BE49-F238E27FC236}">
                <a16:creationId xmlns:a16="http://schemas.microsoft.com/office/drawing/2014/main" id="{C0D54B94-A4E7-4BF6-A1EE-B7722C2DE671}"/>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D9BB073-53E8-43E2-9F05-6956CA238129}"/>
              </a:ext>
            </a:extLst>
          </p:cNvPr>
          <p:cNvSpPr>
            <a:spLocks noGrp="1"/>
          </p:cNvSpPr>
          <p:nvPr>
            <p:ph type="sldNum" sz="quarter" idx="12"/>
          </p:nvPr>
        </p:nvSpPr>
        <p:spPr/>
        <p:txBody>
          <a:bodyPr/>
          <a:lstStyle/>
          <a:p>
            <a:fld id="{023EC84D-C218-44B0-923C-B4D4608B20BE}" type="slidenum">
              <a:rPr lang="es-EC" smtClean="0"/>
              <a:t>‹Nº›</a:t>
            </a:fld>
            <a:endParaRPr lang="es-EC"/>
          </a:p>
        </p:txBody>
      </p:sp>
    </p:spTree>
    <p:extLst>
      <p:ext uri="{BB962C8B-B14F-4D97-AF65-F5344CB8AC3E}">
        <p14:creationId xmlns:p14="http://schemas.microsoft.com/office/powerpoint/2010/main" val="399126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9CD872A-CCF3-4703-BBB8-C8244FFE35CA}"/>
              </a:ext>
            </a:extLst>
          </p:cNvPr>
          <p:cNvSpPr>
            <a:spLocks noGrp="1"/>
          </p:cNvSpPr>
          <p:nvPr>
            <p:ph type="dt" sz="half" idx="10"/>
          </p:nvPr>
        </p:nvSpPr>
        <p:spPr/>
        <p:txBody>
          <a:bodyPr/>
          <a:lstStyle/>
          <a:p>
            <a:fld id="{24B82721-3A62-41CB-81FE-C4E27FF42D84}" type="datetimeFigureOut">
              <a:rPr lang="es-EC" smtClean="0"/>
              <a:t>1/9/2019</a:t>
            </a:fld>
            <a:endParaRPr lang="es-EC"/>
          </a:p>
        </p:txBody>
      </p:sp>
      <p:sp>
        <p:nvSpPr>
          <p:cNvPr id="3" name="Marcador de pie de página 2">
            <a:extLst>
              <a:ext uri="{FF2B5EF4-FFF2-40B4-BE49-F238E27FC236}">
                <a16:creationId xmlns:a16="http://schemas.microsoft.com/office/drawing/2014/main" id="{3AC0677F-ECE1-477E-9D3B-CB049EA12B05}"/>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302468E-A6FD-4D8A-A07F-475E20930E85}"/>
              </a:ext>
            </a:extLst>
          </p:cNvPr>
          <p:cNvSpPr>
            <a:spLocks noGrp="1"/>
          </p:cNvSpPr>
          <p:nvPr>
            <p:ph type="sldNum" sz="quarter" idx="12"/>
          </p:nvPr>
        </p:nvSpPr>
        <p:spPr/>
        <p:txBody>
          <a:bodyPr/>
          <a:lstStyle/>
          <a:p>
            <a:fld id="{023EC84D-C218-44B0-923C-B4D4608B20BE}" type="slidenum">
              <a:rPr lang="es-EC" smtClean="0"/>
              <a:t>‹Nº›</a:t>
            </a:fld>
            <a:endParaRPr lang="es-EC"/>
          </a:p>
        </p:txBody>
      </p:sp>
    </p:spTree>
    <p:extLst>
      <p:ext uri="{BB962C8B-B14F-4D97-AF65-F5344CB8AC3E}">
        <p14:creationId xmlns:p14="http://schemas.microsoft.com/office/powerpoint/2010/main" val="175462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C7FDB-CE1D-4651-81F4-C17BB5C5B5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71586F6-A0A5-4E21-8434-36B535FFD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2FED49E0-4DDD-47EF-A136-B4BD2A046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0EEE99B-3F12-4AE2-A5DA-ACC4DB2B3FD6}"/>
              </a:ext>
            </a:extLst>
          </p:cNvPr>
          <p:cNvSpPr>
            <a:spLocks noGrp="1"/>
          </p:cNvSpPr>
          <p:nvPr>
            <p:ph type="dt" sz="half" idx="10"/>
          </p:nvPr>
        </p:nvSpPr>
        <p:spPr/>
        <p:txBody>
          <a:bodyPr/>
          <a:lstStyle/>
          <a:p>
            <a:fld id="{24B82721-3A62-41CB-81FE-C4E27FF42D84}" type="datetimeFigureOut">
              <a:rPr lang="es-EC" smtClean="0"/>
              <a:t>1/9/2019</a:t>
            </a:fld>
            <a:endParaRPr lang="es-EC"/>
          </a:p>
        </p:txBody>
      </p:sp>
      <p:sp>
        <p:nvSpPr>
          <p:cNvPr id="6" name="Marcador de pie de página 5">
            <a:extLst>
              <a:ext uri="{FF2B5EF4-FFF2-40B4-BE49-F238E27FC236}">
                <a16:creationId xmlns:a16="http://schemas.microsoft.com/office/drawing/2014/main" id="{D7CA329D-1CDF-422B-98E6-945FC086473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B682E54-A639-461B-9BD7-F865D17289EA}"/>
              </a:ext>
            </a:extLst>
          </p:cNvPr>
          <p:cNvSpPr>
            <a:spLocks noGrp="1"/>
          </p:cNvSpPr>
          <p:nvPr>
            <p:ph type="sldNum" sz="quarter" idx="12"/>
          </p:nvPr>
        </p:nvSpPr>
        <p:spPr/>
        <p:txBody>
          <a:bodyPr/>
          <a:lstStyle/>
          <a:p>
            <a:fld id="{023EC84D-C218-44B0-923C-B4D4608B20BE}" type="slidenum">
              <a:rPr lang="es-EC" smtClean="0"/>
              <a:t>‹Nº›</a:t>
            </a:fld>
            <a:endParaRPr lang="es-EC"/>
          </a:p>
        </p:txBody>
      </p:sp>
    </p:spTree>
    <p:extLst>
      <p:ext uri="{BB962C8B-B14F-4D97-AF65-F5344CB8AC3E}">
        <p14:creationId xmlns:p14="http://schemas.microsoft.com/office/powerpoint/2010/main" val="3834638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FE5E2-8697-4908-A4E8-CAA64B58C64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7AAC22F0-3218-4AE3-B19D-DB39CBB60E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B2054ACB-F7FF-490D-93BA-1DECE408D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E052A7-3C45-4F7C-8EAF-DBFD3CF596B3}"/>
              </a:ext>
            </a:extLst>
          </p:cNvPr>
          <p:cNvSpPr>
            <a:spLocks noGrp="1"/>
          </p:cNvSpPr>
          <p:nvPr>
            <p:ph type="dt" sz="half" idx="10"/>
          </p:nvPr>
        </p:nvSpPr>
        <p:spPr/>
        <p:txBody>
          <a:bodyPr/>
          <a:lstStyle/>
          <a:p>
            <a:fld id="{24B82721-3A62-41CB-81FE-C4E27FF42D84}" type="datetimeFigureOut">
              <a:rPr lang="es-EC" smtClean="0"/>
              <a:t>1/9/2019</a:t>
            </a:fld>
            <a:endParaRPr lang="es-EC"/>
          </a:p>
        </p:txBody>
      </p:sp>
      <p:sp>
        <p:nvSpPr>
          <p:cNvPr id="6" name="Marcador de pie de página 5">
            <a:extLst>
              <a:ext uri="{FF2B5EF4-FFF2-40B4-BE49-F238E27FC236}">
                <a16:creationId xmlns:a16="http://schemas.microsoft.com/office/drawing/2014/main" id="{56DB482B-55F5-41DE-8E0C-A3004A1FAB3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C81942D-3ECB-4A21-8C3D-70AE5E22EBEF}"/>
              </a:ext>
            </a:extLst>
          </p:cNvPr>
          <p:cNvSpPr>
            <a:spLocks noGrp="1"/>
          </p:cNvSpPr>
          <p:nvPr>
            <p:ph type="sldNum" sz="quarter" idx="12"/>
          </p:nvPr>
        </p:nvSpPr>
        <p:spPr/>
        <p:txBody>
          <a:bodyPr/>
          <a:lstStyle/>
          <a:p>
            <a:fld id="{023EC84D-C218-44B0-923C-B4D4608B20BE}" type="slidenum">
              <a:rPr lang="es-EC" smtClean="0"/>
              <a:t>‹Nº›</a:t>
            </a:fld>
            <a:endParaRPr lang="es-EC"/>
          </a:p>
        </p:txBody>
      </p:sp>
    </p:spTree>
    <p:extLst>
      <p:ext uri="{BB962C8B-B14F-4D97-AF65-F5344CB8AC3E}">
        <p14:creationId xmlns:p14="http://schemas.microsoft.com/office/powerpoint/2010/main" val="130139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73D063-CF5C-4B42-9F1D-741D2F086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669931A-DF90-4624-A742-9AF0AF97A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EA90CE6-D5FB-4997-8969-F19DB773C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82721-3A62-41CB-81FE-C4E27FF42D84}" type="datetimeFigureOut">
              <a:rPr lang="es-EC" smtClean="0"/>
              <a:t>1/9/2019</a:t>
            </a:fld>
            <a:endParaRPr lang="es-EC"/>
          </a:p>
        </p:txBody>
      </p:sp>
      <p:sp>
        <p:nvSpPr>
          <p:cNvPr id="5" name="Marcador de pie de página 4">
            <a:extLst>
              <a:ext uri="{FF2B5EF4-FFF2-40B4-BE49-F238E27FC236}">
                <a16:creationId xmlns:a16="http://schemas.microsoft.com/office/drawing/2014/main" id="{BD891972-155B-4DAB-BFB7-652BAF8ACD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23300EB3-A768-4DBD-9E6D-852EDDF5BC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C84D-C218-44B0-923C-B4D4608B20BE}" type="slidenum">
              <a:rPr lang="es-EC" smtClean="0"/>
              <a:t>‹Nº›</a:t>
            </a:fld>
            <a:endParaRPr lang="es-EC"/>
          </a:p>
        </p:txBody>
      </p:sp>
    </p:spTree>
    <p:extLst>
      <p:ext uri="{BB962C8B-B14F-4D97-AF65-F5344CB8AC3E}">
        <p14:creationId xmlns:p14="http://schemas.microsoft.com/office/powerpoint/2010/main" val="2454755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Oficio%20No.%20AMZT-2019-561%20MARZO%202019%20OJO%20NO%20FAVORABL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Oficio%20No.%20AMZT-2019-561%20MARZO%202019%20OJO%20NO%20FAVORABL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Oficio%20No.%20AMZT-2019-561%20MARZO%202019%20OJO%20NO%20FAVORABL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ACTA%20ENTREGADA%20AL%20ARQ%20AGUILAR.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CASAS%20ALREDEDOR%202.jpg" TargetMode="External"/><Relationship Id="rId3" Type="http://schemas.openxmlformats.org/officeDocument/2006/relationships/hyperlink" Target="VIVIENDAS%20RUTA%20VIVA%20Y%20PSJE%20SALAZAR.jpg" TargetMode="External"/><Relationship Id="rId7" Type="http://schemas.openxmlformats.org/officeDocument/2006/relationships/hyperlink" Target="NUEVAS%20CASAS%20CERAMICA%20TRAS%20EDIFICIO.jpg" TargetMode="External"/><Relationship Id="rId12" Type="http://schemas.openxmlformats.org/officeDocument/2006/relationships/hyperlink" Target="PREDIOS%20CON%20NUMERO%20MUNICIPAL%202.jpg" TargetMode="External"/><Relationship Id="rId2" Type="http://schemas.openxmlformats.org/officeDocument/2006/relationships/hyperlink" Target="MINIMARKET%20CERAMICA.jpg" TargetMode="External"/><Relationship Id="rId1" Type="http://schemas.openxmlformats.org/officeDocument/2006/relationships/slideLayout" Target="../slideLayouts/slideLayout2.xml"/><Relationship Id="rId6" Type="http://schemas.openxmlformats.org/officeDocument/2006/relationships/hyperlink" Target="EDIFICIO%20CON%2017%20FAMILIAS%2030%20VEHICULOS.jpg" TargetMode="External"/><Relationship Id="rId11" Type="http://schemas.openxmlformats.org/officeDocument/2006/relationships/hyperlink" Target="PREDIOS%20CON%20NUMERO%20MUNICIPAL%201.jpg" TargetMode="External"/><Relationship Id="rId5" Type="http://schemas.openxmlformats.org/officeDocument/2006/relationships/hyperlink" Target="CENTRO%20COMERCIAL%20CARCHI.jpg" TargetMode="External"/><Relationship Id="rId10" Type="http://schemas.openxmlformats.org/officeDocument/2006/relationships/hyperlink" Target="PIZARRA%20PARED%20DERKS.jpg" TargetMode="External"/><Relationship Id="rId4" Type="http://schemas.openxmlformats.org/officeDocument/2006/relationships/hyperlink" Target="CASAS%20ALREDEDOR%201.jpg" TargetMode="External"/><Relationship Id="rId9" Type="http://schemas.openxmlformats.org/officeDocument/2006/relationships/hyperlink" Target="CASAS%20ALREDEDOR%203.jp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PA%20BARRIO%20SISAPUNGO.pdf" TargetMode="External"/><Relationship Id="rId2" Type="http://schemas.openxmlformats.org/officeDocument/2006/relationships/hyperlink" Target="Foto%20IGM%201998.pdf" TargetMode="External"/><Relationship Id="rId1" Type="http://schemas.openxmlformats.org/officeDocument/2006/relationships/slideLayout" Target="../slideLayouts/slideLayout2.xml"/><Relationship Id="rId4" Type="http://schemas.openxmlformats.org/officeDocument/2006/relationships/hyperlink" Target="INGRESO%20KM%209.3.jp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PA%20BARRIO%20SISAPUNGO.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Foto%20IGM%202005.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RESPUESTA%20AZT%20A%20ESCRITO%20DE%20BORJA.pdf" TargetMode="External"/><Relationship Id="rId3" Type="http://schemas.openxmlformats.org/officeDocument/2006/relationships/hyperlink" Target="PLANO%20TERRENO%20SR%20BORJA.pdf" TargetMode="External"/><Relationship Id="rId7" Type="http://schemas.openxmlformats.org/officeDocument/2006/relationships/hyperlink" Target="Hoja%204%20compra%20venta%20Borja.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oja%203%20compra%20venta%20Borja.pdf" TargetMode="External"/><Relationship Id="rId5" Type="http://schemas.openxmlformats.org/officeDocument/2006/relationships/hyperlink" Target="Hoja%202%20compra%20venta%20Borja.pdf" TargetMode="External"/><Relationship Id="rId4" Type="http://schemas.openxmlformats.org/officeDocument/2006/relationships/hyperlink" Target="Portada%20Compra%20venta%20Borja.pdf" TargetMode="Externa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hyperlink" Target="9.%20%20%20%20%20IC-2017-007%20COMISION%20USO%20DE%20SUELO%20FAVORABL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DERKS%20MUNICIPIO%20INFORME%20DE%20ARCHIVO%20DE%20PROYECTO%20rev%20JCA.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A5921-115F-427B-AF61-B56C43CDC0DB}"/>
              </a:ext>
            </a:extLst>
          </p:cNvPr>
          <p:cNvSpPr>
            <a:spLocks noGrp="1"/>
          </p:cNvSpPr>
          <p:nvPr>
            <p:ph type="ctrTitle"/>
          </p:nvPr>
        </p:nvSpPr>
        <p:spPr/>
        <p:txBody>
          <a:bodyPr/>
          <a:lstStyle/>
          <a:p>
            <a:r>
              <a:rPr lang="es-EC" dirty="0"/>
              <a:t>Comisión de Uso de Suelo</a:t>
            </a:r>
            <a:br>
              <a:rPr lang="es-EC" dirty="0"/>
            </a:br>
            <a:r>
              <a:rPr lang="es-EC" dirty="0"/>
              <a:t>Septiembre 2, 2019</a:t>
            </a:r>
          </a:p>
        </p:txBody>
      </p:sp>
      <p:sp>
        <p:nvSpPr>
          <p:cNvPr id="3" name="Subtítulo 2">
            <a:extLst>
              <a:ext uri="{FF2B5EF4-FFF2-40B4-BE49-F238E27FC236}">
                <a16:creationId xmlns:a16="http://schemas.microsoft.com/office/drawing/2014/main" id="{818FA119-5389-4667-A471-533F505BBC06}"/>
              </a:ext>
            </a:extLst>
          </p:cNvPr>
          <p:cNvSpPr>
            <a:spLocks noGrp="1"/>
          </p:cNvSpPr>
          <p:nvPr>
            <p:ph type="subTitle" idx="1"/>
          </p:nvPr>
        </p:nvSpPr>
        <p:spPr/>
        <p:txBody>
          <a:bodyPr/>
          <a:lstStyle/>
          <a:p>
            <a:r>
              <a:rPr lang="es-EC" dirty="0"/>
              <a:t>Proyecto Vial Barrio Sisapungo</a:t>
            </a:r>
          </a:p>
        </p:txBody>
      </p:sp>
    </p:spTree>
    <p:extLst>
      <p:ext uri="{BB962C8B-B14F-4D97-AF65-F5344CB8AC3E}">
        <p14:creationId xmlns:p14="http://schemas.microsoft.com/office/powerpoint/2010/main" val="206604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7DD1A-0693-4A05-8C8A-F38E3272ACC1}"/>
              </a:ext>
            </a:extLst>
          </p:cNvPr>
          <p:cNvSpPr>
            <a:spLocks noGrp="1"/>
          </p:cNvSpPr>
          <p:nvPr>
            <p:ph type="title"/>
          </p:nvPr>
        </p:nvSpPr>
        <p:spPr/>
        <p:txBody>
          <a:bodyPr/>
          <a:lstStyle/>
          <a:p>
            <a:r>
              <a:rPr lang="es-EC" dirty="0"/>
              <a:t>Proyecto Anillo Vial AZT, continuación</a:t>
            </a:r>
          </a:p>
        </p:txBody>
      </p:sp>
      <p:sp>
        <p:nvSpPr>
          <p:cNvPr id="3" name="Marcador de contenido 2">
            <a:extLst>
              <a:ext uri="{FF2B5EF4-FFF2-40B4-BE49-F238E27FC236}">
                <a16:creationId xmlns:a16="http://schemas.microsoft.com/office/drawing/2014/main" id="{90C4C0FB-E16E-49FA-8A19-C553D86D38FF}"/>
              </a:ext>
            </a:extLst>
          </p:cNvPr>
          <p:cNvSpPr>
            <a:spLocks noGrp="1"/>
          </p:cNvSpPr>
          <p:nvPr>
            <p:ph idx="1"/>
          </p:nvPr>
        </p:nvSpPr>
        <p:spPr/>
        <p:txBody>
          <a:bodyPr>
            <a:normAutofit/>
          </a:bodyPr>
          <a:lstStyle/>
          <a:p>
            <a:pPr lvl="1"/>
            <a:r>
              <a:rPr lang="es-EC" dirty="0"/>
              <a:t>Informe Técnico No. SM-DMPPM-009/2019 (Juan Carlos Calderón S.)</a:t>
            </a:r>
          </a:p>
          <a:p>
            <a:pPr lvl="1"/>
            <a:endParaRPr lang="es-EC" dirty="0"/>
          </a:p>
          <a:p>
            <a:pPr lvl="1"/>
            <a:endParaRPr lang="es-EC" dirty="0"/>
          </a:p>
          <a:p>
            <a:endParaRPr lang="es-EC" dirty="0"/>
          </a:p>
          <a:p>
            <a:endParaRPr lang="es-EC" dirty="0"/>
          </a:p>
        </p:txBody>
      </p:sp>
      <p:pic>
        <p:nvPicPr>
          <p:cNvPr id="6" name="Imagen 5">
            <a:extLst>
              <a:ext uri="{FF2B5EF4-FFF2-40B4-BE49-F238E27FC236}">
                <a16:creationId xmlns:a16="http://schemas.microsoft.com/office/drawing/2014/main" id="{91FF5358-FC8C-46ED-B715-DBCBEEB4E76A}"/>
              </a:ext>
            </a:extLst>
          </p:cNvPr>
          <p:cNvPicPr>
            <a:picLocks noChangeAspect="1"/>
          </p:cNvPicPr>
          <p:nvPr/>
        </p:nvPicPr>
        <p:blipFill>
          <a:blip r:embed="rId3"/>
          <a:stretch>
            <a:fillRect/>
          </a:stretch>
        </p:blipFill>
        <p:spPr>
          <a:xfrm>
            <a:off x="1433512" y="2433637"/>
            <a:ext cx="9324975" cy="1990725"/>
          </a:xfrm>
          <a:prstGeom prst="rect">
            <a:avLst/>
          </a:prstGeom>
        </p:spPr>
      </p:pic>
      <p:pic>
        <p:nvPicPr>
          <p:cNvPr id="7" name="Imagen 6">
            <a:extLst>
              <a:ext uri="{FF2B5EF4-FFF2-40B4-BE49-F238E27FC236}">
                <a16:creationId xmlns:a16="http://schemas.microsoft.com/office/drawing/2014/main" id="{165F9145-0B42-48A4-9CD3-FA95D7EAFBDA}"/>
              </a:ext>
            </a:extLst>
          </p:cNvPr>
          <p:cNvPicPr>
            <a:picLocks noChangeAspect="1"/>
          </p:cNvPicPr>
          <p:nvPr/>
        </p:nvPicPr>
        <p:blipFill>
          <a:blip r:embed="rId4"/>
          <a:stretch>
            <a:fillRect/>
          </a:stretch>
        </p:blipFill>
        <p:spPr>
          <a:xfrm>
            <a:off x="1343935" y="4559300"/>
            <a:ext cx="9382125" cy="1933575"/>
          </a:xfrm>
          <a:prstGeom prst="rect">
            <a:avLst/>
          </a:prstGeom>
        </p:spPr>
      </p:pic>
    </p:spTree>
    <p:extLst>
      <p:ext uri="{BB962C8B-B14F-4D97-AF65-F5344CB8AC3E}">
        <p14:creationId xmlns:p14="http://schemas.microsoft.com/office/powerpoint/2010/main" val="28560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7DD1A-0693-4A05-8C8A-F38E3272ACC1}"/>
              </a:ext>
            </a:extLst>
          </p:cNvPr>
          <p:cNvSpPr>
            <a:spLocks noGrp="1"/>
          </p:cNvSpPr>
          <p:nvPr>
            <p:ph type="title"/>
          </p:nvPr>
        </p:nvSpPr>
        <p:spPr/>
        <p:txBody>
          <a:bodyPr/>
          <a:lstStyle/>
          <a:p>
            <a:r>
              <a:rPr lang="es-EC" dirty="0"/>
              <a:t>Proyecto Anillo Vial AZT, continuación</a:t>
            </a:r>
          </a:p>
        </p:txBody>
      </p:sp>
      <p:sp>
        <p:nvSpPr>
          <p:cNvPr id="3" name="Marcador de contenido 2">
            <a:extLst>
              <a:ext uri="{FF2B5EF4-FFF2-40B4-BE49-F238E27FC236}">
                <a16:creationId xmlns:a16="http://schemas.microsoft.com/office/drawing/2014/main" id="{90C4C0FB-E16E-49FA-8A19-C553D86D38FF}"/>
              </a:ext>
            </a:extLst>
          </p:cNvPr>
          <p:cNvSpPr>
            <a:spLocks noGrp="1"/>
          </p:cNvSpPr>
          <p:nvPr>
            <p:ph idx="1"/>
          </p:nvPr>
        </p:nvSpPr>
        <p:spPr/>
        <p:txBody>
          <a:bodyPr>
            <a:normAutofit/>
          </a:bodyPr>
          <a:lstStyle/>
          <a:p>
            <a:pPr lvl="1"/>
            <a:r>
              <a:rPr lang="es-EC" dirty="0"/>
              <a:t>Informe Técnico No. SM-DMPPM-009/2019 (Juan Carlos Calderón S.)</a:t>
            </a:r>
          </a:p>
          <a:p>
            <a:pPr lvl="1"/>
            <a:endParaRPr lang="es-EC" dirty="0"/>
          </a:p>
          <a:p>
            <a:pPr lvl="1"/>
            <a:endParaRPr lang="es-EC" dirty="0"/>
          </a:p>
          <a:p>
            <a:endParaRPr lang="es-EC" dirty="0"/>
          </a:p>
          <a:p>
            <a:endParaRPr lang="es-EC" dirty="0"/>
          </a:p>
        </p:txBody>
      </p:sp>
      <p:pic>
        <p:nvPicPr>
          <p:cNvPr id="4" name="Imagen 3">
            <a:extLst>
              <a:ext uri="{FF2B5EF4-FFF2-40B4-BE49-F238E27FC236}">
                <a16:creationId xmlns:a16="http://schemas.microsoft.com/office/drawing/2014/main" id="{8EEA94D6-8588-4992-8004-F01C31EE18FB}"/>
              </a:ext>
            </a:extLst>
          </p:cNvPr>
          <p:cNvPicPr>
            <a:picLocks noChangeAspect="1"/>
          </p:cNvPicPr>
          <p:nvPr/>
        </p:nvPicPr>
        <p:blipFill>
          <a:blip r:embed="rId3"/>
          <a:stretch>
            <a:fillRect/>
          </a:stretch>
        </p:blipFill>
        <p:spPr>
          <a:xfrm>
            <a:off x="1433512" y="2171700"/>
            <a:ext cx="9324975" cy="2514600"/>
          </a:xfrm>
          <a:prstGeom prst="rect">
            <a:avLst/>
          </a:prstGeom>
        </p:spPr>
      </p:pic>
      <p:pic>
        <p:nvPicPr>
          <p:cNvPr id="5" name="Imagen 4">
            <a:extLst>
              <a:ext uri="{FF2B5EF4-FFF2-40B4-BE49-F238E27FC236}">
                <a16:creationId xmlns:a16="http://schemas.microsoft.com/office/drawing/2014/main" id="{98B2371E-C9F5-4540-949C-4A0951CB1E31}"/>
              </a:ext>
            </a:extLst>
          </p:cNvPr>
          <p:cNvPicPr>
            <a:picLocks noChangeAspect="1"/>
          </p:cNvPicPr>
          <p:nvPr/>
        </p:nvPicPr>
        <p:blipFill>
          <a:blip r:embed="rId4"/>
          <a:stretch>
            <a:fillRect/>
          </a:stretch>
        </p:blipFill>
        <p:spPr>
          <a:xfrm>
            <a:off x="1471611" y="4562475"/>
            <a:ext cx="9248775" cy="2295525"/>
          </a:xfrm>
          <a:prstGeom prst="rect">
            <a:avLst/>
          </a:prstGeom>
        </p:spPr>
      </p:pic>
    </p:spTree>
    <p:extLst>
      <p:ext uri="{BB962C8B-B14F-4D97-AF65-F5344CB8AC3E}">
        <p14:creationId xmlns:p14="http://schemas.microsoft.com/office/powerpoint/2010/main" val="227734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7DD1A-0693-4A05-8C8A-F38E3272ACC1}"/>
              </a:ext>
            </a:extLst>
          </p:cNvPr>
          <p:cNvSpPr>
            <a:spLocks noGrp="1"/>
          </p:cNvSpPr>
          <p:nvPr>
            <p:ph type="title"/>
          </p:nvPr>
        </p:nvSpPr>
        <p:spPr>
          <a:xfrm>
            <a:off x="838200" y="365125"/>
            <a:ext cx="10515600" cy="1064841"/>
          </a:xfrm>
        </p:spPr>
        <p:txBody>
          <a:bodyPr/>
          <a:lstStyle/>
          <a:p>
            <a:r>
              <a:rPr lang="es-EC" dirty="0"/>
              <a:t>Proyecto Anillo Vial AZT, continuación</a:t>
            </a:r>
          </a:p>
        </p:txBody>
      </p:sp>
      <p:sp>
        <p:nvSpPr>
          <p:cNvPr id="3" name="Marcador de contenido 2">
            <a:extLst>
              <a:ext uri="{FF2B5EF4-FFF2-40B4-BE49-F238E27FC236}">
                <a16:creationId xmlns:a16="http://schemas.microsoft.com/office/drawing/2014/main" id="{90C4C0FB-E16E-49FA-8A19-C553D86D38FF}"/>
              </a:ext>
            </a:extLst>
          </p:cNvPr>
          <p:cNvSpPr>
            <a:spLocks noGrp="1"/>
          </p:cNvSpPr>
          <p:nvPr>
            <p:ph idx="1"/>
          </p:nvPr>
        </p:nvSpPr>
        <p:spPr>
          <a:xfrm>
            <a:off x="838200" y="1342417"/>
            <a:ext cx="10515600" cy="4834546"/>
          </a:xfrm>
        </p:spPr>
        <p:txBody>
          <a:bodyPr>
            <a:normAutofit/>
          </a:bodyPr>
          <a:lstStyle/>
          <a:p>
            <a:pPr lvl="1"/>
            <a:r>
              <a:rPr lang="es-EC" dirty="0"/>
              <a:t>Oficio No. AMZT-2019-00056 (Sofía Castillo) </a:t>
            </a:r>
            <a:r>
              <a:rPr lang="es-ES" sz="1000" dirty="0">
                <a:hlinkClick r:id="rId3" action="ppaction://hlinkfile"/>
              </a:rPr>
              <a:t>Oficio No. AMZT-2019-561 MARZO 2019 OJO NO FAVORABLE.pdf</a:t>
            </a:r>
            <a:endParaRPr lang="es-ES" sz="1000" dirty="0"/>
          </a:p>
          <a:p>
            <a:pPr lvl="1"/>
            <a:r>
              <a:rPr lang="es-ES" sz="1000" b="1" dirty="0"/>
              <a:t>NO EXISTE PASO DESDE CALLE CARCHI, EL TEXTO NO CORRESPONDE A LA FOTO</a:t>
            </a:r>
            <a:endParaRPr lang="es-EC" sz="1000" b="1" dirty="0"/>
          </a:p>
          <a:p>
            <a:pPr lvl="1"/>
            <a:endParaRPr lang="es-EC" dirty="0"/>
          </a:p>
          <a:p>
            <a:endParaRPr lang="es-EC" dirty="0"/>
          </a:p>
          <a:p>
            <a:endParaRPr lang="es-EC" dirty="0"/>
          </a:p>
        </p:txBody>
      </p:sp>
      <p:pic>
        <p:nvPicPr>
          <p:cNvPr id="6" name="Imagen 5">
            <a:extLst>
              <a:ext uri="{FF2B5EF4-FFF2-40B4-BE49-F238E27FC236}">
                <a16:creationId xmlns:a16="http://schemas.microsoft.com/office/drawing/2014/main" id="{62989102-75AB-49D0-A2CB-7594825D9D91}"/>
              </a:ext>
            </a:extLst>
          </p:cNvPr>
          <p:cNvPicPr>
            <a:picLocks noChangeAspect="1"/>
          </p:cNvPicPr>
          <p:nvPr/>
        </p:nvPicPr>
        <p:blipFill>
          <a:blip r:embed="rId4"/>
          <a:stretch>
            <a:fillRect/>
          </a:stretch>
        </p:blipFill>
        <p:spPr>
          <a:xfrm>
            <a:off x="2995401" y="1924050"/>
            <a:ext cx="5638800" cy="3333750"/>
          </a:xfrm>
          <a:prstGeom prst="rect">
            <a:avLst/>
          </a:prstGeom>
        </p:spPr>
      </p:pic>
      <p:pic>
        <p:nvPicPr>
          <p:cNvPr id="7" name="Imagen 6">
            <a:extLst>
              <a:ext uri="{FF2B5EF4-FFF2-40B4-BE49-F238E27FC236}">
                <a16:creationId xmlns:a16="http://schemas.microsoft.com/office/drawing/2014/main" id="{2BC5D496-4B1C-4BC5-8F70-CD9A6ACC7D23}"/>
              </a:ext>
            </a:extLst>
          </p:cNvPr>
          <p:cNvPicPr>
            <a:picLocks noChangeAspect="1"/>
          </p:cNvPicPr>
          <p:nvPr/>
        </p:nvPicPr>
        <p:blipFill>
          <a:blip r:embed="rId5"/>
          <a:stretch>
            <a:fillRect/>
          </a:stretch>
        </p:blipFill>
        <p:spPr>
          <a:xfrm>
            <a:off x="997896" y="5257800"/>
            <a:ext cx="9982200" cy="1600200"/>
          </a:xfrm>
          <a:prstGeom prst="rect">
            <a:avLst/>
          </a:prstGeom>
        </p:spPr>
      </p:pic>
    </p:spTree>
    <p:extLst>
      <p:ext uri="{BB962C8B-B14F-4D97-AF65-F5344CB8AC3E}">
        <p14:creationId xmlns:p14="http://schemas.microsoft.com/office/powerpoint/2010/main" val="426004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7DD1A-0693-4A05-8C8A-F38E3272ACC1}"/>
              </a:ext>
            </a:extLst>
          </p:cNvPr>
          <p:cNvSpPr>
            <a:spLocks noGrp="1"/>
          </p:cNvSpPr>
          <p:nvPr>
            <p:ph type="title"/>
          </p:nvPr>
        </p:nvSpPr>
        <p:spPr>
          <a:xfrm>
            <a:off x="838200" y="365125"/>
            <a:ext cx="10515600" cy="1064841"/>
          </a:xfrm>
        </p:spPr>
        <p:txBody>
          <a:bodyPr/>
          <a:lstStyle/>
          <a:p>
            <a:r>
              <a:rPr lang="es-EC" dirty="0"/>
              <a:t>Proyecto Anillo Vial AZT, continuación</a:t>
            </a:r>
          </a:p>
        </p:txBody>
      </p:sp>
      <p:sp>
        <p:nvSpPr>
          <p:cNvPr id="3" name="Marcador de contenido 2">
            <a:extLst>
              <a:ext uri="{FF2B5EF4-FFF2-40B4-BE49-F238E27FC236}">
                <a16:creationId xmlns:a16="http://schemas.microsoft.com/office/drawing/2014/main" id="{90C4C0FB-E16E-49FA-8A19-C553D86D38FF}"/>
              </a:ext>
            </a:extLst>
          </p:cNvPr>
          <p:cNvSpPr>
            <a:spLocks noGrp="1"/>
          </p:cNvSpPr>
          <p:nvPr>
            <p:ph idx="1"/>
          </p:nvPr>
        </p:nvSpPr>
        <p:spPr>
          <a:xfrm>
            <a:off x="838200" y="1342417"/>
            <a:ext cx="10515600" cy="4834546"/>
          </a:xfrm>
        </p:spPr>
        <p:txBody>
          <a:bodyPr>
            <a:normAutofit/>
          </a:bodyPr>
          <a:lstStyle/>
          <a:p>
            <a:pPr lvl="1"/>
            <a:r>
              <a:rPr lang="es-EC" dirty="0"/>
              <a:t>Oficio No. AMZT-2019-00056 (Sofía Castillo) </a:t>
            </a:r>
            <a:r>
              <a:rPr lang="es-ES" sz="1000" dirty="0">
                <a:hlinkClick r:id="rId3" action="ppaction://hlinkfile"/>
              </a:rPr>
              <a:t>Oficio No. AMZT-2019-561 MARZO 2019 OJO NO FAVORABLE.pdf</a:t>
            </a:r>
            <a:endParaRPr lang="es-EC" sz="1000" dirty="0"/>
          </a:p>
          <a:p>
            <a:pPr lvl="1"/>
            <a:endParaRPr lang="es-EC" dirty="0"/>
          </a:p>
          <a:p>
            <a:endParaRPr lang="es-EC" dirty="0"/>
          </a:p>
          <a:p>
            <a:endParaRPr lang="es-EC" dirty="0"/>
          </a:p>
        </p:txBody>
      </p:sp>
      <p:pic>
        <p:nvPicPr>
          <p:cNvPr id="4" name="Imagen 3">
            <a:extLst>
              <a:ext uri="{FF2B5EF4-FFF2-40B4-BE49-F238E27FC236}">
                <a16:creationId xmlns:a16="http://schemas.microsoft.com/office/drawing/2014/main" id="{A17FDF69-D467-41EF-ACA8-8BEC4AE19DEC}"/>
              </a:ext>
            </a:extLst>
          </p:cNvPr>
          <p:cNvPicPr>
            <a:picLocks noChangeAspect="1"/>
          </p:cNvPicPr>
          <p:nvPr/>
        </p:nvPicPr>
        <p:blipFill>
          <a:blip r:embed="rId4"/>
          <a:stretch>
            <a:fillRect/>
          </a:stretch>
        </p:blipFill>
        <p:spPr>
          <a:xfrm>
            <a:off x="2725525" y="1719065"/>
            <a:ext cx="6477000" cy="5286375"/>
          </a:xfrm>
          <a:prstGeom prst="rect">
            <a:avLst/>
          </a:prstGeom>
        </p:spPr>
      </p:pic>
    </p:spTree>
    <p:extLst>
      <p:ext uri="{BB962C8B-B14F-4D97-AF65-F5344CB8AC3E}">
        <p14:creationId xmlns:p14="http://schemas.microsoft.com/office/powerpoint/2010/main" val="107513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7DD1A-0693-4A05-8C8A-F38E3272ACC1}"/>
              </a:ext>
            </a:extLst>
          </p:cNvPr>
          <p:cNvSpPr>
            <a:spLocks noGrp="1"/>
          </p:cNvSpPr>
          <p:nvPr>
            <p:ph type="title"/>
          </p:nvPr>
        </p:nvSpPr>
        <p:spPr>
          <a:xfrm>
            <a:off x="838200" y="365125"/>
            <a:ext cx="10515600" cy="1064841"/>
          </a:xfrm>
        </p:spPr>
        <p:txBody>
          <a:bodyPr/>
          <a:lstStyle/>
          <a:p>
            <a:r>
              <a:rPr lang="es-EC" dirty="0"/>
              <a:t>Proyecto Anillo Vial AZT, continuación</a:t>
            </a:r>
          </a:p>
        </p:txBody>
      </p:sp>
      <p:sp>
        <p:nvSpPr>
          <p:cNvPr id="3" name="Marcador de contenido 2">
            <a:extLst>
              <a:ext uri="{FF2B5EF4-FFF2-40B4-BE49-F238E27FC236}">
                <a16:creationId xmlns:a16="http://schemas.microsoft.com/office/drawing/2014/main" id="{90C4C0FB-E16E-49FA-8A19-C553D86D38FF}"/>
              </a:ext>
            </a:extLst>
          </p:cNvPr>
          <p:cNvSpPr>
            <a:spLocks noGrp="1"/>
          </p:cNvSpPr>
          <p:nvPr>
            <p:ph idx="1"/>
          </p:nvPr>
        </p:nvSpPr>
        <p:spPr>
          <a:xfrm>
            <a:off x="838200" y="1342417"/>
            <a:ext cx="10515600" cy="4834546"/>
          </a:xfrm>
        </p:spPr>
        <p:txBody>
          <a:bodyPr>
            <a:normAutofit/>
          </a:bodyPr>
          <a:lstStyle/>
          <a:p>
            <a:pPr lvl="1"/>
            <a:r>
              <a:rPr lang="es-EC" dirty="0"/>
              <a:t>Oficio No. AMZT-2019-00056 (Sofía Castillo) </a:t>
            </a:r>
            <a:r>
              <a:rPr lang="es-ES" sz="1000" dirty="0">
                <a:hlinkClick r:id="rId3" action="ppaction://hlinkfile"/>
              </a:rPr>
              <a:t>Oficio No. AMZT-2019-561 MARZO 2019 OJO NO FAVORABLE.pdf</a:t>
            </a:r>
            <a:endParaRPr lang="es-EC" sz="1000" dirty="0"/>
          </a:p>
          <a:p>
            <a:pPr lvl="1"/>
            <a:endParaRPr lang="es-EC" dirty="0"/>
          </a:p>
          <a:p>
            <a:endParaRPr lang="es-EC" dirty="0"/>
          </a:p>
          <a:p>
            <a:endParaRPr lang="es-EC" dirty="0"/>
          </a:p>
          <a:p>
            <a:r>
              <a:rPr lang="es-EC" dirty="0"/>
              <a:t>Nuevamente existe una contradicción en la AZT ante propuesta presentada por esta misma Zonal en 2014. Lo peor, no proponen ninguna solución vial para el Barrio Sisapungo, violando, incluso, nuestros derechos constitucionales.</a:t>
            </a:r>
          </a:p>
        </p:txBody>
      </p:sp>
      <p:pic>
        <p:nvPicPr>
          <p:cNvPr id="5" name="Imagen 4">
            <a:extLst>
              <a:ext uri="{FF2B5EF4-FFF2-40B4-BE49-F238E27FC236}">
                <a16:creationId xmlns:a16="http://schemas.microsoft.com/office/drawing/2014/main" id="{3C714829-6C78-494F-B8E3-7173A2745EDD}"/>
              </a:ext>
            </a:extLst>
          </p:cNvPr>
          <p:cNvPicPr>
            <a:picLocks noChangeAspect="1"/>
          </p:cNvPicPr>
          <p:nvPr/>
        </p:nvPicPr>
        <p:blipFill>
          <a:blip r:embed="rId4"/>
          <a:stretch>
            <a:fillRect/>
          </a:stretch>
        </p:blipFill>
        <p:spPr>
          <a:xfrm>
            <a:off x="1096160" y="2016733"/>
            <a:ext cx="9848850" cy="781050"/>
          </a:xfrm>
          <a:prstGeom prst="rect">
            <a:avLst/>
          </a:prstGeom>
        </p:spPr>
      </p:pic>
    </p:spTree>
    <p:extLst>
      <p:ext uri="{BB962C8B-B14F-4D97-AF65-F5344CB8AC3E}">
        <p14:creationId xmlns:p14="http://schemas.microsoft.com/office/powerpoint/2010/main" val="2352396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724B80-AC1E-4A72-AEC7-914F3BD6C8C7}"/>
              </a:ext>
            </a:extLst>
          </p:cNvPr>
          <p:cNvSpPr>
            <a:spLocks noGrp="1"/>
          </p:cNvSpPr>
          <p:nvPr>
            <p:ph type="title"/>
          </p:nvPr>
        </p:nvSpPr>
        <p:spPr>
          <a:xfrm>
            <a:off x="838200" y="346272"/>
            <a:ext cx="10515600" cy="1325563"/>
          </a:xfrm>
        </p:spPr>
        <p:txBody>
          <a:bodyPr/>
          <a:lstStyle/>
          <a:p>
            <a:r>
              <a:rPr lang="es-EC" dirty="0"/>
              <a:t>3. Posición Barrio Sisapungo</a:t>
            </a:r>
          </a:p>
        </p:txBody>
      </p:sp>
      <p:sp>
        <p:nvSpPr>
          <p:cNvPr id="3" name="Marcador de contenido 2">
            <a:extLst>
              <a:ext uri="{FF2B5EF4-FFF2-40B4-BE49-F238E27FC236}">
                <a16:creationId xmlns:a16="http://schemas.microsoft.com/office/drawing/2014/main" id="{C98673BD-C6F7-401C-93BD-6F0CE3FA9243}"/>
              </a:ext>
            </a:extLst>
          </p:cNvPr>
          <p:cNvSpPr>
            <a:spLocks noGrp="1"/>
          </p:cNvSpPr>
          <p:nvPr>
            <p:ph idx="1"/>
          </p:nvPr>
        </p:nvSpPr>
        <p:spPr/>
        <p:txBody>
          <a:bodyPr/>
          <a:lstStyle/>
          <a:p>
            <a:pPr marL="514350" indent="-514350">
              <a:buFont typeface="+mj-lt"/>
              <a:buAutoNum type="arabicPeriod"/>
            </a:pPr>
            <a:r>
              <a:rPr lang="es-EC" sz="2200" dirty="0"/>
              <a:t>El Sr. </a:t>
            </a:r>
            <a:r>
              <a:rPr lang="es-EC" sz="2200" dirty="0" err="1"/>
              <a:t>Henricus</a:t>
            </a:r>
            <a:r>
              <a:rPr lang="es-EC" sz="2200" dirty="0"/>
              <a:t> Gertrudis </a:t>
            </a:r>
            <a:r>
              <a:rPr lang="es-EC" sz="2200" dirty="0" err="1"/>
              <a:t>Hermanus</a:t>
            </a:r>
            <a:r>
              <a:rPr lang="es-EC" sz="2200" dirty="0"/>
              <a:t> </a:t>
            </a:r>
            <a:r>
              <a:rPr lang="es-EC" sz="2200" dirty="0" err="1"/>
              <a:t>Maria</a:t>
            </a:r>
            <a:r>
              <a:rPr lang="es-EC" sz="2200" dirty="0"/>
              <a:t> Derks </a:t>
            </a:r>
            <a:r>
              <a:rPr lang="es-EC" sz="2200" b="1" dirty="0"/>
              <a:t>NO</a:t>
            </a:r>
            <a:r>
              <a:rPr lang="es-EC" sz="2200" dirty="0"/>
              <a:t> representa al Barrio Sisapungo sino solamente a sus propios intereses, habla ilegalmente a nombre del Barrio, confunde con falsedades a las autoridades y engaña en las redes sociales.</a:t>
            </a:r>
          </a:p>
          <a:p>
            <a:pPr marL="514350" indent="-514350">
              <a:buFont typeface="+mj-lt"/>
              <a:buAutoNum type="arabicPeriod"/>
            </a:pPr>
            <a:r>
              <a:rPr lang="es-EC" sz="2200" dirty="0"/>
              <a:t>En Oficio </a:t>
            </a:r>
            <a:r>
              <a:rPr lang="es-EC" sz="2200" dirty="0" err="1"/>
              <a:t>N°</a:t>
            </a:r>
            <a:r>
              <a:rPr lang="es-EC" sz="2200" dirty="0"/>
              <a:t> AMZT-2017-001399 724, del </a:t>
            </a:r>
            <a:r>
              <a:rPr lang="es-ES" sz="2200" dirty="0"/>
              <a:t>13 de junio 2017, del Ing. Alfonso Muñoz Peñaherrera (Administrador Zonal de Tumbaco), refiere lo siguiente:</a:t>
            </a:r>
            <a:r>
              <a:rPr lang="es-ES" dirty="0"/>
              <a:t> </a:t>
            </a:r>
          </a:p>
          <a:p>
            <a:endParaRPr lang="es-EC" dirty="0"/>
          </a:p>
        </p:txBody>
      </p:sp>
      <p:pic>
        <p:nvPicPr>
          <p:cNvPr id="4" name="Imagen 3">
            <a:extLst>
              <a:ext uri="{FF2B5EF4-FFF2-40B4-BE49-F238E27FC236}">
                <a16:creationId xmlns:a16="http://schemas.microsoft.com/office/drawing/2014/main" id="{069505A6-E053-4CDC-9834-CBFDAD0E3011}"/>
              </a:ext>
            </a:extLst>
          </p:cNvPr>
          <p:cNvPicPr>
            <a:picLocks noChangeAspect="1"/>
          </p:cNvPicPr>
          <p:nvPr/>
        </p:nvPicPr>
        <p:blipFill>
          <a:blip r:embed="rId3"/>
          <a:stretch>
            <a:fillRect/>
          </a:stretch>
        </p:blipFill>
        <p:spPr>
          <a:xfrm>
            <a:off x="1332268" y="3711805"/>
            <a:ext cx="9258300" cy="2543175"/>
          </a:xfrm>
          <a:prstGeom prst="rect">
            <a:avLst/>
          </a:prstGeom>
        </p:spPr>
      </p:pic>
    </p:spTree>
    <p:extLst>
      <p:ext uri="{BB962C8B-B14F-4D97-AF65-F5344CB8AC3E}">
        <p14:creationId xmlns:p14="http://schemas.microsoft.com/office/powerpoint/2010/main" val="116447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1130C-E636-433B-9E52-5F22E9372868}"/>
              </a:ext>
            </a:extLst>
          </p:cNvPr>
          <p:cNvSpPr>
            <a:spLocks noGrp="1"/>
          </p:cNvSpPr>
          <p:nvPr>
            <p:ph type="title"/>
          </p:nvPr>
        </p:nvSpPr>
        <p:spPr/>
        <p:txBody>
          <a:bodyPr/>
          <a:lstStyle/>
          <a:p>
            <a:r>
              <a:rPr lang="es-EC" dirty="0"/>
              <a:t>Posición Barrio Sisapungo, continuación</a:t>
            </a:r>
          </a:p>
        </p:txBody>
      </p:sp>
      <p:sp>
        <p:nvSpPr>
          <p:cNvPr id="3" name="Marcador de contenido 2">
            <a:extLst>
              <a:ext uri="{FF2B5EF4-FFF2-40B4-BE49-F238E27FC236}">
                <a16:creationId xmlns:a16="http://schemas.microsoft.com/office/drawing/2014/main" id="{E696715B-97DF-4504-8EE0-E2B8F91054FD}"/>
              </a:ext>
            </a:extLst>
          </p:cNvPr>
          <p:cNvSpPr>
            <a:spLocks noGrp="1"/>
          </p:cNvSpPr>
          <p:nvPr>
            <p:ph idx="1"/>
          </p:nvPr>
        </p:nvSpPr>
        <p:spPr/>
        <p:txBody>
          <a:bodyPr>
            <a:normAutofit fontScale="85000" lnSpcReduction="10000"/>
          </a:bodyPr>
          <a:lstStyle/>
          <a:p>
            <a:pPr marL="514350" indent="-514350">
              <a:buFont typeface="+mj-lt"/>
              <a:buAutoNum type="arabicPeriod" startAt="3"/>
            </a:pPr>
            <a:r>
              <a:rPr lang="es-EC" dirty="0"/>
              <a:t>Por pedido de la exconcejal Susana Castañeda, en audiencia en la AZT, los propietarios del Barrio Sisapungo y los propietarios que tienen sus ingresos por la calle Paseo del Campo, nos reunimos para evaluar cuál de las dos alternativas apoyamos: la Alternativa 1 o 2, ésta emitida a raíz de un pedido del Sr. Francisco Borja. En audiencia presidida por la exadministradora Zonal de Tumbaco, Dra. Martha Egas, celebrada en la AZT el día 30 de octubre del 2017, se expresó que la mayoría apoyamos la Alternativa 1 frente a la Alternativa 2. Dicha posición consta en la grabación que se realizó en la audiencia y con seguridad debe constar en el Acta escrita.</a:t>
            </a:r>
          </a:p>
          <a:p>
            <a:pPr marL="514350" indent="-514350">
              <a:buFont typeface="+mj-lt"/>
              <a:buAutoNum type="arabicPeriod" startAt="3"/>
            </a:pPr>
            <a:r>
              <a:rPr lang="es-EC" dirty="0"/>
              <a:t>Luego de una visita del Arq. Roberto Aguilar al Barrio Sisapungo y alrededores, nuevamente se ratifica el apoyo a la Alternativa 1 en el numeral “8” y literal “e” en el Acta entregada a dicho exadministrador Zonal de Tumbaco el 9 de mayo 2018, mediante Ticket </a:t>
            </a:r>
            <a:r>
              <a:rPr lang="es-EC" dirty="0" err="1"/>
              <a:t>N°</a:t>
            </a:r>
            <a:r>
              <a:rPr lang="es-EC" dirty="0"/>
              <a:t> 2018-0070085, Acta respaldada con firmas de la mayoría de propietarios. (Anexo III) </a:t>
            </a:r>
            <a:r>
              <a:rPr lang="es-EC" sz="1100" dirty="0">
                <a:hlinkClick r:id="rId3" action="ppaction://hlinkfile"/>
              </a:rPr>
              <a:t>ACTA ENTREGADA AL ARQ AGUILAR.pdf</a:t>
            </a:r>
            <a:endParaRPr lang="es-EC" sz="1100" dirty="0"/>
          </a:p>
        </p:txBody>
      </p:sp>
    </p:spTree>
    <p:extLst>
      <p:ext uri="{BB962C8B-B14F-4D97-AF65-F5344CB8AC3E}">
        <p14:creationId xmlns:p14="http://schemas.microsoft.com/office/powerpoint/2010/main" val="4101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96F86-E27A-43B1-94F8-EEE9F0A2D940}"/>
              </a:ext>
            </a:extLst>
          </p:cNvPr>
          <p:cNvSpPr>
            <a:spLocks noGrp="1"/>
          </p:cNvSpPr>
          <p:nvPr>
            <p:ph type="title"/>
          </p:nvPr>
        </p:nvSpPr>
        <p:spPr/>
        <p:txBody>
          <a:bodyPr/>
          <a:lstStyle/>
          <a:p>
            <a:r>
              <a:rPr lang="es-EC" dirty="0"/>
              <a:t>4. Campaña para impedir que se brinde una solución vial al Barrio Sisapungo</a:t>
            </a:r>
          </a:p>
        </p:txBody>
      </p:sp>
      <p:sp>
        <p:nvSpPr>
          <p:cNvPr id="3" name="Marcador de contenido 2">
            <a:extLst>
              <a:ext uri="{FF2B5EF4-FFF2-40B4-BE49-F238E27FC236}">
                <a16:creationId xmlns:a16="http://schemas.microsoft.com/office/drawing/2014/main" id="{9F7667AE-7200-4E9C-9526-9A05D890C5E8}"/>
              </a:ext>
            </a:extLst>
          </p:cNvPr>
          <p:cNvSpPr>
            <a:spLocks noGrp="1"/>
          </p:cNvSpPr>
          <p:nvPr>
            <p:ph idx="1"/>
          </p:nvPr>
        </p:nvSpPr>
        <p:spPr/>
        <p:txBody>
          <a:bodyPr>
            <a:normAutofit/>
          </a:bodyPr>
          <a:lstStyle/>
          <a:p>
            <a:r>
              <a:rPr lang="es-EC" sz="2200" dirty="0"/>
              <a:t>Con lo expuesto anteriormente, queda claro que el Sr. </a:t>
            </a:r>
            <a:r>
              <a:rPr lang="es-EC" sz="2200" dirty="0" err="1"/>
              <a:t>Henricus</a:t>
            </a:r>
            <a:r>
              <a:rPr lang="es-EC" sz="2200" dirty="0"/>
              <a:t> Derks no es la voz autorizada para pronunciarse a nombre del Barrio, que ha presentado información alterada, firmas falsas y se ha tomado la libertad de hablar y hacer solicitudes en nombre del Barrio, con la finalidad de que no se brinde una solución vial al Barrio Sisapungo.</a:t>
            </a:r>
          </a:p>
          <a:p>
            <a:r>
              <a:rPr lang="es-EC" sz="2200" dirty="0"/>
              <a:t>En Oficio de la AZT se pone de manifiesto que el Sr. Derks tiene una construcción ilegal, pues no respeta el retiro de vía ni de quebradas. Es evidente que tiene sus intereses particulares por lo cual se opone a cualquier solución vial que afecte a su predio. En Oficio </a:t>
            </a:r>
            <a:r>
              <a:rPr lang="es-EC" sz="2200" dirty="0" err="1"/>
              <a:t>N°</a:t>
            </a:r>
            <a:r>
              <a:rPr lang="es-EC" sz="2200" dirty="0"/>
              <a:t> AMZT-2017-001399 724, del </a:t>
            </a:r>
            <a:r>
              <a:rPr lang="es-ES" sz="2200" dirty="0"/>
              <a:t>13 de junio 2017, del Ing. Alfonso Muñoz Peñaherrera (</a:t>
            </a:r>
            <a:r>
              <a:rPr lang="es-ES" sz="2200" dirty="0" err="1"/>
              <a:t>exAdministrador</a:t>
            </a:r>
            <a:r>
              <a:rPr lang="es-ES" sz="2200" dirty="0"/>
              <a:t> Zonal de Tumbaco), refiere lo siguiente:</a:t>
            </a:r>
          </a:p>
          <a:p>
            <a:endParaRPr lang="es-EC" dirty="0"/>
          </a:p>
          <a:p>
            <a:endParaRPr lang="es-EC" dirty="0"/>
          </a:p>
          <a:p>
            <a:endParaRPr lang="es-EC" dirty="0"/>
          </a:p>
        </p:txBody>
      </p:sp>
      <p:pic>
        <p:nvPicPr>
          <p:cNvPr id="4" name="Imagen 3">
            <a:extLst>
              <a:ext uri="{FF2B5EF4-FFF2-40B4-BE49-F238E27FC236}">
                <a16:creationId xmlns:a16="http://schemas.microsoft.com/office/drawing/2014/main" id="{7CCCE736-3CC4-4CEB-A6E2-A20CC8AA95F9}"/>
              </a:ext>
            </a:extLst>
          </p:cNvPr>
          <p:cNvPicPr>
            <a:picLocks noChangeAspect="1"/>
          </p:cNvPicPr>
          <p:nvPr/>
        </p:nvPicPr>
        <p:blipFill>
          <a:blip r:embed="rId2"/>
          <a:stretch>
            <a:fillRect/>
          </a:stretch>
        </p:blipFill>
        <p:spPr>
          <a:xfrm>
            <a:off x="1363646" y="4806950"/>
            <a:ext cx="9163050" cy="1504950"/>
          </a:xfrm>
          <a:prstGeom prst="rect">
            <a:avLst/>
          </a:prstGeom>
        </p:spPr>
      </p:pic>
    </p:spTree>
    <p:extLst>
      <p:ext uri="{BB962C8B-B14F-4D97-AF65-F5344CB8AC3E}">
        <p14:creationId xmlns:p14="http://schemas.microsoft.com/office/powerpoint/2010/main" val="189050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1B0C9-5984-4CB6-90F3-9F7E01DBAC13}"/>
              </a:ext>
            </a:extLst>
          </p:cNvPr>
          <p:cNvSpPr>
            <a:spLocks noGrp="1"/>
          </p:cNvSpPr>
          <p:nvPr>
            <p:ph type="title"/>
          </p:nvPr>
        </p:nvSpPr>
        <p:spPr>
          <a:xfrm>
            <a:off x="838200" y="412259"/>
            <a:ext cx="10515600" cy="1284566"/>
          </a:xfrm>
        </p:spPr>
        <p:txBody>
          <a:bodyPr>
            <a:normAutofit fontScale="90000"/>
          </a:bodyPr>
          <a:lstStyle/>
          <a:p>
            <a:r>
              <a:rPr lang="es-EC" sz="2400" dirty="0"/>
              <a:t>En Oficio </a:t>
            </a:r>
            <a:r>
              <a:rPr lang="es-EC" sz="2400" dirty="0" err="1"/>
              <a:t>N°</a:t>
            </a:r>
            <a:r>
              <a:rPr lang="es-EC" sz="2400" dirty="0"/>
              <a:t> AMZT-2017-001399 724, del </a:t>
            </a:r>
            <a:r>
              <a:rPr lang="es-ES" sz="2400" dirty="0"/>
              <a:t>13 de junio 2017, del Ing. Alfonso Muñoz Peñaherrera (</a:t>
            </a:r>
            <a:r>
              <a:rPr lang="es-ES" sz="2400" dirty="0" err="1"/>
              <a:t>exAdministrador</a:t>
            </a:r>
            <a:r>
              <a:rPr lang="es-ES" sz="2400" dirty="0"/>
              <a:t> Zonal de Tumbaco), incluye el siguiente gráfico de afectaciones:</a:t>
            </a:r>
            <a:br>
              <a:rPr lang="es-ES" sz="2400" dirty="0"/>
            </a:br>
            <a:br>
              <a:rPr lang="es-ES" sz="2400" dirty="0"/>
            </a:br>
            <a:r>
              <a:rPr lang="es-ES" sz="2400" dirty="0"/>
              <a:t>El Sr. Derks se opone por intereses particulares? Prevalecen sobre la mayoría? </a:t>
            </a:r>
            <a:endParaRPr lang="es-EC" sz="2400" dirty="0"/>
          </a:p>
        </p:txBody>
      </p:sp>
      <p:pic>
        <p:nvPicPr>
          <p:cNvPr id="4" name="Marcador de contenido 3">
            <a:extLst>
              <a:ext uri="{FF2B5EF4-FFF2-40B4-BE49-F238E27FC236}">
                <a16:creationId xmlns:a16="http://schemas.microsoft.com/office/drawing/2014/main" id="{9AB218FB-136D-4F6B-9307-E2DCDD654C74}"/>
              </a:ext>
            </a:extLst>
          </p:cNvPr>
          <p:cNvPicPr>
            <a:picLocks noGrp="1" noChangeAspect="1"/>
          </p:cNvPicPr>
          <p:nvPr>
            <p:ph idx="1"/>
          </p:nvPr>
        </p:nvPicPr>
        <p:blipFill>
          <a:blip r:embed="rId3"/>
          <a:stretch>
            <a:fillRect/>
          </a:stretch>
        </p:blipFill>
        <p:spPr>
          <a:xfrm>
            <a:off x="2852795" y="1910466"/>
            <a:ext cx="5977364" cy="4351338"/>
          </a:xfrm>
          <a:prstGeom prst="rect">
            <a:avLst/>
          </a:prstGeom>
        </p:spPr>
      </p:pic>
    </p:spTree>
    <p:extLst>
      <p:ext uri="{BB962C8B-B14F-4D97-AF65-F5344CB8AC3E}">
        <p14:creationId xmlns:p14="http://schemas.microsoft.com/office/powerpoint/2010/main" val="25476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96F86-E27A-43B1-94F8-EEE9F0A2D940}"/>
              </a:ext>
            </a:extLst>
          </p:cNvPr>
          <p:cNvSpPr>
            <a:spLocks noGrp="1"/>
          </p:cNvSpPr>
          <p:nvPr>
            <p:ph type="title"/>
          </p:nvPr>
        </p:nvSpPr>
        <p:spPr/>
        <p:txBody>
          <a:bodyPr/>
          <a:lstStyle/>
          <a:p>
            <a:r>
              <a:rPr lang="es-EC" dirty="0"/>
              <a:t>Sr. Derks pide archivo del Proyecto y uso de vía inexistente</a:t>
            </a:r>
          </a:p>
        </p:txBody>
      </p:sp>
      <p:sp>
        <p:nvSpPr>
          <p:cNvPr id="3" name="Marcador de contenido 2">
            <a:extLst>
              <a:ext uri="{FF2B5EF4-FFF2-40B4-BE49-F238E27FC236}">
                <a16:creationId xmlns:a16="http://schemas.microsoft.com/office/drawing/2014/main" id="{9F7667AE-7200-4E9C-9526-9A05D890C5E8}"/>
              </a:ext>
            </a:extLst>
          </p:cNvPr>
          <p:cNvSpPr>
            <a:spLocks noGrp="1"/>
          </p:cNvSpPr>
          <p:nvPr>
            <p:ph idx="1"/>
          </p:nvPr>
        </p:nvSpPr>
        <p:spPr/>
        <p:txBody>
          <a:bodyPr>
            <a:normAutofit lnSpcReduction="10000"/>
          </a:bodyPr>
          <a:lstStyle/>
          <a:p>
            <a:pPr marL="0" indent="0">
              <a:buNone/>
            </a:pPr>
            <a:r>
              <a:rPr lang="es-EC" sz="2200" dirty="0"/>
              <a:t>. En comunicación No: 70-2018-Sisapungo-HD, el 13 de diciembre 2018, dirigida al exalcalde Dr. Mauricio Rodas, </a:t>
            </a:r>
            <a:r>
              <a:rPr lang="es-EC" sz="2200" b="1" dirty="0"/>
              <a:t>pide el Archivo definitivo del Proyecto</a:t>
            </a:r>
            <a:r>
              <a:rPr lang="es-EC" sz="2200" dirty="0"/>
              <a:t>, que extrañamente le dan trámite con informe favorable a su petición. También pide:</a:t>
            </a:r>
          </a:p>
          <a:p>
            <a:endParaRPr lang="es-EC" dirty="0"/>
          </a:p>
          <a:p>
            <a:endParaRPr lang="es-EC" dirty="0"/>
          </a:p>
          <a:p>
            <a:endParaRPr lang="es-EC" dirty="0"/>
          </a:p>
          <a:p>
            <a:endParaRPr lang="es-EC" dirty="0"/>
          </a:p>
          <a:p>
            <a:r>
              <a:rPr lang="es-EC" sz="2200" dirty="0"/>
              <a:t>Insiste, bajo falsedad, que existe una vía del Pasaje Salazar hacia la calle Paseo del Campo, a través del predio del Sr. </a:t>
            </a:r>
            <a:r>
              <a:rPr lang="es-EC" sz="2200" dirty="0" err="1"/>
              <a:t>Loquvam</a:t>
            </a:r>
            <a:r>
              <a:rPr lang="es-EC" sz="2200" dirty="0"/>
              <a:t>.</a:t>
            </a:r>
          </a:p>
          <a:p>
            <a:r>
              <a:rPr lang="es-EC" sz="2200" dirty="0"/>
              <a:t>Informes contradictorios de la Secretaría de Movilidad y AZT. Cómo así? Es por demás extraño.</a:t>
            </a:r>
          </a:p>
        </p:txBody>
      </p:sp>
      <p:pic>
        <p:nvPicPr>
          <p:cNvPr id="6" name="Imagen 5">
            <a:extLst>
              <a:ext uri="{FF2B5EF4-FFF2-40B4-BE49-F238E27FC236}">
                <a16:creationId xmlns:a16="http://schemas.microsoft.com/office/drawing/2014/main" id="{3B708998-5A26-487C-A21B-F5F811B44A4A}"/>
              </a:ext>
            </a:extLst>
          </p:cNvPr>
          <p:cNvPicPr>
            <a:picLocks noChangeAspect="1"/>
          </p:cNvPicPr>
          <p:nvPr/>
        </p:nvPicPr>
        <p:blipFill>
          <a:blip r:embed="rId3"/>
          <a:stretch>
            <a:fillRect/>
          </a:stretch>
        </p:blipFill>
        <p:spPr>
          <a:xfrm>
            <a:off x="838200" y="2647979"/>
            <a:ext cx="9696450" cy="2038350"/>
          </a:xfrm>
          <a:prstGeom prst="rect">
            <a:avLst/>
          </a:prstGeom>
        </p:spPr>
      </p:pic>
    </p:spTree>
    <p:extLst>
      <p:ext uri="{BB962C8B-B14F-4D97-AF65-F5344CB8AC3E}">
        <p14:creationId xmlns:p14="http://schemas.microsoft.com/office/powerpoint/2010/main" val="2147888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9BCAA-5C86-4155-8005-A25BA2A29C95}"/>
              </a:ext>
            </a:extLst>
          </p:cNvPr>
          <p:cNvSpPr>
            <a:spLocks noGrp="1"/>
          </p:cNvSpPr>
          <p:nvPr>
            <p:ph type="ctrTitle"/>
          </p:nvPr>
        </p:nvSpPr>
        <p:spPr>
          <a:xfrm>
            <a:off x="1524000" y="1122363"/>
            <a:ext cx="9144000" cy="923253"/>
          </a:xfrm>
        </p:spPr>
        <p:txBody>
          <a:bodyPr/>
          <a:lstStyle/>
          <a:p>
            <a:r>
              <a:rPr lang="es-EC" dirty="0"/>
              <a:t>Agenda</a:t>
            </a:r>
          </a:p>
        </p:txBody>
      </p:sp>
      <p:sp>
        <p:nvSpPr>
          <p:cNvPr id="3" name="Subtítulo 2">
            <a:extLst>
              <a:ext uri="{FF2B5EF4-FFF2-40B4-BE49-F238E27FC236}">
                <a16:creationId xmlns:a16="http://schemas.microsoft.com/office/drawing/2014/main" id="{9FA5E5B8-B1AE-4552-985F-5B0355EF66AF}"/>
              </a:ext>
            </a:extLst>
          </p:cNvPr>
          <p:cNvSpPr>
            <a:spLocks noGrp="1"/>
          </p:cNvSpPr>
          <p:nvPr>
            <p:ph type="subTitle" idx="1"/>
          </p:nvPr>
        </p:nvSpPr>
        <p:spPr>
          <a:xfrm>
            <a:off x="1448585" y="2045615"/>
            <a:ext cx="9144000" cy="3855563"/>
          </a:xfrm>
        </p:spPr>
        <p:txBody>
          <a:bodyPr>
            <a:normAutofit/>
          </a:bodyPr>
          <a:lstStyle/>
          <a:p>
            <a:pPr marL="457200" indent="-457200" algn="l">
              <a:buFont typeface="+mj-lt"/>
              <a:buAutoNum type="arabicPeriod"/>
            </a:pPr>
            <a:r>
              <a:rPr lang="es-EC" dirty="0"/>
              <a:t>Antecedentes</a:t>
            </a:r>
          </a:p>
          <a:p>
            <a:pPr marL="457200" indent="-457200" algn="l">
              <a:buFont typeface="+mj-lt"/>
              <a:buAutoNum type="arabicPeriod"/>
            </a:pPr>
            <a:r>
              <a:rPr lang="es-EC" dirty="0"/>
              <a:t>Proyecto Anillo Vial </a:t>
            </a:r>
          </a:p>
          <a:p>
            <a:pPr marL="457200" indent="-457200" algn="l">
              <a:buFont typeface="+mj-lt"/>
              <a:buAutoNum type="arabicPeriod"/>
            </a:pPr>
            <a:r>
              <a:rPr lang="es-EC" dirty="0"/>
              <a:t>Posición Barrio Sisapungo</a:t>
            </a:r>
          </a:p>
          <a:p>
            <a:pPr marL="457200" indent="-457200" algn="l">
              <a:buFont typeface="+mj-lt"/>
              <a:buAutoNum type="arabicPeriod"/>
            </a:pPr>
            <a:r>
              <a:rPr lang="es-EC" dirty="0"/>
              <a:t>Campaña para impedir que se brinde una solución vial al Barrio Sisapungo</a:t>
            </a:r>
          </a:p>
          <a:p>
            <a:pPr marL="457200" indent="-457200" algn="l">
              <a:buFont typeface="+mj-lt"/>
              <a:buAutoNum type="arabicPeriod"/>
            </a:pPr>
            <a:r>
              <a:rPr lang="es-EC" dirty="0"/>
              <a:t>Barrio Sisapungo, conclusión</a:t>
            </a:r>
          </a:p>
          <a:p>
            <a:pPr marL="457200" indent="-457200" algn="l">
              <a:buFont typeface="+mj-lt"/>
              <a:buAutoNum type="arabicPeriod"/>
            </a:pPr>
            <a:r>
              <a:rPr lang="es-EC" dirty="0"/>
              <a:t>Desarrollo del sector</a:t>
            </a:r>
          </a:p>
          <a:p>
            <a:endParaRPr lang="es-EC" dirty="0"/>
          </a:p>
        </p:txBody>
      </p:sp>
    </p:spTree>
    <p:extLst>
      <p:ext uri="{BB962C8B-B14F-4D97-AF65-F5344CB8AC3E}">
        <p14:creationId xmlns:p14="http://schemas.microsoft.com/office/powerpoint/2010/main" val="266541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96F86-E27A-43B1-94F8-EEE9F0A2D940}"/>
              </a:ext>
            </a:extLst>
          </p:cNvPr>
          <p:cNvSpPr>
            <a:spLocks noGrp="1"/>
          </p:cNvSpPr>
          <p:nvPr>
            <p:ph type="title"/>
          </p:nvPr>
        </p:nvSpPr>
        <p:spPr/>
        <p:txBody>
          <a:bodyPr/>
          <a:lstStyle/>
          <a:p>
            <a:r>
              <a:rPr lang="es-EC" dirty="0"/>
              <a:t>5. Barrio Sisapungo, conclusión</a:t>
            </a:r>
          </a:p>
        </p:txBody>
      </p:sp>
      <p:sp>
        <p:nvSpPr>
          <p:cNvPr id="3" name="Marcador de contenido 2">
            <a:extLst>
              <a:ext uri="{FF2B5EF4-FFF2-40B4-BE49-F238E27FC236}">
                <a16:creationId xmlns:a16="http://schemas.microsoft.com/office/drawing/2014/main" id="{9F7667AE-7200-4E9C-9526-9A05D890C5E8}"/>
              </a:ext>
            </a:extLst>
          </p:cNvPr>
          <p:cNvSpPr>
            <a:spLocks noGrp="1"/>
          </p:cNvSpPr>
          <p:nvPr>
            <p:ph idx="1"/>
          </p:nvPr>
        </p:nvSpPr>
        <p:spPr/>
        <p:txBody>
          <a:bodyPr>
            <a:normAutofit/>
          </a:bodyPr>
          <a:lstStyle/>
          <a:p>
            <a:r>
              <a:rPr lang="es-EC" dirty="0"/>
              <a:t>Con lo expuesto en los numerales 3.2, 3.3 y 3.4 queda demostrado que el argumento “por diferencias entre los propietarios del Barrio”, con el que el Informe de Movilidad recomienda el archivo del proyecto, no tiene sustento pues con evidencias hemos probado que existe una posición favorable de la mayoría del Barrio Sisapungo frente al proyecto presentado originalmente por la AZT.</a:t>
            </a:r>
          </a:p>
          <a:p>
            <a:endParaRPr lang="es-EC" dirty="0"/>
          </a:p>
        </p:txBody>
      </p:sp>
    </p:spTree>
    <p:extLst>
      <p:ext uri="{BB962C8B-B14F-4D97-AF65-F5344CB8AC3E}">
        <p14:creationId xmlns:p14="http://schemas.microsoft.com/office/powerpoint/2010/main" val="1742628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596F86-E27A-43B1-94F8-EEE9F0A2D940}"/>
              </a:ext>
            </a:extLst>
          </p:cNvPr>
          <p:cNvSpPr>
            <a:spLocks noGrp="1"/>
          </p:cNvSpPr>
          <p:nvPr>
            <p:ph type="title"/>
          </p:nvPr>
        </p:nvSpPr>
        <p:spPr/>
        <p:txBody>
          <a:bodyPr/>
          <a:lstStyle/>
          <a:p>
            <a:r>
              <a:rPr lang="es-EC" dirty="0"/>
              <a:t>6. Desarrollo del Sector</a:t>
            </a:r>
          </a:p>
        </p:txBody>
      </p:sp>
      <p:sp>
        <p:nvSpPr>
          <p:cNvPr id="3" name="Marcador de contenido 2">
            <a:extLst>
              <a:ext uri="{FF2B5EF4-FFF2-40B4-BE49-F238E27FC236}">
                <a16:creationId xmlns:a16="http://schemas.microsoft.com/office/drawing/2014/main" id="{9F7667AE-7200-4E9C-9526-9A05D890C5E8}"/>
              </a:ext>
            </a:extLst>
          </p:cNvPr>
          <p:cNvSpPr>
            <a:spLocks noGrp="1"/>
          </p:cNvSpPr>
          <p:nvPr>
            <p:ph idx="1"/>
          </p:nvPr>
        </p:nvSpPr>
        <p:spPr/>
        <p:txBody>
          <a:bodyPr>
            <a:normAutofit fontScale="85000" lnSpcReduction="20000"/>
          </a:bodyPr>
          <a:lstStyle/>
          <a:p>
            <a:r>
              <a:rPr lang="es-EC" dirty="0">
                <a:hlinkClick r:id="rId2" action="ppaction://hlinkfile"/>
              </a:rPr>
              <a:t>MINIMARKET CERAMICA.jpg</a:t>
            </a:r>
            <a:endParaRPr lang="es-EC" dirty="0"/>
          </a:p>
          <a:p>
            <a:r>
              <a:rPr lang="es-ES" dirty="0">
                <a:hlinkClick r:id="rId3" action="ppaction://hlinkfile"/>
              </a:rPr>
              <a:t>VIVIENDAS RUTA VIVA Y PSJE SALAZAR.jpg</a:t>
            </a:r>
            <a:endParaRPr lang="es-EC" dirty="0">
              <a:hlinkClick r:id="rId4" action="ppaction://hlinkfile"/>
            </a:endParaRPr>
          </a:p>
          <a:p>
            <a:r>
              <a:rPr lang="es-EC" dirty="0">
                <a:hlinkClick r:id="rId5" action="ppaction://hlinkfile"/>
              </a:rPr>
              <a:t>CENTRO COMERCIAL CARCHI.jpg</a:t>
            </a:r>
            <a:endParaRPr lang="es-EC" dirty="0">
              <a:hlinkClick r:id="rId4" action="ppaction://hlinkfile"/>
            </a:endParaRPr>
          </a:p>
          <a:p>
            <a:r>
              <a:rPr lang="es-EC" dirty="0">
                <a:hlinkClick r:id="rId6" action="ppaction://hlinkfile"/>
              </a:rPr>
              <a:t>EDIFICIO CON 17 FAMILIAS 30 VEHICULOS.jpg</a:t>
            </a:r>
            <a:endParaRPr lang="es-EC" dirty="0"/>
          </a:p>
          <a:p>
            <a:r>
              <a:rPr lang="es-EC" dirty="0">
                <a:hlinkClick r:id="rId7" action="ppaction://hlinkfile"/>
              </a:rPr>
              <a:t>NUEVAS CASAS CERAMICA TRAS EDIFICIO.jpg</a:t>
            </a:r>
            <a:endParaRPr lang="es-EC" dirty="0">
              <a:hlinkClick r:id="rId4" action="ppaction://hlinkfile"/>
            </a:endParaRPr>
          </a:p>
          <a:p>
            <a:r>
              <a:rPr lang="es-EC" dirty="0">
                <a:hlinkClick r:id="rId4" action="ppaction://hlinkfile"/>
              </a:rPr>
              <a:t>CASAS ALREDEDOR 1.jpg</a:t>
            </a:r>
            <a:endParaRPr lang="es-EC" dirty="0"/>
          </a:p>
          <a:p>
            <a:r>
              <a:rPr lang="es-EC" dirty="0">
                <a:hlinkClick r:id="rId8" action="ppaction://hlinkfile"/>
              </a:rPr>
              <a:t>CASAS ALREDEDOR 2.jpg</a:t>
            </a:r>
            <a:endParaRPr lang="es-EC" dirty="0"/>
          </a:p>
          <a:p>
            <a:r>
              <a:rPr lang="es-EC" dirty="0">
                <a:hlinkClick r:id="rId9" action="ppaction://hlinkfile"/>
              </a:rPr>
              <a:t>CASAS ALREDEDOR 3.jpg</a:t>
            </a:r>
            <a:endParaRPr lang="es-EC" dirty="0"/>
          </a:p>
          <a:p>
            <a:r>
              <a:rPr lang="es-EC" dirty="0">
                <a:hlinkClick r:id="rId10" action="ppaction://hlinkfile"/>
              </a:rPr>
              <a:t>PIZARRA PARED DERKS.jpg</a:t>
            </a:r>
            <a:endParaRPr lang="es-EC" dirty="0"/>
          </a:p>
          <a:p>
            <a:r>
              <a:rPr lang="es-ES" dirty="0">
                <a:hlinkClick r:id="rId11" action="ppaction://hlinkfile"/>
              </a:rPr>
              <a:t>PREDIOS CON NUMERO MUNICIPAL 1.jpg</a:t>
            </a:r>
            <a:endParaRPr lang="es-ES" dirty="0"/>
          </a:p>
          <a:p>
            <a:r>
              <a:rPr lang="es-ES" dirty="0">
                <a:hlinkClick r:id="rId12" action="ppaction://hlinkfile"/>
              </a:rPr>
              <a:t>PREDIOS CON NUMERO MUNICIPAL 2.jpg</a:t>
            </a:r>
            <a:endParaRPr lang="es-ES" dirty="0"/>
          </a:p>
          <a:p>
            <a:endParaRPr lang="es-ES" dirty="0"/>
          </a:p>
          <a:p>
            <a:endParaRPr lang="es-EC" dirty="0"/>
          </a:p>
        </p:txBody>
      </p:sp>
    </p:spTree>
    <p:extLst>
      <p:ext uri="{BB962C8B-B14F-4D97-AF65-F5344CB8AC3E}">
        <p14:creationId xmlns:p14="http://schemas.microsoft.com/office/powerpoint/2010/main" val="212415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8DAC1-88A0-4257-81C5-9AEE478C5ABC}"/>
              </a:ext>
            </a:extLst>
          </p:cNvPr>
          <p:cNvSpPr>
            <a:spLocks noGrp="1"/>
          </p:cNvSpPr>
          <p:nvPr>
            <p:ph type="title"/>
          </p:nvPr>
        </p:nvSpPr>
        <p:spPr/>
        <p:txBody>
          <a:bodyPr/>
          <a:lstStyle/>
          <a:p>
            <a:r>
              <a:rPr lang="es-EC" dirty="0"/>
              <a:t>1. Antecedentes</a:t>
            </a:r>
          </a:p>
        </p:txBody>
      </p:sp>
      <p:sp>
        <p:nvSpPr>
          <p:cNvPr id="3" name="Marcador de contenido 2">
            <a:extLst>
              <a:ext uri="{FF2B5EF4-FFF2-40B4-BE49-F238E27FC236}">
                <a16:creationId xmlns:a16="http://schemas.microsoft.com/office/drawing/2014/main" id="{95A32131-25E2-433E-BAB4-B3416EB978B6}"/>
              </a:ext>
            </a:extLst>
          </p:cNvPr>
          <p:cNvSpPr>
            <a:spLocks noGrp="1"/>
          </p:cNvSpPr>
          <p:nvPr>
            <p:ph idx="1"/>
          </p:nvPr>
        </p:nvSpPr>
        <p:spPr>
          <a:xfrm>
            <a:off x="838200" y="1825625"/>
            <a:ext cx="10515600" cy="4351338"/>
          </a:xfrm>
        </p:spPr>
        <p:txBody>
          <a:bodyPr>
            <a:normAutofit fontScale="70000" lnSpcReduction="20000"/>
          </a:bodyPr>
          <a:lstStyle/>
          <a:p>
            <a:pPr marL="0" indent="0" algn="ctr">
              <a:buNone/>
            </a:pPr>
            <a:r>
              <a:rPr lang="es-EC" b="1" dirty="0"/>
              <a:t>QUINTA NORMA – Barrio Sisapungo</a:t>
            </a:r>
          </a:p>
          <a:p>
            <a:r>
              <a:rPr lang="es-EC" b="1" dirty="0"/>
              <a:t>En diciembre de 1969</a:t>
            </a:r>
            <a:r>
              <a:rPr lang="es-EC" dirty="0"/>
              <a:t>, luego de la partición de la Quinta Norma, cuyos propietarios fueron los herederos de </a:t>
            </a:r>
            <a:r>
              <a:rPr lang="es-EC" dirty="0" err="1"/>
              <a:t>Heleodoro</a:t>
            </a:r>
            <a:r>
              <a:rPr lang="es-EC" dirty="0"/>
              <a:t> Salazar Soria, </a:t>
            </a:r>
            <a:r>
              <a:rPr lang="es-EC" b="1" dirty="0"/>
              <a:t>se estableció voluntariamente el camino de servidumbre que bordea a la quebrada </a:t>
            </a:r>
            <a:r>
              <a:rPr lang="es-EC" b="1" dirty="0" err="1"/>
              <a:t>Rumihuayco</a:t>
            </a:r>
            <a:r>
              <a:rPr lang="es-EC" b="1" dirty="0"/>
              <a:t> </a:t>
            </a:r>
            <a:r>
              <a:rPr lang="es-EC" dirty="0"/>
              <a:t>para que cada uno de los herederos tenga acceso a sus lotes heredados. (Anexo I mapa 1998) </a:t>
            </a:r>
            <a:r>
              <a:rPr lang="es-EC" sz="1400" dirty="0">
                <a:hlinkClick r:id="rId2" action="ppaction://hlinkfile"/>
              </a:rPr>
              <a:t>Foto IGM 1998.pdf</a:t>
            </a:r>
            <a:endParaRPr lang="es-EC" sz="1400" dirty="0"/>
          </a:p>
          <a:p>
            <a:r>
              <a:rPr lang="es-EC" dirty="0"/>
              <a:t>Posteriormente, el heredero </a:t>
            </a:r>
            <a:r>
              <a:rPr lang="es-EC" b="1" dirty="0"/>
              <a:t>Sr. Alfredo Salazar Osorio enajenó y vendió su propiedad</a:t>
            </a:r>
            <a:r>
              <a:rPr lang="es-EC" dirty="0"/>
              <a:t> a diferentes personas </a:t>
            </a:r>
            <a:r>
              <a:rPr lang="es-EC" b="1" dirty="0"/>
              <a:t>con derechos y uso del camino de servidumbre</a:t>
            </a:r>
            <a:r>
              <a:rPr lang="es-EC" dirty="0"/>
              <a:t> </a:t>
            </a:r>
            <a:r>
              <a:rPr lang="es-EC" b="1" dirty="0"/>
              <a:t>y cuyos lotes son los que actualmente se conoce como “Barrio Sisapungo”</a:t>
            </a:r>
            <a:r>
              <a:rPr lang="es-EC" dirty="0"/>
              <a:t>. (Mapa Sisapungo) </a:t>
            </a:r>
            <a:r>
              <a:rPr lang="es-EC" sz="1400" dirty="0">
                <a:hlinkClick r:id="rId3" action="ppaction://hlinkfile"/>
              </a:rPr>
              <a:t>MAPA BARRIO SISAPUNGO.pdf</a:t>
            </a:r>
            <a:endParaRPr lang="es-EC" sz="1400" dirty="0"/>
          </a:p>
          <a:p>
            <a:r>
              <a:rPr lang="es-EC" dirty="0"/>
              <a:t>Los actuales propietarios de los diferentes lotes del Barrio Sisapungo han venido </a:t>
            </a:r>
            <a:r>
              <a:rPr lang="es-EC" b="1" dirty="0"/>
              <a:t>usando dicho camino de servidumbre desde hace aproximadamente 30 años</a:t>
            </a:r>
            <a:r>
              <a:rPr lang="es-EC" dirty="0"/>
              <a:t> para su respectivo ingreso, ya que </a:t>
            </a:r>
            <a:r>
              <a:rPr lang="es-EC" b="1" dirty="0"/>
              <a:t>nunca existió otro acceso a los mismos</a:t>
            </a:r>
            <a:r>
              <a:rPr lang="es-EC" dirty="0"/>
              <a:t>, aseveración que puede ser demostrada mediante escrituras y fotografías aéreas, al menos desde el año 1985. </a:t>
            </a:r>
            <a:r>
              <a:rPr lang="es-EC" b="1" dirty="0"/>
              <a:t>El camino de servidumbre es conocido como “Pasaje Salazar”</a:t>
            </a:r>
            <a:r>
              <a:rPr lang="es-EC" dirty="0"/>
              <a:t>. (Anexo I)</a:t>
            </a:r>
          </a:p>
          <a:p>
            <a:r>
              <a:rPr lang="es-EC" b="1" dirty="0"/>
              <a:t>El único ingreso al Pasaje Salazar es por la Ruta Viva</a:t>
            </a:r>
            <a:r>
              <a:rPr lang="es-EC" dirty="0"/>
              <a:t> (Km 9.3); antes de su existencia se ingresaba por la calle Guayaquil, el Pasaje Salazar era la continuación de dicha calle. </a:t>
            </a:r>
            <a:r>
              <a:rPr lang="es-EC" sz="1400" dirty="0">
                <a:hlinkClick r:id="rId4" action="ppaction://hlinkfile"/>
              </a:rPr>
              <a:t>INGRESO KM 9.3.jpg</a:t>
            </a:r>
            <a:endParaRPr lang="es-EC" sz="1400" dirty="0"/>
          </a:p>
        </p:txBody>
      </p:sp>
    </p:spTree>
    <p:extLst>
      <p:ext uri="{BB962C8B-B14F-4D97-AF65-F5344CB8AC3E}">
        <p14:creationId xmlns:p14="http://schemas.microsoft.com/office/powerpoint/2010/main" val="44095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7DD1A-0693-4A05-8C8A-F38E3272ACC1}"/>
              </a:ext>
            </a:extLst>
          </p:cNvPr>
          <p:cNvSpPr>
            <a:spLocks noGrp="1"/>
          </p:cNvSpPr>
          <p:nvPr>
            <p:ph type="title"/>
          </p:nvPr>
        </p:nvSpPr>
        <p:spPr/>
        <p:txBody>
          <a:bodyPr/>
          <a:lstStyle/>
          <a:p>
            <a:r>
              <a:rPr lang="es-EC" dirty="0"/>
              <a:t>Antecedentes II</a:t>
            </a:r>
          </a:p>
        </p:txBody>
      </p:sp>
      <p:sp>
        <p:nvSpPr>
          <p:cNvPr id="3" name="Marcador de contenido 2">
            <a:extLst>
              <a:ext uri="{FF2B5EF4-FFF2-40B4-BE49-F238E27FC236}">
                <a16:creationId xmlns:a16="http://schemas.microsoft.com/office/drawing/2014/main" id="{90C4C0FB-E16E-49FA-8A19-C553D86D38FF}"/>
              </a:ext>
            </a:extLst>
          </p:cNvPr>
          <p:cNvSpPr>
            <a:spLocks noGrp="1"/>
          </p:cNvSpPr>
          <p:nvPr>
            <p:ph idx="1"/>
          </p:nvPr>
        </p:nvSpPr>
        <p:spPr/>
        <p:txBody>
          <a:bodyPr>
            <a:normAutofit fontScale="92500" lnSpcReduction="20000"/>
          </a:bodyPr>
          <a:lstStyle/>
          <a:p>
            <a:r>
              <a:rPr lang="es-EC" dirty="0"/>
              <a:t>El Barrio Sisapungo inicia en la propiedad del Sr. </a:t>
            </a:r>
            <a:r>
              <a:rPr lang="es-EC" dirty="0" err="1"/>
              <a:t>Henricus</a:t>
            </a:r>
            <a:r>
              <a:rPr lang="es-EC" dirty="0"/>
              <a:t> Derks y termina en los linderos de las propiedades de las familias Buitrón e Hinojosa. </a:t>
            </a:r>
            <a:r>
              <a:rPr lang="es-EC" sz="1100" dirty="0">
                <a:hlinkClick r:id="rId3" action="ppaction://hlinkfile"/>
              </a:rPr>
              <a:t>MAPA BARRIO SISAPUNGO.pdf</a:t>
            </a:r>
            <a:endParaRPr lang="es-EC" sz="1100" dirty="0"/>
          </a:p>
          <a:p>
            <a:r>
              <a:rPr lang="es-EC" dirty="0"/>
              <a:t>En el Pasaje Salazar el único lote que no pertenece al Barrio Sisapungo, ya que no era parte del lote del heredero Alfredo Salazar Osorio, es propiedad del Sr. Francisco Borja </a:t>
            </a:r>
            <a:r>
              <a:rPr lang="es-EC" b="1" dirty="0"/>
              <a:t>desde el año 2005</a:t>
            </a:r>
            <a:r>
              <a:rPr lang="es-EC" dirty="0"/>
              <a:t>;</a:t>
            </a:r>
            <a:r>
              <a:rPr lang="es-EC" b="1" dirty="0"/>
              <a:t> </a:t>
            </a:r>
            <a:r>
              <a:rPr lang="es-EC" dirty="0"/>
              <a:t>a partir del año 2014, </a:t>
            </a:r>
            <a:r>
              <a:rPr lang="es-EC" b="1" dirty="0"/>
              <a:t>9 años después</a:t>
            </a:r>
            <a:r>
              <a:rPr lang="es-EC" dirty="0"/>
              <a:t>, la comunidad del Barrio Sisapungo ha tenido problemas con el uso del camino de servidumbre, ya que dicho señor aduce que parte del mismo no es servidumbre sino que está dentro de su propiedad, desconociendo lo que establece el Código Civil al respecto, en especial el artículo 866 que reza: “Dividido el predio dominante cada uno de los nuevos dueños gozará de la servidumbre...”; por lo tanto, desconociendo así mismo, el uso que se lo ha dado por más de 30 años por parte de la comunidad. (Anexo II, mapa IGM 2005) </a:t>
            </a:r>
            <a:r>
              <a:rPr lang="es-EC" sz="1200" dirty="0">
                <a:hlinkClick r:id="rId4" action="ppaction://hlinkfile"/>
              </a:rPr>
              <a:t>Foto IGM 2005.pdf</a:t>
            </a:r>
            <a:endParaRPr lang="es-EC" sz="1200" dirty="0"/>
          </a:p>
          <a:p>
            <a:endParaRPr lang="es-EC" dirty="0"/>
          </a:p>
          <a:p>
            <a:endParaRPr lang="es-EC" dirty="0"/>
          </a:p>
        </p:txBody>
      </p:sp>
    </p:spTree>
    <p:extLst>
      <p:ext uri="{BB962C8B-B14F-4D97-AF65-F5344CB8AC3E}">
        <p14:creationId xmlns:p14="http://schemas.microsoft.com/office/powerpoint/2010/main" val="356594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6268AC-7914-441C-BFE7-3B89E6AC9F8A}"/>
              </a:ext>
            </a:extLst>
          </p:cNvPr>
          <p:cNvSpPr>
            <a:spLocks noGrp="1"/>
          </p:cNvSpPr>
          <p:nvPr>
            <p:ph type="title"/>
          </p:nvPr>
        </p:nvSpPr>
        <p:spPr/>
        <p:txBody>
          <a:bodyPr/>
          <a:lstStyle/>
          <a:p>
            <a:r>
              <a:rPr lang="es-EC" dirty="0"/>
              <a:t>Antecedentes III, terreno Sr. Borja</a:t>
            </a:r>
          </a:p>
        </p:txBody>
      </p:sp>
      <p:sp>
        <p:nvSpPr>
          <p:cNvPr id="3" name="Marcador de contenido 2">
            <a:extLst>
              <a:ext uri="{FF2B5EF4-FFF2-40B4-BE49-F238E27FC236}">
                <a16:creationId xmlns:a16="http://schemas.microsoft.com/office/drawing/2014/main" id="{84CE5DFF-E095-4ACA-93B0-114D0CF51EBE}"/>
              </a:ext>
            </a:extLst>
          </p:cNvPr>
          <p:cNvSpPr>
            <a:spLocks noGrp="1"/>
          </p:cNvSpPr>
          <p:nvPr>
            <p:ph idx="1"/>
          </p:nvPr>
        </p:nvSpPr>
        <p:spPr/>
        <p:txBody>
          <a:bodyPr/>
          <a:lstStyle/>
          <a:p>
            <a:r>
              <a:rPr lang="es-EC" sz="2000" dirty="0"/>
              <a:t>Plano terreno </a:t>
            </a:r>
            <a:r>
              <a:rPr lang="pt-BR" sz="2000" dirty="0">
                <a:hlinkClick r:id="rId3" action="ppaction://hlinkfile"/>
              </a:rPr>
              <a:t>PLANO TERRENO SR BORJA.pdf</a:t>
            </a:r>
            <a:endParaRPr lang="pt-BR" sz="2000" dirty="0"/>
          </a:p>
          <a:p>
            <a:r>
              <a:rPr lang="pt-BR" sz="2000" dirty="0"/>
              <a:t>Escrituras Compra Venta </a:t>
            </a:r>
            <a:r>
              <a:rPr lang="pt-BR" sz="2000" dirty="0" err="1"/>
              <a:t>año</a:t>
            </a:r>
            <a:r>
              <a:rPr lang="pt-BR" sz="2000" dirty="0"/>
              <a:t> 2005 </a:t>
            </a:r>
          </a:p>
          <a:p>
            <a:pPr lvl="1"/>
            <a:r>
              <a:rPr lang="es-ES" sz="2000" dirty="0">
                <a:hlinkClick r:id="rId4" action="ppaction://hlinkfile"/>
              </a:rPr>
              <a:t>Portada Compra venta Borja.pdf</a:t>
            </a:r>
            <a:endParaRPr lang="es-ES" sz="2000" dirty="0"/>
          </a:p>
          <a:p>
            <a:pPr lvl="1"/>
            <a:r>
              <a:rPr lang="es-ES" sz="2000" dirty="0">
                <a:hlinkClick r:id="rId5" action="ppaction://hlinkfile"/>
              </a:rPr>
              <a:t>Hoja 2 compra venta Borja.pdf</a:t>
            </a:r>
            <a:endParaRPr lang="es-ES" sz="2000" dirty="0"/>
          </a:p>
          <a:p>
            <a:pPr lvl="1"/>
            <a:r>
              <a:rPr lang="es-ES" sz="2000" dirty="0">
                <a:hlinkClick r:id="rId6" action="ppaction://hlinkfile"/>
              </a:rPr>
              <a:t>Hoja 3 compra venta Borja.pdf</a:t>
            </a:r>
            <a:endParaRPr lang="es-ES" sz="2000" dirty="0"/>
          </a:p>
          <a:p>
            <a:pPr lvl="1"/>
            <a:r>
              <a:rPr lang="es-ES" sz="2000" dirty="0">
                <a:hlinkClick r:id="rId7" action="ppaction://hlinkfile"/>
              </a:rPr>
              <a:t>Hoja 4 compra venta Borja.pdf</a:t>
            </a:r>
            <a:endParaRPr lang="es-ES" dirty="0"/>
          </a:p>
          <a:p>
            <a:r>
              <a:rPr lang="es-ES" dirty="0"/>
              <a:t>O</a:t>
            </a:r>
            <a:r>
              <a:rPr lang="es-ES" sz="2000" dirty="0"/>
              <a:t>ficio </a:t>
            </a:r>
            <a:r>
              <a:rPr lang="es-ES" sz="2000" dirty="0" err="1"/>
              <a:t>N°</a:t>
            </a:r>
            <a:r>
              <a:rPr lang="es-ES" sz="2000" dirty="0"/>
              <a:t> 3579-DGT-TV-2014, respuesta de AZT a Sr. Borja</a:t>
            </a:r>
            <a:r>
              <a:rPr lang="es-ES" dirty="0"/>
              <a:t> </a:t>
            </a:r>
            <a:r>
              <a:rPr lang="es-ES" sz="1000" dirty="0">
                <a:hlinkClick r:id="rId8" action="ppaction://hlinkfile"/>
              </a:rPr>
              <a:t>RESPUESTA AZT A ESCRITO DE BORJA.pdf</a:t>
            </a:r>
            <a:endParaRPr lang="es-ES" sz="1000" dirty="0"/>
          </a:p>
          <a:p>
            <a:pPr lvl="1"/>
            <a:endParaRPr lang="es-EC" dirty="0"/>
          </a:p>
        </p:txBody>
      </p:sp>
      <p:pic>
        <p:nvPicPr>
          <p:cNvPr id="5" name="Imagen 4">
            <a:extLst>
              <a:ext uri="{FF2B5EF4-FFF2-40B4-BE49-F238E27FC236}">
                <a16:creationId xmlns:a16="http://schemas.microsoft.com/office/drawing/2014/main" id="{8BDD817B-ECBE-4386-9702-B6992AE6BB10}"/>
              </a:ext>
            </a:extLst>
          </p:cNvPr>
          <p:cNvPicPr>
            <a:picLocks noChangeAspect="1"/>
          </p:cNvPicPr>
          <p:nvPr/>
        </p:nvPicPr>
        <p:blipFill>
          <a:blip r:embed="rId9"/>
          <a:stretch>
            <a:fillRect/>
          </a:stretch>
        </p:blipFill>
        <p:spPr>
          <a:xfrm>
            <a:off x="1170459" y="4398287"/>
            <a:ext cx="9286875" cy="1628775"/>
          </a:xfrm>
          <a:prstGeom prst="rect">
            <a:avLst/>
          </a:prstGeom>
        </p:spPr>
      </p:pic>
    </p:spTree>
    <p:extLst>
      <p:ext uri="{BB962C8B-B14F-4D97-AF65-F5344CB8AC3E}">
        <p14:creationId xmlns:p14="http://schemas.microsoft.com/office/powerpoint/2010/main" val="360061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6268AC-7914-441C-BFE7-3B89E6AC9F8A}"/>
              </a:ext>
            </a:extLst>
          </p:cNvPr>
          <p:cNvSpPr>
            <a:spLocks noGrp="1"/>
          </p:cNvSpPr>
          <p:nvPr>
            <p:ph type="title"/>
          </p:nvPr>
        </p:nvSpPr>
        <p:spPr/>
        <p:txBody>
          <a:bodyPr/>
          <a:lstStyle/>
          <a:p>
            <a:r>
              <a:rPr lang="es-EC" dirty="0"/>
              <a:t>Antecedentes IV, Alternativa 2</a:t>
            </a:r>
          </a:p>
        </p:txBody>
      </p:sp>
      <p:sp>
        <p:nvSpPr>
          <p:cNvPr id="3" name="Marcador de contenido 2">
            <a:extLst>
              <a:ext uri="{FF2B5EF4-FFF2-40B4-BE49-F238E27FC236}">
                <a16:creationId xmlns:a16="http://schemas.microsoft.com/office/drawing/2014/main" id="{84CE5DFF-E095-4ACA-93B0-114D0CF51EBE}"/>
              </a:ext>
            </a:extLst>
          </p:cNvPr>
          <p:cNvSpPr>
            <a:spLocks noGrp="1"/>
          </p:cNvSpPr>
          <p:nvPr>
            <p:ph idx="1"/>
          </p:nvPr>
        </p:nvSpPr>
        <p:spPr/>
        <p:txBody>
          <a:bodyPr/>
          <a:lstStyle/>
          <a:p>
            <a:pPr lvl="1"/>
            <a:r>
              <a:rPr lang="es-EC" dirty="0"/>
              <a:t>Oficio </a:t>
            </a:r>
            <a:r>
              <a:rPr lang="es-EC" dirty="0" err="1"/>
              <a:t>N°</a:t>
            </a:r>
            <a:r>
              <a:rPr lang="es-EC" dirty="0"/>
              <a:t> AMZT-2017-0001399 (Alfonso Muñoz refiere)</a:t>
            </a:r>
          </a:p>
        </p:txBody>
      </p:sp>
      <p:pic>
        <p:nvPicPr>
          <p:cNvPr id="6" name="Imagen 5">
            <a:extLst>
              <a:ext uri="{FF2B5EF4-FFF2-40B4-BE49-F238E27FC236}">
                <a16:creationId xmlns:a16="http://schemas.microsoft.com/office/drawing/2014/main" id="{B1EE815C-9217-44AB-A4B7-3E20465921BD}"/>
              </a:ext>
            </a:extLst>
          </p:cNvPr>
          <p:cNvPicPr>
            <a:picLocks noChangeAspect="1"/>
          </p:cNvPicPr>
          <p:nvPr/>
        </p:nvPicPr>
        <p:blipFill>
          <a:blip r:embed="rId3"/>
          <a:stretch>
            <a:fillRect/>
          </a:stretch>
        </p:blipFill>
        <p:spPr>
          <a:xfrm>
            <a:off x="1538287" y="4155282"/>
            <a:ext cx="9182100" cy="2076450"/>
          </a:xfrm>
          <a:prstGeom prst="rect">
            <a:avLst/>
          </a:prstGeom>
        </p:spPr>
      </p:pic>
      <p:pic>
        <p:nvPicPr>
          <p:cNvPr id="7" name="Imagen 6">
            <a:extLst>
              <a:ext uri="{FF2B5EF4-FFF2-40B4-BE49-F238E27FC236}">
                <a16:creationId xmlns:a16="http://schemas.microsoft.com/office/drawing/2014/main" id="{B2749A5A-9981-4ABB-8761-C165B1481696}"/>
              </a:ext>
            </a:extLst>
          </p:cNvPr>
          <p:cNvPicPr>
            <a:picLocks noChangeAspect="1"/>
          </p:cNvPicPr>
          <p:nvPr/>
        </p:nvPicPr>
        <p:blipFill>
          <a:blip r:embed="rId4"/>
          <a:stretch>
            <a:fillRect/>
          </a:stretch>
        </p:blipFill>
        <p:spPr>
          <a:xfrm>
            <a:off x="1471612" y="2647950"/>
            <a:ext cx="9248775" cy="1562100"/>
          </a:xfrm>
          <a:prstGeom prst="rect">
            <a:avLst/>
          </a:prstGeom>
        </p:spPr>
      </p:pic>
    </p:spTree>
    <p:extLst>
      <p:ext uri="{BB962C8B-B14F-4D97-AF65-F5344CB8AC3E}">
        <p14:creationId xmlns:p14="http://schemas.microsoft.com/office/powerpoint/2010/main" val="148061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7DD1A-0693-4A05-8C8A-F38E3272ACC1}"/>
              </a:ext>
            </a:extLst>
          </p:cNvPr>
          <p:cNvSpPr>
            <a:spLocks noGrp="1"/>
          </p:cNvSpPr>
          <p:nvPr>
            <p:ph type="title"/>
          </p:nvPr>
        </p:nvSpPr>
        <p:spPr/>
        <p:txBody>
          <a:bodyPr/>
          <a:lstStyle/>
          <a:p>
            <a:r>
              <a:rPr lang="es-EC" dirty="0"/>
              <a:t>2. Proyecto Anillo Vial AZT</a:t>
            </a:r>
          </a:p>
        </p:txBody>
      </p:sp>
      <p:sp>
        <p:nvSpPr>
          <p:cNvPr id="3" name="Marcador de contenido 2">
            <a:extLst>
              <a:ext uri="{FF2B5EF4-FFF2-40B4-BE49-F238E27FC236}">
                <a16:creationId xmlns:a16="http://schemas.microsoft.com/office/drawing/2014/main" id="{90C4C0FB-E16E-49FA-8A19-C553D86D38FF}"/>
              </a:ext>
            </a:extLst>
          </p:cNvPr>
          <p:cNvSpPr>
            <a:spLocks noGrp="1"/>
          </p:cNvSpPr>
          <p:nvPr>
            <p:ph idx="1"/>
          </p:nvPr>
        </p:nvSpPr>
        <p:spPr/>
        <p:txBody>
          <a:bodyPr>
            <a:normAutofit fontScale="92500" lnSpcReduction="20000"/>
          </a:bodyPr>
          <a:lstStyle/>
          <a:p>
            <a:r>
              <a:rPr lang="es-EC" dirty="0"/>
              <a:t>Ante el crecimiento poblacional que está enfrentando el sector en general, la Administración Zonal de Tumbaco (AZT) presentó en el año 2014 un proyecto de Anillo Vial que conectaría la Ruta Viva con la calle Carchi, ingresando por el Pasaje Salazar (camino de servidumbre) hacia la calle Paseo del Campo y de allí hacia la calle Carchi. Luego de revisar el expediente, dicho Proyecto obtuvo el Dictamen Favorable  de La Comisión de Uso de Suelo, mediante informe número IC-2017-007, en sesión celebrada el 16 de enero de 2017. </a:t>
            </a:r>
            <a:r>
              <a:rPr lang="es-ES" sz="800" dirty="0">
                <a:hlinkClick r:id="rId2" action="ppaction://hlinkfile"/>
              </a:rPr>
              <a:t>9.     IC-2017-007 COMISION USO DE SUELO FAVORABLE.pdf</a:t>
            </a:r>
            <a:endParaRPr lang="es-EC" sz="800" dirty="0"/>
          </a:p>
          <a:p>
            <a:r>
              <a:rPr lang="es-EC" dirty="0"/>
              <a:t>Extraña sobremanera que luego de dicho Dictamen Favorable, posteriormente, tanto el Sr. Borja como el Sr. Derks, sigan intentando que no se apruebe el Proyecto propuesto por la AZT en la cual los exadministradores Zonales Andrea Hidalgo, Alfonso Muñoz, Martha Egas y Roberto Aguilar, en audiencias y en informes escritos, se han pronunciado de manera favorable.</a:t>
            </a:r>
          </a:p>
        </p:txBody>
      </p:sp>
    </p:spTree>
    <p:extLst>
      <p:ext uri="{BB962C8B-B14F-4D97-AF65-F5344CB8AC3E}">
        <p14:creationId xmlns:p14="http://schemas.microsoft.com/office/powerpoint/2010/main" val="392882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7DD1A-0693-4A05-8C8A-F38E3272ACC1}"/>
              </a:ext>
            </a:extLst>
          </p:cNvPr>
          <p:cNvSpPr>
            <a:spLocks noGrp="1"/>
          </p:cNvSpPr>
          <p:nvPr>
            <p:ph type="title"/>
          </p:nvPr>
        </p:nvSpPr>
        <p:spPr/>
        <p:txBody>
          <a:bodyPr/>
          <a:lstStyle/>
          <a:p>
            <a:r>
              <a:rPr lang="es-EC" dirty="0"/>
              <a:t>Proyecto Anillo Vial AZT, continuación</a:t>
            </a:r>
          </a:p>
        </p:txBody>
      </p:sp>
      <p:sp>
        <p:nvSpPr>
          <p:cNvPr id="3" name="Marcador de contenido 2">
            <a:extLst>
              <a:ext uri="{FF2B5EF4-FFF2-40B4-BE49-F238E27FC236}">
                <a16:creationId xmlns:a16="http://schemas.microsoft.com/office/drawing/2014/main" id="{90C4C0FB-E16E-49FA-8A19-C553D86D38FF}"/>
              </a:ext>
            </a:extLst>
          </p:cNvPr>
          <p:cNvSpPr>
            <a:spLocks noGrp="1"/>
          </p:cNvSpPr>
          <p:nvPr>
            <p:ph idx="1"/>
          </p:nvPr>
        </p:nvSpPr>
        <p:spPr/>
        <p:txBody>
          <a:bodyPr>
            <a:normAutofit lnSpcReduction="10000"/>
          </a:bodyPr>
          <a:lstStyle/>
          <a:p>
            <a:r>
              <a:rPr lang="es-EC" sz="2200" dirty="0"/>
              <a:t>Extraña que luego de haberse obtenido informes favorables de todas las instancias involucradas, incluyendo todas aclaratorias que se han pedido, ahora Movilidad recomiende “que se archive el proyecto” o peor aún, la exadministradora Zonal Sofía Castillo, antes de terminar sus funciones, en Oficio No. AMZT-2019-00056, de marzo 12 marzo 2019 emite criterio “…no favorable para intervención inmediata...” en Sisapungo.</a:t>
            </a:r>
          </a:p>
          <a:p>
            <a:r>
              <a:rPr lang="es-EC" sz="2200" dirty="0"/>
              <a:t>Oficio No SM-0293-2019 (Alfredo León Banderas)</a:t>
            </a:r>
            <a:r>
              <a:rPr lang="es-EC" dirty="0"/>
              <a:t> </a:t>
            </a:r>
            <a:r>
              <a:rPr lang="es-ES" sz="1000" dirty="0">
                <a:hlinkClick r:id="rId3" action="ppaction://hlinkfile"/>
              </a:rPr>
              <a:t>DERKS MUNICIPIO INFORME DE ARCHIVO DE PROYECTO </a:t>
            </a:r>
            <a:r>
              <a:rPr lang="es-ES" sz="1000" dirty="0" err="1">
                <a:hlinkClick r:id="rId3" action="ppaction://hlinkfile"/>
              </a:rPr>
              <a:t>rev</a:t>
            </a:r>
            <a:r>
              <a:rPr lang="es-ES" sz="1000" dirty="0">
                <a:hlinkClick r:id="rId3" action="ppaction://hlinkfile"/>
              </a:rPr>
              <a:t> JCA.pdf</a:t>
            </a:r>
            <a:endParaRPr lang="es-ES" sz="1000" dirty="0"/>
          </a:p>
          <a:p>
            <a:endParaRPr lang="es-ES" sz="1000" dirty="0"/>
          </a:p>
          <a:p>
            <a:endParaRPr lang="es-ES" sz="1000" dirty="0"/>
          </a:p>
          <a:p>
            <a:endParaRPr lang="es-ES" sz="1000" dirty="0"/>
          </a:p>
          <a:p>
            <a:endParaRPr lang="es-ES" sz="1000" dirty="0"/>
          </a:p>
          <a:p>
            <a:endParaRPr lang="es-ES" sz="1000" dirty="0"/>
          </a:p>
          <a:p>
            <a:endParaRPr lang="es-ES" sz="1000" dirty="0"/>
          </a:p>
          <a:p>
            <a:endParaRPr lang="es-ES" sz="1000" dirty="0"/>
          </a:p>
          <a:p>
            <a:pPr lvl="1"/>
            <a:endParaRPr lang="es-EC" sz="600" dirty="0"/>
          </a:p>
          <a:p>
            <a:pPr lvl="1"/>
            <a:r>
              <a:rPr lang="es-EC" dirty="0"/>
              <a:t>Informe Técnico No. SM-DMPPM-009/2019 (Juan Carlos Calderón S.)</a:t>
            </a:r>
          </a:p>
          <a:p>
            <a:pPr lvl="1"/>
            <a:endParaRPr lang="es-EC" dirty="0"/>
          </a:p>
          <a:p>
            <a:pPr lvl="1"/>
            <a:endParaRPr lang="es-EC" dirty="0"/>
          </a:p>
          <a:p>
            <a:endParaRPr lang="es-EC" dirty="0"/>
          </a:p>
          <a:p>
            <a:endParaRPr lang="es-EC" dirty="0"/>
          </a:p>
        </p:txBody>
      </p:sp>
      <p:pic>
        <p:nvPicPr>
          <p:cNvPr id="6" name="Imagen 5">
            <a:extLst>
              <a:ext uri="{FF2B5EF4-FFF2-40B4-BE49-F238E27FC236}">
                <a16:creationId xmlns:a16="http://schemas.microsoft.com/office/drawing/2014/main" id="{AE0CCA4E-E171-4E11-B361-23A4DCFF6159}"/>
              </a:ext>
            </a:extLst>
          </p:cNvPr>
          <p:cNvPicPr>
            <a:picLocks noChangeAspect="1"/>
          </p:cNvPicPr>
          <p:nvPr/>
        </p:nvPicPr>
        <p:blipFill>
          <a:blip r:embed="rId4"/>
          <a:stretch>
            <a:fillRect/>
          </a:stretch>
        </p:blipFill>
        <p:spPr>
          <a:xfrm>
            <a:off x="1017105" y="3718490"/>
            <a:ext cx="9563100" cy="895350"/>
          </a:xfrm>
          <a:prstGeom prst="rect">
            <a:avLst/>
          </a:prstGeom>
        </p:spPr>
      </p:pic>
      <p:pic>
        <p:nvPicPr>
          <p:cNvPr id="7" name="Imagen 6">
            <a:extLst>
              <a:ext uri="{FF2B5EF4-FFF2-40B4-BE49-F238E27FC236}">
                <a16:creationId xmlns:a16="http://schemas.microsoft.com/office/drawing/2014/main" id="{A7AC1139-15FB-4549-B33E-7185276D9419}"/>
              </a:ext>
            </a:extLst>
          </p:cNvPr>
          <p:cNvPicPr>
            <a:picLocks noChangeAspect="1"/>
          </p:cNvPicPr>
          <p:nvPr/>
        </p:nvPicPr>
        <p:blipFill>
          <a:blip r:embed="rId5"/>
          <a:stretch>
            <a:fillRect/>
          </a:stretch>
        </p:blipFill>
        <p:spPr>
          <a:xfrm>
            <a:off x="1083093" y="4748777"/>
            <a:ext cx="9620250" cy="1228725"/>
          </a:xfrm>
          <a:prstGeom prst="rect">
            <a:avLst/>
          </a:prstGeom>
        </p:spPr>
      </p:pic>
    </p:spTree>
    <p:extLst>
      <p:ext uri="{BB962C8B-B14F-4D97-AF65-F5344CB8AC3E}">
        <p14:creationId xmlns:p14="http://schemas.microsoft.com/office/powerpoint/2010/main" val="158361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7DD1A-0693-4A05-8C8A-F38E3272ACC1}"/>
              </a:ext>
            </a:extLst>
          </p:cNvPr>
          <p:cNvSpPr>
            <a:spLocks noGrp="1"/>
          </p:cNvSpPr>
          <p:nvPr>
            <p:ph type="title"/>
          </p:nvPr>
        </p:nvSpPr>
        <p:spPr/>
        <p:txBody>
          <a:bodyPr/>
          <a:lstStyle/>
          <a:p>
            <a:r>
              <a:rPr lang="es-EC" dirty="0"/>
              <a:t>Proyecto Anillo Vial AZT, continuación</a:t>
            </a:r>
          </a:p>
        </p:txBody>
      </p:sp>
      <p:sp>
        <p:nvSpPr>
          <p:cNvPr id="3" name="Marcador de contenido 2">
            <a:extLst>
              <a:ext uri="{FF2B5EF4-FFF2-40B4-BE49-F238E27FC236}">
                <a16:creationId xmlns:a16="http://schemas.microsoft.com/office/drawing/2014/main" id="{90C4C0FB-E16E-49FA-8A19-C553D86D38FF}"/>
              </a:ext>
            </a:extLst>
          </p:cNvPr>
          <p:cNvSpPr>
            <a:spLocks noGrp="1"/>
          </p:cNvSpPr>
          <p:nvPr>
            <p:ph idx="1"/>
          </p:nvPr>
        </p:nvSpPr>
        <p:spPr/>
        <p:txBody>
          <a:bodyPr>
            <a:normAutofit/>
          </a:bodyPr>
          <a:lstStyle/>
          <a:p>
            <a:pPr lvl="1"/>
            <a:r>
              <a:rPr lang="es-EC" dirty="0"/>
              <a:t>Informe Técnico No. SM-DMPPM-009/2019 (Juan Carlos Calderón S.)</a:t>
            </a:r>
          </a:p>
          <a:p>
            <a:pPr lvl="1"/>
            <a:endParaRPr lang="es-EC" dirty="0"/>
          </a:p>
          <a:p>
            <a:pPr lvl="1"/>
            <a:endParaRPr lang="es-EC" dirty="0"/>
          </a:p>
          <a:p>
            <a:endParaRPr lang="es-EC" dirty="0"/>
          </a:p>
          <a:p>
            <a:endParaRPr lang="es-EC" dirty="0"/>
          </a:p>
        </p:txBody>
      </p:sp>
      <p:pic>
        <p:nvPicPr>
          <p:cNvPr id="4" name="Imagen 3">
            <a:extLst>
              <a:ext uri="{FF2B5EF4-FFF2-40B4-BE49-F238E27FC236}">
                <a16:creationId xmlns:a16="http://schemas.microsoft.com/office/drawing/2014/main" id="{E59DBF1A-BF5F-4EB6-9237-8198038A0153}"/>
              </a:ext>
            </a:extLst>
          </p:cNvPr>
          <p:cNvPicPr>
            <a:picLocks noChangeAspect="1"/>
          </p:cNvPicPr>
          <p:nvPr/>
        </p:nvPicPr>
        <p:blipFill>
          <a:blip r:embed="rId3"/>
          <a:stretch>
            <a:fillRect/>
          </a:stretch>
        </p:blipFill>
        <p:spPr>
          <a:xfrm>
            <a:off x="1238250" y="2428875"/>
            <a:ext cx="9715500" cy="2000250"/>
          </a:xfrm>
          <a:prstGeom prst="rect">
            <a:avLst/>
          </a:prstGeom>
        </p:spPr>
      </p:pic>
      <p:pic>
        <p:nvPicPr>
          <p:cNvPr id="5" name="Imagen 4">
            <a:extLst>
              <a:ext uri="{FF2B5EF4-FFF2-40B4-BE49-F238E27FC236}">
                <a16:creationId xmlns:a16="http://schemas.microsoft.com/office/drawing/2014/main" id="{152D3E34-D41C-4A0E-B635-A349ACA23914}"/>
              </a:ext>
            </a:extLst>
          </p:cNvPr>
          <p:cNvPicPr>
            <a:picLocks noChangeAspect="1"/>
          </p:cNvPicPr>
          <p:nvPr/>
        </p:nvPicPr>
        <p:blipFill>
          <a:blip r:embed="rId4"/>
          <a:stretch>
            <a:fillRect/>
          </a:stretch>
        </p:blipFill>
        <p:spPr>
          <a:xfrm>
            <a:off x="1516299" y="4450557"/>
            <a:ext cx="9334500" cy="1733550"/>
          </a:xfrm>
          <a:prstGeom prst="rect">
            <a:avLst/>
          </a:prstGeom>
        </p:spPr>
      </p:pic>
    </p:spTree>
    <p:extLst>
      <p:ext uri="{BB962C8B-B14F-4D97-AF65-F5344CB8AC3E}">
        <p14:creationId xmlns:p14="http://schemas.microsoft.com/office/powerpoint/2010/main" val="25417589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9275</TotalTime>
  <Words>2213</Words>
  <Application>Microsoft Office PowerPoint</Application>
  <PresentationFormat>Panorámica</PresentationFormat>
  <Paragraphs>131</Paragraphs>
  <Slides>21</Slides>
  <Notes>14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Comisión de Uso de Suelo Septiembre 2, 2019</vt:lpstr>
      <vt:lpstr>Agenda</vt:lpstr>
      <vt:lpstr>1. Antecedentes</vt:lpstr>
      <vt:lpstr>Antecedentes II</vt:lpstr>
      <vt:lpstr>Antecedentes III, terreno Sr. Borja</vt:lpstr>
      <vt:lpstr>Antecedentes IV, Alternativa 2</vt:lpstr>
      <vt:lpstr>2. Proyecto Anillo Vial AZT</vt:lpstr>
      <vt:lpstr>Proyecto Anillo Vial AZT, continuación</vt:lpstr>
      <vt:lpstr>Proyecto Anillo Vial AZT, continuación</vt:lpstr>
      <vt:lpstr>Proyecto Anillo Vial AZT, continuación</vt:lpstr>
      <vt:lpstr>Proyecto Anillo Vial AZT, continuación</vt:lpstr>
      <vt:lpstr>Proyecto Anillo Vial AZT, continuación</vt:lpstr>
      <vt:lpstr>Proyecto Anillo Vial AZT, continuación</vt:lpstr>
      <vt:lpstr>Proyecto Anillo Vial AZT, continuación</vt:lpstr>
      <vt:lpstr>3. Posición Barrio Sisapungo</vt:lpstr>
      <vt:lpstr>Posición Barrio Sisapungo, continuación</vt:lpstr>
      <vt:lpstr>4. Campaña para impedir que se brinde una solución vial al Barrio Sisapungo</vt:lpstr>
      <vt:lpstr>En Oficio N° AMZT-2017-001399 724, del 13 de junio 2017, del Ing. Alfonso Muñoz Peñaherrera (exAdministrador Zonal de Tumbaco), incluye el siguiente gráfico de afectaciones:  El Sr. Derks se opone por intereses particulares? Prevalecen sobre la mayoría? </vt:lpstr>
      <vt:lpstr>Sr. Derks pide archivo del Proyecto y uso de vía inexistente</vt:lpstr>
      <vt:lpstr>5. Barrio Sisapungo, conclusión</vt:lpstr>
      <vt:lpstr>6. Desarrollo del Sector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Comisión de Uso de Suelo</dc:title>
  <dc:creator>Juan Carlos Alarcon Repetto</dc:creator>
  <cp:lastModifiedBy>Juan Carlos Alarcon Repetto</cp:lastModifiedBy>
  <cp:revision>70</cp:revision>
  <cp:lastPrinted>2019-09-02T10:10:23Z</cp:lastPrinted>
  <dcterms:created xsi:type="dcterms:W3CDTF">2019-08-27T05:48:24Z</dcterms:created>
  <dcterms:modified xsi:type="dcterms:W3CDTF">2019-09-02T17:15:14Z</dcterms:modified>
</cp:coreProperties>
</file>