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CB524F09-E566-4BC0-A163-DD995AF5AC8B}">
          <p14:sldIdLst>
            <p14:sldId id="257"/>
            <p14:sldId id="256"/>
            <p14:sldId id="258"/>
            <p14:sldId id="259"/>
            <p14:sldId id="260"/>
            <p14:sldId id="261"/>
            <p14:sldId id="262"/>
            <p14:sldId id="263"/>
            <p14:sldId id="265"/>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67" d="100"/>
          <a:sy n="67"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C0687-B776-491D-B343-25201BD97D71}" type="datetimeFigureOut">
              <a:rPr lang="es-EC" smtClean="0"/>
              <a:t>19/8/2019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F1396-1612-47C7-A554-66D23D2D6708}" type="slidenum">
              <a:rPr lang="es-EC" smtClean="0"/>
              <a:t>‹Nº›</a:t>
            </a:fld>
            <a:endParaRPr lang="es-EC"/>
          </a:p>
        </p:txBody>
      </p:sp>
    </p:spTree>
    <p:extLst>
      <p:ext uri="{BB962C8B-B14F-4D97-AF65-F5344CB8AC3E}">
        <p14:creationId xmlns:p14="http://schemas.microsoft.com/office/powerpoint/2010/main" val="119997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E136E-2140-45C6-A4FD-975634B2E3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7FFA04C-7FA8-4C90-9ADF-69A20AF6F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F15D407-AD7C-4BA0-BBE6-CF1609BEE9CD}"/>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D1471B0A-7FD3-4795-BA80-0C4F71583C7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BE80885-0A97-4AA7-A62B-0F536D62AE8F}"/>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11234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FF4CE-D0BB-46BE-B04A-EC2D3C10D71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0BE5F76-B02B-4BD6-9B41-342DFFDD663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C00E82E-A739-4698-AD96-9FF6FF287FE3}"/>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4021993C-70B7-417C-A15E-5575D447E03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3359662-2E8D-406A-AD0E-08B6103D121C}"/>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190780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35FEC3-35D8-4890-9850-E6CA1017E4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07DAEED-C006-4A5D-9A5F-37178D04BCF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BCEF1E1-D850-463C-B313-4A0102554DD2}"/>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E7260FCF-E9FF-4C00-96D3-23ECE8EB1F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9EB8875-1054-45DE-9FF6-C6591242C2A3}"/>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123497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FA44F-DD82-4BD9-B607-9C7E49D47B3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E3F453B-4758-4766-9B53-C376BA580C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A00983D-993E-413C-BD81-5BB70644806B}"/>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44ED8358-3114-4079-9BAC-5F50E17325B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A0674D0-C906-4962-93BD-E3813E91F08B}"/>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266403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11C1C-2A2C-4A78-8FD9-311F3BF5EC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A4D6838-7486-4DB9-8C50-4C88B8556B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026425-89D0-4158-A0F1-7D3AF47550BA}"/>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2D91D051-8ED6-4F46-B4F9-498ABA134F9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69852B6-9E77-4122-A991-DBD224E6D47F}"/>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268419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B052B-A2A2-4105-ACC8-2D7A940075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4DCAE96-0987-43C4-8662-F319DCFA67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DE67081-6310-42D2-BEA9-E535E4C1DE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26AE846-C1E1-466C-8F33-C2F12CC5C6A9}"/>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6" name="Marcador de pie de página 5">
            <a:extLst>
              <a:ext uri="{FF2B5EF4-FFF2-40B4-BE49-F238E27FC236}">
                <a16:creationId xmlns:a16="http://schemas.microsoft.com/office/drawing/2014/main" id="{7C7A4955-94D7-472F-AD66-9E51B1096C9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42B484F-607F-452C-9B3B-06CDC0A3A48F}"/>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78383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9D056-BB3B-40C5-8B37-EF70425E1A2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3C9FCBC-969F-4DEF-AA93-7AEA1820B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D937EE3-6348-469B-A965-4A2087D567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A8433ABF-616E-4C36-AA2D-5782F3DAA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F662FB-9560-4445-85DC-F80A30EB46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9A23CFD-90F1-4471-9F87-A857B4003EFB}"/>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8" name="Marcador de pie de página 7">
            <a:extLst>
              <a:ext uri="{FF2B5EF4-FFF2-40B4-BE49-F238E27FC236}">
                <a16:creationId xmlns:a16="http://schemas.microsoft.com/office/drawing/2014/main" id="{73BAC6FA-4221-4993-896A-F0BE57CE52C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68A6381F-68A3-4D3B-AE10-31C65301A956}"/>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212205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E6BDC-78BD-42B7-A47C-BA0AB4D2E31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7358AE0-819E-46C2-A448-45B1A812C72D}"/>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4" name="Marcador de pie de página 3">
            <a:extLst>
              <a:ext uri="{FF2B5EF4-FFF2-40B4-BE49-F238E27FC236}">
                <a16:creationId xmlns:a16="http://schemas.microsoft.com/office/drawing/2014/main" id="{3DBADB89-44D2-4361-8DD4-9AB1D10795C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304CD90-0BAC-4B1E-922F-8DB625D7FBF4}"/>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55368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4E1629-02A8-4E63-9196-3CAF6821DF68}"/>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3" name="Marcador de pie de página 2">
            <a:extLst>
              <a:ext uri="{FF2B5EF4-FFF2-40B4-BE49-F238E27FC236}">
                <a16:creationId xmlns:a16="http://schemas.microsoft.com/office/drawing/2014/main" id="{E46E3EE6-2454-4289-BB69-B000B1B4A2F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ED5F9B7-4402-4BD9-B399-428166AA8AFA}"/>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23389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6B562-ADE6-44A5-BB7B-8C64AE7E4E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B9DF3DE-5D6E-4C9D-AC46-DB1601F57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5A7D0AC-D0E1-437F-BE52-F8E3E5828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0C7D91-2526-465B-8D51-E4F75FCC6F5F}"/>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6" name="Marcador de pie de página 5">
            <a:extLst>
              <a:ext uri="{FF2B5EF4-FFF2-40B4-BE49-F238E27FC236}">
                <a16:creationId xmlns:a16="http://schemas.microsoft.com/office/drawing/2014/main" id="{5AA639D2-2B36-456D-8182-FB08D414035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A67D3BC-BD74-4598-988E-405397299158}"/>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115492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D4DC0-D826-46F7-92D5-489139CC37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ACD9C86-A4F7-4CF6-B5BA-A9503ACE2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FEBAD06-273C-4616-962C-D681908D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87C4C0-434A-4F4B-B7D4-825D4D16C899}"/>
              </a:ext>
            </a:extLst>
          </p:cNvPr>
          <p:cNvSpPr>
            <a:spLocks noGrp="1"/>
          </p:cNvSpPr>
          <p:nvPr>
            <p:ph type="dt" sz="half" idx="10"/>
          </p:nvPr>
        </p:nvSpPr>
        <p:spPr/>
        <p:txBody>
          <a:bodyPr/>
          <a:lstStyle/>
          <a:p>
            <a:fld id="{86074CE9-808A-4E32-A768-8A8836812AAA}" type="datetimeFigureOut">
              <a:rPr lang="es-EC" smtClean="0"/>
              <a:t>19/8/2019</a:t>
            </a:fld>
            <a:endParaRPr lang="es-EC"/>
          </a:p>
        </p:txBody>
      </p:sp>
      <p:sp>
        <p:nvSpPr>
          <p:cNvPr id="6" name="Marcador de pie de página 5">
            <a:extLst>
              <a:ext uri="{FF2B5EF4-FFF2-40B4-BE49-F238E27FC236}">
                <a16:creationId xmlns:a16="http://schemas.microsoft.com/office/drawing/2014/main" id="{86396964-86A6-42B4-B510-EEBFBE228CD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2154AA-D2B5-4928-9A94-A110D39989CD}"/>
              </a:ext>
            </a:extLst>
          </p:cNvPr>
          <p:cNvSpPr>
            <a:spLocks noGrp="1"/>
          </p:cNvSpPr>
          <p:nvPr>
            <p:ph type="sldNum" sz="quarter" idx="12"/>
          </p:nvPr>
        </p:nvSpPr>
        <p:spPr/>
        <p:txBody>
          <a:bodyPr/>
          <a:lstStyle/>
          <a:p>
            <a:fld id="{AD65080A-65CE-4FD2-862E-09A352B88BA6}" type="slidenum">
              <a:rPr lang="es-EC" smtClean="0"/>
              <a:t>‹Nº›</a:t>
            </a:fld>
            <a:endParaRPr lang="es-EC"/>
          </a:p>
        </p:txBody>
      </p:sp>
    </p:spTree>
    <p:extLst>
      <p:ext uri="{BB962C8B-B14F-4D97-AF65-F5344CB8AC3E}">
        <p14:creationId xmlns:p14="http://schemas.microsoft.com/office/powerpoint/2010/main" val="338150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05A180-2DAB-4DEC-B85F-D77C8CC3C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D142850-3208-423E-8357-15533E2C1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11427DE-68D4-458A-B654-CDCCDDA39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74CE9-808A-4E32-A768-8A8836812AAA}" type="datetimeFigureOut">
              <a:rPr lang="es-EC" smtClean="0"/>
              <a:t>19/8/2019</a:t>
            </a:fld>
            <a:endParaRPr lang="es-EC"/>
          </a:p>
        </p:txBody>
      </p:sp>
      <p:sp>
        <p:nvSpPr>
          <p:cNvPr id="5" name="Marcador de pie de página 4">
            <a:extLst>
              <a:ext uri="{FF2B5EF4-FFF2-40B4-BE49-F238E27FC236}">
                <a16:creationId xmlns:a16="http://schemas.microsoft.com/office/drawing/2014/main" id="{2FC6F59A-F68B-4862-A7B2-DD0898804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942301FF-DDB6-4798-B6F3-8099037CF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5080A-65CE-4FD2-862E-09A352B88BA6}" type="slidenum">
              <a:rPr lang="es-EC" smtClean="0"/>
              <a:t>‹Nº›</a:t>
            </a:fld>
            <a:endParaRPr lang="es-EC"/>
          </a:p>
        </p:txBody>
      </p:sp>
    </p:spTree>
    <p:extLst>
      <p:ext uri="{BB962C8B-B14F-4D97-AF65-F5344CB8AC3E}">
        <p14:creationId xmlns:p14="http://schemas.microsoft.com/office/powerpoint/2010/main" val="223173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1360538" y="1895360"/>
            <a:ext cx="9269362" cy="598786"/>
          </a:xfrm>
        </p:spPr>
        <p:txBody>
          <a:bodyPr>
            <a:noAutofit/>
          </a:bodyPr>
          <a:lstStyle/>
          <a:p>
            <a:r>
              <a:rPr lang="es-EC" sz="4500" b="1" dirty="0">
                <a:latin typeface="Arial Black" panose="020B0A04020102020204" pitchFamily="34" charset="0"/>
              </a:rPr>
              <a:t>COOPERATIVA DE VIVIENDA CARDENAL</a:t>
            </a:r>
            <a:r>
              <a:rPr lang="es-EC" sz="4500" b="1" dirty="0"/>
              <a:t> </a:t>
            </a:r>
            <a:r>
              <a:rPr lang="es-EC" sz="4500" b="1" dirty="0">
                <a:latin typeface="Arial Black" panose="020B0A04020102020204" pitchFamily="34" charset="0"/>
              </a:rPr>
              <a:t>DE LA TORRE</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685800" y="3486149"/>
            <a:ext cx="29665904" cy="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ángulo 2">
            <a:extLst>
              <a:ext uri="{FF2B5EF4-FFF2-40B4-BE49-F238E27FC236}">
                <a16:creationId xmlns:a16="http://schemas.microsoft.com/office/drawing/2014/main" id="{D6ECED56-E443-415E-BC36-225D807FAD1D}"/>
              </a:ext>
            </a:extLst>
          </p:cNvPr>
          <p:cNvSpPr/>
          <p:nvPr/>
        </p:nvSpPr>
        <p:spPr>
          <a:xfrm>
            <a:off x="685800" y="3024409"/>
            <a:ext cx="10618839" cy="3338606"/>
          </a:xfrm>
          <a:prstGeom prst="rect">
            <a:avLst/>
          </a:prstGeom>
        </p:spPr>
        <p:txBody>
          <a:bodyPr wrap="square">
            <a:spAutoFit/>
          </a:bodyPr>
          <a:lstStyle/>
          <a:p>
            <a:pPr algn="just">
              <a:lnSpc>
                <a:spcPct val="107000"/>
              </a:lnSpc>
              <a:spcAft>
                <a:spcPts val="800"/>
              </a:spcAft>
            </a:pPr>
            <a:r>
              <a:rPr lang="es-EC" sz="2400" dirty="0">
                <a:latin typeface="Arial Black" panose="020B0A04020102020204" pitchFamily="34" charset="0"/>
                <a:ea typeface="Calibri" panose="020F0502020204030204" pitchFamily="34" charset="0"/>
                <a:cs typeface="Times New Roman" panose="02020603050405020304" pitchFamily="18" charset="0"/>
              </a:rPr>
              <a:t>Mediante acuerdos </a:t>
            </a:r>
            <a:r>
              <a:rPr lang="es-EC" sz="2400" dirty="0" err="1">
                <a:latin typeface="Arial Black" panose="020B0A04020102020204" pitchFamily="34" charset="0"/>
                <a:ea typeface="Calibri" panose="020F0502020204030204" pitchFamily="34" charset="0"/>
                <a:cs typeface="Times New Roman" panose="02020603050405020304" pitchFamily="18" charset="0"/>
              </a:rPr>
              <a:t>Nrs</a:t>
            </a:r>
            <a:r>
              <a:rPr lang="es-EC" sz="2400" dirty="0">
                <a:latin typeface="Arial Black" panose="020B0A04020102020204" pitchFamily="34" charset="0"/>
                <a:ea typeface="Calibri" panose="020F0502020204030204" pitchFamily="34" charset="0"/>
                <a:cs typeface="Times New Roman" panose="02020603050405020304" pitchFamily="18" charset="0"/>
              </a:rPr>
              <a:t>. 109 y 462 de 21 agosto de 1963, el Ministerio de Previsión Social, adjudica a  “La Cooperativa de Vivienda Cardenal de la Torre”, un lote de terreno de 100,0 Ha, desmembrado de la </a:t>
            </a:r>
            <a:r>
              <a:rPr lang="es-EC" sz="2400" dirty="0" err="1">
                <a:latin typeface="Arial Black" panose="020B0A04020102020204" pitchFamily="34" charset="0"/>
                <a:ea typeface="Calibri" panose="020F0502020204030204" pitchFamily="34" charset="0"/>
                <a:cs typeface="Times New Roman" panose="02020603050405020304" pitchFamily="18" charset="0"/>
              </a:rPr>
              <a:t>Hda</a:t>
            </a:r>
            <a:r>
              <a:rPr lang="es-EC" sz="2400" dirty="0">
                <a:latin typeface="Arial Black" panose="020B0A04020102020204" pitchFamily="34" charset="0"/>
                <a:ea typeface="Calibri" panose="020F0502020204030204" pitchFamily="34" charset="0"/>
                <a:cs typeface="Times New Roman" panose="02020603050405020304" pitchFamily="18" charset="0"/>
              </a:rPr>
              <a:t>. El Colegio, donado por la Curia Metropolitana de Quito, para 200 socios clases y combatientes acantonados en la ciudad de Quito,</a:t>
            </a:r>
          </a:p>
          <a:p>
            <a:pPr algn="just">
              <a:lnSpc>
                <a:spcPct val="107000"/>
              </a:lnSpc>
              <a:spcAft>
                <a:spcPts val="800"/>
              </a:spcAft>
            </a:pPr>
            <a:r>
              <a:rPr lang="es-EC" sz="2400" dirty="0">
                <a:latin typeface="Arial Black" panose="020B0A04020102020204" pitchFamily="34" charset="0"/>
                <a:ea typeface="Calibri" panose="020F0502020204030204" pitchFamily="34" charset="0"/>
                <a:cs typeface="Times New Roman" panose="02020603050405020304" pitchFamily="18" charset="0"/>
              </a:rPr>
              <a:t>Se celebro ante el Notario Dr. Olmedo del Pozo el 21 de diciembre de 1963 e inscrita el 17 de febrero de 1974.</a:t>
            </a:r>
          </a:p>
        </p:txBody>
      </p:sp>
    </p:spTree>
    <p:extLst>
      <p:ext uri="{BB962C8B-B14F-4D97-AF65-F5344CB8AC3E}">
        <p14:creationId xmlns:p14="http://schemas.microsoft.com/office/powerpoint/2010/main" val="213610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imagenes gif con movimiento naturaleza">
            <a:extLst>
              <a:ext uri="{FF2B5EF4-FFF2-40B4-BE49-F238E27FC236}">
                <a16:creationId xmlns:a16="http://schemas.microsoft.com/office/drawing/2014/main" id="{16BDE6E3-32C2-489A-B027-A1B4507C5B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87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1461319" y="3129607"/>
            <a:ext cx="9269362" cy="598786"/>
          </a:xfrm>
        </p:spPr>
        <p:txBody>
          <a:bodyPr>
            <a:noAutofit/>
          </a:bodyPr>
          <a:lstStyle/>
          <a:p>
            <a:r>
              <a:rPr lang="es-EC" sz="4500" b="1" dirty="0">
                <a:latin typeface="Arial Black" panose="020B0A04020102020204" pitchFamily="34" charset="0"/>
              </a:rPr>
              <a:t>GRACIAS</a:t>
            </a:r>
          </a:p>
        </p:txBody>
      </p:sp>
    </p:spTree>
    <p:extLst>
      <p:ext uri="{BB962C8B-B14F-4D97-AF65-F5344CB8AC3E}">
        <p14:creationId xmlns:p14="http://schemas.microsoft.com/office/powerpoint/2010/main" val="27208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1098755" y="238003"/>
            <a:ext cx="9593826" cy="528225"/>
          </a:xfrm>
        </p:spPr>
        <p:txBody>
          <a:bodyPr>
            <a:normAutofit/>
          </a:bodyPr>
          <a:lstStyle/>
          <a:p>
            <a:r>
              <a:rPr lang="es-EC" sz="3000" b="1" dirty="0"/>
              <a:t>UBICACIÓN ESPACIAL COOPERATIVA CARDENAL DE LA TORRE</a:t>
            </a:r>
          </a:p>
        </p:txBody>
      </p:sp>
      <p:sp>
        <p:nvSpPr>
          <p:cNvPr id="5" name="Rectangle 2">
            <a:extLst>
              <a:ext uri="{FF2B5EF4-FFF2-40B4-BE49-F238E27FC236}">
                <a16:creationId xmlns:a16="http://schemas.microsoft.com/office/drawing/2014/main" id="{CF144B7D-2845-4E18-BC84-57CF1FAF0DB4}"/>
              </a:ext>
            </a:extLst>
          </p:cNvPr>
          <p:cNvSpPr>
            <a:spLocks noChangeArrowheads="1"/>
          </p:cNvSpPr>
          <p:nvPr/>
        </p:nvSpPr>
        <p:spPr bwMode="auto">
          <a:xfrm>
            <a:off x="685800" y="701304"/>
            <a:ext cx="1082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C" dirty="0">
                <a:latin typeface="Arial Black" panose="020B0A04020102020204" pitchFamily="34" charset="0"/>
              </a:rPr>
              <a:t>Se ubica en la parroquia </a:t>
            </a:r>
            <a:r>
              <a:rPr lang="es-EC" dirty="0" err="1">
                <a:latin typeface="Arial Black" panose="020B0A04020102020204" pitchFamily="34" charset="0"/>
              </a:rPr>
              <a:t>Alangasi</a:t>
            </a:r>
            <a:r>
              <a:rPr lang="es-EC" dirty="0">
                <a:latin typeface="Arial Black" panose="020B0A04020102020204" pitchFamily="34" charset="0"/>
              </a:rPr>
              <a:t>, Barrio Lomas de la Concepción, sector </a:t>
            </a:r>
            <a:r>
              <a:rPr lang="es-EC" dirty="0" err="1">
                <a:latin typeface="Arial Black" panose="020B0A04020102020204" pitchFamily="34" charset="0"/>
              </a:rPr>
              <a:t>Alpahuma</a:t>
            </a:r>
            <a:r>
              <a:rPr lang="es-EC" dirty="0">
                <a:latin typeface="Arial Black" panose="020B0A04020102020204" pitchFamily="34" charset="0"/>
              </a:rPr>
              <a:t>; se encuentra dividida por la autopista Sangolquí-Pifo (E35)</a:t>
            </a:r>
          </a:p>
        </p:txBody>
      </p:sp>
      <p:pic>
        <p:nvPicPr>
          <p:cNvPr id="1025" name="Imagen 1">
            <a:extLst>
              <a:ext uri="{FF2B5EF4-FFF2-40B4-BE49-F238E27FC236}">
                <a16:creationId xmlns:a16="http://schemas.microsoft.com/office/drawing/2014/main" id="{115D219B-47C0-4748-AC3F-297B58CB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3" t="8920" r="2974" b="6041"/>
          <a:stretch>
            <a:fillRect/>
          </a:stretch>
        </p:blipFill>
        <p:spPr bwMode="auto">
          <a:xfrm>
            <a:off x="685800" y="1352550"/>
            <a:ext cx="10820400" cy="5374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685800" y="3486149"/>
            <a:ext cx="29665904" cy="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Elipse 11">
            <a:extLst>
              <a:ext uri="{FF2B5EF4-FFF2-40B4-BE49-F238E27FC236}">
                <a16:creationId xmlns:a16="http://schemas.microsoft.com/office/drawing/2014/main" id="{2F8687A2-4201-4838-B25C-0AF8424FBFF3}"/>
              </a:ext>
            </a:extLst>
          </p:cNvPr>
          <p:cNvSpPr/>
          <p:nvPr/>
        </p:nvSpPr>
        <p:spPr>
          <a:xfrm>
            <a:off x="6454458" y="2381320"/>
            <a:ext cx="730885" cy="36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800">
                <a:effectLst/>
                <a:ea typeface="Calibri" panose="020F0502020204030204" pitchFamily="34" charset="0"/>
                <a:cs typeface="Times New Roman" panose="02020603050405020304" pitchFamily="18" charset="0"/>
              </a:rPr>
              <a:t>Coop.</a:t>
            </a:r>
            <a:endParaRPr lang="es-EC" sz="1100">
              <a:effectLst/>
              <a:ea typeface="Calibri" panose="020F0502020204030204" pitchFamily="34" charset="0"/>
              <a:cs typeface="Times New Roman" panose="02020603050405020304" pitchFamily="18" charset="0"/>
            </a:endParaRPr>
          </a:p>
        </p:txBody>
      </p:sp>
      <p:sp>
        <p:nvSpPr>
          <p:cNvPr id="13" name="Flecha: hacia abajo 12">
            <a:extLst>
              <a:ext uri="{FF2B5EF4-FFF2-40B4-BE49-F238E27FC236}">
                <a16:creationId xmlns:a16="http://schemas.microsoft.com/office/drawing/2014/main" id="{6D4B82DF-D919-4272-8E51-AF3F8FD49644}"/>
              </a:ext>
            </a:extLst>
          </p:cNvPr>
          <p:cNvSpPr/>
          <p:nvPr/>
        </p:nvSpPr>
        <p:spPr>
          <a:xfrm rot="1498230">
            <a:off x="6577013" y="2669610"/>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Flecha: hacia abajo 13">
            <a:extLst>
              <a:ext uri="{FF2B5EF4-FFF2-40B4-BE49-F238E27FC236}">
                <a16:creationId xmlns:a16="http://schemas.microsoft.com/office/drawing/2014/main" id="{7933B414-57B5-42C2-A8D5-24C39B0A8030}"/>
              </a:ext>
            </a:extLst>
          </p:cNvPr>
          <p:cNvSpPr/>
          <p:nvPr/>
        </p:nvSpPr>
        <p:spPr>
          <a:xfrm rot="11890240">
            <a:off x="6751587" y="1994311"/>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12911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1461319" y="1768624"/>
            <a:ext cx="9269362" cy="598786"/>
          </a:xfrm>
        </p:spPr>
        <p:txBody>
          <a:bodyPr>
            <a:noAutofit/>
          </a:bodyPr>
          <a:lstStyle/>
          <a:p>
            <a:pPr algn="just"/>
            <a:r>
              <a:rPr lang="es-EC" sz="4500" b="1" dirty="0">
                <a:latin typeface="Arial Black" panose="020B0A04020102020204" pitchFamily="34" charset="0"/>
              </a:rPr>
              <a:t>ZONIFICACION DE LA COOPERATIVA DE VIVIENDA CARDENAL DE LA TORRE</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685800" y="3486149"/>
            <a:ext cx="29665904" cy="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ángulo 2">
            <a:extLst>
              <a:ext uri="{FF2B5EF4-FFF2-40B4-BE49-F238E27FC236}">
                <a16:creationId xmlns:a16="http://schemas.microsoft.com/office/drawing/2014/main" id="{D6ECED56-E443-415E-BC36-225D807FAD1D}"/>
              </a:ext>
            </a:extLst>
          </p:cNvPr>
          <p:cNvSpPr/>
          <p:nvPr/>
        </p:nvSpPr>
        <p:spPr>
          <a:xfrm>
            <a:off x="3473245" y="2740323"/>
            <a:ext cx="6245941" cy="3416320"/>
          </a:xfrm>
          <a:prstGeom prst="rect">
            <a:avLst/>
          </a:prstGeom>
        </p:spPr>
        <p:txBody>
          <a:bodyPr wrap="square">
            <a:spAutoFit/>
          </a:bodyPr>
          <a:lstStyle/>
          <a:p>
            <a:r>
              <a:rPr lang="es-EC" dirty="0">
                <a:latin typeface="Arial Black" panose="020B0A04020102020204" pitchFamily="34" charset="0"/>
              </a:rPr>
              <a:t>Zona: A3 (A2502-10)</a:t>
            </a:r>
          </a:p>
          <a:p>
            <a:r>
              <a:rPr lang="es-EC" dirty="0">
                <a:latin typeface="Arial Black" panose="020B0A04020102020204" pitchFamily="34" charset="0"/>
              </a:rPr>
              <a:t>Lote mínimo: 2500 m2</a:t>
            </a:r>
          </a:p>
          <a:p>
            <a:r>
              <a:rPr lang="es-EC" dirty="0">
                <a:latin typeface="Arial Black" panose="020B0A04020102020204" pitchFamily="34" charset="0"/>
              </a:rPr>
              <a:t>Frente mínimo: 30,0 m.</a:t>
            </a:r>
          </a:p>
          <a:p>
            <a:r>
              <a:rPr lang="es-EC" dirty="0">
                <a:latin typeface="Arial Black" panose="020B0A04020102020204" pitchFamily="34" charset="0"/>
              </a:rPr>
              <a:t>COS total: 20%</a:t>
            </a:r>
          </a:p>
          <a:p>
            <a:r>
              <a:rPr lang="es-EC" dirty="0">
                <a:latin typeface="Arial Black" panose="020B0A04020102020204" pitchFamily="34" charset="0"/>
              </a:rPr>
              <a:t>COS en planta baja: 10%</a:t>
            </a:r>
          </a:p>
          <a:p>
            <a:r>
              <a:rPr lang="es-EC" dirty="0">
                <a:latin typeface="Arial Black" panose="020B0A04020102020204" pitchFamily="34" charset="0"/>
              </a:rPr>
              <a:t>Forma de ocupación del suelo: (A) Aislada</a:t>
            </a:r>
          </a:p>
          <a:p>
            <a:r>
              <a:rPr lang="es-EC" dirty="0">
                <a:latin typeface="Arial Black" panose="020B0A04020102020204" pitchFamily="34" charset="0"/>
              </a:rPr>
              <a:t>Uso de suelo: (ARR) Agrícola Residencial Rural</a:t>
            </a:r>
          </a:p>
          <a:p>
            <a:r>
              <a:rPr lang="es-EC" dirty="0">
                <a:latin typeface="Arial Black" panose="020B0A04020102020204" pitchFamily="34" charset="0"/>
              </a:rPr>
              <a:t>Clasificación del suelo: (SRU) Suelo Rural</a:t>
            </a:r>
          </a:p>
          <a:p>
            <a:r>
              <a:rPr lang="es-EC" dirty="0">
                <a:latin typeface="Arial Black" panose="020B0A04020102020204" pitchFamily="34" charset="0"/>
              </a:rPr>
              <a:t>Retiro frontal: 5,0 m</a:t>
            </a:r>
          </a:p>
          <a:p>
            <a:r>
              <a:rPr lang="es-EC" dirty="0">
                <a:latin typeface="Arial Black" panose="020B0A04020102020204" pitchFamily="34" charset="0"/>
              </a:rPr>
              <a:t>Retiro posterior: 5,0 m</a:t>
            </a:r>
          </a:p>
          <a:p>
            <a:r>
              <a:rPr lang="es-EC" dirty="0">
                <a:latin typeface="Arial Black" panose="020B0A04020102020204" pitchFamily="34" charset="0"/>
              </a:rPr>
              <a:t>Retiro Lateral: 5,0 m</a:t>
            </a:r>
          </a:p>
          <a:p>
            <a:r>
              <a:rPr lang="es-EC" dirty="0">
                <a:latin typeface="Arial Black" panose="020B0A04020102020204" pitchFamily="34" charset="0"/>
              </a:rPr>
              <a:t>Número de pisos: 2</a:t>
            </a:r>
          </a:p>
        </p:txBody>
      </p:sp>
    </p:spTree>
    <p:extLst>
      <p:ext uri="{BB962C8B-B14F-4D97-AF65-F5344CB8AC3E}">
        <p14:creationId xmlns:p14="http://schemas.microsoft.com/office/powerpoint/2010/main" val="218537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748479" y="436008"/>
            <a:ext cx="11233971" cy="598786"/>
          </a:xfrm>
        </p:spPr>
        <p:txBody>
          <a:bodyPr>
            <a:noAutofit/>
          </a:bodyPr>
          <a:lstStyle/>
          <a:p>
            <a:r>
              <a:rPr lang="es-EC" sz="4500" b="1" dirty="0">
                <a:latin typeface="Arial Black" panose="020B0A04020102020204" pitchFamily="34" charset="0"/>
              </a:rPr>
              <a:t>IDENTIFICACION CATASTRAL 2019</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685800" y="3486149"/>
            <a:ext cx="29665904" cy="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5" name="Imagen 4">
            <a:extLst>
              <a:ext uri="{FF2B5EF4-FFF2-40B4-BE49-F238E27FC236}">
                <a16:creationId xmlns:a16="http://schemas.microsoft.com/office/drawing/2014/main" id="{6AE0B7C8-9B56-4AE6-8759-836AEADDD063}"/>
              </a:ext>
            </a:extLst>
          </p:cNvPr>
          <p:cNvPicPr/>
          <p:nvPr/>
        </p:nvPicPr>
        <p:blipFill rotWithShape="1">
          <a:blip r:embed="rId2"/>
          <a:srcRect l="19551" t="23660" r="27724" b="17332"/>
          <a:stretch/>
        </p:blipFill>
        <p:spPr bwMode="auto">
          <a:xfrm>
            <a:off x="2860992" y="1772581"/>
            <a:ext cx="8245158" cy="4918690"/>
          </a:xfrm>
          <a:prstGeom prst="rect">
            <a:avLst/>
          </a:prstGeom>
          <a:ln>
            <a:noFill/>
          </a:ln>
          <a:extLst>
            <a:ext uri="{53640926-AAD7-44D8-BBD7-CCE9431645EC}">
              <a14:shadowObscured xmlns:a14="http://schemas.microsoft.com/office/drawing/2010/main"/>
            </a:ext>
          </a:extLst>
        </p:spPr>
      </p:pic>
      <p:sp>
        <p:nvSpPr>
          <p:cNvPr id="9" name="Título 1">
            <a:extLst>
              <a:ext uri="{FF2B5EF4-FFF2-40B4-BE49-F238E27FC236}">
                <a16:creationId xmlns:a16="http://schemas.microsoft.com/office/drawing/2014/main" id="{BFA98482-C501-4DF9-88AD-F03B56B96376}"/>
              </a:ext>
            </a:extLst>
          </p:cNvPr>
          <p:cNvSpPr txBox="1">
            <a:spLocks/>
          </p:cNvSpPr>
          <p:nvPr/>
        </p:nvSpPr>
        <p:spPr>
          <a:xfrm>
            <a:off x="1314450" y="1044162"/>
            <a:ext cx="10667999" cy="598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500" dirty="0">
                <a:latin typeface="Arial Black" panose="020B0A04020102020204" pitchFamily="34" charset="0"/>
              </a:rPr>
              <a:t>hojas catastrales 22620-22720-22819-22820-22919-22920</a:t>
            </a:r>
          </a:p>
        </p:txBody>
      </p:sp>
      <p:sp>
        <p:nvSpPr>
          <p:cNvPr id="10" name="Elipse 9">
            <a:extLst>
              <a:ext uri="{FF2B5EF4-FFF2-40B4-BE49-F238E27FC236}">
                <a16:creationId xmlns:a16="http://schemas.microsoft.com/office/drawing/2014/main" id="{90EC46B2-0EEC-4B7D-A980-356D9C220051}"/>
              </a:ext>
            </a:extLst>
          </p:cNvPr>
          <p:cNvSpPr/>
          <p:nvPr/>
        </p:nvSpPr>
        <p:spPr>
          <a:xfrm>
            <a:off x="1314451" y="3371851"/>
            <a:ext cx="1546542" cy="123982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500" dirty="0">
                <a:effectLst/>
                <a:ea typeface="Calibri" panose="020F0502020204030204" pitchFamily="34" charset="0"/>
                <a:cs typeface="Times New Roman" panose="02020603050405020304" pitchFamily="18" charset="0"/>
              </a:rPr>
              <a:t>HOJA 22920</a:t>
            </a:r>
          </a:p>
        </p:txBody>
      </p:sp>
      <p:sp>
        <p:nvSpPr>
          <p:cNvPr id="11" name="Flecha: hacia abajo 10">
            <a:extLst>
              <a:ext uri="{FF2B5EF4-FFF2-40B4-BE49-F238E27FC236}">
                <a16:creationId xmlns:a16="http://schemas.microsoft.com/office/drawing/2014/main" id="{A11D3610-6A52-4AFB-995E-DC96E1606DD3}"/>
              </a:ext>
            </a:extLst>
          </p:cNvPr>
          <p:cNvSpPr/>
          <p:nvPr/>
        </p:nvSpPr>
        <p:spPr>
          <a:xfrm rot="17646008">
            <a:off x="4071355" y="3176806"/>
            <a:ext cx="228326" cy="309969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29339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685800" y="366059"/>
            <a:ext cx="10469512" cy="598786"/>
          </a:xfrm>
        </p:spPr>
        <p:txBody>
          <a:bodyPr>
            <a:noAutofit/>
          </a:bodyPr>
          <a:lstStyle/>
          <a:p>
            <a:r>
              <a:rPr lang="es-EC" sz="4500" b="1" dirty="0">
                <a:latin typeface="Arial Black" panose="020B0A04020102020204" pitchFamily="34" charset="0"/>
              </a:rPr>
              <a:t>POLIGONOS VALORATIVOS 2019</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685800" y="3486149"/>
            <a:ext cx="29665904" cy="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Título 1">
            <a:extLst>
              <a:ext uri="{FF2B5EF4-FFF2-40B4-BE49-F238E27FC236}">
                <a16:creationId xmlns:a16="http://schemas.microsoft.com/office/drawing/2014/main" id="{BFA98482-C501-4DF9-88AD-F03B56B96376}"/>
              </a:ext>
            </a:extLst>
          </p:cNvPr>
          <p:cNvSpPr txBox="1">
            <a:spLocks/>
          </p:cNvSpPr>
          <p:nvPr/>
        </p:nvSpPr>
        <p:spPr>
          <a:xfrm>
            <a:off x="1165122" y="1034794"/>
            <a:ext cx="10836378" cy="598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500" dirty="0">
                <a:latin typeface="Arial Black" panose="020B0A04020102020204" pitchFamily="34" charset="0"/>
              </a:rPr>
              <a:t> </a:t>
            </a:r>
          </a:p>
          <a:p>
            <a:pPr algn="just"/>
            <a:r>
              <a:rPr lang="es-EC" sz="2500" dirty="0">
                <a:latin typeface="Arial Black" panose="020B0A04020102020204" pitchFamily="34" charset="0"/>
              </a:rPr>
              <a:t>rural 1004-0206-1004-0209 y urbano1004-0032</a:t>
            </a:r>
          </a:p>
        </p:txBody>
      </p:sp>
      <p:pic>
        <p:nvPicPr>
          <p:cNvPr id="7" name="Imagen 6">
            <a:extLst>
              <a:ext uri="{FF2B5EF4-FFF2-40B4-BE49-F238E27FC236}">
                <a16:creationId xmlns:a16="http://schemas.microsoft.com/office/drawing/2014/main" id="{9D76A197-634B-4CEE-86B9-F01D35B78048}"/>
              </a:ext>
            </a:extLst>
          </p:cNvPr>
          <p:cNvPicPr/>
          <p:nvPr/>
        </p:nvPicPr>
        <p:blipFill rotWithShape="1">
          <a:blip r:embed="rId2"/>
          <a:srcRect l="23878" t="22521" r="30609" b="13911"/>
          <a:stretch/>
        </p:blipFill>
        <p:spPr bwMode="auto">
          <a:xfrm>
            <a:off x="3410718" y="1703529"/>
            <a:ext cx="7581132" cy="4788412"/>
          </a:xfrm>
          <a:prstGeom prst="rect">
            <a:avLst/>
          </a:prstGeom>
          <a:ln>
            <a:noFill/>
          </a:ln>
          <a:extLst>
            <a:ext uri="{53640926-AAD7-44D8-BBD7-CCE9431645EC}">
              <a14:shadowObscured xmlns:a14="http://schemas.microsoft.com/office/drawing/2010/main"/>
            </a:ext>
          </a:extLst>
        </p:spPr>
      </p:pic>
      <p:sp>
        <p:nvSpPr>
          <p:cNvPr id="8" name="Elipse 7">
            <a:extLst>
              <a:ext uri="{FF2B5EF4-FFF2-40B4-BE49-F238E27FC236}">
                <a16:creationId xmlns:a16="http://schemas.microsoft.com/office/drawing/2014/main" id="{091BC45D-59A1-4EC3-A6E1-584810D228B9}"/>
              </a:ext>
            </a:extLst>
          </p:cNvPr>
          <p:cNvSpPr/>
          <p:nvPr/>
        </p:nvSpPr>
        <p:spPr>
          <a:xfrm>
            <a:off x="7387907" y="3896642"/>
            <a:ext cx="730885" cy="36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800">
                <a:effectLst/>
                <a:ea typeface="Calibri" panose="020F0502020204030204" pitchFamily="34" charset="0"/>
                <a:cs typeface="Times New Roman" panose="02020603050405020304" pitchFamily="18" charset="0"/>
              </a:rPr>
              <a:t>Coop.</a:t>
            </a:r>
            <a:endParaRPr lang="es-EC" sz="1100">
              <a:effectLst/>
              <a:ea typeface="Calibri" panose="020F0502020204030204" pitchFamily="34" charset="0"/>
              <a:cs typeface="Times New Roman" panose="02020603050405020304" pitchFamily="18" charset="0"/>
            </a:endParaRPr>
          </a:p>
        </p:txBody>
      </p:sp>
      <p:sp>
        <p:nvSpPr>
          <p:cNvPr id="10" name="Flecha: hacia abajo 9">
            <a:extLst>
              <a:ext uri="{FF2B5EF4-FFF2-40B4-BE49-F238E27FC236}">
                <a16:creationId xmlns:a16="http://schemas.microsoft.com/office/drawing/2014/main" id="{EBBA3EAB-ACAA-45A1-BED2-C774349B3C39}"/>
              </a:ext>
            </a:extLst>
          </p:cNvPr>
          <p:cNvSpPr/>
          <p:nvPr/>
        </p:nvSpPr>
        <p:spPr>
          <a:xfrm>
            <a:off x="7669867" y="4342375"/>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Flecha: hacia abajo 10">
            <a:extLst>
              <a:ext uri="{FF2B5EF4-FFF2-40B4-BE49-F238E27FC236}">
                <a16:creationId xmlns:a16="http://schemas.microsoft.com/office/drawing/2014/main" id="{F91F78A8-ACDF-4E1F-8C32-CD39D2BBAEE5}"/>
              </a:ext>
            </a:extLst>
          </p:cNvPr>
          <p:cNvSpPr/>
          <p:nvPr/>
        </p:nvSpPr>
        <p:spPr>
          <a:xfrm rot="14165832">
            <a:off x="8238191" y="3703610"/>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Flecha: hacia abajo 11">
            <a:extLst>
              <a:ext uri="{FF2B5EF4-FFF2-40B4-BE49-F238E27FC236}">
                <a16:creationId xmlns:a16="http://schemas.microsoft.com/office/drawing/2014/main" id="{278EC054-CFC0-4F9D-A163-8993CD8D5FC9}"/>
              </a:ext>
            </a:extLst>
          </p:cNvPr>
          <p:cNvSpPr/>
          <p:nvPr/>
        </p:nvSpPr>
        <p:spPr>
          <a:xfrm rot="6829991">
            <a:off x="7036021" y="3592263"/>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Flecha: hacia abajo 12">
            <a:extLst>
              <a:ext uri="{FF2B5EF4-FFF2-40B4-BE49-F238E27FC236}">
                <a16:creationId xmlns:a16="http://schemas.microsoft.com/office/drawing/2014/main" id="{C213A256-A9EF-4C31-9944-2E0C117B311C}"/>
              </a:ext>
            </a:extLst>
          </p:cNvPr>
          <p:cNvSpPr/>
          <p:nvPr/>
        </p:nvSpPr>
        <p:spPr>
          <a:xfrm rot="10800000">
            <a:off x="7553345" y="3093432"/>
            <a:ext cx="23304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13562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607219" y="676160"/>
            <a:ext cx="10977561" cy="598786"/>
          </a:xfrm>
        </p:spPr>
        <p:txBody>
          <a:bodyPr>
            <a:noAutofit/>
          </a:bodyPr>
          <a:lstStyle/>
          <a:p>
            <a:r>
              <a:rPr lang="es-EC" sz="4500" b="1" dirty="0">
                <a:latin typeface="Arial Black" panose="020B0A04020102020204" pitchFamily="34" charset="0"/>
              </a:rPr>
              <a:t>NORMATIVA REGIMEN DEL SUELO</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542925" y="1624991"/>
            <a:ext cx="1110615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C" sz="2000" dirty="0">
                <a:latin typeface="Arial Black" panose="020B0A04020102020204" pitchFamily="34" charset="0"/>
                <a:cs typeface="Times New Roman" panose="02020603050405020304" pitchFamily="18" charset="0"/>
              </a:rPr>
              <a:t>Los</a:t>
            </a:r>
            <a:r>
              <a:rPr lang="es-EC" sz="2000" dirty="0">
                <a:latin typeface="Arial Black" panose="020B0A04020102020204" pitchFamily="34" charset="0"/>
              </a:rPr>
              <a:t> </a:t>
            </a:r>
            <a:r>
              <a:rPr lang="es-EC" sz="2000" dirty="0">
                <a:latin typeface="Arial Black" panose="020B0A04020102020204" pitchFamily="34" charset="0"/>
                <a:cs typeface="Times New Roman" panose="02020603050405020304" pitchFamily="18" charset="0"/>
              </a:rPr>
              <a:t>procedimientos establecidos en las Ordenanzas 172 y 210 que modifica a las Ordenanzas Nos. 127, 192, 172, 432 y 060 del Distrito Metropolitano De Quito, establecen los instrumentos complementarios al Plan Metropolitano de Ordenamiento Territorial PMOT</a:t>
            </a:r>
          </a:p>
          <a:p>
            <a:pPr algn="just"/>
            <a:r>
              <a:rPr lang="es-EC" sz="2000" dirty="0">
                <a:latin typeface="Arial Black" panose="020B0A04020102020204" pitchFamily="34" charset="0"/>
                <a:cs typeface="Times New Roman" panose="02020603050405020304" pitchFamily="18" charset="0"/>
              </a:rPr>
              <a:t>El Art. 21 de la Ordenanza 172 identifica como instrumentos complementarios:</a:t>
            </a:r>
          </a:p>
          <a:p>
            <a:pPr marL="342900" indent="-342900" algn="just">
              <a:buFont typeface="Wingdings" panose="05000000000000000000" pitchFamily="2" charset="2"/>
              <a:buChar char="ü"/>
            </a:pPr>
            <a:r>
              <a:rPr lang="es-EC" sz="2000" dirty="0">
                <a:latin typeface="Arial Black" panose="020B0A04020102020204" pitchFamily="34" charset="0"/>
                <a:cs typeface="Times New Roman" panose="02020603050405020304" pitchFamily="18" charset="0"/>
              </a:rPr>
              <a:t>los planes maestros </a:t>
            </a:r>
          </a:p>
          <a:p>
            <a:pPr marL="342900" indent="-342900" algn="just">
              <a:buFont typeface="Wingdings" panose="05000000000000000000" pitchFamily="2" charset="2"/>
              <a:buChar char="ü"/>
            </a:pPr>
            <a:r>
              <a:rPr lang="es-EC" sz="2000" dirty="0">
                <a:latin typeface="Arial Black" panose="020B0A04020102020204" pitchFamily="34" charset="0"/>
                <a:cs typeface="Times New Roman" panose="02020603050405020304" pitchFamily="18" charset="0"/>
              </a:rPr>
              <a:t>los parciales  </a:t>
            </a:r>
          </a:p>
          <a:p>
            <a:pPr marL="342900" indent="-342900" algn="just">
              <a:buFont typeface="Wingdings" panose="05000000000000000000" pitchFamily="2" charset="2"/>
              <a:buChar char="ü"/>
            </a:pPr>
            <a:r>
              <a:rPr lang="es-EC" sz="2000" dirty="0">
                <a:latin typeface="Arial Black" panose="020B0A04020102020204" pitchFamily="34" charset="0"/>
                <a:cs typeface="Times New Roman" panose="02020603050405020304" pitchFamily="18" charset="0"/>
              </a:rPr>
              <a:t>los planes parroquiales o  sectoriales con su alternativas como los planes de ordenamiento territorial, planes especiales y los proyectos urbano arquitectónicos especiales (PUAE)</a:t>
            </a:r>
          </a:p>
          <a:p>
            <a:pPr algn="just"/>
            <a:endParaRPr lang="es-EC" sz="2000" dirty="0">
              <a:latin typeface="Arial Black" panose="020B0A04020102020204" pitchFamily="34" charset="0"/>
              <a:cs typeface="Times New Roman" panose="02020603050405020304" pitchFamily="18" charset="0"/>
            </a:endParaRPr>
          </a:p>
          <a:p>
            <a:pPr algn="just"/>
            <a:r>
              <a:rPr lang="es-EC" sz="2000" dirty="0">
                <a:latin typeface="Arial Black" panose="020B0A04020102020204" pitchFamily="34" charset="0"/>
                <a:cs typeface="Times New Roman" panose="02020603050405020304" pitchFamily="18" charset="0"/>
              </a:rPr>
              <a:t>El Art. 25 de la </a:t>
            </a:r>
            <a:r>
              <a:rPr lang="es-EC" sz="2000" dirty="0" err="1">
                <a:latin typeface="Arial Black" panose="020B0A04020102020204" pitchFamily="34" charset="0"/>
                <a:cs typeface="Times New Roman" panose="02020603050405020304" pitchFamily="18" charset="0"/>
              </a:rPr>
              <a:t>Ordenanzan</a:t>
            </a:r>
            <a:r>
              <a:rPr lang="es-EC" sz="2000" dirty="0">
                <a:latin typeface="Arial Black" panose="020B0A04020102020204" pitchFamily="34" charset="0"/>
                <a:cs typeface="Times New Roman" panose="02020603050405020304" pitchFamily="18" charset="0"/>
              </a:rPr>
              <a:t> 172 señala como objetivo de los Planes Especiales: “la planificación urbanística de las parroquias, barrios o manzanas, o  de sectores de planificación específicos , urbanos o rurales, que por su dinámica entren en contradicción con la norma vigente.”</a:t>
            </a:r>
          </a:p>
          <a:p>
            <a:pPr algn="just"/>
            <a:endParaRPr lang="es-EC" sz="2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427829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542925" y="723656"/>
            <a:ext cx="11106150" cy="598786"/>
          </a:xfrm>
        </p:spPr>
        <p:txBody>
          <a:bodyPr>
            <a:noAutofit/>
          </a:bodyPr>
          <a:lstStyle/>
          <a:p>
            <a:r>
              <a:rPr lang="es-EC" sz="4500" b="1" dirty="0">
                <a:latin typeface="Arial Black" panose="020B0A04020102020204" pitchFamily="34" charset="0"/>
              </a:rPr>
              <a:t>NORMATIVA REGIMEN DEL SUELO</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542925" y="1741523"/>
            <a:ext cx="1110615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C" sz="2000" dirty="0">
                <a:latin typeface="Arial Black" panose="020B0A04020102020204" pitchFamily="34" charset="0"/>
                <a:cs typeface="Times New Roman" panose="02020603050405020304" pitchFamily="18" charset="0"/>
              </a:rPr>
              <a:t>El Art. 16 de la Ordenanza 210 sustituye al Art. 3 de la Ordenanza Metropolitana No. 172 reformado por la Ordenanza Metropolitana No. 432, por el siguiente texto:</a:t>
            </a:r>
          </a:p>
          <a:p>
            <a:pPr algn="just"/>
            <a:endParaRPr lang="es-EC" sz="2000" dirty="0">
              <a:latin typeface="Arial Black" panose="020B0A04020102020204" pitchFamily="34" charset="0"/>
              <a:cs typeface="Times New Roman" panose="02020603050405020304" pitchFamily="18" charset="0"/>
            </a:endParaRPr>
          </a:p>
          <a:p>
            <a:pPr algn="just"/>
            <a:r>
              <a:rPr lang="es-ES" sz="2000" dirty="0">
                <a:latin typeface="Arial Black" panose="020B0A04020102020204" pitchFamily="34" charset="0"/>
                <a:cs typeface="Times New Roman" panose="02020603050405020304" pitchFamily="18" charset="0"/>
              </a:rPr>
              <a:t>“Artículo 3.- Facultad de resolución y consultas.- Todos los asuntos relativos a habilitación de suelo y edificación que se presenten con ocasión de la aplicación de los diferentes instrumentos de planificación, así como las consultas aclaratorias sobre la aplicación de los mismos serán resueltos </a:t>
            </a:r>
            <a:r>
              <a:rPr lang="es-ES" sz="2000" dirty="0" err="1">
                <a:latin typeface="Arial Black" panose="020B0A04020102020204" pitchFamily="34" charset="0"/>
                <a:cs typeface="Times New Roman" panose="02020603050405020304" pitchFamily="18" charset="0"/>
              </a:rPr>
              <a:t>fundamentadamente</a:t>
            </a:r>
            <a:r>
              <a:rPr lang="es-ES" sz="2000" dirty="0">
                <a:latin typeface="Arial Black" panose="020B0A04020102020204" pitchFamily="34" charset="0"/>
                <a:cs typeface="Times New Roman" panose="02020603050405020304" pitchFamily="18" charset="0"/>
              </a:rPr>
              <a:t> por la entidad responsable del territorio, hábitat y vivienda. La resolución o informe emitidos por la secretaría </a:t>
            </a:r>
            <a:r>
              <a:rPr lang="es-EC" sz="2000" dirty="0">
                <a:latin typeface="Arial Black" panose="020B0A04020102020204" pitchFamily="34" charset="0"/>
                <a:cs typeface="Times New Roman" panose="02020603050405020304" pitchFamily="18" charset="0"/>
              </a:rPr>
              <a:t>podrán ser apelados ante el Concejo Metropolitano, quien resolverá, previo informe de la Comisión de Uso de Suelo……..”</a:t>
            </a:r>
          </a:p>
          <a:p>
            <a:pPr algn="just"/>
            <a:endParaRPr lang="es-EC" sz="2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18522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585789" y="371475"/>
            <a:ext cx="11144250" cy="366389"/>
          </a:xfrm>
        </p:spPr>
        <p:txBody>
          <a:bodyPr>
            <a:noAutofit/>
          </a:bodyPr>
          <a:lstStyle/>
          <a:p>
            <a:r>
              <a:rPr lang="es-EC" sz="3500" b="1" dirty="0">
                <a:latin typeface="Arial Black" panose="020B0A04020102020204" pitchFamily="34" charset="0"/>
              </a:rPr>
              <a:t>PROBLEMA ACTUAL ZONIFICACION</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585788" y="1014865"/>
            <a:ext cx="10701338"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s-ES" sz="2000" dirty="0">
              <a:latin typeface="Arial Black" panose="020B0A04020102020204" pitchFamily="34" charset="0"/>
            </a:endParaRPr>
          </a:p>
          <a:p>
            <a:pPr algn="just">
              <a:lnSpc>
                <a:spcPct val="90000"/>
              </a:lnSpc>
              <a:buClr>
                <a:schemeClr val="tx2"/>
              </a:buClr>
            </a:pPr>
            <a:r>
              <a:rPr lang="es-ES" sz="2000" dirty="0">
                <a:latin typeface="Arial Black" panose="020B0A04020102020204" pitchFamily="34" charset="0"/>
              </a:rPr>
              <a:t>La actual zonificación de los lotes que conformaron la cooperativa de vivienda Cardenal de la Torre,  al estar clasificados como suelo rural, están en contradicción con la realidad espacial de la zona y con la dinámica de crecimiento habitacional, condiciones que han limitado la legalización en la tenencia de la propiedad respecto del Art. 603 del Código Civil (</a:t>
            </a:r>
            <a:r>
              <a:rPr lang="es-EC" sz="2000" dirty="0">
                <a:latin typeface="Arial Black" panose="020B0A04020102020204" pitchFamily="34" charset="0"/>
              </a:rPr>
              <a:t>ocupación, la accesión,  la  tradición,  la  sucesión  por  causa  de  muerte  y  la prescripción)</a:t>
            </a:r>
            <a:r>
              <a:rPr lang="es-ES" sz="2000" dirty="0">
                <a:latin typeface="Arial Black" panose="020B0A04020102020204" pitchFamily="34" charset="0"/>
              </a:rPr>
              <a:t>, la no consideración de las disposiciones de </a:t>
            </a:r>
            <a:r>
              <a:rPr lang="es-EC" altLang="es-EC" sz="2000" dirty="0">
                <a:latin typeface="Arial Black" panose="020B0A04020102020204" pitchFamily="34" charset="0"/>
              </a:rPr>
              <a:t>La LOTUGS (Ley Orgánica de Ordenamiento Territorial, Uso y Gestión de Suelo) que en su </a:t>
            </a:r>
            <a:r>
              <a:rPr lang="es-EC" sz="2000" dirty="0">
                <a:latin typeface="Arial Black" panose="020B0A04020102020204" pitchFamily="34" charset="0"/>
              </a:rPr>
              <a:t>Capítulo II: PRINCIPIOS RECTORES Y DERECHOS ORIENTADORES DEL ORDENAMIENTO TERRITORIAL Y PLANEAMIENTO DEL USO Y GESTIÓN DEL SUELO</a:t>
            </a:r>
            <a:r>
              <a:rPr lang="es-EC" altLang="es-EC" sz="2000" dirty="0">
                <a:latin typeface="Arial Black" panose="020B0A04020102020204" pitchFamily="34" charset="0"/>
              </a:rPr>
              <a:t> del Art. 5 al 8 define los principios para una Distribución equitativa de las cargas y los beneficios y el </a:t>
            </a:r>
            <a:r>
              <a:rPr lang="es-EC" sz="2000" dirty="0"/>
              <a:t> </a:t>
            </a:r>
            <a:r>
              <a:rPr lang="es-EC" sz="2000" dirty="0">
                <a:latin typeface="Arial Black" panose="020B0A04020102020204" pitchFamily="34" charset="0"/>
              </a:rPr>
              <a:t>ejercicio de los derechos de las personas sobre el suelo, sumándose a todo esto, que la tenencia de la propiedad bajo </a:t>
            </a:r>
            <a:r>
              <a:rPr lang="es-ES" sz="2000" dirty="0">
                <a:latin typeface="Arial Black" panose="020B0A04020102020204" pitchFamily="34" charset="0"/>
              </a:rPr>
              <a:t>la figura de los derechos y acciones, entre uno de los problemas es</a:t>
            </a:r>
            <a:r>
              <a:rPr lang="es-EC" sz="2000" dirty="0">
                <a:latin typeface="Arial Black" panose="020B0A04020102020204" pitchFamily="34" charset="0"/>
              </a:rPr>
              <a:t> la negativa del sistema financiero para aceptar como garantía hipotecaria los bienes inmuebles que constituyen derechos y acciones civiles.</a:t>
            </a:r>
            <a:endParaRPr lang="es-ES" sz="2000" dirty="0">
              <a:latin typeface="Arial Black" panose="020B0A04020102020204" pitchFamily="34" charset="0"/>
            </a:endParaRPr>
          </a:p>
          <a:p>
            <a:pPr algn="just"/>
            <a:endParaRPr lang="es-ES" sz="2000" dirty="0">
              <a:latin typeface="Arial Black" panose="020B0A04020102020204" pitchFamily="34" charset="0"/>
              <a:cs typeface="Times New Roman" panose="02020603050405020304" pitchFamily="18" charset="0"/>
            </a:endParaRPr>
          </a:p>
          <a:p>
            <a:pPr algn="just"/>
            <a:endParaRPr lang="es-EC" sz="2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6777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4531-A2AA-4449-844A-3D8078E4599B}"/>
              </a:ext>
            </a:extLst>
          </p:cNvPr>
          <p:cNvSpPr>
            <a:spLocks noGrp="1"/>
          </p:cNvSpPr>
          <p:nvPr>
            <p:ph type="ctrTitle"/>
          </p:nvPr>
        </p:nvSpPr>
        <p:spPr>
          <a:xfrm>
            <a:off x="1401789" y="371475"/>
            <a:ext cx="8728049" cy="366389"/>
          </a:xfrm>
        </p:spPr>
        <p:txBody>
          <a:bodyPr>
            <a:noAutofit/>
          </a:bodyPr>
          <a:lstStyle/>
          <a:p>
            <a:r>
              <a:rPr lang="es-EC" sz="4500" b="1" dirty="0">
                <a:latin typeface="Arial Black" panose="020B0A04020102020204" pitchFamily="34" charset="0"/>
              </a:rPr>
              <a:t>PETICION</a:t>
            </a:r>
          </a:p>
        </p:txBody>
      </p:sp>
      <p:sp>
        <p:nvSpPr>
          <p:cNvPr id="6" name="Rectangle 3">
            <a:extLst>
              <a:ext uri="{FF2B5EF4-FFF2-40B4-BE49-F238E27FC236}">
                <a16:creationId xmlns:a16="http://schemas.microsoft.com/office/drawing/2014/main" id="{082E4148-4CEC-4097-82FE-8179140B0CE0}"/>
              </a:ext>
            </a:extLst>
          </p:cNvPr>
          <p:cNvSpPr>
            <a:spLocks noChangeArrowheads="1"/>
          </p:cNvSpPr>
          <p:nvPr/>
        </p:nvSpPr>
        <p:spPr bwMode="auto">
          <a:xfrm>
            <a:off x="585788" y="151180"/>
            <a:ext cx="1070133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s-ES" sz="2000" dirty="0">
              <a:latin typeface="Arial Black" panose="020B0A04020102020204" pitchFamily="34" charset="0"/>
            </a:endParaRPr>
          </a:p>
          <a:p>
            <a:pPr algn="just"/>
            <a:endParaRPr lang="es-ES" sz="2000" dirty="0">
              <a:latin typeface="Arial Black" panose="020B0A04020102020204" pitchFamily="34" charset="0"/>
              <a:cs typeface="Times New Roman" panose="02020603050405020304" pitchFamily="18" charset="0"/>
            </a:endParaRPr>
          </a:p>
          <a:p>
            <a:pPr algn="just"/>
            <a:r>
              <a:rPr lang="es-ES" sz="2400" dirty="0">
                <a:latin typeface="Arial Black" panose="020B0A04020102020204" pitchFamily="34" charset="0"/>
              </a:rPr>
              <a:t>Por lo expuesto:</a:t>
            </a:r>
          </a:p>
          <a:p>
            <a:pPr algn="just"/>
            <a:r>
              <a:rPr lang="es-ES" sz="2400" dirty="0">
                <a:latin typeface="Arial Black" panose="020B0A04020102020204" pitchFamily="34" charset="0"/>
              </a:rPr>
              <a:t>Solicitamos de la Comisión de Uso del Suelo que Ud. Preside, al amparo de los procedimientos establecidos en la Normativa de régimen del Suelo, se verifique y evalué que la </a:t>
            </a:r>
            <a:r>
              <a:rPr lang="es-ES" sz="2400" dirty="0" err="1">
                <a:latin typeface="Arial Black" panose="020B0A04020102020204" pitchFamily="34" charset="0"/>
              </a:rPr>
              <a:t>ExCooperativa</a:t>
            </a:r>
            <a:r>
              <a:rPr lang="es-ES" sz="2400" dirty="0">
                <a:latin typeface="Arial Black" panose="020B0A04020102020204" pitchFamily="34" charset="0"/>
              </a:rPr>
              <a:t> de Vivienda Cardenal de la Torre, por toda su dinámica de crecimiento, impulsada con mayor fuerza y velocidad a partir de la ampliación de la autopista </a:t>
            </a:r>
            <a:r>
              <a:rPr lang="es-ES" sz="2400" dirty="0" err="1">
                <a:latin typeface="Arial Black" panose="020B0A04020102020204" pitchFamily="34" charset="0"/>
              </a:rPr>
              <a:t>Sangolqui</a:t>
            </a:r>
            <a:r>
              <a:rPr lang="es-ES" sz="2400" dirty="0">
                <a:latin typeface="Arial Black" panose="020B0A04020102020204" pitchFamily="34" charset="0"/>
              </a:rPr>
              <a:t>-Pifo /E35), se encuentra</a:t>
            </a:r>
            <a:r>
              <a:rPr lang="es-EC" sz="2400" dirty="0">
                <a:latin typeface="Arial Black" panose="020B0A04020102020204" pitchFamily="34" charset="0"/>
                <a:cs typeface="Times New Roman" panose="02020603050405020304" pitchFamily="18" charset="0"/>
              </a:rPr>
              <a:t> en contradicción con la norma vigente de la Administración del Suelo.</a:t>
            </a:r>
          </a:p>
          <a:p>
            <a:pPr algn="just"/>
            <a:endParaRPr lang="es-EC" sz="2400" dirty="0">
              <a:latin typeface="Arial Black" panose="020B0A04020102020204" pitchFamily="34" charset="0"/>
              <a:cs typeface="Times New Roman" panose="02020603050405020304" pitchFamily="18" charset="0"/>
            </a:endParaRPr>
          </a:p>
          <a:p>
            <a:pPr algn="just"/>
            <a:r>
              <a:rPr lang="es-EC" sz="2400" dirty="0">
                <a:latin typeface="Arial Black" panose="020B0A04020102020204" pitchFamily="34" charset="0"/>
                <a:cs typeface="Times New Roman" panose="02020603050405020304" pitchFamily="18" charset="0"/>
              </a:rPr>
              <a:t>Se proceda con el </a:t>
            </a:r>
            <a:r>
              <a:rPr lang="es-ES" sz="2400" dirty="0">
                <a:latin typeface="Arial Black" panose="020B0A04020102020204" pitchFamily="34" charset="0"/>
              </a:rPr>
              <a:t>Cambio de la clasificación de suelo de los lotes que conformaron </a:t>
            </a:r>
            <a:r>
              <a:rPr lang="es-ES" sz="2400">
                <a:latin typeface="Arial Black" panose="020B0A04020102020204" pitchFamily="34" charset="0"/>
              </a:rPr>
              <a:t>la Ex cooperativa </a:t>
            </a:r>
            <a:r>
              <a:rPr lang="es-ES" sz="2400" dirty="0">
                <a:latin typeface="Arial Black" panose="020B0A04020102020204" pitchFamily="34" charset="0"/>
              </a:rPr>
              <a:t>de vivienda Cardenal de la Torre, de suelo rural a suelo Urbano y la revisión de las características geométricas en cuanto a lote mínimo, frente mínimo, COS Y CUS.</a:t>
            </a:r>
          </a:p>
          <a:p>
            <a:pPr algn="just"/>
            <a:endParaRPr lang="es-EC" sz="2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0907516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757</Words>
  <Application>Microsoft Office PowerPoint</Application>
  <PresentationFormat>Panorámica</PresentationFormat>
  <Paragraphs>49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Black</vt:lpstr>
      <vt:lpstr>Calibri</vt:lpstr>
      <vt:lpstr>Calibri Light</vt:lpstr>
      <vt:lpstr>Wingdings</vt:lpstr>
      <vt:lpstr>Tema de Office</vt:lpstr>
      <vt:lpstr>COOPERATIVA DE VIVIENDA CARDENAL DE LA TORRE</vt:lpstr>
      <vt:lpstr>UBICACIÓN ESPACIAL COOPERATIVA CARDENAL DE LA TORRE</vt:lpstr>
      <vt:lpstr>ZONIFICACION DE LA COOPERATIVA DE VIVIENDA CARDENAL DE LA TORRE</vt:lpstr>
      <vt:lpstr>IDENTIFICACION CATASTRAL 2019</vt:lpstr>
      <vt:lpstr>POLIGONOS VALORATIVOS 2019</vt:lpstr>
      <vt:lpstr>NORMATIVA REGIMEN DEL SUELO</vt:lpstr>
      <vt:lpstr>NORMATIVA REGIMEN DEL SUELO</vt:lpstr>
      <vt:lpstr>PROBLEMA ACTUAL ZONIFICACION</vt:lpstr>
      <vt:lpstr>PETICION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CARDENAL DE LA TORRE</dc:title>
  <dc:creator>Daniela Gangotena Altamirano</dc:creator>
  <cp:lastModifiedBy>Daniela Gangotena Altamirano</cp:lastModifiedBy>
  <cp:revision>32</cp:revision>
  <cp:lastPrinted>2019-03-25T02:07:29Z</cp:lastPrinted>
  <dcterms:created xsi:type="dcterms:W3CDTF">2019-03-24T23:40:06Z</dcterms:created>
  <dcterms:modified xsi:type="dcterms:W3CDTF">2019-08-19T14:05:50Z</dcterms:modified>
</cp:coreProperties>
</file>