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0" r:id="rId6"/>
    <p:sldId id="259" r:id="rId7"/>
    <p:sldId id="261" r:id="rId8"/>
    <p:sldId id="266" r:id="rId9"/>
    <p:sldId id="262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30/07/2019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173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30/07/2019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781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30/07/2019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393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30/07/2019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735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30/07/2019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638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30/07/2019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957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30/07/2019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3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30/07/2019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946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30/07/2019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96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30/07/2019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094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30/07/2019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6753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7373D-0321-4402-8347-0E93F65972C4}" type="datetimeFigureOut">
              <a:rPr lang="es-EC" smtClean="0"/>
              <a:t>30/07/2019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418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/>
          </p:cNvSpPr>
          <p:nvPr/>
        </p:nvSpPr>
        <p:spPr>
          <a:xfrm>
            <a:off x="2790560" y="2213390"/>
            <a:ext cx="6365316" cy="2008883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EC" sz="3200" b="1" spc="-165" dirty="0" smtClean="0">
                <a:solidFill>
                  <a:schemeClr val="accent5"/>
                </a:solidFill>
                <a:latin typeface="+mn-lt"/>
                <a:cs typeface="Trebuchet MS"/>
              </a:rPr>
              <a:t>PLAN METROPOLITANO DE DESARROLLO Y ORDENAMIENTO TERRITORIAL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endParaRPr lang="es-EC" sz="3200" b="1" spc="-165" dirty="0">
              <a:solidFill>
                <a:schemeClr val="accent5"/>
              </a:solidFill>
              <a:latin typeface="+mn-lt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EC" sz="3200" b="1" spc="-165" dirty="0" smtClean="0">
                <a:solidFill>
                  <a:schemeClr val="accent5"/>
                </a:solidFill>
                <a:latin typeface="+mn-lt"/>
                <a:cs typeface="Trebuchet MS"/>
              </a:rPr>
              <a:t>PLAN DE USO Y GESTIÓN DEL SUELO</a:t>
            </a:r>
            <a:endParaRPr lang="es-EC" sz="3200" dirty="0">
              <a:solidFill>
                <a:schemeClr val="accent5"/>
              </a:solidFill>
              <a:latin typeface="+mn-lt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584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133474" y="1309656"/>
            <a:ext cx="1343025" cy="7572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1133475" y="3181349"/>
            <a:ext cx="1343025" cy="33051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1133475" y="899041"/>
            <a:ext cx="1004887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1412348" y="167759"/>
            <a:ext cx="913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0" u="none" strike="noStrike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ESTÁNDARES URBANÍSTICOS</a:t>
            </a:r>
            <a:endParaRPr lang="es-EC" b="1" dirty="0">
              <a:solidFill>
                <a:schemeClr val="accent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33476" y="899041"/>
            <a:ext cx="10039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b="1" dirty="0" smtClean="0">
                <a:latin typeface="Calibri" panose="020F0502020204030204" pitchFamily="34" charset="0"/>
              </a:rPr>
              <a:t>      COMPONENTE		</a:t>
            </a:r>
            <a:r>
              <a:rPr lang="es-EC" sz="1100" b="1" dirty="0">
                <a:latin typeface="Calibri" panose="020F0502020204030204" pitchFamily="34" charset="0"/>
              </a:rPr>
              <a:t>	</a:t>
            </a:r>
            <a:r>
              <a:rPr lang="es-EC" sz="1100" b="1" dirty="0" smtClean="0">
                <a:latin typeface="Calibri" panose="020F0502020204030204" pitchFamily="34" charset="0"/>
              </a:rPr>
              <a:t>       CONTENIDO			                                               RESPONSABLE</a:t>
            </a:r>
            <a:endParaRPr lang="es-EC" sz="11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800163"/>
              </p:ext>
            </p:extLst>
          </p:nvPr>
        </p:nvGraphicFramePr>
        <p:xfrm>
          <a:off x="1133475" y="3195320"/>
          <a:ext cx="10039350" cy="3291205"/>
        </p:xfrm>
        <a:graphic>
          <a:graphicData uri="http://schemas.openxmlformats.org/drawingml/2006/table">
            <a:tbl>
              <a:tblPr/>
              <a:tblGrid>
                <a:gridCol w="1352550"/>
                <a:gridCol w="619125"/>
                <a:gridCol w="6686550"/>
                <a:gridCol w="1381125"/>
              </a:tblGrid>
              <a:tr h="7715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Planes urbanísticos complementarios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/ 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Dirigidos a detallar, completar y desarrollar de forma específica las determinaciones del PUGS. Son los planes maestros sectoriales, los parciales y otros instrumentos de planeamiento urbanístico.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STHV</a:t>
                      </a:r>
                    </a:p>
                    <a:p>
                      <a:pPr algn="ctr" fontAlgn="ctr"/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DMPPS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Planes Parciales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/ 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Regulación urbanística y de gestión de suelo detallada para los polígonos de intervención territorial en suelo urbano y en suelo rural de expansión urbana.</a:t>
                      </a:r>
                      <a:b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Planes Parciales serán obligatorios en suelo de expansión urbana.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715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Planes maestros sectoriales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/ 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Detallar, desarrollar y/o implementar las políticas, programas y/o proyectos públicos de carácter sectorial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766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instrumentos de planeamiento urbanístico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Podrán generar otros instrumentos de planeamiento urbanístico que sean necesarios en función de sus características territoriales, siempre que estos no se contrapongan con lo establecido en la normativa nacional vigente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1412348" y="2796628"/>
            <a:ext cx="913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0" u="none" strike="noStrike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PLANES COMPLEMENTARIOS AL PUGS</a:t>
            </a:r>
            <a:endParaRPr lang="es-EC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182681"/>
              </p:ext>
            </p:extLst>
          </p:nvPr>
        </p:nvGraphicFramePr>
        <p:xfrm>
          <a:off x="1133475" y="1292225"/>
          <a:ext cx="8658225" cy="771525"/>
        </p:xfrm>
        <a:graphic>
          <a:graphicData uri="http://schemas.openxmlformats.org/drawingml/2006/table">
            <a:tbl>
              <a:tblPr/>
              <a:tblGrid>
                <a:gridCol w="1352550"/>
                <a:gridCol w="619125"/>
                <a:gridCol w="6686550"/>
              </a:tblGrid>
              <a:tr h="7715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urbanísticos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/ 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Establecer los estándares con relación al espacio público, equipamientos, previsión de suelo para vivienda social, protección y aprovechamiento del paisaje, prevención y mitigación de riesgos, y cualquier otro que se considere necesario, en función de las características geográficas, demográficas, socio-económicas y culturales del lugar.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0189600" y="1383556"/>
            <a:ext cx="575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C" sz="10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STHV</a:t>
            </a:r>
          </a:p>
          <a:p>
            <a:pPr algn="ctr" fontAlgn="ctr"/>
            <a:r>
              <a:rPr lang="es-EC" sz="10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DMDU</a:t>
            </a:r>
          </a:p>
          <a:p>
            <a:pPr algn="ctr" fontAlgn="ctr"/>
            <a:r>
              <a:rPr lang="es-EC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DMPPS</a:t>
            </a:r>
          </a:p>
          <a:p>
            <a:pPr algn="ctr" fontAlgn="ctr"/>
            <a:endParaRPr lang="es-EC" sz="1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791700" y="1284742"/>
            <a:ext cx="1381126" cy="772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00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1133475" y="1276351"/>
            <a:ext cx="1343025" cy="52101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1133475" y="899041"/>
            <a:ext cx="1004887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1412348" y="167759"/>
            <a:ext cx="913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0" u="none" strike="noStrike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COMPONENTE </a:t>
            </a:r>
            <a:r>
              <a:rPr lang="es-EC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DE GESTIÓN DE SUELO</a:t>
            </a:r>
            <a:r>
              <a:rPr lang="es-EC" b="1" i="0" u="none" strike="noStrike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 DEL PUGS</a:t>
            </a:r>
            <a:endParaRPr lang="es-EC" b="1" dirty="0">
              <a:solidFill>
                <a:schemeClr val="accent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33476" y="899041"/>
            <a:ext cx="10039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b="1" dirty="0" smtClean="0">
                <a:latin typeface="Calibri" panose="020F0502020204030204" pitchFamily="34" charset="0"/>
              </a:rPr>
              <a:t>      COMPONENTE		</a:t>
            </a:r>
            <a:r>
              <a:rPr lang="es-EC" sz="1100" b="1" dirty="0">
                <a:latin typeface="Calibri" panose="020F0502020204030204" pitchFamily="34" charset="0"/>
              </a:rPr>
              <a:t>	</a:t>
            </a:r>
            <a:r>
              <a:rPr lang="es-EC" sz="1100" b="1" dirty="0" smtClean="0">
                <a:latin typeface="Calibri" panose="020F0502020204030204" pitchFamily="34" charset="0"/>
              </a:rPr>
              <a:t>       CONTENIDO			                                               RESPONSABLE</a:t>
            </a:r>
            <a:endParaRPr lang="es-EC" sz="11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745810"/>
              </p:ext>
            </p:extLst>
          </p:nvPr>
        </p:nvGraphicFramePr>
        <p:xfrm>
          <a:off x="1133474" y="1276352"/>
          <a:ext cx="10039351" cy="5210172"/>
        </p:xfrm>
        <a:graphic>
          <a:graphicData uri="http://schemas.openxmlformats.org/drawingml/2006/table">
            <a:tbl>
              <a:tblPr/>
              <a:tblGrid>
                <a:gridCol w="1352551"/>
                <a:gridCol w="619125"/>
                <a:gridCol w="6686550"/>
                <a:gridCol w="1381125"/>
              </a:tblGrid>
              <a:tr h="107533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Distribución equitativa de cargas y beneficios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Definición de Unidades de Actuación Urbanística.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ECONOMISTAS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9096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en la morfología urbana y la estructura predial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Reajuste de terrenos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Integración inmobiliaria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Fraccionamiento 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Cooperación entre partícipes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325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 el mercado del suelo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de adquisición preferente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Declaración de desarrollo y construcción prioritaria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Declaración de Zonas Especiales de Interés Social.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Anuncio de proyecto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de superficie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de suelo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250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del desarrollo urbano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Definición de los polígonos para la aplicación de la </a:t>
                      </a:r>
                      <a:r>
                        <a:rPr lang="es-EC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Concesión Onerosa de Derechos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que permite la transformación de suelo rural a suelo rural de expansión urbana o suelo urbano; la modificación de usos del suelo; o, la autorización de un mayor aprovechamiento del suelo.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8626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de hecho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/ 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Definición de zonas objeto de regularización física y legal de forma prioritaria.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1133475" y="1276351"/>
            <a:ext cx="10039351" cy="52101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61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412348" y="167759"/>
            <a:ext cx="913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0" u="none" strike="noStrike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INSTRUMENTOS DE GESTIÓN DE SUELO</a:t>
            </a:r>
            <a:endParaRPr lang="es-EC" b="1" dirty="0">
              <a:solidFill>
                <a:schemeClr val="accent1"/>
              </a:solidFill>
            </a:endParaRPr>
          </a:p>
        </p:txBody>
      </p:sp>
      <p:pic>
        <p:nvPicPr>
          <p:cNvPr id="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4" y="1143462"/>
            <a:ext cx="5271413" cy="4447582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85" y="1143462"/>
            <a:ext cx="6310868" cy="44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1" y="144733"/>
            <a:ext cx="11786920" cy="663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/>
          <p:cNvSpPr/>
          <p:nvPr/>
        </p:nvSpPr>
        <p:spPr>
          <a:xfrm>
            <a:off x="6981826" y="6202261"/>
            <a:ext cx="4533899" cy="170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Rectángulo 39"/>
          <p:cNvSpPr/>
          <p:nvPr/>
        </p:nvSpPr>
        <p:spPr>
          <a:xfrm>
            <a:off x="7398327" y="5759940"/>
            <a:ext cx="3450648" cy="192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Rectángulo 38"/>
          <p:cNvSpPr/>
          <p:nvPr/>
        </p:nvSpPr>
        <p:spPr>
          <a:xfrm>
            <a:off x="6981825" y="5295527"/>
            <a:ext cx="3867149" cy="1928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Rectángulo 37"/>
          <p:cNvSpPr/>
          <p:nvPr/>
        </p:nvSpPr>
        <p:spPr>
          <a:xfrm>
            <a:off x="3019423" y="4848970"/>
            <a:ext cx="7829552" cy="1692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Rectángulo 36"/>
          <p:cNvSpPr/>
          <p:nvPr/>
        </p:nvSpPr>
        <p:spPr>
          <a:xfrm>
            <a:off x="6981826" y="4484783"/>
            <a:ext cx="3171824" cy="1639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Rectángulo 35"/>
          <p:cNvSpPr/>
          <p:nvPr/>
        </p:nvSpPr>
        <p:spPr>
          <a:xfrm>
            <a:off x="6167437" y="4194643"/>
            <a:ext cx="1647825" cy="1604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Rectángulo 34"/>
          <p:cNvSpPr/>
          <p:nvPr/>
        </p:nvSpPr>
        <p:spPr>
          <a:xfrm>
            <a:off x="6157913" y="3904503"/>
            <a:ext cx="1647825" cy="1604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Rectángulo 33"/>
          <p:cNvSpPr/>
          <p:nvPr/>
        </p:nvSpPr>
        <p:spPr>
          <a:xfrm>
            <a:off x="5333999" y="3459730"/>
            <a:ext cx="3257551" cy="1777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/>
          <p:cNvSpPr/>
          <p:nvPr/>
        </p:nvSpPr>
        <p:spPr>
          <a:xfrm>
            <a:off x="6171622" y="3048000"/>
            <a:ext cx="838201" cy="161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Rectángulo 30"/>
          <p:cNvSpPr/>
          <p:nvPr/>
        </p:nvSpPr>
        <p:spPr>
          <a:xfrm>
            <a:off x="3714748" y="2675407"/>
            <a:ext cx="4086226" cy="2070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ángulo 29"/>
          <p:cNvSpPr/>
          <p:nvPr/>
        </p:nvSpPr>
        <p:spPr>
          <a:xfrm>
            <a:off x="3724272" y="2275357"/>
            <a:ext cx="2429455" cy="162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Rectángulo 28"/>
          <p:cNvSpPr/>
          <p:nvPr/>
        </p:nvSpPr>
        <p:spPr>
          <a:xfrm>
            <a:off x="5343524" y="1770908"/>
            <a:ext cx="3248026" cy="2095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Rectángulo 27"/>
          <p:cNvSpPr/>
          <p:nvPr/>
        </p:nvSpPr>
        <p:spPr>
          <a:xfrm>
            <a:off x="3724274" y="1390277"/>
            <a:ext cx="3248604" cy="162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/>
          <p:cNvSpPr/>
          <p:nvPr/>
        </p:nvSpPr>
        <p:spPr>
          <a:xfrm>
            <a:off x="3714748" y="981819"/>
            <a:ext cx="1619251" cy="1707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3019425" y="615434"/>
            <a:ext cx="8496300" cy="26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972320"/>
              </p:ext>
            </p:extLst>
          </p:nvPr>
        </p:nvGraphicFramePr>
        <p:xfrm>
          <a:off x="682029" y="979774"/>
          <a:ext cx="2337395" cy="5153205"/>
        </p:xfrm>
        <a:graphic>
          <a:graphicData uri="http://schemas.openxmlformats.org/drawingml/2006/table">
            <a:tbl>
              <a:tblPr/>
              <a:tblGrid>
                <a:gridCol w="851733"/>
                <a:gridCol w="1485662"/>
              </a:tblGrid>
              <a:tr h="484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PMDOT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Diagnóstico estratégico 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4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Propuesta:</a:t>
                      </a:r>
                      <a:b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Visión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Modelo Territorial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del Plan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Diagnóstico</a:t>
                      </a:r>
                      <a:b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Específico PUGS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40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RÉGIMEN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SUELO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423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PUGS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Clasificación del suelo, urbano y rural.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56">
                <a:tc vMerge="1">
                  <a:txBody>
                    <a:bodyPr/>
                    <a:lstStyle/>
                    <a:p>
                      <a:pPr algn="ctr" fontAlgn="ctr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Propuesta</a:t>
                      </a:r>
                      <a:b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 públicos de soporte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71">
                <a:tc vMerge="1">
                  <a:txBody>
                    <a:bodyPr/>
                    <a:lstStyle/>
                    <a:p>
                      <a:pPr algn="ctr" fontAlgn="ctr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Definición de polígonos de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intervención.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Tratamientos urbanísticos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Aprovechamiento de suelo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urbanísticos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52">
                <a:tc vMerge="1">
                  <a:txBody>
                    <a:bodyPr/>
                    <a:lstStyle/>
                    <a:p>
                      <a:pPr algn="ctr" fontAlgn="ctr"/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Instrumentos de planificación complementarios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993">
                <a:tc vMerge="1">
                  <a:txBody>
                    <a:bodyPr/>
                    <a:lstStyle/>
                    <a:p>
                      <a:pPr algn="ctr" fontAlgn="ctr"/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Componente de gestión del suelo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178343" y="615434"/>
            <a:ext cx="86421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julio            agosto           septiembre         octubre         noviembre         diciembre         enero            febrero            marzo            abril            mayo</a:t>
            </a:r>
            <a:endParaRPr lang="es-EC" sz="1100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3724275" y="934194"/>
            <a:ext cx="0" cy="5485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676275" y="981819"/>
            <a:ext cx="2343150" cy="546660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4" name="Conector recto 13"/>
          <p:cNvCxnSpPr/>
          <p:nvPr/>
        </p:nvCxnSpPr>
        <p:spPr>
          <a:xfrm>
            <a:off x="676275" y="6134100"/>
            <a:ext cx="234315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804420" y="6158240"/>
            <a:ext cx="19864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1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ORDENANZA DEL PLAN</a:t>
            </a:r>
            <a:endParaRPr lang="es-EC" sz="1100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4467225" y="934194"/>
            <a:ext cx="0" cy="5485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5343525" y="934194"/>
            <a:ext cx="0" cy="5485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6172200" y="934194"/>
            <a:ext cx="0" cy="5485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6991350" y="934194"/>
            <a:ext cx="0" cy="5485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7800975" y="934194"/>
            <a:ext cx="0" cy="5485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8591550" y="934194"/>
            <a:ext cx="0" cy="5485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9372600" y="934194"/>
            <a:ext cx="0" cy="5485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10153650" y="934194"/>
            <a:ext cx="0" cy="5485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10848975" y="934194"/>
            <a:ext cx="0" cy="5485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6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1133475" y="890290"/>
            <a:ext cx="1343025" cy="57867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1133475" y="537091"/>
            <a:ext cx="1004887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810971"/>
              </p:ext>
            </p:extLst>
          </p:nvPr>
        </p:nvGraphicFramePr>
        <p:xfrm>
          <a:off x="1133475" y="895350"/>
          <a:ext cx="10048876" cy="5801005"/>
        </p:xfrm>
        <a:graphic>
          <a:graphicData uri="http://schemas.openxmlformats.org/drawingml/2006/table">
            <a:tbl>
              <a:tblPr/>
              <a:tblGrid>
                <a:gridCol w="1353647"/>
                <a:gridCol w="7314104"/>
                <a:gridCol w="1381125"/>
              </a:tblGrid>
              <a:tr h="7950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Diagnóstico </a:t>
                      </a:r>
                      <a:endParaRPr lang="es-EC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estratégico 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Diagnóstico Estratégico del PDOT permitirá determinar el nivel de desarrollo que ha alcanzado el GADM en el ámbito biofísico, social, económico, ambiental e institucional y servirá como insumo para delinear el Diagnóstico del PUGS.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Mediante la utilización del Diagnóstico Estratégico del PDOT se identificarán las variables geográficas y estadísticas que dentro de este marco se requerirán para profundizar y/o utilizar dentro de la formulación del Diagnóstico del PUGS.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IMPU - SP - IC</a:t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STHV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0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Diagnóstico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sectorial: 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Territorial, incluye asentamientos humanos, riesgos, expansión urbana, centralidades, consolidación del territorio, dinámicas económicas e inmobiliarias, estructura urbano rural, proyecciones de crecimiento, cuantificación de suelo urbano disponible.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Ambiental.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Producción.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Económico.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Cultural.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Patrimonial.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Infraestructura.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Gobernanza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1809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Propuesta:</a:t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Visión de Desarrollo</a:t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Modelo Territorial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Objetivos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Ejes estratégicos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Plan Estratégico de Desarrollo 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3.1 Propuesta por ejes sectoriales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El Modelo Territorial Deseado, que deberá plasmarse en el Componente </a:t>
                      </a:r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Estructurante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Componente Urbanístico de los PUGS. 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Plan de Ordenamiento Territorial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5.1 Clasificación y </a:t>
                      </a:r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subclasificación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general del suelo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IMPU - SP - IC</a:t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STHV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72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del Plan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 y metas por cada objetivo de la Propuesta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Lineamientos estratégicos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IMPU - SP - IC</a:t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STHV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412348" y="167759"/>
            <a:ext cx="913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0" u="none" strike="noStrike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PLAN METROPOLITANO DE DESARROLLO Y ORDENAMIENTO TERRITORIAL</a:t>
            </a:r>
            <a:endParaRPr lang="es-EC" b="1" dirty="0">
              <a:solidFill>
                <a:schemeClr val="accent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33476" y="537091"/>
            <a:ext cx="10039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b="1" dirty="0" smtClean="0">
                <a:latin typeface="Calibri" panose="020F0502020204030204" pitchFamily="34" charset="0"/>
              </a:rPr>
              <a:t>      COMPONENTE		</a:t>
            </a:r>
            <a:r>
              <a:rPr lang="es-EC" sz="1100" b="1" dirty="0">
                <a:latin typeface="Calibri" panose="020F0502020204030204" pitchFamily="34" charset="0"/>
              </a:rPr>
              <a:t>	</a:t>
            </a:r>
            <a:r>
              <a:rPr lang="es-EC" sz="1100" b="1" dirty="0" smtClean="0">
                <a:latin typeface="Calibri" panose="020F0502020204030204" pitchFamily="34" charset="0"/>
              </a:rPr>
              <a:t>       CONTENIDO			                                               RESPONSABLE</a:t>
            </a:r>
            <a:endParaRPr lang="es-EC" sz="1100" b="1" dirty="0"/>
          </a:p>
        </p:txBody>
      </p:sp>
    </p:spTree>
    <p:extLst>
      <p:ext uri="{BB962C8B-B14F-4D97-AF65-F5344CB8AC3E}">
        <p14:creationId xmlns:p14="http://schemas.microsoft.com/office/powerpoint/2010/main" val="5349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1133475" y="1276351"/>
            <a:ext cx="1343025" cy="48291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29627"/>
              </p:ext>
            </p:extLst>
          </p:nvPr>
        </p:nvGraphicFramePr>
        <p:xfrm>
          <a:off x="1133473" y="1273174"/>
          <a:ext cx="10048876" cy="4841875"/>
        </p:xfrm>
        <a:graphic>
          <a:graphicData uri="http://schemas.openxmlformats.org/drawingml/2006/table">
            <a:tbl>
              <a:tblPr/>
              <a:tblGrid>
                <a:gridCol w="1352552"/>
                <a:gridCol w="7315200"/>
                <a:gridCol w="1381124"/>
              </a:tblGrid>
              <a:tr h="18270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Enfoque cantonal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División político - administrativa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Proyecciones de crecimiento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Sistema de áreas Protegidas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Asentamientos humanos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Red vial principal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Riesgos Naturales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Sistema de área protegidas (nacionales y municipales)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Uso real del suelo y por normativa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Capacidad de uso de la tierra (Clases agrológicas – uso potencial)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Equipamientos y servicios de incidencia cantonal o regional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Procesos de conurbación entre asentamientos humanos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IMPU - SP - IC</a:t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STHV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Enfoque urbano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Catastro existente.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Áreas naturales dentro de las zonas urbanas.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Áreas verdes.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Vulnerabilidad y riesgos.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Límites urbanos.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Ocupación real del territorio independientemente de los límites administrativos.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Morfología urbana.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Nivel de consolidación del territorio.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Asentamientos humanos de hecho.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Centralidades.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Sistemas de movilidad, incluyendo la red vial principal y local.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Sistemas públicos de soporte: cobertura de servicios básicos (agua potable, energía eléctrica, alcantarillado, disposición de residuos sólidos)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Uso del suelo. Análisis entre la ocupación real y lo definido por normativa (si hubiera norma).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Equipamientos públicos y privados, la relación de su localización y radio de influencia para servir a las zonas residenciales.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Nivel de fraccionamiento predial.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Forma de ocupación del territorio y los predios.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IMPU - SP - IC</a:t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STHV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1133475" y="899041"/>
            <a:ext cx="1004887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1412348" y="167759"/>
            <a:ext cx="9131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0" u="none" strike="noStrike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DIAGNÓSTICO ESPECÍFICO</a:t>
            </a:r>
          </a:p>
          <a:p>
            <a:pPr algn="ctr"/>
            <a:r>
              <a:rPr lang="es-EC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PLAN DE USO Y GESTIÓN DEL SUELO</a:t>
            </a:r>
            <a:endParaRPr lang="es-EC" b="1" dirty="0">
              <a:solidFill>
                <a:schemeClr val="accent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33476" y="899041"/>
            <a:ext cx="10039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b="1" dirty="0" smtClean="0">
                <a:latin typeface="Calibri" panose="020F0502020204030204" pitchFamily="34" charset="0"/>
              </a:rPr>
              <a:t>      COMPONENTE		</a:t>
            </a:r>
            <a:r>
              <a:rPr lang="es-EC" sz="1100" b="1" dirty="0">
                <a:latin typeface="Calibri" panose="020F0502020204030204" pitchFamily="34" charset="0"/>
              </a:rPr>
              <a:t>	</a:t>
            </a:r>
            <a:r>
              <a:rPr lang="es-EC" sz="1100" b="1" dirty="0" smtClean="0">
                <a:latin typeface="Calibri" panose="020F0502020204030204" pitchFamily="34" charset="0"/>
              </a:rPr>
              <a:t>       CONTENIDO			                                               RESPONSABLE</a:t>
            </a:r>
            <a:endParaRPr lang="es-EC" sz="1100" b="1" dirty="0"/>
          </a:p>
        </p:txBody>
      </p:sp>
    </p:spTree>
    <p:extLst>
      <p:ext uri="{BB962C8B-B14F-4D97-AF65-F5344CB8AC3E}">
        <p14:creationId xmlns:p14="http://schemas.microsoft.com/office/powerpoint/2010/main" val="19097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1133474" y="4270890"/>
            <a:ext cx="1343025" cy="21680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1133475" y="1276351"/>
            <a:ext cx="1343025" cy="22383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1133475" y="899041"/>
            <a:ext cx="1004887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1412348" y="167759"/>
            <a:ext cx="913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RÉGIMEN DE SUELO</a:t>
            </a:r>
            <a:endParaRPr lang="es-EC" b="1" dirty="0">
              <a:solidFill>
                <a:schemeClr val="accent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33476" y="899041"/>
            <a:ext cx="10039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b="1" dirty="0" smtClean="0">
                <a:latin typeface="Calibri" panose="020F0502020204030204" pitchFamily="34" charset="0"/>
              </a:rPr>
              <a:t>      COMPONENTE		</a:t>
            </a:r>
            <a:r>
              <a:rPr lang="es-EC" sz="1100" b="1" dirty="0">
                <a:latin typeface="Calibri" panose="020F0502020204030204" pitchFamily="34" charset="0"/>
              </a:rPr>
              <a:t>	</a:t>
            </a:r>
            <a:r>
              <a:rPr lang="es-EC" sz="1100" b="1" dirty="0" smtClean="0">
                <a:latin typeface="Calibri" panose="020F0502020204030204" pitchFamily="34" charset="0"/>
              </a:rPr>
              <a:t>       CONTENIDO			                                               RESPONSABLE</a:t>
            </a:r>
            <a:endParaRPr lang="es-EC" sz="1100" b="1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631371"/>
              </p:ext>
            </p:extLst>
          </p:nvPr>
        </p:nvGraphicFramePr>
        <p:xfrm>
          <a:off x="1133475" y="1276351"/>
          <a:ext cx="10048876" cy="2238374"/>
        </p:xfrm>
        <a:graphic>
          <a:graphicData uri="http://schemas.openxmlformats.org/drawingml/2006/table">
            <a:tbl>
              <a:tblPr/>
              <a:tblGrid>
                <a:gridCol w="1353647"/>
                <a:gridCol w="7314104"/>
                <a:gridCol w="1381125"/>
              </a:tblGrid>
              <a:tr h="3110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Actualización</a:t>
                      </a:r>
                      <a:r>
                        <a:rPr lang="es-EC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 régimen de suelo del DMQ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EQUIPO STHV</a:t>
                      </a:r>
                      <a:endParaRPr lang="es-EC" sz="1000" dirty="0"/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3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Actualización de régimen de suelo e incorporación de conceptos y procedimientos para: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b="0" i="0" u="none" strike="noStrike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Incorporación</a:t>
                      </a:r>
                      <a:r>
                        <a:rPr lang="es-EC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 de la sub clasificación del suelo en el régimen.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/>
                      </a:r>
                      <a:b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Polígonos de intervención.</a:t>
                      </a:r>
                      <a:b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Conceptos</a:t>
                      </a:r>
                      <a:r>
                        <a:rPr lang="es-EC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 de zonas homogéneas.</a:t>
                      </a:r>
                      <a:br>
                        <a:rPr lang="es-EC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s-EC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T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ratamientos urbanísticos.</a:t>
                      </a:r>
                      <a:b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Conceptualización de usos de suelo con incorporación de densidades en usos residenciales.</a:t>
                      </a:r>
                      <a:b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Aprovechamientos urbanísticos para establecer edificabilidades básicas y máximas.</a:t>
                      </a:r>
                      <a:b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Parámetros para la asignación</a:t>
                      </a:r>
                      <a:r>
                        <a:rPr lang="es-EC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 de usos y aprovechamientos a predios ZC.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/>
                      </a:r>
                      <a:b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Conceptualización,</a:t>
                      </a:r>
                      <a:r>
                        <a:rPr lang="es-EC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 alcance y procedimientos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para la formulación</a:t>
                      </a:r>
                      <a:r>
                        <a:rPr lang="es-EC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 de P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lanes Parciales, Planes Especiales, Planes Maestros.</a:t>
                      </a:r>
                      <a:b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Procedimientos para vincular instrumentos de gestión a polígonos de intervención y los planes complementarios.</a:t>
                      </a:r>
                      <a:endParaRPr lang="es-EC" sz="1000" dirty="0" smtClean="0"/>
                    </a:p>
                    <a:p>
                      <a:pPr marL="171450" indent="-171450" algn="l" fontAlgn="ctr">
                        <a:buFont typeface="Courier New" panose="02070309020205020404" pitchFamily="49" charset="0"/>
                        <a:buChar char="o"/>
                      </a:pP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014705"/>
              </p:ext>
            </p:extLst>
          </p:nvPr>
        </p:nvGraphicFramePr>
        <p:xfrm>
          <a:off x="1123950" y="4276725"/>
          <a:ext cx="10048876" cy="2166508"/>
        </p:xfrm>
        <a:graphic>
          <a:graphicData uri="http://schemas.openxmlformats.org/drawingml/2006/table">
            <a:tbl>
              <a:tblPr/>
              <a:tblGrid>
                <a:gridCol w="1353647"/>
                <a:gridCol w="7314104"/>
                <a:gridCol w="1381125"/>
              </a:tblGrid>
              <a:tr h="1047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Propuesta</a:t>
                      </a:r>
                    </a:p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 públicos de soporte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1000" b="1" dirty="0" smtClean="0"/>
                        <a:t>EQUIPO PUGS</a:t>
                      </a:r>
                    </a:p>
                    <a:p>
                      <a:pPr algn="ctr"/>
                      <a:endParaRPr lang="es-EC" sz="1000" b="1" dirty="0" smtClean="0"/>
                    </a:p>
                    <a:p>
                      <a:pPr algn="ctr"/>
                      <a:r>
                        <a:rPr lang="es-EC" sz="1000" b="1" dirty="0" smtClean="0"/>
                        <a:t>EQUIPO DMPPS</a:t>
                      </a:r>
                      <a:endParaRPr lang="es-EC" sz="1000" b="1" dirty="0"/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78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Courier New" panose="02070309020205020404" pitchFamily="49" charset="0"/>
                        <a:buNone/>
                      </a:pP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 Públicos de soporte:</a:t>
                      </a:r>
                    </a:p>
                    <a:p>
                      <a:pPr marL="171450" indent="-171450" algn="l" fontAlgn="ctr">
                        <a:buFont typeface="Courier New" panose="02070309020205020404" pitchFamily="49" charset="0"/>
                        <a:buChar char="o"/>
                      </a:pPr>
                      <a:endParaRPr lang="es-EC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ctr">
                        <a:buFont typeface="Courier New" panose="02070309020205020404" pitchFamily="49" charset="0"/>
                        <a:buChar char="o"/>
                      </a:pP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</a:t>
                      </a:r>
                    </a:p>
                    <a:p>
                      <a:pPr marL="171450" indent="-171450" algn="l" fontAlgn="ctr">
                        <a:buFont typeface="Courier New" panose="02070309020205020404" pitchFamily="49" charset="0"/>
                        <a:buChar char="o"/>
                      </a:pPr>
                      <a:endParaRPr lang="es-EC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ctr">
                        <a:buFont typeface="Courier New" panose="02070309020205020404" pitchFamily="49" charset="0"/>
                        <a:buChar char="o"/>
                      </a:pP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e infraestructura</a:t>
                      </a:r>
                    </a:p>
                    <a:p>
                      <a:pPr marL="171450" indent="-171450" algn="l" fontAlgn="ctr">
                        <a:buFont typeface="Courier New" panose="02070309020205020404" pitchFamily="49" charset="0"/>
                        <a:buChar char="o"/>
                      </a:pPr>
                      <a:endParaRPr lang="es-EC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ctr">
                        <a:buFont typeface="Courier New" panose="02070309020205020404" pitchFamily="49" charset="0"/>
                        <a:buChar char="o"/>
                      </a:pP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Áreas verdes</a:t>
                      </a:r>
                    </a:p>
                    <a:p>
                      <a:pPr marL="171450" indent="-171450" algn="l" fontAlgn="ctr">
                        <a:buFont typeface="Courier New" panose="02070309020205020404" pitchFamily="49" charset="0"/>
                        <a:buChar char="o"/>
                      </a:pPr>
                      <a:endParaRPr lang="es-EC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ctr">
                        <a:buFont typeface="Courier New" panose="02070309020205020404" pitchFamily="49" charset="0"/>
                        <a:buChar char="o"/>
                      </a:pP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Equipamientos: educación , cultura, recreación, salud, administración pública, etc.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ángulo 18"/>
          <p:cNvSpPr/>
          <p:nvPr/>
        </p:nvSpPr>
        <p:spPr>
          <a:xfrm>
            <a:off x="4396536" y="3901559"/>
            <a:ext cx="3398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SISTEMAS PÚBLICOS DE SOPORTE</a:t>
            </a:r>
            <a:endParaRPr lang="es-EC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1133475" y="1276351"/>
            <a:ext cx="1343025" cy="52101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1133475" y="899041"/>
            <a:ext cx="1004887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1412348" y="167759"/>
            <a:ext cx="913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0" u="none" strike="noStrike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COMPONENTE ESTRUCTURANTE DEL PUGS</a:t>
            </a:r>
            <a:endParaRPr lang="es-EC" b="1" dirty="0">
              <a:solidFill>
                <a:schemeClr val="accent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33476" y="899041"/>
            <a:ext cx="10039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b="1" dirty="0" smtClean="0">
                <a:latin typeface="Calibri" panose="020F0502020204030204" pitchFamily="34" charset="0"/>
              </a:rPr>
              <a:t>      COMPONENTE		</a:t>
            </a:r>
            <a:r>
              <a:rPr lang="es-EC" sz="1100" b="1" dirty="0">
                <a:latin typeface="Calibri" panose="020F0502020204030204" pitchFamily="34" charset="0"/>
              </a:rPr>
              <a:t>	</a:t>
            </a:r>
            <a:r>
              <a:rPr lang="es-EC" sz="1100" b="1" dirty="0" smtClean="0">
                <a:latin typeface="Calibri" panose="020F0502020204030204" pitchFamily="34" charset="0"/>
              </a:rPr>
              <a:t>       CONTENIDO			                                               RESPONSABLE</a:t>
            </a:r>
            <a:endParaRPr lang="es-EC" sz="11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20045"/>
              </p:ext>
            </p:extLst>
          </p:nvPr>
        </p:nvGraphicFramePr>
        <p:xfrm>
          <a:off x="1133475" y="1276351"/>
          <a:ext cx="10048875" cy="5210175"/>
        </p:xfrm>
        <a:graphic>
          <a:graphicData uri="http://schemas.openxmlformats.org/drawingml/2006/table">
            <a:tbl>
              <a:tblPr/>
              <a:tblGrid>
                <a:gridCol w="1352550"/>
                <a:gridCol w="1066800"/>
                <a:gridCol w="6248400"/>
                <a:gridCol w="1381125"/>
              </a:tblGrid>
              <a:tr h="50521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Clasificación del suelo, urbano y rural.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Suelo Urbano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Consolidado: </a:t>
                      </a:r>
                      <a:b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Posee la totalidad de los servicios, equipamientos e infraestructuras necesarios, y que mayoritariamente se encuentra ocupado por la edificación.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PUGS</a:t>
                      </a:r>
                      <a:b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STHV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52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consolidado: 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posee la totalidad de los servicios, infraestructuras y equipamientos necesarios, y que requiere de un proceso para completar o mejorar su edificación o urbanización.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09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protección: </a:t>
                      </a:r>
                      <a:b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Debe ser protegido, y en el cual se restringirá la ocupación según la legislación nacional y local correspondiente. 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783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Suelo Rural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producción: </a:t>
                      </a:r>
                      <a:b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Destinado a actividades agroproductivas, acuícolas, ganaderas, forestales y de aprovechamiento turístico, respetuosas del ambiente. Consecuentemente, se encuentra restringida la construcción y el fraccionamiento.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020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aprovechamiento extractivo: 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Destinado por la autoridad competente, de conformidad con la legislación vigente, para actividades extractivas de recursos naturales no renovables.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345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Expansión urbana: </a:t>
                      </a:r>
                      <a:b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Podrá ser habilitado para su uso urbano de conformidad con el plan de uso y gestión de suelo. Será siempre colindante con el suelo urbano, a excepción de los casos especiales que se definan en la normativa secundaria.</a:t>
                      </a:r>
                      <a:b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Queda prohibida la urbanización en predios colindantes a la red vial estatal, regional o provincial, sin previa autorización del nivel de gobierno responsable de la vía.</a:t>
                      </a:r>
                      <a:b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Requieren obligatoriamente un PLAN PARCIAL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73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protección: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es un suelo apto para recibir actividades de ningún tipo, que modifiquen su condición de suelo de protección, por lo que se encuentra restringida la construcción y el fraccionamiento. 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Conector recto 7"/>
          <p:cNvCxnSpPr/>
          <p:nvPr/>
        </p:nvCxnSpPr>
        <p:spPr>
          <a:xfrm flipH="1">
            <a:off x="9563100" y="6477000"/>
            <a:ext cx="1619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412348" y="167759"/>
            <a:ext cx="913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0" u="none" strike="noStrike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COMPONENTE ESTRUCTURANTE DEL PLAN</a:t>
            </a:r>
            <a:endParaRPr lang="es-EC" b="1" dirty="0">
              <a:solidFill>
                <a:schemeClr val="accent1"/>
              </a:solidFill>
            </a:endParaRPr>
          </a:p>
        </p:txBody>
      </p:sp>
      <p:pic>
        <p:nvPicPr>
          <p:cNvPr id="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83" y="673595"/>
            <a:ext cx="7861465" cy="5894665"/>
          </a:xfrm>
          <a:prstGeom prst="rect">
            <a:avLst/>
          </a:prstGeom>
        </p:spPr>
      </p:pic>
      <p:sp>
        <p:nvSpPr>
          <p:cNvPr id="10" name="object 426"/>
          <p:cNvSpPr/>
          <p:nvPr/>
        </p:nvSpPr>
        <p:spPr>
          <a:xfrm>
            <a:off x="3237138" y="1797722"/>
            <a:ext cx="5793262" cy="3702101"/>
          </a:xfrm>
          <a:custGeom>
            <a:avLst/>
            <a:gdLst/>
            <a:ahLst/>
            <a:cxnLst/>
            <a:rect l="l" t="t" r="r" b="b"/>
            <a:pathLst>
              <a:path w="4614671" h="2948939">
                <a:moveTo>
                  <a:pt x="1620647" y="367156"/>
                </a:moveTo>
                <a:lnTo>
                  <a:pt x="1225296" y="192024"/>
                </a:lnTo>
                <a:lnTo>
                  <a:pt x="1310005" y="90424"/>
                </a:lnTo>
                <a:lnTo>
                  <a:pt x="1123696" y="28194"/>
                </a:lnTo>
                <a:lnTo>
                  <a:pt x="892175" y="5587"/>
                </a:lnTo>
                <a:lnTo>
                  <a:pt x="728472" y="22606"/>
                </a:lnTo>
                <a:lnTo>
                  <a:pt x="581660" y="0"/>
                </a:lnTo>
                <a:lnTo>
                  <a:pt x="479933" y="16891"/>
                </a:lnTo>
                <a:lnTo>
                  <a:pt x="485648" y="45212"/>
                </a:lnTo>
                <a:lnTo>
                  <a:pt x="288036" y="101727"/>
                </a:lnTo>
                <a:lnTo>
                  <a:pt x="299339" y="135509"/>
                </a:lnTo>
                <a:lnTo>
                  <a:pt x="361442" y="158115"/>
                </a:lnTo>
                <a:lnTo>
                  <a:pt x="434848" y="180721"/>
                </a:lnTo>
                <a:lnTo>
                  <a:pt x="496951" y="203327"/>
                </a:lnTo>
                <a:lnTo>
                  <a:pt x="525145" y="248539"/>
                </a:lnTo>
                <a:lnTo>
                  <a:pt x="536448" y="293750"/>
                </a:lnTo>
                <a:lnTo>
                  <a:pt x="575945" y="333248"/>
                </a:lnTo>
                <a:lnTo>
                  <a:pt x="621157" y="367156"/>
                </a:lnTo>
                <a:lnTo>
                  <a:pt x="683260" y="401066"/>
                </a:lnTo>
                <a:lnTo>
                  <a:pt x="773557" y="429260"/>
                </a:lnTo>
                <a:lnTo>
                  <a:pt x="830072" y="446150"/>
                </a:lnTo>
                <a:lnTo>
                  <a:pt x="830072" y="485775"/>
                </a:lnTo>
                <a:lnTo>
                  <a:pt x="846963" y="525272"/>
                </a:lnTo>
                <a:lnTo>
                  <a:pt x="824484" y="598678"/>
                </a:lnTo>
                <a:lnTo>
                  <a:pt x="745363" y="570484"/>
                </a:lnTo>
                <a:lnTo>
                  <a:pt x="666369" y="581787"/>
                </a:lnTo>
                <a:lnTo>
                  <a:pt x="485648" y="621284"/>
                </a:lnTo>
                <a:lnTo>
                  <a:pt x="367030" y="723011"/>
                </a:lnTo>
                <a:lnTo>
                  <a:pt x="434848" y="847217"/>
                </a:lnTo>
                <a:lnTo>
                  <a:pt x="440436" y="909320"/>
                </a:lnTo>
                <a:lnTo>
                  <a:pt x="474345" y="931926"/>
                </a:lnTo>
                <a:lnTo>
                  <a:pt x="547751" y="915035"/>
                </a:lnTo>
                <a:lnTo>
                  <a:pt x="626745" y="948817"/>
                </a:lnTo>
                <a:lnTo>
                  <a:pt x="666369" y="988441"/>
                </a:lnTo>
                <a:lnTo>
                  <a:pt x="429133" y="1090041"/>
                </a:lnTo>
                <a:lnTo>
                  <a:pt x="28194" y="1248283"/>
                </a:lnTo>
                <a:lnTo>
                  <a:pt x="0" y="1287780"/>
                </a:lnTo>
                <a:lnTo>
                  <a:pt x="33909" y="1321689"/>
                </a:lnTo>
                <a:lnTo>
                  <a:pt x="124206" y="1361186"/>
                </a:lnTo>
                <a:lnTo>
                  <a:pt x="237109" y="1445895"/>
                </a:lnTo>
                <a:lnTo>
                  <a:pt x="214630" y="1570101"/>
                </a:lnTo>
                <a:lnTo>
                  <a:pt x="367030" y="1694434"/>
                </a:lnTo>
                <a:lnTo>
                  <a:pt x="327533" y="1790446"/>
                </a:lnTo>
                <a:lnTo>
                  <a:pt x="993774" y="2084197"/>
                </a:lnTo>
                <a:lnTo>
                  <a:pt x="1270508" y="2151888"/>
                </a:lnTo>
                <a:lnTo>
                  <a:pt x="1434211" y="2213991"/>
                </a:lnTo>
                <a:lnTo>
                  <a:pt x="1936877" y="2400427"/>
                </a:lnTo>
                <a:lnTo>
                  <a:pt x="2021586" y="2445639"/>
                </a:lnTo>
                <a:lnTo>
                  <a:pt x="2185289" y="2338324"/>
                </a:lnTo>
                <a:lnTo>
                  <a:pt x="2315210" y="2535936"/>
                </a:lnTo>
                <a:lnTo>
                  <a:pt x="2416810" y="2677160"/>
                </a:lnTo>
                <a:lnTo>
                  <a:pt x="2727325" y="2462530"/>
                </a:lnTo>
                <a:lnTo>
                  <a:pt x="2930652" y="2264918"/>
                </a:lnTo>
                <a:lnTo>
                  <a:pt x="3083052" y="2061591"/>
                </a:lnTo>
                <a:lnTo>
                  <a:pt x="4251959" y="2699766"/>
                </a:lnTo>
                <a:lnTo>
                  <a:pt x="4614671" y="2948940"/>
                </a:lnTo>
                <a:lnTo>
                  <a:pt x="4614671" y="2607310"/>
                </a:lnTo>
                <a:lnTo>
                  <a:pt x="4093845" y="2332609"/>
                </a:lnTo>
                <a:lnTo>
                  <a:pt x="3918839" y="2231009"/>
                </a:lnTo>
                <a:lnTo>
                  <a:pt x="3986530" y="2089785"/>
                </a:lnTo>
                <a:lnTo>
                  <a:pt x="3958336" y="1959864"/>
                </a:lnTo>
                <a:lnTo>
                  <a:pt x="3947033" y="1869567"/>
                </a:lnTo>
                <a:lnTo>
                  <a:pt x="3924427" y="1784731"/>
                </a:lnTo>
                <a:lnTo>
                  <a:pt x="3297682" y="1485392"/>
                </a:lnTo>
                <a:lnTo>
                  <a:pt x="3235579" y="1564513"/>
                </a:lnTo>
                <a:lnTo>
                  <a:pt x="2721737" y="1327277"/>
                </a:lnTo>
                <a:lnTo>
                  <a:pt x="2778252" y="1265174"/>
                </a:lnTo>
                <a:lnTo>
                  <a:pt x="2484501" y="1129665"/>
                </a:lnTo>
                <a:lnTo>
                  <a:pt x="2535428" y="1067435"/>
                </a:lnTo>
                <a:lnTo>
                  <a:pt x="2507107" y="971423"/>
                </a:lnTo>
                <a:lnTo>
                  <a:pt x="2168398" y="813308"/>
                </a:lnTo>
                <a:lnTo>
                  <a:pt x="2292604" y="700405"/>
                </a:lnTo>
                <a:lnTo>
                  <a:pt x="2015871" y="553466"/>
                </a:lnTo>
                <a:lnTo>
                  <a:pt x="1620647" y="367156"/>
                </a:lnTo>
                <a:close/>
              </a:path>
            </a:pathLst>
          </a:custGeom>
          <a:solidFill>
            <a:srgbClr val="D99694">
              <a:alpha val="52157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427"/>
          <p:cNvSpPr/>
          <p:nvPr/>
        </p:nvSpPr>
        <p:spPr>
          <a:xfrm>
            <a:off x="3229482" y="1790066"/>
            <a:ext cx="5808568" cy="3717408"/>
          </a:xfrm>
          <a:custGeom>
            <a:avLst/>
            <a:gdLst/>
            <a:ahLst/>
            <a:cxnLst/>
            <a:rect l="l" t="t" r="r" b="b"/>
            <a:pathLst>
              <a:path w="4626863" h="2961132">
                <a:moveTo>
                  <a:pt x="1626743" y="373252"/>
                </a:moveTo>
                <a:lnTo>
                  <a:pt x="1231392" y="198120"/>
                </a:lnTo>
                <a:lnTo>
                  <a:pt x="1316101" y="96520"/>
                </a:lnTo>
                <a:lnTo>
                  <a:pt x="1129792" y="34290"/>
                </a:lnTo>
                <a:lnTo>
                  <a:pt x="898271" y="11683"/>
                </a:lnTo>
                <a:lnTo>
                  <a:pt x="734568" y="28702"/>
                </a:lnTo>
                <a:lnTo>
                  <a:pt x="587756" y="6096"/>
                </a:lnTo>
                <a:lnTo>
                  <a:pt x="486029" y="22987"/>
                </a:lnTo>
                <a:lnTo>
                  <a:pt x="491744" y="51308"/>
                </a:lnTo>
                <a:lnTo>
                  <a:pt x="294132" y="107823"/>
                </a:lnTo>
                <a:lnTo>
                  <a:pt x="305435" y="141605"/>
                </a:lnTo>
                <a:lnTo>
                  <a:pt x="367538" y="164211"/>
                </a:lnTo>
                <a:lnTo>
                  <a:pt x="440944" y="186817"/>
                </a:lnTo>
                <a:lnTo>
                  <a:pt x="503047" y="209423"/>
                </a:lnTo>
                <a:lnTo>
                  <a:pt x="531241" y="254635"/>
                </a:lnTo>
                <a:lnTo>
                  <a:pt x="542544" y="299846"/>
                </a:lnTo>
                <a:lnTo>
                  <a:pt x="582041" y="339344"/>
                </a:lnTo>
                <a:lnTo>
                  <a:pt x="627253" y="373252"/>
                </a:lnTo>
                <a:lnTo>
                  <a:pt x="689356" y="407162"/>
                </a:lnTo>
                <a:lnTo>
                  <a:pt x="779653" y="435356"/>
                </a:lnTo>
                <a:lnTo>
                  <a:pt x="836168" y="452246"/>
                </a:lnTo>
                <a:lnTo>
                  <a:pt x="836168" y="491871"/>
                </a:lnTo>
                <a:lnTo>
                  <a:pt x="853059" y="531368"/>
                </a:lnTo>
                <a:lnTo>
                  <a:pt x="830580" y="604774"/>
                </a:lnTo>
                <a:lnTo>
                  <a:pt x="751459" y="576580"/>
                </a:lnTo>
                <a:lnTo>
                  <a:pt x="672465" y="587883"/>
                </a:lnTo>
                <a:lnTo>
                  <a:pt x="491744" y="627380"/>
                </a:lnTo>
                <a:lnTo>
                  <a:pt x="373126" y="729107"/>
                </a:lnTo>
                <a:lnTo>
                  <a:pt x="440944" y="853313"/>
                </a:lnTo>
                <a:lnTo>
                  <a:pt x="446532" y="915416"/>
                </a:lnTo>
                <a:lnTo>
                  <a:pt x="480441" y="938022"/>
                </a:lnTo>
                <a:lnTo>
                  <a:pt x="553847" y="921131"/>
                </a:lnTo>
                <a:lnTo>
                  <a:pt x="632841" y="954913"/>
                </a:lnTo>
                <a:lnTo>
                  <a:pt x="672465" y="994537"/>
                </a:lnTo>
                <a:lnTo>
                  <a:pt x="435229" y="1096137"/>
                </a:lnTo>
                <a:lnTo>
                  <a:pt x="34290" y="1254379"/>
                </a:lnTo>
                <a:lnTo>
                  <a:pt x="6096" y="1293876"/>
                </a:lnTo>
                <a:lnTo>
                  <a:pt x="40005" y="1327785"/>
                </a:lnTo>
                <a:lnTo>
                  <a:pt x="130302" y="1367282"/>
                </a:lnTo>
                <a:lnTo>
                  <a:pt x="243205" y="1451991"/>
                </a:lnTo>
                <a:lnTo>
                  <a:pt x="220726" y="1576197"/>
                </a:lnTo>
                <a:lnTo>
                  <a:pt x="373126" y="1700530"/>
                </a:lnTo>
                <a:lnTo>
                  <a:pt x="333629" y="1796542"/>
                </a:lnTo>
                <a:lnTo>
                  <a:pt x="999870" y="2090293"/>
                </a:lnTo>
                <a:lnTo>
                  <a:pt x="1276604" y="2157984"/>
                </a:lnTo>
                <a:lnTo>
                  <a:pt x="1440307" y="2220087"/>
                </a:lnTo>
                <a:lnTo>
                  <a:pt x="1942973" y="2406523"/>
                </a:lnTo>
                <a:lnTo>
                  <a:pt x="2027682" y="2451735"/>
                </a:lnTo>
                <a:lnTo>
                  <a:pt x="2191385" y="2344420"/>
                </a:lnTo>
                <a:lnTo>
                  <a:pt x="2321306" y="2542032"/>
                </a:lnTo>
                <a:lnTo>
                  <a:pt x="2422906" y="2683256"/>
                </a:lnTo>
                <a:lnTo>
                  <a:pt x="2733421" y="2468626"/>
                </a:lnTo>
                <a:lnTo>
                  <a:pt x="2936748" y="2271014"/>
                </a:lnTo>
                <a:lnTo>
                  <a:pt x="3089148" y="2067687"/>
                </a:lnTo>
                <a:lnTo>
                  <a:pt x="4258055" y="2705862"/>
                </a:lnTo>
                <a:lnTo>
                  <a:pt x="4620767" y="2955036"/>
                </a:lnTo>
                <a:lnTo>
                  <a:pt x="4620767" y="2613406"/>
                </a:lnTo>
                <a:lnTo>
                  <a:pt x="4099941" y="2338705"/>
                </a:lnTo>
                <a:lnTo>
                  <a:pt x="3924935" y="2237105"/>
                </a:lnTo>
                <a:lnTo>
                  <a:pt x="3992626" y="2095881"/>
                </a:lnTo>
                <a:lnTo>
                  <a:pt x="3964432" y="1965960"/>
                </a:lnTo>
                <a:lnTo>
                  <a:pt x="3953129" y="1875663"/>
                </a:lnTo>
                <a:lnTo>
                  <a:pt x="3930523" y="1790827"/>
                </a:lnTo>
                <a:lnTo>
                  <a:pt x="3303778" y="1491488"/>
                </a:lnTo>
                <a:lnTo>
                  <a:pt x="3241675" y="1570609"/>
                </a:lnTo>
                <a:lnTo>
                  <a:pt x="2727833" y="1333373"/>
                </a:lnTo>
                <a:lnTo>
                  <a:pt x="2784348" y="1271270"/>
                </a:lnTo>
                <a:lnTo>
                  <a:pt x="2490597" y="1135761"/>
                </a:lnTo>
                <a:lnTo>
                  <a:pt x="2541524" y="1073531"/>
                </a:lnTo>
                <a:lnTo>
                  <a:pt x="2513203" y="977519"/>
                </a:lnTo>
                <a:lnTo>
                  <a:pt x="2174494" y="819404"/>
                </a:lnTo>
                <a:lnTo>
                  <a:pt x="2298700" y="706501"/>
                </a:lnTo>
                <a:lnTo>
                  <a:pt x="2021967" y="559562"/>
                </a:lnTo>
                <a:lnTo>
                  <a:pt x="1626743" y="373252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428"/>
          <p:cNvSpPr/>
          <p:nvPr/>
        </p:nvSpPr>
        <p:spPr>
          <a:xfrm>
            <a:off x="5859360" y="3933463"/>
            <a:ext cx="1970628" cy="1647292"/>
          </a:xfrm>
          <a:custGeom>
            <a:avLst/>
            <a:gdLst/>
            <a:ahLst/>
            <a:cxnLst/>
            <a:rect l="l" t="t" r="r" b="b"/>
            <a:pathLst>
              <a:path w="1569720" h="1312164">
                <a:moveTo>
                  <a:pt x="0" y="605155"/>
                </a:moveTo>
                <a:lnTo>
                  <a:pt x="316230" y="384556"/>
                </a:lnTo>
                <a:lnTo>
                  <a:pt x="508127" y="214884"/>
                </a:lnTo>
                <a:lnTo>
                  <a:pt x="654939" y="0"/>
                </a:lnTo>
                <a:lnTo>
                  <a:pt x="1569720" y="497713"/>
                </a:lnTo>
                <a:lnTo>
                  <a:pt x="1462405" y="684403"/>
                </a:lnTo>
                <a:lnTo>
                  <a:pt x="1281811" y="1289545"/>
                </a:lnTo>
                <a:lnTo>
                  <a:pt x="1276096" y="1312164"/>
                </a:lnTo>
                <a:lnTo>
                  <a:pt x="959866" y="1244295"/>
                </a:lnTo>
                <a:lnTo>
                  <a:pt x="621157" y="1210361"/>
                </a:lnTo>
                <a:lnTo>
                  <a:pt x="479933" y="1131176"/>
                </a:lnTo>
                <a:lnTo>
                  <a:pt x="208915" y="1046340"/>
                </a:lnTo>
                <a:lnTo>
                  <a:pt x="169418" y="916254"/>
                </a:lnTo>
                <a:lnTo>
                  <a:pt x="118618" y="820102"/>
                </a:lnTo>
                <a:lnTo>
                  <a:pt x="62103" y="752221"/>
                </a:lnTo>
                <a:lnTo>
                  <a:pt x="0" y="605155"/>
                </a:lnTo>
                <a:close/>
              </a:path>
            </a:pathLst>
          </a:custGeom>
          <a:solidFill>
            <a:srgbClr val="FF0000">
              <a:alpha val="3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429"/>
          <p:cNvSpPr/>
          <p:nvPr/>
        </p:nvSpPr>
        <p:spPr>
          <a:xfrm>
            <a:off x="5851704" y="3925807"/>
            <a:ext cx="1985934" cy="1662598"/>
          </a:xfrm>
          <a:custGeom>
            <a:avLst/>
            <a:gdLst/>
            <a:ahLst/>
            <a:cxnLst/>
            <a:rect l="l" t="t" r="r" b="b"/>
            <a:pathLst>
              <a:path w="1581912" h="1324356">
                <a:moveTo>
                  <a:pt x="6096" y="611251"/>
                </a:moveTo>
                <a:lnTo>
                  <a:pt x="322326" y="390652"/>
                </a:lnTo>
                <a:lnTo>
                  <a:pt x="514223" y="220980"/>
                </a:lnTo>
                <a:lnTo>
                  <a:pt x="661035" y="6096"/>
                </a:lnTo>
                <a:lnTo>
                  <a:pt x="1575816" y="503809"/>
                </a:lnTo>
                <a:lnTo>
                  <a:pt x="1468501" y="690499"/>
                </a:lnTo>
                <a:lnTo>
                  <a:pt x="1287907" y="1295641"/>
                </a:lnTo>
                <a:lnTo>
                  <a:pt x="1282192" y="1318260"/>
                </a:lnTo>
                <a:lnTo>
                  <a:pt x="965962" y="1250391"/>
                </a:lnTo>
                <a:lnTo>
                  <a:pt x="627253" y="1216457"/>
                </a:lnTo>
                <a:lnTo>
                  <a:pt x="486029" y="1137272"/>
                </a:lnTo>
                <a:lnTo>
                  <a:pt x="215011" y="1052436"/>
                </a:lnTo>
                <a:lnTo>
                  <a:pt x="175514" y="922350"/>
                </a:lnTo>
                <a:lnTo>
                  <a:pt x="124714" y="826198"/>
                </a:lnTo>
                <a:lnTo>
                  <a:pt x="68199" y="758317"/>
                </a:lnTo>
                <a:lnTo>
                  <a:pt x="6096" y="611251"/>
                </a:lnTo>
                <a:close/>
              </a:path>
            </a:pathLst>
          </a:custGeom>
          <a:ln w="12192">
            <a:solidFill>
              <a:srgbClr val="953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431"/>
          <p:cNvSpPr/>
          <p:nvPr/>
        </p:nvSpPr>
        <p:spPr>
          <a:xfrm>
            <a:off x="2681226" y="2162044"/>
            <a:ext cx="2305443" cy="1547803"/>
          </a:xfrm>
          <a:custGeom>
            <a:avLst/>
            <a:gdLst/>
            <a:ahLst/>
            <a:cxnLst/>
            <a:rect l="l" t="t" r="r" b="b"/>
            <a:pathLst>
              <a:path w="1836420" h="1232916">
                <a:moveTo>
                  <a:pt x="6097" y="449708"/>
                </a:moveTo>
                <a:lnTo>
                  <a:pt x="627381" y="336677"/>
                </a:lnTo>
                <a:lnTo>
                  <a:pt x="776987" y="243460"/>
                </a:lnTo>
                <a:lnTo>
                  <a:pt x="887096" y="181357"/>
                </a:lnTo>
                <a:lnTo>
                  <a:pt x="952120" y="158751"/>
                </a:lnTo>
                <a:lnTo>
                  <a:pt x="974726" y="107824"/>
                </a:lnTo>
                <a:lnTo>
                  <a:pt x="1319150" y="6096"/>
                </a:lnTo>
                <a:lnTo>
                  <a:pt x="1471677" y="51308"/>
                </a:lnTo>
                <a:lnTo>
                  <a:pt x="1519683" y="119127"/>
                </a:lnTo>
                <a:lnTo>
                  <a:pt x="1519683" y="147448"/>
                </a:lnTo>
                <a:lnTo>
                  <a:pt x="1604392" y="220854"/>
                </a:lnTo>
                <a:lnTo>
                  <a:pt x="1663701" y="257557"/>
                </a:lnTo>
                <a:lnTo>
                  <a:pt x="1816228" y="294387"/>
                </a:lnTo>
                <a:lnTo>
                  <a:pt x="1813434" y="339599"/>
                </a:lnTo>
                <a:lnTo>
                  <a:pt x="1830325" y="367793"/>
                </a:lnTo>
                <a:lnTo>
                  <a:pt x="1807719" y="438405"/>
                </a:lnTo>
                <a:lnTo>
                  <a:pt x="1739901" y="404496"/>
                </a:lnTo>
                <a:lnTo>
                  <a:pt x="1471677" y="455423"/>
                </a:lnTo>
                <a:lnTo>
                  <a:pt x="1358774" y="565658"/>
                </a:lnTo>
                <a:lnTo>
                  <a:pt x="1420877" y="687071"/>
                </a:lnTo>
                <a:lnTo>
                  <a:pt x="1257047" y="754889"/>
                </a:lnTo>
                <a:lnTo>
                  <a:pt x="1093344" y="839725"/>
                </a:lnTo>
                <a:lnTo>
                  <a:pt x="830708" y="924434"/>
                </a:lnTo>
                <a:lnTo>
                  <a:pt x="477647" y="1057276"/>
                </a:lnTo>
                <a:lnTo>
                  <a:pt x="8891" y="1226821"/>
                </a:lnTo>
                <a:cubicBezTo>
                  <a:pt x="8002" y="966852"/>
                  <a:pt x="6986" y="706883"/>
                  <a:pt x="6097" y="449708"/>
                </a:cubicBezTo>
                <a:close/>
              </a:path>
            </a:pathLst>
          </a:custGeom>
          <a:ln w="12192">
            <a:solidFill>
              <a:srgbClr val="953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432"/>
          <p:cNvSpPr/>
          <p:nvPr/>
        </p:nvSpPr>
        <p:spPr>
          <a:xfrm>
            <a:off x="6827179" y="1776888"/>
            <a:ext cx="878173" cy="556750"/>
          </a:xfrm>
          <a:custGeom>
            <a:avLst/>
            <a:gdLst/>
            <a:ahLst/>
            <a:cxnLst/>
            <a:rect l="l" t="t" r="r" b="b"/>
            <a:pathLst>
              <a:path w="699516" h="443484">
                <a:moveTo>
                  <a:pt x="0" y="221742"/>
                </a:moveTo>
                <a:cubicBezTo>
                  <a:pt x="0" y="99314"/>
                  <a:pt x="156591" y="0"/>
                  <a:pt x="349758" y="0"/>
                </a:cubicBezTo>
                <a:cubicBezTo>
                  <a:pt x="542925" y="0"/>
                  <a:pt x="699516" y="99314"/>
                  <a:pt x="699516" y="221742"/>
                </a:cubicBezTo>
                <a:cubicBezTo>
                  <a:pt x="699516" y="344170"/>
                  <a:pt x="542925" y="443484"/>
                  <a:pt x="349758" y="443484"/>
                </a:cubicBezTo>
                <a:cubicBezTo>
                  <a:pt x="156591" y="443484"/>
                  <a:pt x="0" y="344170"/>
                  <a:pt x="0" y="221742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433"/>
          <p:cNvSpPr/>
          <p:nvPr/>
        </p:nvSpPr>
        <p:spPr>
          <a:xfrm>
            <a:off x="6227563" y="3138341"/>
            <a:ext cx="2799057" cy="1718081"/>
          </a:xfrm>
          <a:custGeom>
            <a:avLst/>
            <a:gdLst/>
            <a:ahLst/>
            <a:cxnLst/>
            <a:rect l="l" t="t" r="r" b="b"/>
            <a:pathLst>
              <a:path w="2229612" h="1368552">
                <a:moveTo>
                  <a:pt x="0" y="157988"/>
                </a:moveTo>
                <a:lnTo>
                  <a:pt x="86614" y="90297"/>
                </a:lnTo>
                <a:lnTo>
                  <a:pt x="229743" y="67691"/>
                </a:lnTo>
                <a:lnTo>
                  <a:pt x="320167" y="30099"/>
                </a:lnTo>
                <a:lnTo>
                  <a:pt x="357759" y="11303"/>
                </a:lnTo>
                <a:lnTo>
                  <a:pt x="448183" y="11303"/>
                </a:lnTo>
                <a:lnTo>
                  <a:pt x="557403" y="0"/>
                </a:lnTo>
                <a:lnTo>
                  <a:pt x="757047" y="41402"/>
                </a:lnTo>
                <a:lnTo>
                  <a:pt x="1009396" y="71501"/>
                </a:lnTo>
                <a:lnTo>
                  <a:pt x="1352042" y="116586"/>
                </a:lnTo>
                <a:lnTo>
                  <a:pt x="1608201" y="131572"/>
                </a:lnTo>
                <a:lnTo>
                  <a:pt x="1702308" y="146685"/>
                </a:lnTo>
                <a:lnTo>
                  <a:pt x="1770126" y="199263"/>
                </a:lnTo>
                <a:lnTo>
                  <a:pt x="1788921" y="285750"/>
                </a:lnTo>
                <a:lnTo>
                  <a:pt x="1845437" y="432435"/>
                </a:lnTo>
                <a:lnTo>
                  <a:pt x="1871853" y="477520"/>
                </a:lnTo>
                <a:lnTo>
                  <a:pt x="1973453" y="473837"/>
                </a:lnTo>
                <a:lnTo>
                  <a:pt x="2060194" y="571500"/>
                </a:lnTo>
                <a:lnTo>
                  <a:pt x="2109089" y="661797"/>
                </a:lnTo>
                <a:lnTo>
                  <a:pt x="2105279" y="740791"/>
                </a:lnTo>
                <a:lnTo>
                  <a:pt x="2150491" y="868553"/>
                </a:lnTo>
                <a:lnTo>
                  <a:pt x="2173096" y="921258"/>
                </a:lnTo>
                <a:lnTo>
                  <a:pt x="2225802" y="981456"/>
                </a:lnTo>
                <a:lnTo>
                  <a:pt x="2199513" y="1022731"/>
                </a:lnTo>
                <a:lnTo>
                  <a:pt x="2195703" y="1067943"/>
                </a:lnTo>
                <a:lnTo>
                  <a:pt x="2225802" y="1109218"/>
                </a:lnTo>
                <a:lnTo>
                  <a:pt x="2229612" y="1158113"/>
                </a:lnTo>
                <a:lnTo>
                  <a:pt x="1943354" y="1124331"/>
                </a:lnTo>
                <a:lnTo>
                  <a:pt x="1841627" y="1120521"/>
                </a:lnTo>
                <a:lnTo>
                  <a:pt x="1717420" y="1101725"/>
                </a:lnTo>
                <a:lnTo>
                  <a:pt x="1696084" y="1112647"/>
                </a:lnTo>
                <a:lnTo>
                  <a:pt x="1696084" y="1197991"/>
                </a:lnTo>
                <a:lnTo>
                  <a:pt x="1696084" y="1368552"/>
                </a:lnTo>
                <a:lnTo>
                  <a:pt x="1009396" y="992759"/>
                </a:lnTo>
                <a:lnTo>
                  <a:pt x="1069594" y="849757"/>
                </a:lnTo>
                <a:lnTo>
                  <a:pt x="1016889" y="541528"/>
                </a:lnTo>
                <a:lnTo>
                  <a:pt x="376682" y="244475"/>
                </a:lnTo>
                <a:lnTo>
                  <a:pt x="316357" y="315849"/>
                </a:lnTo>
                <a:lnTo>
                  <a:pt x="0" y="157988"/>
                </a:lnTo>
                <a:close/>
              </a:path>
            </a:pathLst>
          </a:custGeom>
          <a:solidFill>
            <a:srgbClr val="FF0000">
              <a:alpha val="3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434"/>
          <p:cNvSpPr/>
          <p:nvPr/>
        </p:nvSpPr>
        <p:spPr>
          <a:xfrm>
            <a:off x="6219906" y="3130685"/>
            <a:ext cx="2814363" cy="1733387"/>
          </a:xfrm>
          <a:custGeom>
            <a:avLst/>
            <a:gdLst/>
            <a:ahLst/>
            <a:cxnLst/>
            <a:rect l="l" t="t" r="r" b="b"/>
            <a:pathLst>
              <a:path w="2241804" h="1380744">
                <a:moveTo>
                  <a:pt x="6097" y="164084"/>
                </a:moveTo>
                <a:lnTo>
                  <a:pt x="92711" y="96393"/>
                </a:lnTo>
                <a:lnTo>
                  <a:pt x="235840" y="73787"/>
                </a:lnTo>
                <a:lnTo>
                  <a:pt x="326264" y="36195"/>
                </a:lnTo>
                <a:lnTo>
                  <a:pt x="363856" y="17399"/>
                </a:lnTo>
                <a:lnTo>
                  <a:pt x="454280" y="17399"/>
                </a:lnTo>
                <a:lnTo>
                  <a:pt x="563500" y="6096"/>
                </a:lnTo>
                <a:lnTo>
                  <a:pt x="763144" y="47498"/>
                </a:lnTo>
                <a:lnTo>
                  <a:pt x="1015493" y="77597"/>
                </a:lnTo>
                <a:lnTo>
                  <a:pt x="1358139" y="122682"/>
                </a:lnTo>
                <a:lnTo>
                  <a:pt x="1614298" y="137668"/>
                </a:lnTo>
                <a:lnTo>
                  <a:pt x="1708405" y="152781"/>
                </a:lnTo>
                <a:lnTo>
                  <a:pt x="1776223" y="205359"/>
                </a:lnTo>
                <a:lnTo>
                  <a:pt x="1795018" y="291846"/>
                </a:lnTo>
                <a:lnTo>
                  <a:pt x="1851534" y="438531"/>
                </a:lnTo>
                <a:lnTo>
                  <a:pt x="1877950" y="483616"/>
                </a:lnTo>
                <a:lnTo>
                  <a:pt x="1979550" y="479933"/>
                </a:lnTo>
                <a:lnTo>
                  <a:pt x="2066291" y="577596"/>
                </a:lnTo>
                <a:lnTo>
                  <a:pt x="2115186" y="667893"/>
                </a:lnTo>
                <a:lnTo>
                  <a:pt x="2111376" y="746887"/>
                </a:lnTo>
                <a:lnTo>
                  <a:pt x="2156588" y="874649"/>
                </a:lnTo>
                <a:lnTo>
                  <a:pt x="2179193" y="927354"/>
                </a:lnTo>
                <a:lnTo>
                  <a:pt x="2231899" y="987552"/>
                </a:lnTo>
                <a:lnTo>
                  <a:pt x="2205610" y="1028827"/>
                </a:lnTo>
                <a:lnTo>
                  <a:pt x="2201800" y="1074039"/>
                </a:lnTo>
                <a:lnTo>
                  <a:pt x="2231899" y="1115314"/>
                </a:lnTo>
                <a:lnTo>
                  <a:pt x="2235709" y="1164209"/>
                </a:lnTo>
                <a:lnTo>
                  <a:pt x="1949451" y="1130427"/>
                </a:lnTo>
                <a:lnTo>
                  <a:pt x="1847724" y="1126617"/>
                </a:lnTo>
                <a:lnTo>
                  <a:pt x="1723517" y="1107821"/>
                </a:lnTo>
                <a:lnTo>
                  <a:pt x="1702181" y="1118743"/>
                </a:lnTo>
                <a:lnTo>
                  <a:pt x="1702181" y="1204087"/>
                </a:lnTo>
                <a:lnTo>
                  <a:pt x="1702181" y="1374648"/>
                </a:lnTo>
                <a:lnTo>
                  <a:pt x="1015493" y="998855"/>
                </a:lnTo>
                <a:lnTo>
                  <a:pt x="1075691" y="855853"/>
                </a:lnTo>
                <a:lnTo>
                  <a:pt x="1022986" y="547624"/>
                </a:lnTo>
                <a:lnTo>
                  <a:pt x="382779" y="250571"/>
                </a:lnTo>
                <a:lnTo>
                  <a:pt x="322454" y="321945"/>
                </a:lnTo>
                <a:lnTo>
                  <a:pt x="6097" y="164084"/>
                </a:lnTo>
                <a:close/>
              </a:path>
            </a:pathLst>
          </a:custGeom>
          <a:ln w="12192">
            <a:solidFill>
              <a:srgbClr val="953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435"/>
          <p:cNvSpPr/>
          <p:nvPr/>
        </p:nvSpPr>
        <p:spPr>
          <a:xfrm>
            <a:off x="4617575" y="2839116"/>
            <a:ext cx="876259" cy="556750"/>
          </a:xfrm>
          <a:custGeom>
            <a:avLst/>
            <a:gdLst/>
            <a:ahLst/>
            <a:cxnLst/>
            <a:rect l="l" t="t" r="r" b="b"/>
            <a:pathLst>
              <a:path w="697992" h="443484">
                <a:moveTo>
                  <a:pt x="0" y="221742"/>
                </a:moveTo>
                <a:cubicBezTo>
                  <a:pt x="0" y="99314"/>
                  <a:pt x="156210" y="0"/>
                  <a:pt x="348995" y="0"/>
                </a:cubicBezTo>
                <a:cubicBezTo>
                  <a:pt x="541782" y="0"/>
                  <a:pt x="697992" y="99314"/>
                  <a:pt x="697992" y="221742"/>
                </a:cubicBezTo>
                <a:cubicBezTo>
                  <a:pt x="697992" y="344170"/>
                  <a:pt x="541782" y="443484"/>
                  <a:pt x="348995" y="443484"/>
                </a:cubicBezTo>
                <a:cubicBezTo>
                  <a:pt x="156210" y="443484"/>
                  <a:pt x="0" y="344170"/>
                  <a:pt x="0" y="221742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text 1"/>
          <p:cNvSpPr txBox="1"/>
          <p:nvPr/>
        </p:nvSpPr>
        <p:spPr>
          <a:xfrm>
            <a:off x="4681869" y="3058219"/>
            <a:ext cx="753813" cy="166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9" b="1" spc="10" dirty="0">
                <a:latin typeface="Arial"/>
                <a:cs typeface="Arial"/>
              </a:rPr>
              <a:t>URBANO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5" name="object 436"/>
          <p:cNvSpPr/>
          <p:nvPr/>
        </p:nvSpPr>
        <p:spPr>
          <a:xfrm>
            <a:off x="6765498" y="4960402"/>
            <a:ext cx="1138372" cy="558663"/>
          </a:xfrm>
          <a:custGeom>
            <a:avLst/>
            <a:gdLst/>
            <a:ahLst/>
            <a:cxnLst/>
            <a:rect l="l" t="t" r="r" b="b"/>
            <a:pathLst>
              <a:path w="906780" h="445008">
                <a:moveTo>
                  <a:pt x="0" y="222504"/>
                </a:moveTo>
                <a:cubicBezTo>
                  <a:pt x="0" y="99568"/>
                  <a:pt x="202946" y="0"/>
                  <a:pt x="453390" y="0"/>
                </a:cubicBezTo>
                <a:cubicBezTo>
                  <a:pt x="703834" y="0"/>
                  <a:pt x="906780" y="99568"/>
                  <a:pt x="906780" y="222504"/>
                </a:cubicBezTo>
                <a:cubicBezTo>
                  <a:pt x="906780" y="345440"/>
                  <a:pt x="703834" y="445008"/>
                  <a:pt x="453390" y="445008"/>
                </a:cubicBezTo>
                <a:cubicBezTo>
                  <a:pt x="202946" y="445008"/>
                  <a:pt x="0" y="345440"/>
                  <a:pt x="0" y="222504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text 1"/>
          <p:cNvSpPr txBox="1"/>
          <p:nvPr/>
        </p:nvSpPr>
        <p:spPr>
          <a:xfrm>
            <a:off x="6840415" y="5178176"/>
            <a:ext cx="983974" cy="166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9" b="1" spc="10" dirty="0">
                <a:latin typeface="Arial"/>
                <a:cs typeface="Arial"/>
              </a:rPr>
              <a:t>EXPANSIÓN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6963591" y="3491543"/>
            <a:ext cx="983974" cy="166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9" b="1" spc="10" dirty="0">
                <a:latin typeface="Arial"/>
                <a:cs typeface="Arial"/>
              </a:rPr>
              <a:t>EXPANSIÓN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437"/>
          <p:cNvSpPr/>
          <p:nvPr/>
        </p:nvSpPr>
        <p:spPr>
          <a:xfrm>
            <a:off x="4894149" y="5200866"/>
            <a:ext cx="1165158" cy="558663"/>
          </a:xfrm>
          <a:custGeom>
            <a:avLst/>
            <a:gdLst/>
            <a:ahLst/>
            <a:cxnLst/>
            <a:rect l="l" t="t" r="r" b="b"/>
            <a:pathLst>
              <a:path w="928116" h="445008">
                <a:moveTo>
                  <a:pt x="0" y="222504"/>
                </a:moveTo>
                <a:cubicBezTo>
                  <a:pt x="0" y="99567"/>
                  <a:pt x="207772" y="0"/>
                  <a:pt x="464058" y="0"/>
                </a:cubicBezTo>
                <a:cubicBezTo>
                  <a:pt x="720344" y="0"/>
                  <a:pt x="928116" y="99567"/>
                  <a:pt x="928116" y="222504"/>
                </a:cubicBezTo>
                <a:cubicBezTo>
                  <a:pt x="928116" y="345440"/>
                  <a:pt x="720344" y="445008"/>
                  <a:pt x="464058" y="445008"/>
                </a:cubicBezTo>
                <a:cubicBezTo>
                  <a:pt x="207772" y="445008"/>
                  <a:pt x="0" y="345440"/>
                  <a:pt x="0" y="222504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text 1"/>
          <p:cNvSpPr txBox="1"/>
          <p:nvPr/>
        </p:nvSpPr>
        <p:spPr>
          <a:xfrm>
            <a:off x="5187176" y="5384648"/>
            <a:ext cx="579326" cy="152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89" b="1" spc="10" dirty="0">
                <a:latin typeface="Arial"/>
                <a:cs typeface="Arial"/>
              </a:rPr>
              <a:t>RURAL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7004829" y="1980057"/>
            <a:ext cx="579326" cy="152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89" b="1" spc="10" dirty="0">
                <a:latin typeface="Arial"/>
                <a:cs typeface="Arial"/>
              </a:rPr>
              <a:t>RURAL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438"/>
          <p:cNvSpPr/>
          <p:nvPr/>
        </p:nvSpPr>
        <p:spPr>
          <a:xfrm>
            <a:off x="3077230" y="2069670"/>
            <a:ext cx="1186202" cy="644759"/>
          </a:xfrm>
          <a:custGeom>
            <a:avLst/>
            <a:gdLst/>
            <a:ahLst/>
            <a:cxnLst/>
            <a:rect l="l" t="t" r="r" b="b"/>
            <a:pathLst>
              <a:path w="944879" h="513588">
                <a:moveTo>
                  <a:pt x="298323" y="513589"/>
                </a:moveTo>
                <a:lnTo>
                  <a:pt x="621665" y="347854"/>
                </a:lnTo>
                <a:lnTo>
                  <a:pt x="654812" y="289942"/>
                </a:lnTo>
                <a:lnTo>
                  <a:pt x="944880" y="198756"/>
                </a:lnTo>
                <a:lnTo>
                  <a:pt x="944880" y="115952"/>
                </a:lnTo>
                <a:lnTo>
                  <a:pt x="853694" y="82805"/>
                </a:lnTo>
                <a:lnTo>
                  <a:pt x="729361" y="0"/>
                </a:lnTo>
                <a:lnTo>
                  <a:pt x="0" y="364491"/>
                </a:lnTo>
                <a:lnTo>
                  <a:pt x="182372" y="455550"/>
                </a:lnTo>
                <a:lnTo>
                  <a:pt x="298323" y="513589"/>
                </a:lnTo>
                <a:close/>
              </a:path>
            </a:pathLst>
          </a:custGeom>
          <a:solidFill>
            <a:srgbClr val="003300">
              <a:alpha val="5686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439"/>
          <p:cNvSpPr/>
          <p:nvPr/>
        </p:nvSpPr>
        <p:spPr>
          <a:xfrm>
            <a:off x="4473201" y="1367345"/>
            <a:ext cx="947049" cy="1031231"/>
          </a:xfrm>
          <a:custGeom>
            <a:avLst/>
            <a:gdLst/>
            <a:ahLst/>
            <a:cxnLst/>
            <a:rect l="l" t="t" r="r" b="b"/>
            <a:pathLst>
              <a:path w="754380" h="821436">
                <a:moveTo>
                  <a:pt x="82931" y="672083"/>
                </a:moveTo>
                <a:lnTo>
                  <a:pt x="248666" y="721868"/>
                </a:lnTo>
                <a:lnTo>
                  <a:pt x="422783" y="771651"/>
                </a:lnTo>
                <a:lnTo>
                  <a:pt x="547116" y="804799"/>
                </a:lnTo>
                <a:lnTo>
                  <a:pt x="704596" y="821436"/>
                </a:lnTo>
                <a:lnTo>
                  <a:pt x="754380" y="680339"/>
                </a:lnTo>
                <a:lnTo>
                  <a:pt x="712978" y="539369"/>
                </a:lnTo>
                <a:lnTo>
                  <a:pt x="704596" y="323596"/>
                </a:lnTo>
                <a:lnTo>
                  <a:pt x="663194" y="215773"/>
                </a:lnTo>
                <a:lnTo>
                  <a:pt x="605155" y="91313"/>
                </a:lnTo>
                <a:lnTo>
                  <a:pt x="497332" y="24892"/>
                </a:lnTo>
                <a:lnTo>
                  <a:pt x="364744" y="0"/>
                </a:lnTo>
                <a:lnTo>
                  <a:pt x="248666" y="99568"/>
                </a:lnTo>
                <a:lnTo>
                  <a:pt x="157480" y="215773"/>
                </a:lnTo>
                <a:lnTo>
                  <a:pt x="49784" y="348488"/>
                </a:lnTo>
                <a:lnTo>
                  <a:pt x="66294" y="439801"/>
                </a:lnTo>
                <a:lnTo>
                  <a:pt x="24892" y="530987"/>
                </a:lnTo>
                <a:lnTo>
                  <a:pt x="0" y="614045"/>
                </a:lnTo>
                <a:lnTo>
                  <a:pt x="0" y="614045"/>
                </a:lnTo>
                <a:lnTo>
                  <a:pt x="82931" y="672083"/>
                </a:lnTo>
                <a:close/>
              </a:path>
            </a:pathLst>
          </a:custGeom>
          <a:solidFill>
            <a:srgbClr val="003300">
              <a:alpha val="5686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440"/>
          <p:cNvSpPr/>
          <p:nvPr/>
        </p:nvSpPr>
        <p:spPr>
          <a:xfrm>
            <a:off x="5478503" y="3538773"/>
            <a:ext cx="1176637" cy="2693829"/>
          </a:xfrm>
          <a:custGeom>
            <a:avLst/>
            <a:gdLst/>
            <a:ahLst/>
            <a:cxnLst/>
            <a:rect l="l" t="t" r="r" b="b"/>
            <a:pathLst>
              <a:path w="937260" h="2145792">
                <a:moveTo>
                  <a:pt x="82930" y="0"/>
                </a:moveTo>
                <a:lnTo>
                  <a:pt x="0" y="91186"/>
                </a:lnTo>
                <a:lnTo>
                  <a:pt x="257175" y="339725"/>
                </a:lnTo>
                <a:lnTo>
                  <a:pt x="414655" y="621411"/>
                </a:lnTo>
                <a:lnTo>
                  <a:pt x="431292" y="787019"/>
                </a:lnTo>
                <a:lnTo>
                  <a:pt x="364998" y="878205"/>
                </a:lnTo>
                <a:lnTo>
                  <a:pt x="456184" y="1060450"/>
                </a:lnTo>
                <a:lnTo>
                  <a:pt x="605536" y="1184745"/>
                </a:lnTo>
                <a:lnTo>
                  <a:pt x="696722" y="1342148"/>
                </a:lnTo>
                <a:lnTo>
                  <a:pt x="746506" y="1499565"/>
                </a:lnTo>
                <a:lnTo>
                  <a:pt x="655193" y="1673555"/>
                </a:lnTo>
                <a:lnTo>
                  <a:pt x="481076" y="1980095"/>
                </a:lnTo>
                <a:lnTo>
                  <a:pt x="356616" y="2145792"/>
                </a:lnTo>
                <a:lnTo>
                  <a:pt x="630428" y="2137511"/>
                </a:lnTo>
                <a:lnTo>
                  <a:pt x="763016" y="1988375"/>
                </a:lnTo>
                <a:lnTo>
                  <a:pt x="879221" y="1822678"/>
                </a:lnTo>
                <a:lnTo>
                  <a:pt x="912368" y="1656981"/>
                </a:lnTo>
                <a:lnTo>
                  <a:pt x="937260" y="1557566"/>
                </a:lnTo>
                <a:lnTo>
                  <a:pt x="870966" y="1375295"/>
                </a:lnTo>
                <a:lnTo>
                  <a:pt x="821182" y="1317295"/>
                </a:lnTo>
                <a:lnTo>
                  <a:pt x="729869" y="1126744"/>
                </a:lnTo>
                <a:lnTo>
                  <a:pt x="638683" y="1002411"/>
                </a:lnTo>
                <a:lnTo>
                  <a:pt x="580644" y="927862"/>
                </a:lnTo>
                <a:lnTo>
                  <a:pt x="530860" y="787019"/>
                </a:lnTo>
                <a:lnTo>
                  <a:pt x="530860" y="720725"/>
                </a:lnTo>
                <a:lnTo>
                  <a:pt x="555752" y="604774"/>
                </a:lnTo>
                <a:lnTo>
                  <a:pt x="505968" y="497078"/>
                </a:lnTo>
                <a:lnTo>
                  <a:pt x="481076" y="414274"/>
                </a:lnTo>
                <a:lnTo>
                  <a:pt x="472821" y="323088"/>
                </a:lnTo>
                <a:lnTo>
                  <a:pt x="472821" y="215392"/>
                </a:lnTo>
                <a:lnTo>
                  <a:pt x="414655" y="132588"/>
                </a:lnTo>
                <a:lnTo>
                  <a:pt x="282067" y="66294"/>
                </a:lnTo>
                <a:lnTo>
                  <a:pt x="207391" y="16510"/>
                </a:lnTo>
                <a:lnTo>
                  <a:pt x="82930" y="0"/>
                </a:lnTo>
                <a:close/>
              </a:path>
            </a:pathLst>
          </a:custGeom>
          <a:solidFill>
            <a:srgbClr val="003300">
              <a:alpha val="5686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441"/>
          <p:cNvSpPr/>
          <p:nvPr/>
        </p:nvSpPr>
        <p:spPr>
          <a:xfrm>
            <a:off x="3113108" y="2718079"/>
            <a:ext cx="1402398" cy="3598786"/>
          </a:xfrm>
          <a:custGeom>
            <a:avLst/>
            <a:gdLst/>
            <a:ahLst/>
            <a:cxnLst/>
            <a:rect l="l" t="t" r="r" b="b"/>
            <a:pathLst>
              <a:path w="1117092" h="2866644">
                <a:moveTo>
                  <a:pt x="926719" y="2850070"/>
                </a:moveTo>
                <a:lnTo>
                  <a:pt x="935101" y="2700947"/>
                </a:lnTo>
                <a:lnTo>
                  <a:pt x="769493" y="2642946"/>
                </a:lnTo>
                <a:lnTo>
                  <a:pt x="637159" y="2468956"/>
                </a:lnTo>
                <a:lnTo>
                  <a:pt x="562737" y="2361247"/>
                </a:lnTo>
                <a:lnTo>
                  <a:pt x="471678" y="2154123"/>
                </a:lnTo>
                <a:lnTo>
                  <a:pt x="446786" y="1971853"/>
                </a:lnTo>
                <a:lnTo>
                  <a:pt x="413766" y="1797863"/>
                </a:lnTo>
                <a:lnTo>
                  <a:pt x="446786" y="1565910"/>
                </a:lnTo>
                <a:lnTo>
                  <a:pt x="405511" y="1317371"/>
                </a:lnTo>
                <a:lnTo>
                  <a:pt x="347599" y="1168146"/>
                </a:lnTo>
                <a:lnTo>
                  <a:pt x="281305" y="977646"/>
                </a:lnTo>
                <a:lnTo>
                  <a:pt x="422021" y="729107"/>
                </a:lnTo>
                <a:lnTo>
                  <a:pt x="604012" y="480568"/>
                </a:lnTo>
                <a:lnTo>
                  <a:pt x="736473" y="323088"/>
                </a:lnTo>
                <a:lnTo>
                  <a:pt x="885444" y="182245"/>
                </a:lnTo>
                <a:lnTo>
                  <a:pt x="1026033" y="107696"/>
                </a:lnTo>
                <a:lnTo>
                  <a:pt x="1117092" y="82804"/>
                </a:lnTo>
                <a:lnTo>
                  <a:pt x="1075690" y="0"/>
                </a:lnTo>
                <a:lnTo>
                  <a:pt x="1075690" y="0"/>
                </a:lnTo>
                <a:lnTo>
                  <a:pt x="802640" y="58039"/>
                </a:lnTo>
                <a:lnTo>
                  <a:pt x="695071" y="149098"/>
                </a:lnTo>
                <a:lnTo>
                  <a:pt x="537845" y="289941"/>
                </a:lnTo>
                <a:lnTo>
                  <a:pt x="355854" y="422529"/>
                </a:lnTo>
                <a:lnTo>
                  <a:pt x="181991" y="546862"/>
                </a:lnTo>
                <a:lnTo>
                  <a:pt x="140716" y="671068"/>
                </a:lnTo>
                <a:lnTo>
                  <a:pt x="107569" y="853313"/>
                </a:lnTo>
                <a:lnTo>
                  <a:pt x="99314" y="1002538"/>
                </a:lnTo>
                <a:lnTo>
                  <a:pt x="82804" y="1143381"/>
                </a:lnTo>
                <a:lnTo>
                  <a:pt x="157225" y="1333881"/>
                </a:lnTo>
                <a:lnTo>
                  <a:pt x="148971" y="1524508"/>
                </a:lnTo>
                <a:lnTo>
                  <a:pt x="140716" y="1723263"/>
                </a:lnTo>
                <a:lnTo>
                  <a:pt x="91059" y="1980133"/>
                </a:lnTo>
                <a:lnTo>
                  <a:pt x="0" y="2137550"/>
                </a:lnTo>
                <a:lnTo>
                  <a:pt x="41402" y="2286686"/>
                </a:lnTo>
                <a:lnTo>
                  <a:pt x="41402" y="2427529"/>
                </a:lnTo>
                <a:lnTo>
                  <a:pt x="124079" y="2485529"/>
                </a:lnTo>
                <a:lnTo>
                  <a:pt x="256540" y="2618092"/>
                </a:lnTo>
                <a:lnTo>
                  <a:pt x="355854" y="2767228"/>
                </a:lnTo>
                <a:lnTo>
                  <a:pt x="422021" y="2866644"/>
                </a:lnTo>
                <a:lnTo>
                  <a:pt x="926719" y="2850070"/>
                </a:lnTo>
                <a:close/>
              </a:path>
            </a:pathLst>
          </a:custGeom>
          <a:solidFill>
            <a:srgbClr val="003300">
              <a:alpha val="5686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442"/>
          <p:cNvSpPr/>
          <p:nvPr/>
        </p:nvSpPr>
        <p:spPr>
          <a:xfrm>
            <a:off x="6476803" y="3855210"/>
            <a:ext cx="3015251" cy="1547804"/>
          </a:xfrm>
          <a:custGeom>
            <a:avLst/>
            <a:gdLst/>
            <a:ahLst/>
            <a:cxnLst/>
            <a:rect l="l" t="t" r="r" b="b"/>
            <a:pathLst>
              <a:path w="2401823" h="1232916">
                <a:moveTo>
                  <a:pt x="82804" y="82804"/>
                </a:moveTo>
                <a:lnTo>
                  <a:pt x="281559" y="99314"/>
                </a:lnTo>
                <a:lnTo>
                  <a:pt x="414147" y="157226"/>
                </a:lnTo>
                <a:lnTo>
                  <a:pt x="621157" y="281305"/>
                </a:lnTo>
                <a:lnTo>
                  <a:pt x="886206" y="430276"/>
                </a:lnTo>
                <a:lnTo>
                  <a:pt x="1200912" y="612267"/>
                </a:lnTo>
                <a:lnTo>
                  <a:pt x="1358265" y="728218"/>
                </a:lnTo>
                <a:lnTo>
                  <a:pt x="1598422" y="827405"/>
                </a:lnTo>
                <a:lnTo>
                  <a:pt x="1706118" y="893661"/>
                </a:lnTo>
                <a:lnTo>
                  <a:pt x="2095373" y="1075703"/>
                </a:lnTo>
                <a:lnTo>
                  <a:pt x="2260981" y="1174991"/>
                </a:lnTo>
                <a:lnTo>
                  <a:pt x="2401823" y="1232916"/>
                </a:lnTo>
                <a:lnTo>
                  <a:pt x="2393569" y="1001230"/>
                </a:lnTo>
                <a:lnTo>
                  <a:pt x="2062226" y="893661"/>
                </a:lnTo>
                <a:lnTo>
                  <a:pt x="1871726" y="810895"/>
                </a:lnTo>
                <a:lnTo>
                  <a:pt x="1664716" y="728218"/>
                </a:lnTo>
                <a:lnTo>
                  <a:pt x="1333373" y="554355"/>
                </a:lnTo>
                <a:lnTo>
                  <a:pt x="1084961" y="422021"/>
                </a:lnTo>
                <a:lnTo>
                  <a:pt x="944118" y="347472"/>
                </a:lnTo>
                <a:lnTo>
                  <a:pt x="795147" y="273050"/>
                </a:lnTo>
                <a:lnTo>
                  <a:pt x="679196" y="215138"/>
                </a:lnTo>
                <a:lnTo>
                  <a:pt x="521716" y="132334"/>
                </a:lnTo>
                <a:lnTo>
                  <a:pt x="347853" y="66167"/>
                </a:lnTo>
                <a:lnTo>
                  <a:pt x="215392" y="33147"/>
                </a:lnTo>
                <a:lnTo>
                  <a:pt x="74549" y="0"/>
                </a:lnTo>
                <a:lnTo>
                  <a:pt x="0" y="41402"/>
                </a:lnTo>
                <a:lnTo>
                  <a:pt x="82804" y="82804"/>
                </a:lnTo>
                <a:close/>
              </a:path>
            </a:pathLst>
          </a:custGeom>
          <a:solidFill>
            <a:srgbClr val="003300">
              <a:alpha val="5686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443"/>
          <p:cNvSpPr/>
          <p:nvPr/>
        </p:nvSpPr>
        <p:spPr>
          <a:xfrm>
            <a:off x="2710685" y="3604097"/>
            <a:ext cx="2091161" cy="2621125"/>
          </a:xfrm>
          <a:custGeom>
            <a:avLst/>
            <a:gdLst/>
            <a:ahLst/>
            <a:cxnLst/>
            <a:rect l="l" t="t" r="r" b="b"/>
            <a:pathLst>
              <a:path w="1665732" h="2087880">
                <a:moveTo>
                  <a:pt x="0" y="2087880"/>
                </a:moveTo>
                <a:lnTo>
                  <a:pt x="265176" y="1773034"/>
                </a:lnTo>
                <a:lnTo>
                  <a:pt x="480695" y="1665338"/>
                </a:lnTo>
                <a:lnTo>
                  <a:pt x="787273" y="1350492"/>
                </a:lnTo>
                <a:lnTo>
                  <a:pt x="861822" y="1159929"/>
                </a:lnTo>
                <a:lnTo>
                  <a:pt x="837057" y="977646"/>
                </a:lnTo>
                <a:lnTo>
                  <a:pt x="911606" y="770509"/>
                </a:lnTo>
                <a:lnTo>
                  <a:pt x="1110488" y="497078"/>
                </a:lnTo>
                <a:lnTo>
                  <a:pt x="1334262" y="232029"/>
                </a:lnTo>
                <a:lnTo>
                  <a:pt x="1508252" y="190500"/>
                </a:lnTo>
                <a:lnTo>
                  <a:pt x="1665732" y="91186"/>
                </a:lnTo>
                <a:lnTo>
                  <a:pt x="1665732" y="91186"/>
                </a:lnTo>
                <a:lnTo>
                  <a:pt x="1558036" y="0"/>
                </a:lnTo>
                <a:lnTo>
                  <a:pt x="1425448" y="8255"/>
                </a:lnTo>
                <a:lnTo>
                  <a:pt x="1309370" y="49657"/>
                </a:lnTo>
                <a:lnTo>
                  <a:pt x="1176782" y="182245"/>
                </a:lnTo>
                <a:lnTo>
                  <a:pt x="994410" y="397637"/>
                </a:lnTo>
                <a:lnTo>
                  <a:pt x="828675" y="621411"/>
                </a:lnTo>
                <a:lnTo>
                  <a:pt x="754126" y="737362"/>
                </a:lnTo>
                <a:lnTo>
                  <a:pt x="671322" y="1110221"/>
                </a:lnTo>
                <a:lnTo>
                  <a:pt x="538607" y="1325638"/>
                </a:lnTo>
                <a:lnTo>
                  <a:pt x="397764" y="1474775"/>
                </a:lnTo>
                <a:lnTo>
                  <a:pt x="256921" y="1582483"/>
                </a:lnTo>
                <a:lnTo>
                  <a:pt x="140843" y="1698472"/>
                </a:lnTo>
                <a:lnTo>
                  <a:pt x="66294" y="1797901"/>
                </a:lnTo>
                <a:lnTo>
                  <a:pt x="8255" y="1880743"/>
                </a:lnTo>
                <a:lnTo>
                  <a:pt x="0" y="2087880"/>
                </a:lnTo>
                <a:close/>
              </a:path>
            </a:pathLst>
          </a:custGeom>
          <a:solidFill>
            <a:srgbClr val="003300">
              <a:alpha val="5686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444"/>
          <p:cNvSpPr/>
          <p:nvPr/>
        </p:nvSpPr>
        <p:spPr>
          <a:xfrm>
            <a:off x="4421254" y="3622029"/>
            <a:ext cx="1247426" cy="2609649"/>
          </a:xfrm>
          <a:custGeom>
            <a:avLst/>
            <a:gdLst/>
            <a:ahLst/>
            <a:cxnLst/>
            <a:rect l="l" t="t" r="r" b="b"/>
            <a:pathLst>
              <a:path w="993647" h="2078736">
                <a:moveTo>
                  <a:pt x="264922" y="2078736"/>
                </a:moveTo>
                <a:lnTo>
                  <a:pt x="281559" y="1855127"/>
                </a:lnTo>
                <a:lnTo>
                  <a:pt x="215265" y="1672933"/>
                </a:lnTo>
                <a:lnTo>
                  <a:pt x="256666" y="1532141"/>
                </a:lnTo>
                <a:lnTo>
                  <a:pt x="438912" y="1283678"/>
                </a:lnTo>
                <a:lnTo>
                  <a:pt x="596138" y="1051788"/>
                </a:lnTo>
                <a:lnTo>
                  <a:pt x="637540" y="844804"/>
                </a:lnTo>
                <a:lnTo>
                  <a:pt x="637540" y="761873"/>
                </a:lnTo>
                <a:lnTo>
                  <a:pt x="621030" y="670814"/>
                </a:lnTo>
                <a:lnTo>
                  <a:pt x="554736" y="579755"/>
                </a:lnTo>
                <a:lnTo>
                  <a:pt x="546481" y="480314"/>
                </a:lnTo>
                <a:lnTo>
                  <a:pt x="637540" y="298196"/>
                </a:lnTo>
                <a:lnTo>
                  <a:pt x="786638" y="289814"/>
                </a:lnTo>
                <a:lnTo>
                  <a:pt x="943991" y="240157"/>
                </a:lnTo>
                <a:lnTo>
                  <a:pt x="993647" y="173863"/>
                </a:lnTo>
                <a:lnTo>
                  <a:pt x="993647" y="173863"/>
                </a:lnTo>
                <a:lnTo>
                  <a:pt x="943991" y="115951"/>
                </a:lnTo>
                <a:lnTo>
                  <a:pt x="885952" y="165608"/>
                </a:lnTo>
                <a:lnTo>
                  <a:pt x="811530" y="207010"/>
                </a:lnTo>
                <a:lnTo>
                  <a:pt x="728726" y="207010"/>
                </a:lnTo>
                <a:lnTo>
                  <a:pt x="728726" y="207010"/>
                </a:lnTo>
                <a:lnTo>
                  <a:pt x="778383" y="74549"/>
                </a:lnTo>
                <a:lnTo>
                  <a:pt x="778383" y="74549"/>
                </a:lnTo>
                <a:lnTo>
                  <a:pt x="761746" y="0"/>
                </a:lnTo>
                <a:lnTo>
                  <a:pt x="687324" y="66294"/>
                </a:lnTo>
                <a:lnTo>
                  <a:pt x="645922" y="182245"/>
                </a:lnTo>
                <a:lnTo>
                  <a:pt x="571372" y="273304"/>
                </a:lnTo>
                <a:lnTo>
                  <a:pt x="447166" y="389255"/>
                </a:lnTo>
                <a:lnTo>
                  <a:pt x="414020" y="538353"/>
                </a:lnTo>
                <a:lnTo>
                  <a:pt x="414020" y="629412"/>
                </a:lnTo>
                <a:lnTo>
                  <a:pt x="505078" y="745363"/>
                </a:lnTo>
                <a:lnTo>
                  <a:pt x="538226" y="853059"/>
                </a:lnTo>
                <a:lnTo>
                  <a:pt x="463677" y="993813"/>
                </a:lnTo>
                <a:lnTo>
                  <a:pt x="322961" y="1192581"/>
                </a:lnTo>
                <a:lnTo>
                  <a:pt x="298069" y="1258836"/>
                </a:lnTo>
                <a:lnTo>
                  <a:pt x="173863" y="1424470"/>
                </a:lnTo>
                <a:lnTo>
                  <a:pt x="91059" y="1548701"/>
                </a:lnTo>
                <a:lnTo>
                  <a:pt x="74549" y="1747469"/>
                </a:lnTo>
                <a:lnTo>
                  <a:pt x="57912" y="1913102"/>
                </a:lnTo>
                <a:lnTo>
                  <a:pt x="8255" y="2012480"/>
                </a:lnTo>
                <a:lnTo>
                  <a:pt x="0" y="2062175"/>
                </a:lnTo>
                <a:lnTo>
                  <a:pt x="264922" y="2078736"/>
                </a:lnTo>
                <a:close/>
              </a:path>
            </a:pathLst>
          </a:custGeom>
          <a:solidFill>
            <a:srgbClr val="003300">
              <a:alpha val="5686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445"/>
          <p:cNvSpPr/>
          <p:nvPr/>
        </p:nvSpPr>
        <p:spPr>
          <a:xfrm>
            <a:off x="5664702" y="3030849"/>
            <a:ext cx="3910644" cy="843735"/>
          </a:xfrm>
          <a:custGeom>
            <a:avLst/>
            <a:gdLst/>
            <a:ahLst/>
            <a:cxnLst/>
            <a:rect l="l" t="t" r="r" b="b"/>
            <a:pathLst>
              <a:path w="3115056" h="672084">
                <a:moveTo>
                  <a:pt x="0" y="0"/>
                </a:moveTo>
                <a:lnTo>
                  <a:pt x="49657" y="99568"/>
                </a:lnTo>
                <a:lnTo>
                  <a:pt x="182245" y="116205"/>
                </a:lnTo>
                <a:lnTo>
                  <a:pt x="182245" y="116205"/>
                </a:lnTo>
                <a:lnTo>
                  <a:pt x="339725" y="141097"/>
                </a:lnTo>
                <a:lnTo>
                  <a:pt x="381127" y="174244"/>
                </a:lnTo>
                <a:lnTo>
                  <a:pt x="347980" y="240665"/>
                </a:lnTo>
                <a:lnTo>
                  <a:pt x="604774" y="348488"/>
                </a:lnTo>
                <a:lnTo>
                  <a:pt x="646176" y="373380"/>
                </a:lnTo>
                <a:lnTo>
                  <a:pt x="629666" y="431419"/>
                </a:lnTo>
                <a:lnTo>
                  <a:pt x="679323" y="497840"/>
                </a:lnTo>
                <a:lnTo>
                  <a:pt x="753872" y="514477"/>
                </a:lnTo>
                <a:lnTo>
                  <a:pt x="811911" y="489585"/>
                </a:lnTo>
                <a:lnTo>
                  <a:pt x="952754" y="448056"/>
                </a:lnTo>
                <a:lnTo>
                  <a:pt x="1093597" y="431419"/>
                </a:lnTo>
                <a:lnTo>
                  <a:pt x="1217803" y="423164"/>
                </a:lnTo>
                <a:lnTo>
                  <a:pt x="1474724" y="439801"/>
                </a:lnTo>
                <a:lnTo>
                  <a:pt x="1814322" y="497840"/>
                </a:lnTo>
                <a:lnTo>
                  <a:pt x="2294889" y="514477"/>
                </a:lnTo>
                <a:lnTo>
                  <a:pt x="2559938" y="522732"/>
                </a:lnTo>
                <a:lnTo>
                  <a:pt x="2816860" y="597408"/>
                </a:lnTo>
                <a:lnTo>
                  <a:pt x="2891409" y="605663"/>
                </a:lnTo>
                <a:lnTo>
                  <a:pt x="3057017" y="647192"/>
                </a:lnTo>
                <a:lnTo>
                  <a:pt x="3115056" y="672084"/>
                </a:lnTo>
                <a:lnTo>
                  <a:pt x="3090163" y="481203"/>
                </a:lnTo>
                <a:lnTo>
                  <a:pt x="2949321" y="481203"/>
                </a:lnTo>
                <a:lnTo>
                  <a:pt x="2833370" y="481203"/>
                </a:lnTo>
                <a:lnTo>
                  <a:pt x="2651125" y="464693"/>
                </a:lnTo>
                <a:lnTo>
                  <a:pt x="2576575" y="456311"/>
                </a:lnTo>
                <a:lnTo>
                  <a:pt x="2419096" y="431419"/>
                </a:lnTo>
                <a:lnTo>
                  <a:pt x="2187194" y="414909"/>
                </a:lnTo>
                <a:lnTo>
                  <a:pt x="1980057" y="381635"/>
                </a:lnTo>
                <a:lnTo>
                  <a:pt x="1839214" y="365125"/>
                </a:lnTo>
                <a:lnTo>
                  <a:pt x="1764665" y="331851"/>
                </a:lnTo>
                <a:lnTo>
                  <a:pt x="1507871" y="306959"/>
                </a:lnTo>
                <a:lnTo>
                  <a:pt x="1342136" y="298704"/>
                </a:lnTo>
                <a:lnTo>
                  <a:pt x="1226185" y="265557"/>
                </a:lnTo>
                <a:lnTo>
                  <a:pt x="1027303" y="240665"/>
                </a:lnTo>
                <a:lnTo>
                  <a:pt x="811911" y="265557"/>
                </a:lnTo>
                <a:lnTo>
                  <a:pt x="671068" y="265557"/>
                </a:lnTo>
                <a:lnTo>
                  <a:pt x="621411" y="224028"/>
                </a:lnTo>
                <a:lnTo>
                  <a:pt x="521970" y="149352"/>
                </a:lnTo>
                <a:lnTo>
                  <a:pt x="447421" y="91313"/>
                </a:lnTo>
                <a:lnTo>
                  <a:pt x="339725" y="41529"/>
                </a:lnTo>
                <a:lnTo>
                  <a:pt x="190500" y="16637"/>
                </a:lnTo>
                <a:lnTo>
                  <a:pt x="5803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00">
              <a:alpha val="5686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46"/>
          <p:cNvSpPr/>
          <p:nvPr/>
        </p:nvSpPr>
        <p:spPr>
          <a:xfrm>
            <a:off x="2549845" y="1215527"/>
            <a:ext cx="3744193" cy="1922797"/>
          </a:xfrm>
          <a:custGeom>
            <a:avLst/>
            <a:gdLst/>
            <a:ahLst/>
            <a:cxnLst/>
            <a:rect l="l" t="t" r="r" b="b"/>
            <a:pathLst>
              <a:path w="2982468" h="1531620">
                <a:moveTo>
                  <a:pt x="2932811" y="1531620"/>
                </a:moveTo>
                <a:lnTo>
                  <a:pt x="2982468" y="1457071"/>
                </a:lnTo>
                <a:lnTo>
                  <a:pt x="2974213" y="1366011"/>
                </a:lnTo>
                <a:lnTo>
                  <a:pt x="2932811" y="1291590"/>
                </a:lnTo>
                <a:lnTo>
                  <a:pt x="2849880" y="1225296"/>
                </a:lnTo>
                <a:lnTo>
                  <a:pt x="2841625" y="1125982"/>
                </a:lnTo>
                <a:lnTo>
                  <a:pt x="2808478" y="1043178"/>
                </a:lnTo>
                <a:lnTo>
                  <a:pt x="2808478" y="1043178"/>
                </a:lnTo>
                <a:lnTo>
                  <a:pt x="2758821" y="976884"/>
                </a:lnTo>
                <a:lnTo>
                  <a:pt x="2626233" y="902461"/>
                </a:lnTo>
                <a:lnTo>
                  <a:pt x="2427351" y="877570"/>
                </a:lnTo>
                <a:lnTo>
                  <a:pt x="2261742" y="852678"/>
                </a:lnTo>
                <a:lnTo>
                  <a:pt x="1764665" y="761618"/>
                </a:lnTo>
                <a:lnTo>
                  <a:pt x="1540891" y="662305"/>
                </a:lnTo>
                <a:cubicBezTo>
                  <a:pt x="1472311" y="619505"/>
                  <a:pt x="1500759" y="620903"/>
                  <a:pt x="1466342" y="620903"/>
                </a:cubicBezTo>
                <a:lnTo>
                  <a:pt x="1242695" y="546354"/>
                </a:lnTo>
                <a:cubicBezTo>
                  <a:pt x="1163320" y="502285"/>
                  <a:pt x="1196594" y="505079"/>
                  <a:pt x="1151509" y="505079"/>
                </a:cubicBezTo>
                <a:lnTo>
                  <a:pt x="919607" y="389128"/>
                </a:lnTo>
                <a:lnTo>
                  <a:pt x="662812" y="256667"/>
                </a:lnTo>
                <a:lnTo>
                  <a:pt x="571627" y="240030"/>
                </a:lnTo>
                <a:cubicBezTo>
                  <a:pt x="560451" y="237871"/>
                  <a:pt x="538480" y="231775"/>
                  <a:pt x="538480" y="231775"/>
                </a:cubicBezTo>
                <a:lnTo>
                  <a:pt x="430784" y="198755"/>
                </a:lnTo>
                <a:lnTo>
                  <a:pt x="240284" y="107569"/>
                </a:lnTo>
                <a:lnTo>
                  <a:pt x="107696" y="41402"/>
                </a:lnTo>
                <a:lnTo>
                  <a:pt x="16510" y="16510"/>
                </a:lnTo>
                <a:lnTo>
                  <a:pt x="0" y="0"/>
                </a:lnTo>
                <a:lnTo>
                  <a:pt x="0" y="99314"/>
                </a:lnTo>
                <a:lnTo>
                  <a:pt x="314833" y="223520"/>
                </a:lnTo>
                <a:lnTo>
                  <a:pt x="629666" y="364236"/>
                </a:lnTo>
                <a:lnTo>
                  <a:pt x="902970" y="463677"/>
                </a:lnTo>
                <a:lnTo>
                  <a:pt x="1110107" y="562991"/>
                </a:lnTo>
                <a:lnTo>
                  <a:pt x="1292352" y="637540"/>
                </a:lnTo>
                <a:lnTo>
                  <a:pt x="1499489" y="711961"/>
                </a:lnTo>
                <a:lnTo>
                  <a:pt x="1648587" y="770001"/>
                </a:lnTo>
                <a:lnTo>
                  <a:pt x="1830959" y="836168"/>
                </a:lnTo>
                <a:lnTo>
                  <a:pt x="2087753" y="861060"/>
                </a:lnTo>
                <a:lnTo>
                  <a:pt x="2261742" y="910717"/>
                </a:lnTo>
                <a:lnTo>
                  <a:pt x="2328036" y="952118"/>
                </a:lnTo>
                <a:lnTo>
                  <a:pt x="2477135" y="968629"/>
                </a:lnTo>
                <a:lnTo>
                  <a:pt x="2593086" y="1010030"/>
                </a:lnTo>
                <a:lnTo>
                  <a:pt x="2642742" y="1101090"/>
                </a:lnTo>
                <a:lnTo>
                  <a:pt x="2675890" y="1208786"/>
                </a:lnTo>
                <a:lnTo>
                  <a:pt x="2675890" y="1266698"/>
                </a:lnTo>
                <a:lnTo>
                  <a:pt x="2709036" y="1324610"/>
                </a:lnTo>
                <a:lnTo>
                  <a:pt x="2791968" y="1382649"/>
                </a:lnTo>
                <a:lnTo>
                  <a:pt x="2791968" y="1382649"/>
                </a:lnTo>
                <a:lnTo>
                  <a:pt x="2849880" y="1481963"/>
                </a:lnTo>
                <a:lnTo>
                  <a:pt x="2932811" y="1531620"/>
                </a:lnTo>
                <a:close/>
              </a:path>
            </a:pathLst>
          </a:custGeom>
          <a:solidFill>
            <a:srgbClr val="003300">
              <a:alpha val="5686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47"/>
          <p:cNvSpPr/>
          <p:nvPr/>
        </p:nvSpPr>
        <p:spPr>
          <a:xfrm>
            <a:off x="5404587" y="2239774"/>
            <a:ext cx="2724441" cy="1383266"/>
          </a:xfrm>
          <a:custGeom>
            <a:avLst/>
            <a:gdLst/>
            <a:ahLst/>
            <a:cxnLst/>
            <a:rect l="l" t="t" r="r" b="b"/>
            <a:pathLst>
              <a:path w="2170176" h="1101852">
                <a:moveTo>
                  <a:pt x="74549" y="91185"/>
                </a:moveTo>
                <a:lnTo>
                  <a:pt x="0" y="0"/>
                </a:lnTo>
                <a:lnTo>
                  <a:pt x="339598" y="41402"/>
                </a:lnTo>
                <a:lnTo>
                  <a:pt x="579755" y="99441"/>
                </a:lnTo>
                <a:lnTo>
                  <a:pt x="770382" y="115951"/>
                </a:lnTo>
                <a:lnTo>
                  <a:pt x="935990" y="149097"/>
                </a:lnTo>
                <a:lnTo>
                  <a:pt x="1068578" y="149097"/>
                </a:lnTo>
                <a:lnTo>
                  <a:pt x="1242441" y="207137"/>
                </a:lnTo>
                <a:lnTo>
                  <a:pt x="1391539" y="298196"/>
                </a:lnTo>
                <a:lnTo>
                  <a:pt x="1482725" y="397637"/>
                </a:lnTo>
                <a:cubicBezTo>
                  <a:pt x="1526413" y="458851"/>
                  <a:pt x="1507236" y="438912"/>
                  <a:pt x="1532382" y="463931"/>
                </a:cubicBezTo>
                <a:lnTo>
                  <a:pt x="1606931" y="488822"/>
                </a:lnTo>
                <a:lnTo>
                  <a:pt x="1722882" y="555117"/>
                </a:lnTo>
                <a:lnTo>
                  <a:pt x="1954784" y="729107"/>
                </a:lnTo>
                <a:lnTo>
                  <a:pt x="2037588" y="845058"/>
                </a:lnTo>
                <a:lnTo>
                  <a:pt x="2112137" y="952754"/>
                </a:lnTo>
                <a:lnTo>
                  <a:pt x="2170176" y="1101852"/>
                </a:lnTo>
                <a:lnTo>
                  <a:pt x="2095627" y="1076960"/>
                </a:lnTo>
                <a:lnTo>
                  <a:pt x="2095627" y="1076960"/>
                </a:lnTo>
                <a:lnTo>
                  <a:pt x="1971421" y="1068705"/>
                </a:lnTo>
                <a:lnTo>
                  <a:pt x="1979676" y="969264"/>
                </a:lnTo>
                <a:lnTo>
                  <a:pt x="1938274" y="894715"/>
                </a:lnTo>
                <a:lnTo>
                  <a:pt x="1797431" y="836803"/>
                </a:lnTo>
                <a:lnTo>
                  <a:pt x="1673225" y="729107"/>
                </a:lnTo>
                <a:lnTo>
                  <a:pt x="1590421" y="662813"/>
                </a:lnTo>
                <a:lnTo>
                  <a:pt x="1499235" y="563372"/>
                </a:lnTo>
                <a:lnTo>
                  <a:pt x="1424686" y="472185"/>
                </a:lnTo>
                <a:lnTo>
                  <a:pt x="1341882" y="372745"/>
                </a:lnTo>
                <a:lnTo>
                  <a:pt x="1217676" y="306578"/>
                </a:lnTo>
                <a:lnTo>
                  <a:pt x="1085088" y="289941"/>
                </a:lnTo>
                <a:lnTo>
                  <a:pt x="853186" y="240284"/>
                </a:lnTo>
                <a:lnTo>
                  <a:pt x="629539" y="198882"/>
                </a:lnTo>
                <a:lnTo>
                  <a:pt x="554990" y="190500"/>
                </a:lnTo>
                <a:lnTo>
                  <a:pt x="463804" y="165735"/>
                </a:lnTo>
                <a:lnTo>
                  <a:pt x="323088" y="132588"/>
                </a:lnTo>
                <a:lnTo>
                  <a:pt x="149098" y="91185"/>
                </a:lnTo>
                <a:lnTo>
                  <a:pt x="74549" y="91185"/>
                </a:lnTo>
                <a:close/>
              </a:path>
            </a:pathLst>
          </a:custGeom>
          <a:solidFill>
            <a:srgbClr val="003300">
              <a:alpha val="5686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48"/>
          <p:cNvSpPr/>
          <p:nvPr/>
        </p:nvSpPr>
        <p:spPr>
          <a:xfrm>
            <a:off x="3018962" y="4465029"/>
            <a:ext cx="1174724" cy="558663"/>
          </a:xfrm>
          <a:custGeom>
            <a:avLst/>
            <a:gdLst/>
            <a:ahLst/>
            <a:cxnLst/>
            <a:rect l="l" t="t" r="r" b="b"/>
            <a:pathLst>
              <a:path w="935736" h="445008">
                <a:moveTo>
                  <a:pt x="0" y="222504"/>
                </a:moveTo>
                <a:cubicBezTo>
                  <a:pt x="0" y="99568"/>
                  <a:pt x="209423" y="0"/>
                  <a:pt x="467867" y="0"/>
                </a:cubicBezTo>
                <a:cubicBezTo>
                  <a:pt x="726313" y="0"/>
                  <a:pt x="935736" y="99568"/>
                  <a:pt x="935736" y="222504"/>
                </a:cubicBezTo>
                <a:cubicBezTo>
                  <a:pt x="935736" y="345440"/>
                  <a:pt x="726313" y="445008"/>
                  <a:pt x="467867" y="445008"/>
                </a:cubicBezTo>
                <a:cubicBezTo>
                  <a:pt x="209423" y="445008"/>
                  <a:pt x="0" y="345440"/>
                  <a:pt x="0" y="222504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text 1"/>
          <p:cNvSpPr txBox="1"/>
          <p:nvPr/>
        </p:nvSpPr>
        <p:spPr>
          <a:xfrm>
            <a:off x="3106875" y="4668012"/>
            <a:ext cx="1080976" cy="152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89" b="1" spc="10" dirty="0">
                <a:latin typeface="Arial"/>
                <a:cs typeface="Arial"/>
              </a:rPr>
              <a:t>PROTECCION</a:t>
            </a:r>
            <a:endParaRPr sz="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36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1133475" y="1276351"/>
            <a:ext cx="1343025" cy="52101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1133475" y="899041"/>
            <a:ext cx="1004887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1412348" y="167759"/>
            <a:ext cx="913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0" u="none" strike="noStrike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COMPONENTE URBANÍSTICO DEL PUGS</a:t>
            </a:r>
            <a:endParaRPr lang="es-EC" b="1" dirty="0">
              <a:solidFill>
                <a:schemeClr val="accent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33476" y="899041"/>
            <a:ext cx="10039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b="1" dirty="0" smtClean="0">
                <a:latin typeface="Calibri" panose="020F0502020204030204" pitchFamily="34" charset="0"/>
              </a:rPr>
              <a:t>      COMPONENTE		</a:t>
            </a:r>
            <a:r>
              <a:rPr lang="es-EC" sz="1100" b="1" dirty="0">
                <a:latin typeface="Calibri" panose="020F0502020204030204" pitchFamily="34" charset="0"/>
              </a:rPr>
              <a:t>	</a:t>
            </a:r>
            <a:r>
              <a:rPr lang="es-EC" sz="1100" b="1" dirty="0" smtClean="0">
                <a:latin typeface="Calibri" panose="020F0502020204030204" pitchFamily="34" charset="0"/>
              </a:rPr>
              <a:t>       CONTENIDO			                                               RESPONSABLE</a:t>
            </a:r>
            <a:endParaRPr lang="es-EC" sz="11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936954"/>
              </p:ext>
            </p:extLst>
          </p:nvPr>
        </p:nvGraphicFramePr>
        <p:xfrm>
          <a:off x="1133476" y="1276348"/>
          <a:ext cx="10039350" cy="5234830"/>
        </p:xfrm>
        <a:graphic>
          <a:graphicData uri="http://schemas.openxmlformats.org/drawingml/2006/table">
            <a:tbl>
              <a:tblPr/>
              <a:tblGrid>
                <a:gridCol w="1352549"/>
                <a:gridCol w="619125"/>
                <a:gridCol w="6686550"/>
                <a:gridCol w="1381126"/>
              </a:tblGrid>
              <a:tr h="59001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Definición de polígonos de intervención territorial.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/ R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Identificación de características homogéneas de tipo geomorfológico, ambiental, paisajístico, urbanístico, socio-económico e histórico-cultural, así como de la capacidad de soporte del territorio, o de grandes obras de infraestructura con alto impacto sobre el territorio.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PUGS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58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Tratamientos urbanísticos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/ R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suelo urbano consolidado se aplicarán los tratamientos de conservación, sostenimiento o renovación.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70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suelo urbano no consolidado se aplicará los tratamientos de mejoramiento integral, consolidación o desarrollo.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35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el suelo rural de expansión urbana se aplicará el tratamiento de desarrollo.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45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el suelo urbano y rural de protección se aplicarán los tratamientos de conservación y recuperación.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02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el suelo rural de producción y de aprovechamiento extractivo se aplicarán los tratamientos de promoción productiva, recuperación o mitigación.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4060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Aprovechamiento de suelo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/ R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Usos de suelo: 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destinación asignada al suelo, conforme con su clasificación y </a:t>
                      </a:r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subclasificación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PUGS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general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426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Usos específicos: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principal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complementario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restringido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prohibido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644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Ocupación del suelo: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Distribución del volumen edificable en un terreno en consideración de criterios como altura, dimensionamiento y localización de volúmenes, forma de edificación, retiros y otras determinaciones de tipo morfológicos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946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Edificabilidad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Edificabilidad general máxima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Edificabilidad específica máxima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Edificabilidad básica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Conector recto 3"/>
          <p:cNvCxnSpPr/>
          <p:nvPr/>
        </p:nvCxnSpPr>
        <p:spPr>
          <a:xfrm>
            <a:off x="1133475" y="1276351"/>
            <a:ext cx="1003935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1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815</Words>
  <Application>Microsoft Office PowerPoint</Application>
  <PresentationFormat>Panorámica</PresentationFormat>
  <Paragraphs>149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Mauricio Ernesto Marin Echeverria</dc:creator>
  <cp:lastModifiedBy>Mauricio Ernesto Marin Echeverria</cp:lastModifiedBy>
  <cp:revision>57</cp:revision>
  <dcterms:created xsi:type="dcterms:W3CDTF">2019-07-01T14:17:27Z</dcterms:created>
  <dcterms:modified xsi:type="dcterms:W3CDTF">2019-07-30T19:32:54Z</dcterms:modified>
</cp:coreProperties>
</file>