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76" r:id="rId3"/>
    <p:sldId id="377" r:id="rId4"/>
    <p:sldId id="378" r:id="rId5"/>
    <p:sldId id="379" r:id="rId6"/>
    <p:sldId id="380"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50" r:id="rId2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1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o Jose Madera Arends" initials="RJM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B5"/>
    <a:srgbClr val="99CC00"/>
    <a:srgbClr val="0FDF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5" autoAdjust="0"/>
    <p:restoredTop sz="91479" autoAdjust="0"/>
  </p:normalViewPr>
  <p:slideViewPr>
    <p:cSldViewPr>
      <p:cViewPr varScale="1">
        <p:scale>
          <a:sx n="106" d="100"/>
          <a:sy n="106" d="100"/>
        </p:scale>
        <p:origin x="1950" y="114"/>
      </p:cViewPr>
      <p:guideLst>
        <p:guide orient="horz" pos="2160"/>
        <p:guide pos="2880"/>
        <p:guide orient="horz" pos="211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F8D439-B7C7-4743-8F5B-85F9017A9B97}" type="datetimeFigureOut">
              <a:rPr lang="es-EC" smtClean="0"/>
              <a:t>12/8/2019</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7E8B1-6C87-49DD-8FDE-3AAC4896FEA7}" type="slidenum">
              <a:rPr lang="es-EC" smtClean="0"/>
              <a:t>‹Nº›</a:t>
            </a:fld>
            <a:endParaRPr lang="es-EC"/>
          </a:p>
        </p:txBody>
      </p:sp>
    </p:spTree>
    <p:extLst>
      <p:ext uri="{BB962C8B-B14F-4D97-AF65-F5344CB8AC3E}">
        <p14:creationId xmlns:p14="http://schemas.microsoft.com/office/powerpoint/2010/main" val="2607772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revisar FECHAS…..ETC</a:t>
            </a:r>
            <a:endParaRPr lang="es-EC" dirty="0"/>
          </a:p>
        </p:txBody>
      </p:sp>
      <p:sp>
        <p:nvSpPr>
          <p:cNvPr id="4" name="3 Marcador de número de diapositiva"/>
          <p:cNvSpPr>
            <a:spLocks noGrp="1"/>
          </p:cNvSpPr>
          <p:nvPr>
            <p:ph type="sldNum" sz="quarter" idx="10"/>
          </p:nvPr>
        </p:nvSpPr>
        <p:spPr/>
        <p:txBody>
          <a:bodyPr/>
          <a:lstStyle/>
          <a:p>
            <a:fld id="{E138B0E1-61C6-44DD-BAD8-88A86887DF58}" type="slidenum">
              <a:rPr lang="es-EC" smtClean="0"/>
              <a:pPr/>
              <a:t>3</a:t>
            </a:fld>
            <a:endParaRPr lang="es-EC"/>
          </a:p>
        </p:txBody>
      </p:sp>
    </p:spTree>
    <p:extLst>
      <p:ext uri="{BB962C8B-B14F-4D97-AF65-F5344CB8AC3E}">
        <p14:creationId xmlns:p14="http://schemas.microsoft.com/office/powerpoint/2010/main" val="46017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E138B0E1-61C6-44DD-BAD8-88A86887DF58}" type="slidenum">
              <a:rPr lang="es-EC" smtClean="0"/>
              <a:pPr/>
              <a:t>4</a:t>
            </a:fld>
            <a:endParaRPr lang="es-EC"/>
          </a:p>
        </p:txBody>
      </p:sp>
    </p:spTree>
    <p:extLst>
      <p:ext uri="{BB962C8B-B14F-4D97-AF65-F5344CB8AC3E}">
        <p14:creationId xmlns:p14="http://schemas.microsoft.com/office/powerpoint/2010/main" val="33458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REV</a:t>
            </a:r>
            <a:endParaRPr lang="es-EC" dirty="0"/>
          </a:p>
        </p:txBody>
      </p:sp>
      <p:sp>
        <p:nvSpPr>
          <p:cNvPr id="4" name="3 Marcador de número de diapositiva"/>
          <p:cNvSpPr>
            <a:spLocks noGrp="1"/>
          </p:cNvSpPr>
          <p:nvPr>
            <p:ph type="sldNum" sz="quarter" idx="10"/>
          </p:nvPr>
        </p:nvSpPr>
        <p:spPr/>
        <p:txBody>
          <a:bodyPr/>
          <a:lstStyle/>
          <a:p>
            <a:fld id="{E138B0E1-61C6-44DD-BAD8-88A86887DF58}" type="slidenum">
              <a:rPr lang="es-EC" smtClean="0"/>
              <a:pPr/>
              <a:t>11</a:t>
            </a:fld>
            <a:endParaRPr lang="es-EC"/>
          </a:p>
        </p:txBody>
      </p:sp>
    </p:spTree>
    <p:extLst>
      <p:ext uri="{BB962C8B-B14F-4D97-AF65-F5344CB8AC3E}">
        <p14:creationId xmlns:p14="http://schemas.microsoft.com/office/powerpoint/2010/main" val="55739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26532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2551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29291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144793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167071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4052135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165608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34050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217315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83976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12/8/2019</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5811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7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13233"/>
            <a:ext cx="9180512" cy="6544767"/>
          </a:xfrm>
          <a:prstGeom prst="rect">
            <a:avLst/>
          </a:prstGeom>
        </p:spPr>
      </p:pic>
    </p:spTree>
    <p:extLst>
      <p:ext uri="{BB962C8B-B14F-4D97-AF65-F5344CB8AC3E}">
        <p14:creationId xmlns:p14="http://schemas.microsoft.com/office/powerpoint/2010/main" val="379013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990600"/>
            <a:ext cx="4876800" cy="4876800"/>
          </a:xfrm>
          <a:prstGeom prst="rect">
            <a:avLst/>
          </a:prstGeom>
        </p:spPr>
      </p:pic>
      <p:pic>
        <p:nvPicPr>
          <p:cNvPr id="4" name="Marcador de contenido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592" y="6093296"/>
            <a:ext cx="1873408" cy="600783"/>
          </a:xfrm>
          <a:prstGeom prst="rect">
            <a:avLst/>
          </a:prstGeom>
        </p:spPr>
      </p:pic>
    </p:spTree>
    <p:extLst>
      <p:ext uri="{BB962C8B-B14F-4D97-AF65-F5344CB8AC3E}">
        <p14:creationId xmlns:p14="http://schemas.microsoft.com/office/powerpoint/2010/main" val="2686536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57" y="34874"/>
            <a:ext cx="7905241" cy="461665"/>
          </a:xfrm>
          <a:prstGeom prst="rect">
            <a:avLst/>
          </a:prstGeom>
        </p:spPr>
        <p:txBody>
          <a:bodyPr wrap="none">
            <a:spAutoFit/>
          </a:bodyPr>
          <a:lstStyle/>
          <a:p>
            <a:r>
              <a:rPr lang="es-ES_tradnl" sz="2400" dirty="0" smtClean="0">
                <a:solidFill>
                  <a:srgbClr val="7F7F7F"/>
                </a:solidFill>
                <a:latin typeface="Helvetica Neue Bold Condensed"/>
                <a:cs typeface="Helvetica Neue Bold Condensed"/>
              </a:rPr>
              <a:t>ACCESIBILIDAD, MOVILIDAD Y ESTACIONAMIENTOS</a:t>
            </a:r>
            <a:endParaRPr lang="es-ES" sz="2400" dirty="0">
              <a:solidFill>
                <a:srgbClr val="7F7F7F"/>
              </a:solidFill>
              <a:latin typeface="Helvetica Neue Bold Condensed"/>
              <a:cs typeface="Helvetica Neue Bold Condensed"/>
            </a:endParaRPr>
          </a:p>
        </p:txBody>
      </p:sp>
      <p:sp>
        <p:nvSpPr>
          <p:cNvPr id="7" name="6 Llamada rectangular redondeada"/>
          <p:cNvSpPr/>
          <p:nvPr/>
        </p:nvSpPr>
        <p:spPr>
          <a:xfrm>
            <a:off x="4248424" y="3965645"/>
            <a:ext cx="1766919" cy="432048"/>
          </a:xfrm>
          <a:prstGeom prst="wedgeRoundRectCallout">
            <a:avLst>
              <a:gd name="adj1" fmla="val -72957"/>
              <a:gd name="adj2" fmla="val 13525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2"/>
          <a:stretch>
            <a:fillRect/>
          </a:stretch>
        </p:blipFill>
        <p:spPr>
          <a:xfrm>
            <a:off x="4355976" y="428580"/>
            <a:ext cx="4139952" cy="6429420"/>
          </a:xfrm>
          <a:prstGeom prst="rect">
            <a:avLst/>
          </a:prstGeom>
        </p:spPr>
      </p:pic>
      <p:sp>
        <p:nvSpPr>
          <p:cNvPr id="6" name="Rectángulo 5"/>
          <p:cNvSpPr/>
          <p:nvPr/>
        </p:nvSpPr>
        <p:spPr>
          <a:xfrm>
            <a:off x="123637" y="749203"/>
            <a:ext cx="4572000" cy="2354491"/>
          </a:xfrm>
          <a:prstGeom prst="rect">
            <a:avLst/>
          </a:prstGeom>
        </p:spPr>
        <p:txBody>
          <a:bodyPr>
            <a:spAutoFit/>
          </a:bodyPr>
          <a:lstStyle/>
          <a:p>
            <a:pPr marR="31115" algn="just">
              <a:spcAft>
                <a:spcPts val="600"/>
              </a:spcAft>
              <a:tabLst>
                <a:tab pos="630555" algn="l"/>
              </a:tabLst>
            </a:pPr>
            <a:r>
              <a:rPr lang="es-ES" dirty="0">
                <a:latin typeface="Times New Roman" panose="02020603050405020304" pitchFamily="18" charset="0"/>
                <a:ea typeface="Times New Roman" panose="02020603050405020304" pitchFamily="18" charset="0"/>
                <a:cs typeface="Times New Roman" panose="02020603050405020304" pitchFamily="18" charset="0"/>
              </a:rPr>
              <a:t>La única vía que permite la accesibilidad al proyecto es la calle 9na transversal, que constituye una vía de carácter local,  esta vía se integra a la Ruta Viva mediante un distribuidor de tráfico, siendo la vía principal de entrada y salida de flujo vehicular que generará el proyecto Ilaló – </a:t>
            </a:r>
            <a:r>
              <a:rPr lang="es-ES" dirty="0" err="1">
                <a:latin typeface="Times New Roman" panose="02020603050405020304" pitchFamily="18" charset="0"/>
                <a:ea typeface="Times New Roman" panose="02020603050405020304" pitchFamily="18" charset="0"/>
                <a:cs typeface="Times New Roman" panose="02020603050405020304" pitchFamily="18" charset="0"/>
              </a:rPr>
              <a:t>Nefol</a:t>
            </a:r>
            <a:r>
              <a:rPr lang="es-ES" dirty="0">
                <a:latin typeface="Times New Roman" panose="02020603050405020304" pitchFamily="18" charset="0"/>
                <a:ea typeface="Times New Roman" panose="02020603050405020304" pitchFamily="18" charset="0"/>
                <a:cs typeface="Times New Roman" panose="02020603050405020304" pitchFamily="18" charset="0"/>
              </a:rPr>
              <a:t>.</a:t>
            </a: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marR="31115" algn="just">
              <a:spcAft>
                <a:spcPts val="600"/>
              </a:spcAft>
              <a:tabLst>
                <a:tab pos="630555" algn="l"/>
              </a:tabLst>
            </a:pPr>
            <a:endParaRPr lang="es-ES" sz="1600" dirty="0" smtClean="0">
              <a:latin typeface="Arial" panose="020B0604020202020204" pitchFamily="34" charset="0"/>
              <a:ea typeface="Times New Roman" panose="02020603050405020304" pitchFamily="18" charset="0"/>
              <a:cs typeface="Arial" panose="020B0604020202020204" pitchFamily="34" charset="0"/>
            </a:endParaRPr>
          </a:p>
        </p:txBody>
      </p:sp>
      <p:pic>
        <p:nvPicPr>
          <p:cNvPr id="8" name="Imagen 7" descr="RED-VIAL-Y-RED-VIAL-DMQ.png"/>
          <p:cNvPicPr>
            <a:picLocks noChangeAspect="1"/>
          </p:cNvPicPr>
          <p:nvPr/>
        </p:nvPicPr>
        <p:blipFill rotWithShape="1">
          <a:blip r:embed="rId3">
            <a:extLst>
              <a:ext uri="{28A0092B-C50C-407E-A947-70E740481C1C}">
                <a14:useLocalDpi xmlns:a14="http://schemas.microsoft.com/office/drawing/2010/main" val="0"/>
              </a:ext>
            </a:extLst>
          </a:blip>
          <a:srcRect l="27722" t="37538" r="44686" b="27307"/>
          <a:stretch/>
        </p:blipFill>
        <p:spPr>
          <a:xfrm>
            <a:off x="112319" y="2852936"/>
            <a:ext cx="4248471" cy="3826862"/>
          </a:xfrm>
          <a:prstGeom prst="rect">
            <a:avLst/>
          </a:prstGeom>
        </p:spPr>
      </p:pic>
    </p:spTree>
    <p:extLst>
      <p:ext uri="{BB962C8B-B14F-4D97-AF65-F5344CB8AC3E}">
        <p14:creationId xmlns:p14="http://schemas.microsoft.com/office/powerpoint/2010/main" val="1305375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049" y="509518"/>
            <a:ext cx="8043099" cy="461665"/>
          </a:xfrm>
          <a:prstGeom prst="rect">
            <a:avLst/>
          </a:prstGeom>
        </p:spPr>
        <p:txBody>
          <a:bodyPr wrap="none">
            <a:spAutoFit/>
          </a:bodyPr>
          <a:lstStyle/>
          <a:p>
            <a:r>
              <a:rPr lang="es-ES_tradnl" sz="2400" b="1" dirty="0" smtClean="0">
                <a:solidFill>
                  <a:srgbClr val="7F7F7F"/>
                </a:solidFill>
                <a:latin typeface="Helvetica Neue Bold Condensed"/>
                <a:cs typeface="Helvetica Neue Bold Condensed"/>
              </a:rPr>
              <a:t>ACCESIBILIDAD, MOVILIDAD Y ESTACIONAMIENTOS</a:t>
            </a:r>
            <a:endParaRPr lang="es-ES" sz="2400" b="1" dirty="0">
              <a:solidFill>
                <a:srgbClr val="7F7F7F"/>
              </a:solidFill>
              <a:latin typeface="Helvetica Neue Bold Condensed"/>
              <a:cs typeface="Helvetica Neue Bold Condensed"/>
            </a:endParaRPr>
          </a:p>
        </p:txBody>
      </p:sp>
      <p:sp>
        <p:nvSpPr>
          <p:cNvPr id="4" name="Text Box 3"/>
          <p:cNvSpPr txBox="1">
            <a:spLocks noChangeArrowheads="1"/>
          </p:cNvSpPr>
          <p:nvPr/>
        </p:nvSpPr>
        <p:spPr bwMode="auto">
          <a:xfrm>
            <a:off x="7539129" y="4787900"/>
            <a:ext cx="1190625"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000" b="1" i="0" u="none" strike="noStrike" cap="none" normalizeH="0" baseline="0" smtClean="0">
                <a:ln>
                  <a:noFill/>
                </a:ln>
                <a:solidFill>
                  <a:srgbClr val="FFFFFF"/>
                </a:solidFill>
                <a:effectLst/>
                <a:latin typeface="Calibri" pitchFamily="34" charset="0"/>
                <a:cs typeface="Arial" pitchFamily="34" charset="0"/>
              </a:rPr>
              <a:t>UNIVERSIDAD SAN FRANCISCO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4 Rectángulo"/>
          <p:cNvSpPr/>
          <p:nvPr/>
        </p:nvSpPr>
        <p:spPr>
          <a:xfrm>
            <a:off x="357158" y="1628800"/>
            <a:ext cx="8372596" cy="3770263"/>
          </a:xfrm>
          <a:prstGeom prst="rect">
            <a:avLst/>
          </a:prstGeom>
        </p:spPr>
        <p:txBody>
          <a:bodyPr wrap="square">
            <a:spAutoFit/>
          </a:bodyPr>
          <a:lstStyle/>
          <a:p>
            <a:pPr marR="31115" algn="just">
              <a:spcAft>
                <a:spcPts val="600"/>
              </a:spcAft>
              <a:tabLst>
                <a:tab pos="630555" algn="l"/>
              </a:tabLst>
            </a:pPr>
            <a:r>
              <a:rPr lang="es-ES" sz="2400" b="1"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Total de estacionamientos: </a:t>
            </a:r>
            <a:r>
              <a:rPr lang="es-ES" sz="2400" dirty="0" smtClean="0">
                <a:latin typeface="Times New Roman" panose="02020603050405020304" pitchFamily="18" charset="0"/>
                <a:ea typeface="Times New Roman" panose="02020603050405020304" pitchFamily="18" charset="0"/>
                <a:cs typeface="Times New Roman" panose="02020603050405020304" pitchFamily="18" charset="0"/>
              </a:rPr>
              <a:t>207 </a:t>
            </a:r>
            <a:r>
              <a:rPr lang="es-ES" sz="2400" dirty="0">
                <a:latin typeface="Times New Roman" panose="02020603050405020304" pitchFamily="18" charset="0"/>
                <a:ea typeface="Times New Roman" panose="02020603050405020304" pitchFamily="18" charset="0"/>
                <a:cs typeface="Times New Roman" panose="02020603050405020304" pitchFamily="18" charset="0"/>
              </a:rPr>
              <a:t>plazas </a:t>
            </a:r>
            <a:r>
              <a:rPr lang="es-ES" sz="2400" dirty="0" smtClean="0">
                <a:latin typeface="Times New Roman" panose="02020603050405020304" pitchFamily="18" charset="0"/>
                <a:ea typeface="Times New Roman" panose="02020603050405020304" pitchFamily="18" charset="0"/>
                <a:cs typeface="Times New Roman" panose="02020603050405020304" pitchFamily="18" charset="0"/>
              </a:rPr>
              <a:t>para </a:t>
            </a:r>
            <a:r>
              <a:rPr lang="es-ES" sz="2400" dirty="0">
                <a:latin typeface="Times New Roman" panose="02020603050405020304" pitchFamily="18" charset="0"/>
                <a:ea typeface="Times New Roman" panose="02020603050405020304" pitchFamily="18" charset="0"/>
                <a:cs typeface="Times New Roman" panose="02020603050405020304" pitchFamily="18" charset="0"/>
              </a:rPr>
              <a:t>vehículos livianos, considerando que cada departamento contará en promedio con 2.75 plazas, más un 10% adicional para visitas.</a:t>
            </a:r>
            <a:endParaRPr lang="es-EC" sz="2400" dirty="0">
              <a:latin typeface="Times New Roman" panose="02020603050405020304" pitchFamily="18" charset="0"/>
              <a:ea typeface="Times New Roman" panose="02020603050405020304" pitchFamily="18" charset="0"/>
              <a:cs typeface="Times New Roman" panose="02020603050405020304" pitchFamily="18" charset="0"/>
            </a:endParaRPr>
          </a:p>
          <a:p>
            <a:pPr marR="31115" algn="just">
              <a:spcAft>
                <a:spcPts val="600"/>
              </a:spcAft>
              <a:tabLst>
                <a:tab pos="540385" algn="l"/>
              </a:tabLst>
            </a:pPr>
            <a:endParaRPr lang="es-MX" sz="2400" dirty="0">
              <a:latin typeface="Times New Roman" panose="02020603050405020304" pitchFamily="18" charset="0"/>
              <a:ea typeface="Times New Roman" panose="02020603050405020304" pitchFamily="18" charset="0"/>
              <a:cs typeface="Times New Roman" panose="02020603050405020304" pitchFamily="18" charset="0"/>
            </a:endParaRPr>
          </a:p>
          <a:p>
            <a:pPr marR="31115" algn="just">
              <a:spcAft>
                <a:spcPts val="600"/>
              </a:spcAft>
              <a:tabLst>
                <a:tab pos="540385" algn="l"/>
              </a:tabLst>
            </a:pPr>
            <a:r>
              <a:rPr lang="es-MX" sz="1600" dirty="0">
                <a:latin typeface="Times New Roman" panose="02020603050405020304" pitchFamily="18" charset="0"/>
                <a:ea typeface="Times New Roman" panose="02020603050405020304" pitchFamily="18" charset="0"/>
                <a:cs typeface="Times New Roman" panose="02020603050405020304" pitchFamily="18" charset="0"/>
              </a:rPr>
              <a:t>El análisis del proyecto realizado por la Secretaría de Movilidad ha sido realizado a nivel de Plan Masa;  para la aprobación del proyecto, los promotores deberán presentar los estudios definitivos y cumplir con lo descrito en el informe No. SM-0122/2016, contenido en el oficio No. SM-1895-2016, de fecha 21 de noviembre de 2016.</a:t>
            </a:r>
            <a:endParaRPr lang="es-EC" sz="16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s-EC" sz="2400" dirty="0"/>
          </a:p>
          <a:p>
            <a:pPr lvl="4" defTabSz="914400" eaLnBrk="0" fontAlgn="base" hangingPunct="0">
              <a:spcBef>
                <a:spcPct val="0"/>
              </a:spcBef>
              <a:spcAft>
                <a:spcPct val="0"/>
              </a:spcAft>
            </a:pPr>
            <a:endParaRPr lang="es-EC" sz="2000" dirty="0" smtClean="0">
              <a:latin typeface="Arial" pitchFamily="34" charset="0"/>
              <a:ea typeface="Times New Roman" pitchFamily="18" charset="0"/>
              <a:cs typeface="Arial" pitchFamily="34" charset="0"/>
            </a:endParaRPr>
          </a:p>
          <a:p>
            <a:pPr lvl="4" defTabSz="914400" eaLnBrk="0" fontAlgn="base" hangingPunct="0">
              <a:spcBef>
                <a:spcPct val="0"/>
              </a:spcBef>
              <a:spcAft>
                <a:spcPct val="0"/>
              </a:spcAft>
            </a:pPr>
            <a:endParaRPr lang="es-EC" sz="2000" dirty="0" smtClean="0">
              <a:latin typeface="Arial" pitchFamily="34" charset="0"/>
              <a:cs typeface="Arial" pitchFamily="34" charset="0"/>
            </a:endParaRPr>
          </a:p>
        </p:txBody>
      </p:sp>
    </p:spTree>
    <p:extLst>
      <p:ext uri="{BB962C8B-B14F-4D97-AF65-F5344CB8AC3E}">
        <p14:creationId xmlns:p14="http://schemas.microsoft.com/office/powerpoint/2010/main" val="63098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
          <p:cNvSpPr/>
          <p:nvPr/>
        </p:nvSpPr>
        <p:spPr>
          <a:xfrm>
            <a:off x="51945" y="194722"/>
            <a:ext cx="5724324" cy="461665"/>
          </a:xfrm>
          <a:prstGeom prst="rect">
            <a:avLst/>
          </a:prstGeom>
        </p:spPr>
        <p:txBody>
          <a:bodyPr wrap="none">
            <a:spAutoFit/>
          </a:bodyPr>
          <a:lstStyle/>
          <a:p>
            <a:r>
              <a:rPr lang="es-ES_tradnl" sz="2400" dirty="0" smtClean="0">
                <a:solidFill>
                  <a:srgbClr val="7F7F7F"/>
                </a:solidFill>
                <a:latin typeface="Helvetica Neue Bold Condensed"/>
                <a:cs typeface="Helvetica Neue Bold Condensed"/>
              </a:rPr>
              <a:t>ESPACIO PÚBLICO Y ÁREAS VERDES</a:t>
            </a:r>
            <a:endParaRPr lang="es-ES" sz="2400" dirty="0">
              <a:solidFill>
                <a:srgbClr val="7F7F7F"/>
              </a:solidFill>
              <a:latin typeface="Helvetica Neue Bold Condensed"/>
              <a:cs typeface="Helvetica Neue Bold Condensed"/>
            </a:endParaRPr>
          </a:p>
        </p:txBody>
      </p:sp>
      <p:pic>
        <p:nvPicPr>
          <p:cNvPr id="2" name="Imagen 1"/>
          <p:cNvPicPr>
            <a:picLocks noChangeAspect="1"/>
          </p:cNvPicPr>
          <p:nvPr/>
        </p:nvPicPr>
        <p:blipFill>
          <a:blip r:embed="rId2"/>
          <a:stretch>
            <a:fillRect/>
          </a:stretch>
        </p:blipFill>
        <p:spPr>
          <a:xfrm>
            <a:off x="4788024" y="707330"/>
            <a:ext cx="4240739" cy="5979960"/>
          </a:xfrm>
          <a:prstGeom prst="rect">
            <a:avLst/>
          </a:prstGeom>
        </p:spPr>
      </p:pic>
      <p:sp>
        <p:nvSpPr>
          <p:cNvPr id="3" name="Rectángulo 2"/>
          <p:cNvSpPr/>
          <p:nvPr/>
        </p:nvSpPr>
        <p:spPr>
          <a:xfrm>
            <a:off x="179512" y="1232532"/>
            <a:ext cx="4139952" cy="3821559"/>
          </a:xfrm>
          <a:prstGeom prst="rect">
            <a:avLst/>
          </a:prstGeom>
        </p:spPr>
        <p:txBody>
          <a:bodyPr wrap="square">
            <a:spAutoFit/>
          </a:bodyPr>
          <a:lstStyle/>
          <a:p>
            <a:pPr algn="just">
              <a:spcAft>
                <a:spcPts val="10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El proyecto Ilaló - </a:t>
            </a:r>
            <a:r>
              <a:rPr lang="es-EC" dirty="0" err="1">
                <a:latin typeface="Times New Roman" panose="02020603050405020304" pitchFamily="18" charset="0"/>
                <a:ea typeface="Times New Roman" panose="02020603050405020304" pitchFamily="18" charset="0"/>
                <a:cs typeface="Times New Roman" panose="02020603050405020304" pitchFamily="18" charset="0"/>
              </a:rPr>
              <a:t>Nefol</a:t>
            </a:r>
            <a:r>
              <a:rPr lang="es-EC" dirty="0">
                <a:latin typeface="Times New Roman" panose="02020603050405020304" pitchFamily="18" charset="0"/>
                <a:ea typeface="Times New Roman" panose="02020603050405020304" pitchFamily="18" charset="0"/>
                <a:cs typeface="Times New Roman" panose="02020603050405020304" pitchFamily="18" charset="0"/>
              </a:rPr>
              <a:t>, genera una superficie de 13.429, 84 m² de área verde comunal,  cuyo mantenimiento estará a cargo de los futuros propietarios de las </a:t>
            </a:r>
            <a:r>
              <a:rPr lang="es-EC" dirty="0" smtClean="0">
                <a:latin typeface="Times New Roman" panose="02020603050405020304" pitchFamily="18" charset="0"/>
                <a:ea typeface="Times New Roman" panose="02020603050405020304" pitchFamily="18" charset="0"/>
                <a:cs typeface="Times New Roman" panose="02020603050405020304" pitchFamily="18" charset="0"/>
              </a:rPr>
              <a:t>edificaciones.</a:t>
            </a:r>
          </a:p>
          <a:p>
            <a:pPr algn="just">
              <a:spcAft>
                <a:spcPts val="1000"/>
              </a:spcAft>
            </a:pPr>
            <a:r>
              <a:rPr lang="es-EC" dirty="0" smtClean="0">
                <a:latin typeface="Times New Roman" panose="02020603050405020304" pitchFamily="18" charset="0"/>
                <a:ea typeface="Times New Roman" panose="02020603050405020304" pitchFamily="18" charset="0"/>
                <a:cs typeface="Times New Roman" panose="02020603050405020304" pitchFamily="18" charset="0"/>
              </a:rPr>
              <a:t> Adicionalmente </a:t>
            </a:r>
            <a:r>
              <a:rPr lang="es-EC" dirty="0">
                <a:latin typeface="Times New Roman" panose="02020603050405020304" pitchFamily="18" charset="0"/>
                <a:ea typeface="Times New Roman" panose="02020603050405020304" pitchFamily="18" charset="0"/>
                <a:cs typeface="Times New Roman" panose="02020603050405020304" pitchFamily="18" charset="0"/>
              </a:rPr>
              <a:t>el proyecto plantea la conservación del área natural “Quebrada del Corro” con una superficie de 15.867 m², con una sustitución de eucaliptos existentes por especies nativas en un área de  5.000 m²,  además de la creación de un senderó ecológico sobre el borde superior de la Quebrada del </a:t>
            </a:r>
            <a:r>
              <a:rPr lang="es-EC" dirty="0" smtClean="0">
                <a:latin typeface="Times New Roman" panose="02020603050405020304" pitchFamily="18" charset="0"/>
                <a:ea typeface="Times New Roman" panose="02020603050405020304" pitchFamily="18" charset="0"/>
                <a:cs typeface="Times New Roman" panose="02020603050405020304" pitchFamily="18" charset="0"/>
              </a:rPr>
              <a:t>Corro</a:t>
            </a:r>
            <a:r>
              <a:rPr lang="es-EC" dirty="0">
                <a:latin typeface="Times New Roman" panose="02020603050405020304" pitchFamily="18" charset="0"/>
                <a:ea typeface="Times New Roman" panose="02020603050405020304" pitchFamily="18" charset="0"/>
                <a:cs typeface="Times New Roman" panose="02020603050405020304" pitchFamily="18" charset="0"/>
              </a:rPr>
              <a:t>.</a:t>
            </a:r>
            <a:endParaRPr lang="es-EC"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439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323528" y="908720"/>
          <a:ext cx="8496944" cy="2270760"/>
        </p:xfrm>
        <a:graphic>
          <a:graphicData uri="http://schemas.openxmlformats.org/drawingml/2006/table">
            <a:tbl>
              <a:tblPr firstRow="1" bandRow="1">
                <a:tableStyleId>{7DF18680-E054-41AD-8BC1-D1AEF772440D}</a:tableStyleId>
              </a:tblPr>
              <a:tblGrid>
                <a:gridCol w="8496944"/>
              </a:tblGrid>
              <a:tr h="370840">
                <a:tc>
                  <a:txBody>
                    <a:bodyPr/>
                    <a:lstStyle/>
                    <a:p>
                      <a:r>
                        <a:rPr lang="es-EC" sz="1600" dirty="0" smtClean="0"/>
                        <a:t>En el área natural </a:t>
                      </a:r>
                      <a:endParaRPr lang="es-EC"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Conservación del área natural “Quebrada del Corro” en 15.867 m².</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Construcción de un cerramiento verde de protección que colinda con la Quebrada del Corro y el intercambiador Inter Valles, en aproximadamente 50 m.</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Sistema de riego contra incendios en el borde de la Quebrada del Corro</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Sustitución de eucaliptos existentes en la Quebrada del Corro por especias nativas en un área aproximada de 5.000 m².</a:t>
                      </a:r>
                    </a:p>
                  </a:txBody>
                  <a:tcPr/>
                </a:tc>
              </a:tr>
            </a:tbl>
          </a:graphicData>
        </a:graphic>
      </p:graphicFrame>
      <p:graphicFrame>
        <p:nvGraphicFramePr>
          <p:cNvPr id="3" name="Tabla 2"/>
          <p:cNvGraphicFramePr>
            <a:graphicFrameLocks noGrp="1"/>
          </p:cNvGraphicFramePr>
          <p:nvPr>
            <p:extLst/>
          </p:nvPr>
        </p:nvGraphicFramePr>
        <p:xfrm>
          <a:off x="323528" y="3212976"/>
          <a:ext cx="8424936" cy="2641600"/>
        </p:xfrm>
        <a:graphic>
          <a:graphicData uri="http://schemas.openxmlformats.org/drawingml/2006/table">
            <a:tbl>
              <a:tblPr firstRow="1" bandRow="1">
                <a:tableStyleId>{5C22544A-7EE6-4342-B048-85BDC9FD1C3A}</a:tableStyleId>
              </a:tblPr>
              <a:tblGrid>
                <a:gridCol w="8424936"/>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En el área útil:</a:t>
                      </a:r>
                    </a:p>
                  </a:txBody>
                  <a:tcPr/>
                </a:tc>
              </a:tr>
              <a:tr h="370840">
                <a:tc>
                  <a:txBody>
                    <a:bodyPr/>
                    <a:lstStyle/>
                    <a:p>
                      <a:pPr lvl="0"/>
                      <a:r>
                        <a:rPr lang="es-EC" sz="1600" dirty="0" smtClean="0"/>
                        <a:t>Conservación de 27 especies arbóreas de características patrimoniales.</a:t>
                      </a:r>
                      <a:endParaRPr lang="es-EC"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Construcción de barreras vivas con vegetación arbórea y arbustiva de 15 m. de ancho a lo largo del borde de talud colindante al intercambiador.</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Creación de un sendero ecológico que bordea la Quebrada del Corro, que tiene una longitud de 500 metros, con fines recreacionales y mantenimiento.</a:t>
                      </a:r>
                    </a:p>
                  </a:txBody>
                  <a:tcPr/>
                </a:tc>
              </a:tr>
              <a:tr h="370840">
                <a:tc>
                  <a:txBody>
                    <a:bodyPr/>
                    <a:lstStyle/>
                    <a:p>
                      <a:r>
                        <a:rPr lang="es-EC" sz="1600" dirty="0" smtClean="0"/>
                        <a:t>Cubrimiento de talud con vegetación rastrera que mitigue su impacto visual.</a:t>
                      </a:r>
                      <a:endParaRPr lang="es-EC"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Arborización y mantenimiento de la acera del lindero del predio.</a:t>
                      </a:r>
                    </a:p>
                  </a:txBody>
                  <a:tcPr/>
                </a:tc>
              </a:tr>
            </a:tbl>
          </a:graphicData>
        </a:graphic>
      </p:graphicFrame>
      <p:graphicFrame>
        <p:nvGraphicFramePr>
          <p:cNvPr id="4" name="Tabla 3"/>
          <p:cNvGraphicFramePr>
            <a:graphicFrameLocks noGrp="1"/>
          </p:cNvGraphicFramePr>
          <p:nvPr>
            <p:extLst/>
          </p:nvPr>
        </p:nvGraphicFramePr>
        <p:xfrm>
          <a:off x="323528" y="5908040"/>
          <a:ext cx="8424936" cy="949960"/>
        </p:xfrm>
        <a:graphic>
          <a:graphicData uri="http://schemas.openxmlformats.org/drawingml/2006/table">
            <a:tbl>
              <a:tblPr firstRow="1" bandRow="1">
                <a:tableStyleId>{69C7853C-536D-4A76-A0AE-DD22124D55A5}</a:tableStyleId>
              </a:tblPr>
              <a:tblGrid>
                <a:gridCol w="8424936"/>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En el área del intercambiador:</a:t>
                      </a:r>
                    </a:p>
                  </a:txBody>
                  <a:tcPr/>
                </a:tc>
              </a:tr>
              <a:tr h="370840">
                <a:tc>
                  <a:txBody>
                    <a:bodyPr/>
                    <a:lstStyle/>
                    <a:p>
                      <a:pPr lvl="0"/>
                      <a:r>
                        <a:rPr lang="es-EC" sz="1600" dirty="0" smtClean="0"/>
                        <a:t>Diseño paisajístico y arborización del intercambiador Inter Valles de la Ruta Viva, en una superficie de 4.800 m².</a:t>
                      </a:r>
                    </a:p>
                  </a:txBody>
                  <a:tcPr/>
                </a:tc>
              </a:tr>
            </a:tbl>
          </a:graphicData>
        </a:graphic>
      </p:graphicFrame>
      <p:sp>
        <p:nvSpPr>
          <p:cNvPr id="5" name="Rectángulo 1"/>
          <p:cNvSpPr/>
          <p:nvPr/>
        </p:nvSpPr>
        <p:spPr>
          <a:xfrm>
            <a:off x="0" y="0"/>
            <a:ext cx="6369436" cy="492443"/>
          </a:xfrm>
          <a:prstGeom prst="rect">
            <a:avLst/>
          </a:prstGeom>
        </p:spPr>
        <p:txBody>
          <a:bodyPr wrap="none">
            <a:spAutoFit/>
          </a:bodyPr>
          <a:lstStyle/>
          <a:p>
            <a:r>
              <a:rPr lang="es-ES" sz="2600" b="1" dirty="0" smtClean="0">
                <a:solidFill>
                  <a:schemeClr val="tx1">
                    <a:lumMod val="50000"/>
                    <a:lumOff val="50000"/>
                  </a:schemeClr>
                </a:solidFill>
                <a:latin typeface="Helvetica Neue Bold Condensed"/>
                <a:cs typeface="Helvetica Neue Bold Condensed"/>
              </a:rPr>
              <a:t>COMPROMISO DE LOS PROMOTORES</a:t>
            </a:r>
            <a:endParaRPr lang="es-ES" sz="2600" b="1" dirty="0">
              <a:solidFill>
                <a:schemeClr val="tx1">
                  <a:lumMod val="50000"/>
                  <a:lumOff val="50000"/>
                </a:schemeClr>
              </a:solidFill>
              <a:latin typeface="Helvetica Neue Bold Condensed"/>
              <a:cs typeface="Helvetica Neue Bold Condensed"/>
            </a:endParaRPr>
          </a:p>
        </p:txBody>
      </p:sp>
      <p:sp>
        <p:nvSpPr>
          <p:cNvPr id="7" name="Rectángulo 1"/>
          <p:cNvSpPr/>
          <p:nvPr/>
        </p:nvSpPr>
        <p:spPr>
          <a:xfrm>
            <a:off x="251520" y="544188"/>
            <a:ext cx="3672737" cy="369332"/>
          </a:xfrm>
          <a:prstGeom prst="rect">
            <a:avLst/>
          </a:prstGeom>
        </p:spPr>
        <p:txBody>
          <a:bodyPr wrap="none">
            <a:spAutoFit/>
          </a:bodyPr>
          <a:lstStyle/>
          <a:p>
            <a:r>
              <a:rPr lang="es-ES" b="1" dirty="0" smtClean="0">
                <a:latin typeface="Helvetica Neue Bold Condensed"/>
                <a:cs typeface="Helvetica Neue Bold Condensed"/>
              </a:rPr>
              <a:t>COMPROMISOS AMBIENTALES</a:t>
            </a:r>
            <a:endParaRPr lang="es-ES" b="1" dirty="0">
              <a:latin typeface="Helvetica Neue Bold Condensed"/>
              <a:cs typeface="Helvetica Neue Bold Condensed"/>
            </a:endParaRPr>
          </a:p>
        </p:txBody>
      </p:sp>
    </p:spTree>
    <p:extLst>
      <p:ext uri="{BB962C8B-B14F-4D97-AF65-F5344CB8AC3E}">
        <p14:creationId xmlns:p14="http://schemas.microsoft.com/office/powerpoint/2010/main" val="420558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5536" y="260648"/>
            <a:ext cx="8280920" cy="1159548"/>
          </a:xfrm>
          <a:prstGeom prst="rect">
            <a:avLst/>
          </a:prstGeom>
        </p:spPr>
        <p:txBody>
          <a:bodyPr wrap="square">
            <a:spAutoFit/>
          </a:bodyPr>
          <a:lstStyle/>
          <a:p>
            <a:pPr marL="304800">
              <a:lnSpc>
                <a:spcPct val="115000"/>
              </a:lnSpc>
              <a:spcAft>
                <a:spcPts val="0"/>
              </a:spcAft>
            </a:pPr>
            <a:r>
              <a:rPr lang="es-EC" b="1" dirty="0">
                <a:ea typeface="Times New Roman" panose="02020603050405020304" pitchFamily="18" charset="0"/>
                <a:cs typeface="Times New Roman" panose="02020603050405020304" pitchFamily="18" charset="0"/>
              </a:rPr>
              <a:t> </a:t>
            </a:r>
            <a:endParaRPr lang="es-EC" dirty="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
            </a:pPr>
            <a:endParaRPr lang="es-EC" dirty="0">
              <a:ea typeface="Times New Roman" panose="02020603050405020304" pitchFamily="18" charset="0"/>
              <a:cs typeface="Times New Roman" panose="02020603050405020304" pitchFamily="18" charset="0"/>
            </a:endParaRPr>
          </a:p>
          <a:p>
            <a:pPr>
              <a:lnSpc>
                <a:spcPct val="115000"/>
              </a:lnSpc>
              <a:spcAft>
                <a:spcPts val="1000"/>
              </a:spcAft>
            </a:pPr>
            <a:r>
              <a:rPr lang="es-EC" sz="11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nvPr>
        </p:nvGraphicFramePr>
        <p:xfrm>
          <a:off x="467544" y="836712"/>
          <a:ext cx="8352928" cy="4485640"/>
        </p:xfrm>
        <a:graphic>
          <a:graphicData uri="http://schemas.openxmlformats.org/drawingml/2006/table">
            <a:tbl>
              <a:tblPr firstRow="1" bandRow="1">
                <a:tableStyleId>{93296810-A885-4BE3-A3E7-6D5BEEA58F35}</a:tableStyleId>
              </a:tblPr>
              <a:tblGrid>
                <a:gridCol w="8352928"/>
              </a:tblGrid>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C" dirty="0" smtClean="0"/>
                        <a:t>COMPROMISOS EN CUANTO A MOVILIDAD</a:t>
                      </a:r>
                      <a:endParaRPr lang="es-EC" dirty="0" smtClean="0">
                        <a:ea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En la intersección de la calle 9na transversal con la rampa de ingreso a la Ruta Viva, se realizará una reconfiguración mediante isletas que brinden facilidad de los giros dentro de la intersección,  y además la implantación de señalización y restricción de velocidad a 35 km/h.</a:t>
                      </a:r>
                    </a:p>
                    <a:p>
                      <a:endParaRPr lang="es-EC"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Se realizarán mejoras a la capa de rodadura de la vía de acceso, desde el proyecto hasta el portón de ingreso.  Este mejoramiento se realizará una vez que se defina el inicio del proyecto y permitirá una mejor circulación de peatones y los vehículos por la vía de acceso. </a:t>
                      </a:r>
                    </a:p>
                    <a:p>
                      <a:endParaRPr lang="es-EC"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Al momento de construir el portón de entrada al Proyecto, se implantará una señal preventiva “Luz Alarma” cerca del ingreso y salida de vehículos del proyecto para poner sobre aviso a los peatones y así evitar accidentes.</a:t>
                      </a:r>
                    </a:p>
                    <a:p>
                      <a:endParaRPr lang="es-EC" dirty="0"/>
                    </a:p>
                  </a:txBody>
                  <a:tcPr/>
                </a:tc>
              </a:tr>
            </a:tbl>
          </a:graphicData>
        </a:graphic>
      </p:graphicFrame>
    </p:spTree>
    <p:extLst>
      <p:ext uri="{BB962C8B-B14F-4D97-AF65-F5344CB8AC3E}">
        <p14:creationId xmlns:p14="http://schemas.microsoft.com/office/powerpoint/2010/main" val="1382320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92201"/>
            <a:ext cx="9108951" cy="707886"/>
          </a:xfrm>
          <a:prstGeom prst="rect">
            <a:avLst/>
          </a:prstGeom>
        </p:spPr>
        <p:txBody>
          <a:bodyPr wrap="square">
            <a:spAutoFit/>
          </a:bodyPr>
          <a:lstStyle/>
          <a:p>
            <a:r>
              <a:rPr lang="es-EC" sz="2000" dirty="0"/>
              <a:t> </a:t>
            </a:r>
            <a:r>
              <a:rPr lang="es-MX" sz="2000" b="1" dirty="0" smtClean="0"/>
              <a:t>CONCESIÓN </a:t>
            </a:r>
            <a:r>
              <a:rPr lang="es-MX" sz="2000" b="1" dirty="0"/>
              <a:t>ONEROSA DE DERECHOS Y FORMA DE PAGO</a:t>
            </a:r>
            <a:endParaRPr lang="es-EC" sz="2000" dirty="0"/>
          </a:p>
          <a:p>
            <a:endParaRPr lang="es-ES" sz="2000" b="1" dirty="0">
              <a:solidFill>
                <a:schemeClr val="tx1">
                  <a:lumMod val="65000"/>
                  <a:lumOff val="35000"/>
                </a:schemeClr>
              </a:solidFill>
              <a:latin typeface="Helvetica Neue Bold Condensed"/>
              <a:cs typeface="Helvetica Neue Bold Condensed"/>
            </a:endParaRPr>
          </a:p>
        </p:txBody>
      </p:sp>
      <p:sp>
        <p:nvSpPr>
          <p:cNvPr id="4" name="Rectángulo 3"/>
          <p:cNvSpPr/>
          <p:nvPr/>
        </p:nvSpPr>
        <p:spPr>
          <a:xfrm>
            <a:off x="387139" y="663056"/>
            <a:ext cx="8433333" cy="3470694"/>
          </a:xfrm>
          <a:prstGeom prst="rect">
            <a:avLst/>
          </a:prstGeom>
        </p:spPr>
        <p:txBody>
          <a:bodyPr wrap="square">
            <a:spAutoFit/>
          </a:bodyPr>
          <a:lstStyle/>
          <a:p>
            <a:pPr algn="just">
              <a:lnSpc>
                <a:spcPct val="115000"/>
              </a:lnSpc>
              <a:spcAft>
                <a:spcPts val="1000"/>
              </a:spcAft>
            </a:pPr>
            <a:r>
              <a:rPr lang="es-EC" sz="1600" b="1" dirty="0">
                <a:latin typeface="Times New Roman" panose="02020603050405020304" pitchFamily="18" charset="0"/>
                <a:ea typeface="Times New Roman" panose="02020603050405020304" pitchFamily="18" charset="0"/>
                <a:cs typeface="Times New Roman" panose="02020603050405020304" pitchFamily="18" charset="0"/>
              </a:rPr>
              <a:t>Cálculo de la Concesión Onerosa de Derechos (COD) por Cambio de uso de suelo.-</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La cuantía de la COD correspondiente al cambio de uso de suelo se determina en función del literal a,  del artículo 9 de la Ordenanza Metropolitana No. 183, aprobada el 13 de septiembre de 2017; y,  corresponde a la aplicación de la fórmula prevista en dicho artículo, en correspondencia al cambio de uso requerido por el proyecto Ilaló – </a:t>
            </a:r>
            <a:r>
              <a:rPr lang="es-EC" sz="1600" dirty="0" err="1">
                <a:latin typeface="Times New Roman" panose="02020603050405020304" pitchFamily="18" charset="0"/>
                <a:ea typeface="Times New Roman" panose="02020603050405020304" pitchFamily="18" charset="0"/>
                <a:cs typeface="Times New Roman" panose="02020603050405020304" pitchFamily="18" charset="0"/>
              </a:rPr>
              <a:t>Nefol</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es de Residencial Urbano 1 (RU1),  zonificación A2 (A1002-35)  a  Residencial urbano 2 (RU2),  zonificación </a:t>
            </a:r>
            <a:r>
              <a:rPr lang="es-EC" sz="1600" dirty="0" smtClean="0">
                <a:latin typeface="Times New Roman" panose="02020603050405020304" pitchFamily="18" charset="0"/>
                <a:ea typeface="Times New Roman" panose="02020603050405020304" pitchFamily="18" charset="0"/>
                <a:cs typeface="Times New Roman" panose="02020603050405020304" pitchFamily="18" charset="0"/>
              </a:rPr>
              <a:t>A404-50.</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marL="449580">
              <a:lnSpc>
                <a:spcPct val="115000"/>
              </a:lnSpc>
              <a:spcAft>
                <a:spcPts val="0"/>
              </a:spcAft>
            </a:pPr>
            <a:r>
              <a:rPr lang="es-EC" sz="1600" dirty="0" err="1">
                <a:latin typeface="Times New Roman" panose="02020603050405020304" pitchFamily="18" charset="0"/>
                <a:ea typeface="Times New Roman" panose="02020603050405020304" pitchFamily="18" charset="0"/>
                <a:cs typeface="Times New Roman" panose="02020603050405020304" pitchFamily="18" charset="0"/>
              </a:rPr>
              <a:t>CODu</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  [(valor del terreno de llegada – valor del terreno de partida) x porcentaje de participación por suelo] </a:t>
            </a:r>
            <a:endParaRPr lang="es-EC"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s-EC" sz="1600" dirty="0" smtClean="0"/>
          </a:p>
          <a:p>
            <a:r>
              <a:rPr lang="es-EC" sz="1600" dirty="0" smtClean="0">
                <a:latin typeface="Times New Roman" panose="02020603050405020304" pitchFamily="18" charset="0"/>
                <a:cs typeface="Times New Roman" panose="02020603050405020304" pitchFamily="18" charset="0"/>
              </a:rPr>
              <a:t>Donde:</a:t>
            </a:r>
            <a:r>
              <a:rPr lang="es-EC" sz="1600" dirty="0">
                <a:latin typeface="Times New Roman" panose="02020603050405020304" pitchFamily="18" charset="0"/>
                <a:cs typeface="Times New Roman" panose="02020603050405020304" pitchFamily="18" charset="0"/>
              </a:rPr>
              <a:t> </a:t>
            </a:r>
          </a:p>
          <a:p>
            <a:pPr marL="1200150" lvl="2" indent="-285750">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Valor del terreno de llegada= (AIVA x Índice de revalorización) x </a:t>
            </a:r>
            <a:r>
              <a:rPr lang="es-EC" sz="1600" dirty="0" smtClean="0">
                <a:latin typeface="Times New Roman" panose="02020603050405020304" pitchFamily="18" charset="0"/>
                <a:cs typeface="Times New Roman" panose="02020603050405020304" pitchFamily="18" charset="0"/>
              </a:rPr>
              <a:t>AUV</a:t>
            </a:r>
          </a:p>
          <a:p>
            <a:pPr marL="1200150" lvl="2" indent="-285750">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Valor del terreno de partida = AIVA x </a:t>
            </a:r>
            <a:r>
              <a:rPr lang="es-EC" sz="1600" dirty="0" smtClean="0">
                <a:latin typeface="Times New Roman" panose="02020603050405020304" pitchFamily="18" charset="0"/>
                <a:cs typeface="Times New Roman" panose="02020603050405020304" pitchFamily="18" charset="0"/>
              </a:rPr>
              <a:t>AUV</a:t>
            </a:r>
          </a:p>
        </p:txBody>
      </p:sp>
      <p:sp>
        <p:nvSpPr>
          <p:cNvPr id="5" name="Rectángulo 4"/>
          <p:cNvSpPr/>
          <p:nvPr/>
        </p:nvSpPr>
        <p:spPr>
          <a:xfrm>
            <a:off x="358417" y="3861048"/>
            <a:ext cx="8334672" cy="3065455"/>
          </a:xfrm>
          <a:prstGeom prst="rect">
            <a:avLst/>
          </a:prstGeom>
        </p:spPr>
        <p:txBody>
          <a:bodyPr wrap="square">
            <a:spAutoFit/>
          </a:bodyPr>
          <a:lstStyle/>
          <a:p>
            <a:pPr marL="457200">
              <a:lnSpc>
                <a:spcPct val="115000"/>
              </a:lnSpc>
              <a:spcAft>
                <a:spcPts val="0"/>
              </a:spcAft>
            </a:pPr>
            <a:r>
              <a:rPr lang="es-EC"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000" dirty="0">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15000"/>
              </a:lnSpc>
              <a:spcAft>
                <a:spcPts val="0"/>
              </a:spcAft>
            </a:pPr>
            <a:r>
              <a:rPr lang="es-EC"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000" dirty="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0"/>
              </a:spcAft>
            </a:pPr>
            <a:r>
              <a:rPr lang="es-EC" sz="1000" b="1" dirty="0">
                <a:latin typeface="Times New Roman" panose="02020603050405020304" pitchFamily="18" charset="0"/>
                <a:ea typeface="Times New Roman" panose="02020603050405020304" pitchFamily="18" charset="0"/>
                <a:cs typeface="Times New Roman" panose="02020603050405020304" pitchFamily="18" charset="0"/>
              </a:rPr>
              <a:t>AIVA</a:t>
            </a:r>
            <a:r>
              <a:rPr lang="es-EC" sz="1000" dirty="0">
                <a:latin typeface="Times New Roman" panose="02020603050405020304" pitchFamily="18" charset="0"/>
                <a:ea typeface="Times New Roman" panose="02020603050405020304" pitchFamily="18" charset="0"/>
                <a:cs typeface="Times New Roman" panose="02020603050405020304" pitchFamily="18" charset="0"/>
              </a:rPr>
              <a:t>= Área de intervención valorativa en suelo urbano (AIVAU), correspondiente a la clasificación de suelo vigente que tenga el proyecto; siendo el valor de $ 120,00 (ciento veinte dólares) por metro cuadrado de terreno,  según Mapa 5 del Anexo 1 del Plano de valor de la tierra de los predios urbanos y rurales del Distrito Metropolitano de Quito, sancionado mediante Ordenanza Metropolitana N° 196 del 22 de diciembre de 2017, y oficio No. 611DMC, de fecha 29 de mayo de 2018, remitido por la Dirección Metropolitana de Catastros</a:t>
            </a:r>
            <a:r>
              <a:rPr lang="es-EC" sz="1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s-EC" sz="1000" dirty="0" smtClean="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0"/>
              </a:spcAft>
            </a:pPr>
            <a:endParaRPr lang="es-EC" sz="1000" dirty="0" smtClean="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0"/>
              </a:spcAft>
            </a:pPr>
            <a:r>
              <a:rPr lang="es-EC" sz="1000" b="1" dirty="0" smtClean="0">
                <a:latin typeface="Times New Roman" panose="02020603050405020304" pitchFamily="18" charset="0"/>
                <a:ea typeface="Times New Roman" panose="02020603050405020304" pitchFamily="18" charset="0"/>
                <a:cs typeface="Times New Roman" panose="02020603050405020304" pitchFamily="18" charset="0"/>
              </a:rPr>
              <a:t>Índice </a:t>
            </a:r>
            <a:r>
              <a:rPr lang="es-EC" sz="1000" b="1" dirty="0">
                <a:latin typeface="Times New Roman" panose="02020603050405020304" pitchFamily="18" charset="0"/>
                <a:ea typeface="Times New Roman" panose="02020603050405020304" pitchFamily="18" charset="0"/>
                <a:cs typeface="Times New Roman" panose="02020603050405020304" pitchFamily="18" charset="0"/>
              </a:rPr>
              <a:t>de revalorización</a:t>
            </a:r>
            <a:r>
              <a:rPr lang="es-EC" sz="1000" dirty="0">
                <a:latin typeface="Times New Roman" panose="02020603050405020304" pitchFamily="18" charset="0"/>
                <a:ea typeface="Times New Roman" panose="02020603050405020304" pitchFamily="18" charset="0"/>
                <a:cs typeface="Times New Roman" panose="02020603050405020304" pitchFamily="18" charset="0"/>
              </a:rPr>
              <a:t>= Valor promedio del AIVA de llegada (correspondiente a la clasificación y/o uso de suelo requeridas por el PUAE) dividido para el valor promedio del AIVA de partida (correspondiente a la clasificación y uso de suelo vigentes en el PUOS), calculado para la Administración Zonal en la que se encuentra ubicado el proyecto, conforme el Plano de valor de la tierra de los predios urbanos y rurales del Distrito Metropolitano de Quito, sancionado mediante Ordenanza Metropolitana N° 196 del 22 de diciembre de 2017, correspondiendo al índice de revalorización del suelo para el proyecto </a:t>
            </a:r>
            <a:r>
              <a:rPr lang="es-MX" sz="1000" dirty="0">
                <a:latin typeface="Times New Roman" panose="02020603050405020304" pitchFamily="18" charset="0"/>
                <a:ea typeface="Calibri" panose="020F0502020204030204" pitchFamily="34" charset="0"/>
                <a:cs typeface="Times New Roman" panose="02020603050405020304" pitchFamily="18" charset="0"/>
              </a:rPr>
              <a:t>Ilaló – </a:t>
            </a:r>
            <a:r>
              <a:rPr lang="es-MX" sz="1000" dirty="0" err="1">
                <a:latin typeface="Times New Roman" panose="02020603050405020304" pitchFamily="18" charset="0"/>
                <a:ea typeface="Calibri" panose="020F0502020204030204" pitchFamily="34" charset="0"/>
                <a:cs typeface="Times New Roman" panose="02020603050405020304" pitchFamily="18" charset="0"/>
              </a:rPr>
              <a:t>Nefol</a:t>
            </a:r>
            <a:r>
              <a:rPr lang="es-EC" sz="1000" dirty="0">
                <a:latin typeface="Times New Roman" panose="02020603050405020304" pitchFamily="18" charset="0"/>
                <a:ea typeface="Times New Roman" panose="02020603050405020304" pitchFamily="18" charset="0"/>
                <a:cs typeface="Times New Roman" panose="02020603050405020304" pitchFamily="18" charset="0"/>
              </a:rPr>
              <a:t>, por el cambio de uso de suelo que consta en el Anexo No. 2 de la Ordenanza Metropolitana No. 183,  un valor de </a:t>
            </a:r>
            <a:r>
              <a:rPr lang="es-EC" sz="1000" dirty="0" smtClean="0">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dirty="0" smtClean="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0"/>
              </a:spcAft>
            </a:pPr>
            <a:endParaRPr lang="es-EC" sz="1000" dirty="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0"/>
              </a:spcAft>
            </a:pPr>
            <a:r>
              <a:rPr lang="es-EC" sz="1000" b="1" dirty="0" smtClean="0">
                <a:latin typeface="Times New Roman" panose="02020603050405020304" pitchFamily="18" charset="0"/>
                <a:ea typeface="Times New Roman" panose="02020603050405020304" pitchFamily="18" charset="0"/>
                <a:cs typeface="Times New Roman" panose="02020603050405020304" pitchFamily="18" charset="0"/>
              </a:rPr>
              <a:t>AUV</a:t>
            </a:r>
            <a:r>
              <a:rPr lang="es-EC" sz="1000" dirty="0">
                <a:latin typeface="Times New Roman" panose="02020603050405020304" pitchFamily="18" charset="0"/>
                <a:ea typeface="Times New Roman" panose="02020603050405020304" pitchFamily="18" charset="0"/>
                <a:cs typeface="Times New Roman" panose="02020603050405020304" pitchFamily="18" charset="0"/>
              </a:rPr>
              <a:t>= Área útil vendible, correspondiendo una superficie de 28.335,11 m², conforme el Formulario declarativo para el cálculo de Concesión Onerosa de Derechos (COD) en Proyectos Urbanísticos Arquitectónicos Especiales,  entregado y firmado por el promotor y profesional a cargo del proyecto.</a:t>
            </a:r>
            <a:endParaRPr lang="es-EC" sz="1000" dirty="0">
              <a:latin typeface="Calibri" panose="020F0502020204030204" pitchFamily="34" charset="0"/>
              <a:ea typeface="Times New Roman" panose="02020603050405020304" pitchFamily="18" charset="0"/>
              <a:cs typeface="Times New Roman" panose="02020603050405020304" pitchFamily="18" charset="0"/>
            </a:endParaRPr>
          </a:p>
          <a:p>
            <a:pPr marL="914400">
              <a:lnSpc>
                <a:spcPct val="115000"/>
              </a:lnSpc>
              <a:spcAft>
                <a:spcPts val="10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311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8280" y="1196753"/>
            <a:ext cx="8927441" cy="4464496"/>
          </a:xfrm>
          <a:prstGeom prst="rect">
            <a:avLst/>
          </a:prstGeom>
        </p:spPr>
      </p:pic>
    </p:spTree>
    <p:extLst>
      <p:ext uri="{BB962C8B-B14F-4D97-AF65-F5344CB8AC3E}">
        <p14:creationId xmlns:p14="http://schemas.microsoft.com/office/powerpoint/2010/main" val="1823143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92201"/>
            <a:ext cx="9108951" cy="1015663"/>
          </a:xfrm>
          <a:prstGeom prst="rect">
            <a:avLst/>
          </a:prstGeom>
        </p:spPr>
        <p:txBody>
          <a:bodyPr wrap="square">
            <a:spAutoFit/>
          </a:bodyPr>
          <a:lstStyle/>
          <a:p>
            <a:r>
              <a:rPr lang="es-EC" sz="2000" dirty="0"/>
              <a:t> </a:t>
            </a:r>
          </a:p>
          <a:p>
            <a:pPr lvl="0"/>
            <a:r>
              <a:rPr lang="es-EC" sz="2000" b="1" dirty="0" smtClean="0"/>
              <a:t>ORDENANAZA METROPOLITANA 196. </a:t>
            </a:r>
            <a:r>
              <a:rPr lang="es-EC" sz="2000" b="1" dirty="0"/>
              <a:t> </a:t>
            </a:r>
            <a:r>
              <a:rPr lang="es-EC" sz="2000" b="1" dirty="0" smtClean="0"/>
              <a:t>APROBACIÓN PLANO VALOR SUELO 2018</a:t>
            </a:r>
            <a:endParaRPr lang="es-EC" sz="2000" dirty="0"/>
          </a:p>
          <a:p>
            <a:endParaRPr lang="es-ES" sz="2000" b="1" dirty="0">
              <a:solidFill>
                <a:schemeClr val="tx1">
                  <a:lumMod val="65000"/>
                  <a:lumOff val="35000"/>
                </a:schemeClr>
              </a:solidFill>
              <a:latin typeface="Helvetica Neue Bold Condensed"/>
              <a:cs typeface="Helvetica Neue Bold Condensed"/>
            </a:endParaRPr>
          </a:p>
        </p:txBody>
      </p:sp>
      <p:pic>
        <p:nvPicPr>
          <p:cNvPr id="4" name="Imagen 3"/>
          <p:cNvPicPr>
            <a:picLocks noChangeAspect="1"/>
          </p:cNvPicPr>
          <p:nvPr/>
        </p:nvPicPr>
        <p:blipFill>
          <a:blip r:embed="rId2"/>
          <a:stretch>
            <a:fillRect/>
          </a:stretch>
        </p:blipFill>
        <p:spPr>
          <a:xfrm>
            <a:off x="3419872" y="1881462"/>
            <a:ext cx="265355" cy="241942"/>
          </a:xfrm>
          <a:prstGeom prst="rect">
            <a:avLst/>
          </a:prstGeom>
        </p:spPr>
      </p:pic>
      <p:pic>
        <p:nvPicPr>
          <p:cNvPr id="6" name="Imagen 5"/>
          <p:cNvPicPr>
            <a:picLocks noChangeAspect="1"/>
          </p:cNvPicPr>
          <p:nvPr/>
        </p:nvPicPr>
        <p:blipFill>
          <a:blip r:embed="rId3"/>
          <a:stretch>
            <a:fillRect/>
          </a:stretch>
        </p:blipFill>
        <p:spPr>
          <a:xfrm>
            <a:off x="35496" y="980728"/>
            <a:ext cx="9101969" cy="5544616"/>
          </a:xfrm>
          <a:prstGeom prst="rect">
            <a:avLst/>
          </a:prstGeom>
        </p:spPr>
      </p:pic>
      <p:sp>
        <p:nvSpPr>
          <p:cNvPr id="7" name="Elipse 6"/>
          <p:cNvSpPr/>
          <p:nvPr/>
        </p:nvSpPr>
        <p:spPr>
          <a:xfrm>
            <a:off x="4067944" y="2492896"/>
            <a:ext cx="792088"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8983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95737" y="14142"/>
            <a:ext cx="4726388" cy="6727226"/>
          </a:xfrm>
          <a:prstGeom prst="rect">
            <a:avLst/>
          </a:prstGeom>
        </p:spPr>
      </p:pic>
    </p:spTree>
    <p:extLst>
      <p:ext uri="{BB962C8B-B14F-4D97-AF65-F5344CB8AC3E}">
        <p14:creationId xmlns:p14="http://schemas.microsoft.com/office/powerpoint/2010/main" val="2311202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492896"/>
            <a:ext cx="3600401" cy="1154612"/>
          </a:xfrm>
          <a:prstGeom prst="rect">
            <a:avLst/>
          </a:prstGeom>
        </p:spPr>
      </p:pic>
    </p:spTree>
    <p:extLst>
      <p:ext uri="{BB962C8B-B14F-4D97-AF65-F5344CB8AC3E}">
        <p14:creationId xmlns:p14="http://schemas.microsoft.com/office/powerpoint/2010/main" val="681282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277035"/>
            <a:ext cx="8229600" cy="2124221"/>
          </a:xfrm>
        </p:spPr>
        <p:txBody>
          <a:bodyPr/>
          <a:lstStyle/>
          <a:p>
            <a:pPr algn="ctr">
              <a:buNone/>
            </a:pPr>
            <a:r>
              <a:rPr lang="is-IS" b="1" dirty="0" smtClean="0">
                <a:solidFill>
                  <a:schemeClr val="accent5">
                    <a:lumMod val="75000"/>
                  </a:schemeClr>
                </a:solidFill>
                <a:latin typeface="Helvetica Neue Bold Condensed"/>
                <a:cs typeface="Helvetica Neue Bold Condensed"/>
              </a:rPr>
              <a:t>PROYECTO URBANÍSTICO ARQUITECTÓNICO ESPECIAL</a:t>
            </a:r>
            <a:endParaRPr lang="is-IS" b="1" dirty="0" smtClean="0">
              <a:solidFill>
                <a:schemeClr val="accent5">
                  <a:lumMod val="75000"/>
                </a:schemeClr>
              </a:solidFill>
              <a:latin typeface="Helvetica Neue Bold Condensed"/>
              <a:cs typeface="Helvetica Neue Bold Condensed"/>
            </a:endParaRPr>
          </a:p>
          <a:p>
            <a:pPr algn="ctr">
              <a:buNone/>
            </a:pPr>
            <a:r>
              <a:rPr lang="is-IS" sz="4400" b="1" dirty="0" smtClean="0">
                <a:solidFill>
                  <a:srgbClr val="0070C0"/>
                </a:solidFill>
                <a:latin typeface="Helvetica Neue Bold Condensed"/>
                <a:cs typeface="Helvetica Neue Bold Condensed"/>
              </a:rPr>
              <a:t>ILALÓ - NEFOL</a:t>
            </a:r>
          </a:p>
          <a:p>
            <a:endParaRPr lang="es-EC" dirty="0"/>
          </a:p>
        </p:txBody>
      </p:sp>
      <p:pic>
        <p:nvPicPr>
          <p:cNvPr id="4" name="Marcador de contenido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92" y="6093296"/>
            <a:ext cx="1873408" cy="600783"/>
          </a:xfrm>
          <a:prstGeom prst="rect">
            <a:avLst/>
          </a:prstGeom>
        </p:spPr>
      </p:pic>
    </p:spTree>
    <p:extLst>
      <p:ext uri="{BB962C8B-B14F-4D97-AF65-F5344CB8AC3E}">
        <p14:creationId xmlns:p14="http://schemas.microsoft.com/office/powerpoint/2010/main" val="2412957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518" y="116632"/>
            <a:ext cx="2767104" cy="461665"/>
          </a:xfrm>
          <a:prstGeom prst="rect">
            <a:avLst/>
          </a:prstGeom>
        </p:spPr>
        <p:txBody>
          <a:bodyPr wrap="none">
            <a:spAutoFit/>
          </a:bodyPr>
          <a:lstStyle/>
          <a:p>
            <a:r>
              <a:rPr lang="es-ES_tradnl" sz="2400" dirty="0" smtClean="0">
                <a:solidFill>
                  <a:srgbClr val="7F7F7F"/>
                </a:solidFill>
                <a:latin typeface="Helvetica Neue Bold Condensed"/>
                <a:cs typeface="Helvetica Neue Bold Condensed"/>
              </a:rPr>
              <a:t>ANTECEDENTES </a:t>
            </a:r>
            <a:endParaRPr lang="es-ES" sz="2400" dirty="0">
              <a:solidFill>
                <a:srgbClr val="7F7F7F"/>
              </a:solidFill>
              <a:latin typeface="Helvetica Neue Bold Condensed"/>
              <a:cs typeface="Helvetica Neue Bold Condensed"/>
            </a:endParaRPr>
          </a:p>
        </p:txBody>
      </p:sp>
      <p:sp>
        <p:nvSpPr>
          <p:cNvPr id="4" name="2 Marcador de contenido"/>
          <p:cNvSpPr txBox="1">
            <a:spLocks/>
          </p:cNvSpPr>
          <p:nvPr/>
        </p:nvSpPr>
        <p:spPr>
          <a:xfrm>
            <a:off x="179512" y="764704"/>
            <a:ext cx="8688542" cy="5976664"/>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EC" sz="1900" dirty="0">
                <a:latin typeface="Times New Roman" panose="02020603050405020304" pitchFamily="18" charset="0"/>
                <a:cs typeface="Times New Roman" panose="02020603050405020304" pitchFamily="18" charset="0"/>
              </a:rPr>
              <a:t>La primera solicitud de revisión del proyecto ingresó a la Secretaría de Territorio, Hábitat y Vivienda  el 27 de Marzo 2015;  y el día miércoles 27 de mayo de 2015, se realizó la exposición de este proyecto por parte de los promotores ante la Mesa Técnica de PUAE</a:t>
            </a:r>
            <a:r>
              <a:rPr lang="es-EC" sz="1900" dirty="0" smtClean="0">
                <a:latin typeface="Times New Roman" panose="02020603050405020304" pitchFamily="18" charset="0"/>
                <a:cs typeface="Times New Roman" panose="02020603050405020304" pitchFamily="18" charset="0"/>
              </a:rPr>
              <a:t>.</a:t>
            </a:r>
          </a:p>
          <a:p>
            <a:pPr algn="just"/>
            <a:endParaRPr lang="es-EC" sz="1900" dirty="0">
              <a:latin typeface="Times New Roman" panose="02020603050405020304" pitchFamily="18" charset="0"/>
              <a:cs typeface="Times New Roman" panose="02020603050405020304" pitchFamily="18" charset="0"/>
            </a:endParaRPr>
          </a:p>
          <a:p>
            <a:pPr algn="just"/>
            <a:r>
              <a:rPr lang="es-EC" sz="1900" dirty="0" smtClean="0">
                <a:latin typeface="Times New Roman" panose="02020603050405020304" pitchFamily="18" charset="0"/>
                <a:cs typeface="Times New Roman" panose="02020603050405020304" pitchFamily="18" charset="0"/>
              </a:rPr>
              <a:t>Mediante </a:t>
            </a:r>
            <a:r>
              <a:rPr lang="es-EC" sz="1900" dirty="0">
                <a:latin typeface="Times New Roman" panose="02020603050405020304" pitchFamily="18" charset="0"/>
                <a:cs typeface="Times New Roman" panose="02020603050405020304" pitchFamily="18" charset="0"/>
              </a:rPr>
              <a:t>Oficio No. STHV-DMPPS-3778,  de fecha  07 de agosto de 2015 se emitió el INFORME DE VIABILIDAD DEL PROYECTO ILALÓ NEFOL; en el cual la Mesa Técnica resuelve declarar VIABLE,  y establece un plazo de 60 días para la entrega del expediente del proyecto subsanando las observaciones y requerimientos solicitados por la Mesa Técnica de PUAE</a:t>
            </a:r>
            <a:r>
              <a:rPr lang="es-EC" sz="1900" dirty="0" smtClean="0">
                <a:latin typeface="Times New Roman" panose="02020603050405020304" pitchFamily="18" charset="0"/>
                <a:cs typeface="Times New Roman" panose="02020603050405020304" pitchFamily="18" charset="0"/>
              </a:rPr>
              <a:t>.</a:t>
            </a:r>
          </a:p>
          <a:p>
            <a:pPr algn="just"/>
            <a:endParaRPr lang="es-EC" sz="1900" dirty="0">
              <a:latin typeface="Times New Roman" panose="02020603050405020304" pitchFamily="18" charset="0"/>
              <a:cs typeface="Times New Roman" panose="02020603050405020304" pitchFamily="18" charset="0"/>
            </a:endParaRPr>
          </a:p>
          <a:p>
            <a:pPr algn="just"/>
            <a:r>
              <a:rPr lang="es-EC" sz="1900" dirty="0">
                <a:latin typeface="Times New Roman" panose="02020603050405020304" pitchFamily="18" charset="0"/>
                <a:cs typeface="Times New Roman" panose="02020603050405020304" pitchFamily="18" charset="0"/>
              </a:rPr>
              <a:t>La solicitud de reingreso del proyecto especial a la Secretaría de Territorio, Hábitat y Vivienda  se realizó el 15 de agosto  2016, mediante </a:t>
            </a:r>
            <a:r>
              <a:rPr lang="es-EC" sz="1900" dirty="0" err="1">
                <a:latin typeface="Times New Roman" panose="02020603050405020304" pitchFamily="18" charset="0"/>
                <a:cs typeface="Times New Roman" panose="02020603050405020304" pitchFamily="18" charset="0"/>
              </a:rPr>
              <a:t>Gdoc</a:t>
            </a:r>
            <a:r>
              <a:rPr lang="es-EC" sz="1900" dirty="0">
                <a:latin typeface="Times New Roman" panose="02020603050405020304" pitchFamily="18" charset="0"/>
                <a:cs typeface="Times New Roman" panose="02020603050405020304" pitchFamily="18" charset="0"/>
              </a:rPr>
              <a:t>. 2016-507174, y el día miércoles 25 de agosto  2016, se realizó la exposición del replanteamiento del proyecto por parte de los promotores ante la Mesa Técnica de PUAE</a:t>
            </a:r>
            <a:r>
              <a:rPr lang="es-EC" sz="1900" dirty="0" smtClean="0">
                <a:latin typeface="Times New Roman" panose="02020603050405020304" pitchFamily="18" charset="0"/>
                <a:cs typeface="Times New Roman" panose="02020603050405020304" pitchFamily="18" charset="0"/>
              </a:rPr>
              <a:t>.</a:t>
            </a:r>
          </a:p>
          <a:p>
            <a:pPr algn="just"/>
            <a:endParaRPr lang="es-EC" sz="1900" dirty="0">
              <a:latin typeface="Times New Roman" panose="02020603050405020304" pitchFamily="18" charset="0"/>
              <a:cs typeface="Times New Roman" panose="02020603050405020304" pitchFamily="18" charset="0"/>
            </a:endParaRPr>
          </a:p>
          <a:p>
            <a:pPr algn="just"/>
            <a:r>
              <a:rPr lang="es-EC" sz="1900" dirty="0" smtClean="0">
                <a:latin typeface="Times New Roman" panose="02020603050405020304" pitchFamily="18" charset="0"/>
                <a:cs typeface="Times New Roman" panose="02020603050405020304" pitchFamily="18" charset="0"/>
              </a:rPr>
              <a:t>Mediante oficio No. STHV-DMPPS-4601-2016, de fecha 12 de octubre de 2016, la propuesta de replanteamiento del proyecto ILALÓ NEFOL obtiene el INFORME DE VIABILIDAD.</a:t>
            </a:r>
          </a:p>
          <a:p>
            <a:pPr algn="just"/>
            <a:endParaRPr lang="es-EC" sz="1900" dirty="0">
              <a:latin typeface="Times New Roman" panose="02020603050405020304" pitchFamily="18" charset="0"/>
              <a:cs typeface="Times New Roman" panose="02020603050405020304" pitchFamily="18" charset="0"/>
            </a:endParaRPr>
          </a:p>
          <a:p>
            <a:pPr algn="just"/>
            <a:r>
              <a:rPr lang="es-EC" sz="1900" dirty="0">
                <a:latin typeface="Times New Roman" panose="02020603050405020304" pitchFamily="18" charset="0"/>
                <a:cs typeface="Times New Roman" panose="02020603050405020304" pitchFamily="18" charset="0"/>
              </a:rPr>
              <a:t>Mediante </a:t>
            </a:r>
            <a:r>
              <a:rPr lang="es-EC" sz="1900" dirty="0" smtClean="0">
                <a:latin typeface="Times New Roman" panose="02020603050405020304" pitchFamily="18" charset="0"/>
                <a:cs typeface="Times New Roman" panose="02020603050405020304" pitchFamily="18" charset="0"/>
              </a:rPr>
              <a:t>oficio de fecha 09 de marzo de 2018, </a:t>
            </a:r>
            <a:r>
              <a:rPr lang="es-EC" sz="1900" dirty="0">
                <a:latin typeface="Times New Roman" panose="02020603050405020304" pitchFamily="18" charset="0"/>
                <a:cs typeface="Times New Roman" panose="02020603050405020304" pitchFamily="18" charset="0"/>
              </a:rPr>
              <a:t>José Rafael Pallares, Gerente General de WRL Promotora Inmobiliaria en calidad de Promotores del proyecto Ilaló </a:t>
            </a:r>
            <a:r>
              <a:rPr lang="es-EC" sz="1900" dirty="0" err="1">
                <a:latin typeface="Times New Roman" panose="02020603050405020304" pitchFamily="18" charset="0"/>
                <a:cs typeface="Times New Roman" panose="02020603050405020304" pitchFamily="18" charset="0"/>
              </a:rPr>
              <a:t>Nefol</a:t>
            </a:r>
            <a:r>
              <a:rPr lang="es-EC" sz="1900" dirty="0">
                <a:latin typeface="Times New Roman" panose="02020603050405020304" pitchFamily="18" charset="0"/>
                <a:cs typeface="Times New Roman" panose="02020603050405020304" pitchFamily="18" charset="0"/>
              </a:rPr>
              <a:t>, remite la documentación concerniente al expediente del proyecto y solicita se dé el tratamiento correspondiente a la Etapa III estipulada en la RESOLUCIÓN SHTV-12-2017,  sancionada el 18 de diciembre de 2017 </a:t>
            </a:r>
            <a:endParaRPr lang="es-EC" sz="1900" dirty="0" smtClean="0">
              <a:latin typeface="Times New Roman" panose="02020603050405020304" pitchFamily="18" charset="0"/>
              <a:cs typeface="Times New Roman" panose="02020603050405020304" pitchFamily="18" charset="0"/>
            </a:endParaRPr>
          </a:p>
          <a:p>
            <a:pPr algn="just"/>
            <a:endParaRPr lang="es-EC" sz="1900" dirty="0">
              <a:latin typeface="Times New Roman" panose="02020603050405020304" pitchFamily="18" charset="0"/>
              <a:cs typeface="Times New Roman" panose="02020603050405020304" pitchFamily="18" charset="0"/>
            </a:endParaRPr>
          </a:p>
          <a:p>
            <a:pPr algn="just"/>
            <a:r>
              <a:rPr lang="es-EC" sz="1900" dirty="0">
                <a:latin typeface="Times New Roman" panose="02020603050405020304" pitchFamily="18" charset="0"/>
                <a:cs typeface="Times New Roman" panose="02020603050405020304" pitchFamily="18" charset="0"/>
              </a:rPr>
              <a:t>La Mesa Técnica de PUAE,  en aplicación de la RESOLUCIÓN SHTV-12-2017,  sancionada el 18 de diciembre de 2017,  da por conocido el monto y la propuesta de pago por Concesión Onerosa para el proyecto Ilaló </a:t>
            </a:r>
            <a:r>
              <a:rPr lang="es-EC" sz="1900" dirty="0" err="1">
                <a:latin typeface="Times New Roman" panose="02020603050405020304" pitchFamily="18" charset="0"/>
                <a:cs typeface="Times New Roman" panose="02020603050405020304" pitchFamily="18" charset="0"/>
              </a:rPr>
              <a:t>Nefol</a:t>
            </a:r>
            <a:r>
              <a:rPr lang="es-EC" sz="1900" dirty="0">
                <a:latin typeface="Times New Roman" panose="02020603050405020304" pitchFamily="18" charset="0"/>
                <a:cs typeface="Times New Roman" panose="02020603050405020304" pitchFamily="18" charset="0"/>
              </a:rPr>
              <a:t> en sesión ordinaria, realizada el día miércoles 28 de junio de 2018; informando a los promotores del proyecto, lo tratado en dicha sesión mediante oficio No. STHV-DMPPS-3129, de fecha 28 de </a:t>
            </a:r>
            <a:r>
              <a:rPr lang="es-EC" sz="1900" dirty="0" smtClean="0">
                <a:latin typeface="Times New Roman" panose="02020603050405020304" pitchFamily="18" charset="0"/>
                <a:cs typeface="Times New Roman" panose="02020603050405020304" pitchFamily="18" charset="0"/>
              </a:rPr>
              <a:t>junio de 2018.</a:t>
            </a:r>
            <a:endParaRPr lang="es-EC" sz="1900" dirty="0">
              <a:latin typeface="Times New Roman" panose="02020603050405020304" pitchFamily="18" charset="0"/>
              <a:cs typeface="Times New Roman" panose="02020603050405020304" pitchFamily="18" charset="0"/>
            </a:endParaRPr>
          </a:p>
          <a:p>
            <a:pPr algn="just"/>
            <a:endParaRPr lang="es-ES" sz="2600" dirty="0" smtClean="0">
              <a:latin typeface="Arial" pitchFamily="34" charset="0"/>
              <a:cs typeface="Arial" pitchFamily="34" charset="0"/>
            </a:endParaRPr>
          </a:p>
          <a:p>
            <a:pPr marL="0" indent="0" algn="just">
              <a:buNone/>
            </a:pPr>
            <a:endParaRPr lang="es-EC" sz="2600" dirty="0" smtClean="0">
              <a:latin typeface="Arial" pitchFamily="34" charset="0"/>
              <a:cs typeface="Arial" pitchFamily="34" charset="0"/>
            </a:endParaRPr>
          </a:p>
          <a:p>
            <a:endParaRPr lang="es-EC" dirty="0" smtClean="0"/>
          </a:p>
          <a:p>
            <a:pPr>
              <a:buFont typeface="Arial" panose="020B0604020202020204" pitchFamily="34" charset="0"/>
              <a:buNone/>
            </a:pPr>
            <a:endParaRPr lang="es-EC" dirty="0"/>
          </a:p>
        </p:txBody>
      </p:sp>
    </p:spTree>
    <p:extLst>
      <p:ext uri="{BB962C8B-B14F-4D97-AF65-F5344CB8AC3E}">
        <p14:creationId xmlns:p14="http://schemas.microsoft.com/office/powerpoint/2010/main" val="1755225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049" y="509518"/>
            <a:ext cx="1980029" cy="461665"/>
          </a:xfrm>
          <a:prstGeom prst="rect">
            <a:avLst/>
          </a:prstGeom>
        </p:spPr>
        <p:txBody>
          <a:bodyPr wrap="none">
            <a:spAutoFit/>
          </a:bodyPr>
          <a:lstStyle/>
          <a:p>
            <a:r>
              <a:rPr lang="es-ES_tradnl" sz="2400" dirty="0" smtClean="0">
                <a:solidFill>
                  <a:srgbClr val="7F7F7F"/>
                </a:solidFill>
                <a:latin typeface="Helvetica Neue Bold Condensed"/>
                <a:cs typeface="Helvetica Neue Bold Condensed"/>
              </a:rPr>
              <a:t>UBICACIÓN </a:t>
            </a:r>
            <a:endParaRPr lang="es-ES" sz="2400" dirty="0">
              <a:solidFill>
                <a:srgbClr val="7F7F7F"/>
              </a:solidFill>
              <a:latin typeface="Helvetica Neue Bold Condensed"/>
              <a:cs typeface="Helvetica Neue Bold Condensed"/>
            </a:endParaRPr>
          </a:p>
        </p:txBody>
      </p:sp>
      <p:sp>
        <p:nvSpPr>
          <p:cNvPr id="7" name="Text Box 3"/>
          <p:cNvSpPr txBox="1">
            <a:spLocks noChangeArrowheads="1"/>
          </p:cNvSpPr>
          <p:nvPr/>
        </p:nvSpPr>
        <p:spPr bwMode="auto">
          <a:xfrm>
            <a:off x="7539129" y="4787900"/>
            <a:ext cx="1190625"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000" b="1" i="0" u="none" strike="noStrike" cap="none" normalizeH="0" baseline="0" smtClean="0">
                <a:ln>
                  <a:noFill/>
                </a:ln>
                <a:solidFill>
                  <a:srgbClr val="FFFFFF"/>
                </a:solidFill>
                <a:effectLst/>
                <a:latin typeface="Calibri" pitchFamily="34" charset="0"/>
                <a:cs typeface="Arial" pitchFamily="34" charset="0"/>
              </a:rPr>
              <a:t>UNIVERSIDAD SAN FRANCISCO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flipV="1">
            <a:off x="3784966" y="611304"/>
            <a:ext cx="97214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nvPr>
        </p:nvGraphicFramePr>
        <p:xfrm>
          <a:off x="4060474" y="218497"/>
          <a:ext cx="5083526" cy="6612634"/>
        </p:xfrm>
        <a:graphic>
          <a:graphicData uri="http://schemas.openxmlformats.org/presentationml/2006/ole">
            <mc:AlternateContent xmlns:mc="http://schemas.openxmlformats.org/markup-compatibility/2006">
              <mc:Choice xmlns:v="urn:schemas-microsoft-com:vml" Requires="v">
                <p:oleObj spid="_x0000_s4098" name="Acrobat Document" r:id="rId4" imgW="5829300" imgH="7543800" progId="AcroExch.Document.7">
                  <p:embed/>
                </p:oleObj>
              </mc:Choice>
              <mc:Fallback>
                <p:oleObj name="Acrobat Document" r:id="rId4" imgW="5829300" imgH="75438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474" y="218497"/>
                        <a:ext cx="5083526" cy="6612634"/>
                      </a:xfrm>
                      <a:prstGeom prst="rect">
                        <a:avLst/>
                      </a:prstGeom>
                      <a:noFill/>
                    </p:spPr>
                  </p:pic>
                </p:oleObj>
              </mc:Fallback>
            </mc:AlternateContent>
          </a:graphicData>
        </a:graphic>
      </p:graphicFrame>
      <p:sp>
        <p:nvSpPr>
          <p:cNvPr id="6" name="Rectángulo 5"/>
          <p:cNvSpPr/>
          <p:nvPr/>
        </p:nvSpPr>
        <p:spPr>
          <a:xfrm>
            <a:off x="0" y="1626858"/>
            <a:ext cx="4248919" cy="3677930"/>
          </a:xfrm>
          <a:prstGeom prst="rect">
            <a:avLst/>
          </a:prstGeom>
        </p:spPr>
        <p:txBody>
          <a:bodyPr wrap="square">
            <a:spAutoFit/>
          </a:bodyPr>
          <a:lstStyle/>
          <a:p>
            <a:pPr marR="31115" algn="just">
              <a:spcAft>
                <a:spcPts val="1000"/>
              </a:spcAft>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El Proyecto Urbanístico Arquitectónico Ilaló -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Nefol</a:t>
            </a: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se ubica en la Parroquia Tumbaco, Sector San Antonio de </a:t>
            </a:r>
            <a:r>
              <a:rPr lang="es-EC" sz="1600" dirty="0" err="1">
                <a:latin typeface="Times New Roman" panose="02020603050405020304" pitchFamily="18" charset="0"/>
                <a:ea typeface="Times New Roman" panose="02020603050405020304" pitchFamily="18" charset="0"/>
                <a:cs typeface="Times New Roman" panose="02020603050405020304" pitchFamily="18" charset="0"/>
              </a:rPr>
              <a:t>Tolagasi</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en el predio número 5047641, con clave catastral 170109840406001000,</a:t>
            </a:r>
            <a:r>
              <a:rPr lang="es-EC"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de propiedad de NEFOL S.A., el cual cuenta con una superficie de </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45.615.10 </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m</a:t>
            </a:r>
            <a:r>
              <a:rPr lang="es-EC" sz="160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según cédula catastral</a:t>
            </a:r>
            <a:r>
              <a:rPr lang="es-EC" sz="16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R="31115" algn="just">
              <a:spcAft>
                <a:spcPts val="1000"/>
              </a:spcAft>
            </a:pPr>
            <a:endParaRPr lang="es-EC" sz="1600" dirty="0">
              <a:latin typeface="Times New Roman" panose="02020603050405020304" pitchFamily="18" charset="0"/>
              <a:ea typeface="Times New Roman" panose="02020603050405020304" pitchFamily="18" charset="0"/>
              <a:cs typeface="Times New Roman" panose="02020603050405020304" pitchFamily="18" charset="0"/>
            </a:endParaRPr>
          </a:p>
          <a:p>
            <a:pPr marR="31115" algn="just">
              <a:spcAft>
                <a:spcPts val="1000"/>
              </a:spcAft>
            </a:pPr>
            <a:r>
              <a:rPr lang="es-EC" sz="1600" b="1" dirty="0" smtClean="0">
                <a:latin typeface="Times New Roman" panose="02020603050405020304" pitchFamily="18" charset="0"/>
                <a:ea typeface="Times New Roman" panose="02020603050405020304" pitchFamily="18" charset="0"/>
                <a:cs typeface="Times New Roman" panose="02020603050405020304" pitchFamily="18" charset="0"/>
              </a:rPr>
              <a:t>LINDEROS:</a:t>
            </a:r>
          </a:p>
          <a:p>
            <a:pPr marL="342900" lvl="0" indent="-342900" algn="just">
              <a:spcAft>
                <a:spcPts val="0"/>
              </a:spcAft>
              <a:buFont typeface="Symbol" panose="05050102010706020507" pitchFamily="18" charset="2"/>
              <a:buChar char=""/>
              <a:tabLst>
                <a:tab pos="270510" algn="l"/>
              </a:tabLst>
            </a:pPr>
            <a:r>
              <a:rPr lang="es-EC" sz="1600" b="1" dirty="0" smtClean="0">
                <a:latin typeface="Times New Roman" panose="02020603050405020304" pitchFamily="18" charset="0"/>
                <a:ea typeface="Times New Roman" panose="02020603050405020304" pitchFamily="18" charset="0"/>
                <a:cs typeface="Times New Roman" panose="02020603050405020304" pitchFamily="18" charset="0"/>
              </a:rPr>
              <a:t>Hacia </a:t>
            </a:r>
            <a:r>
              <a:rPr lang="es-EC" sz="1600" b="1" dirty="0">
                <a:latin typeface="Times New Roman" panose="02020603050405020304" pitchFamily="18" charset="0"/>
                <a:ea typeface="Times New Roman" panose="02020603050405020304" pitchFamily="18" charset="0"/>
                <a:cs typeface="Times New Roman" panose="02020603050405020304" pitchFamily="18" charset="0"/>
              </a:rPr>
              <a:t>el Norte:</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Intercambiador Ruta Viva</a:t>
            </a:r>
          </a:p>
          <a:p>
            <a:pPr marL="342900" marR="31115" lvl="0" indent="-342900" algn="just">
              <a:spcAft>
                <a:spcPts val="0"/>
              </a:spcAft>
              <a:buFont typeface="Symbol" panose="05050102010706020507" pitchFamily="18" charset="2"/>
              <a:buChar char=""/>
            </a:pP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Hacia el Sur: </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Quebrada del Corro</a:t>
            </a:r>
            <a:endParaRPr lang="es-EC"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31115" lvl="0" indent="-342900" algn="just">
              <a:spcAft>
                <a:spcPts val="0"/>
              </a:spcAft>
              <a:buFont typeface="Symbol" panose="05050102010706020507" pitchFamily="18" charset="2"/>
              <a:buChar char=""/>
            </a:pP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Hacia el Este: </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Quebrada del Corro</a:t>
            </a:r>
            <a:endParaRPr lang="es-EC"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31115" lvl="0" indent="-342900" algn="just">
              <a:spcAft>
                <a:spcPts val="0"/>
              </a:spcAft>
              <a:buFont typeface="Symbol" panose="05050102010706020507" pitchFamily="18" charset="2"/>
              <a:buChar char=""/>
            </a:pPr>
            <a:r>
              <a:rPr lang="es-ES" sz="1600" b="1" dirty="0">
                <a:latin typeface="Times New Roman" panose="02020603050405020304" pitchFamily="18" charset="0"/>
                <a:ea typeface="Times New Roman" panose="02020603050405020304" pitchFamily="18" charset="0"/>
                <a:cs typeface="Times New Roman" panose="02020603050405020304" pitchFamily="18" charset="0"/>
              </a:rPr>
              <a:t>Hacia el Oeste: </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Novena Transversal</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917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
          <p:cNvSpPr/>
          <p:nvPr/>
        </p:nvSpPr>
        <p:spPr>
          <a:xfrm>
            <a:off x="0" y="-4574"/>
            <a:ext cx="6624442" cy="461665"/>
          </a:xfrm>
          <a:prstGeom prst="rect">
            <a:avLst/>
          </a:prstGeom>
        </p:spPr>
        <p:txBody>
          <a:bodyPr wrap="none">
            <a:spAutoFit/>
          </a:bodyPr>
          <a:lstStyle/>
          <a:p>
            <a:r>
              <a:rPr lang="es-ES_tradnl" sz="2400" dirty="0" smtClean="0">
                <a:solidFill>
                  <a:srgbClr val="7F7F7F"/>
                </a:solidFill>
                <a:latin typeface="Helvetica Neue Bold Condensed"/>
                <a:cs typeface="Helvetica Neue Bold Condensed"/>
              </a:rPr>
              <a:t>USO DE SUELO Y EDIFICABILIDAD ACTUAL </a:t>
            </a:r>
            <a:endParaRPr lang="es-ES" sz="2400" dirty="0">
              <a:solidFill>
                <a:srgbClr val="7F7F7F"/>
              </a:solidFill>
              <a:latin typeface="Helvetica Neue Bold Condensed"/>
              <a:cs typeface="Helvetica Neue Bold Condensed"/>
            </a:endParaRPr>
          </a:p>
        </p:txBody>
      </p:sp>
      <p:sp>
        <p:nvSpPr>
          <p:cNvPr id="10" name="CuadroTexto 9"/>
          <p:cNvSpPr txBox="1"/>
          <p:nvPr/>
        </p:nvSpPr>
        <p:spPr>
          <a:xfrm>
            <a:off x="140504" y="1924337"/>
            <a:ext cx="3744416" cy="4247317"/>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La Ordenanza Metropolitana No. 192 modificatoria de la Ordenanza Metropolitana No. 0127,  sancionada el 19 de diciembre de 2017,  que contiene el Plan de Uso y Ocupación del Suelo (PUOS),  asigna para el predio </a:t>
            </a:r>
            <a:r>
              <a:rPr lang="es-EC" dirty="0" smtClean="0">
                <a:latin typeface="Times New Roman" panose="02020603050405020304" pitchFamily="18" charset="0"/>
                <a:cs typeface="Times New Roman" panose="02020603050405020304" pitchFamily="18" charset="0"/>
              </a:rPr>
              <a:t>número5047641,  </a:t>
            </a:r>
            <a:r>
              <a:rPr lang="es-EC" dirty="0">
                <a:latin typeface="Times New Roman" panose="02020603050405020304" pitchFamily="18" charset="0"/>
                <a:cs typeface="Times New Roman" panose="02020603050405020304" pitchFamily="18" charset="0"/>
              </a:rPr>
              <a:t>los siguientes datos: </a:t>
            </a:r>
            <a:endParaRPr lang="es-EC" dirty="0" smtClean="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b="1" dirty="0">
                <a:latin typeface="Times New Roman" panose="02020603050405020304" pitchFamily="18" charset="0"/>
                <a:cs typeface="Times New Roman" panose="02020603050405020304" pitchFamily="18" charset="0"/>
              </a:rPr>
              <a:t>C</a:t>
            </a:r>
            <a:r>
              <a:rPr lang="es-EC" b="1" dirty="0" smtClean="0">
                <a:latin typeface="Times New Roman" panose="02020603050405020304" pitchFamily="18" charset="0"/>
                <a:cs typeface="Times New Roman" panose="02020603050405020304" pitchFamily="18" charset="0"/>
              </a:rPr>
              <a:t>lasificación </a:t>
            </a:r>
            <a:r>
              <a:rPr lang="es-EC" b="1" dirty="0">
                <a:latin typeface="Times New Roman" panose="02020603050405020304" pitchFamily="18" charset="0"/>
                <a:cs typeface="Times New Roman" panose="02020603050405020304" pitchFamily="18" charset="0"/>
              </a:rPr>
              <a:t>de </a:t>
            </a:r>
            <a:r>
              <a:rPr lang="es-EC" b="1" dirty="0" smtClean="0">
                <a:latin typeface="Times New Roman" panose="02020603050405020304" pitchFamily="18" charset="0"/>
                <a:cs typeface="Times New Roman" panose="02020603050405020304" pitchFamily="18" charset="0"/>
              </a:rPr>
              <a:t>suelo:</a:t>
            </a:r>
            <a:r>
              <a:rPr lang="es-EC" dirty="0" smtClean="0">
                <a:latin typeface="Times New Roman" panose="02020603050405020304" pitchFamily="18" charset="0"/>
                <a:cs typeface="Times New Roman" panose="02020603050405020304" pitchFamily="18" charset="0"/>
              </a:rPr>
              <a:t>  </a:t>
            </a:r>
            <a:r>
              <a:rPr lang="es-EC" dirty="0">
                <a:solidFill>
                  <a:schemeClr val="tx2"/>
                </a:solidFill>
                <a:latin typeface="Times New Roman" panose="02020603050405020304" pitchFamily="18" charset="0"/>
                <a:cs typeface="Times New Roman" panose="02020603050405020304" pitchFamily="18" charset="0"/>
              </a:rPr>
              <a:t>U</a:t>
            </a:r>
            <a:r>
              <a:rPr lang="es-EC" dirty="0" smtClean="0">
                <a:solidFill>
                  <a:schemeClr val="tx2"/>
                </a:solidFill>
                <a:latin typeface="Times New Roman" panose="02020603050405020304" pitchFamily="18" charset="0"/>
                <a:cs typeface="Times New Roman" panose="02020603050405020304" pitchFamily="18" charset="0"/>
              </a:rPr>
              <a:t>rbano</a:t>
            </a:r>
          </a:p>
          <a:p>
            <a:pPr marL="285750" indent="-285750" algn="just">
              <a:buFont typeface="Arial" panose="020B0604020202020204" pitchFamily="34" charset="0"/>
              <a:buChar char="•"/>
            </a:pPr>
            <a:r>
              <a:rPr lang="es-EC" b="1" dirty="0">
                <a:latin typeface="Times New Roman" panose="02020603050405020304" pitchFamily="18" charset="0"/>
                <a:cs typeface="Times New Roman" panose="02020603050405020304" pitchFamily="18" charset="0"/>
              </a:rPr>
              <a:t>U</a:t>
            </a:r>
            <a:r>
              <a:rPr lang="es-EC" b="1" dirty="0" smtClean="0">
                <a:latin typeface="Times New Roman" panose="02020603050405020304" pitchFamily="18" charset="0"/>
                <a:cs typeface="Times New Roman" panose="02020603050405020304" pitchFamily="18" charset="0"/>
              </a:rPr>
              <a:t>so principal: </a:t>
            </a:r>
            <a:r>
              <a:rPr lang="es-EC" dirty="0" smtClean="0">
                <a:solidFill>
                  <a:schemeClr val="tx2"/>
                </a:solidFill>
                <a:latin typeface="Times New Roman" panose="02020603050405020304" pitchFamily="18" charset="0"/>
                <a:cs typeface="Times New Roman" panose="02020603050405020304" pitchFamily="18" charset="0"/>
              </a:rPr>
              <a:t>Residencial urbano 1 </a:t>
            </a:r>
            <a:r>
              <a:rPr lang="es-EC" dirty="0">
                <a:solidFill>
                  <a:schemeClr val="tx2"/>
                </a:solidFill>
                <a:latin typeface="Times New Roman" panose="02020603050405020304" pitchFamily="18" charset="0"/>
                <a:cs typeface="Times New Roman" panose="02020603050405020304" pitchFamily="18" charset="0"/>
              </a:rPr>
              <a:t>(RU1) y Protección de </a:t>
            </a:r>
            <a:r>
              <a:rPr lang="es-EC" dirty="0" smtClean="0">
                <a:solidFill>
                  <a:schemeClr val="tx2"/>
                </a:solidFill>
                <a:latin typeface="Times New Roman" panose="02020603050405020304" pitchFamily="18" charset="0"/>
                <a:cs typeface="Times New Roman" panose="02020603050405020304" pitchFamily="18" charset="0"/>
              </a:rPr>
              <a:t>quebrada </a:t>
            </a:r>
            <a:r>
              <a:rPr lang="es-EC" dirty="0">
                <a:solidFill>
                  <a:schemeClr val="tx2"/>
                </a:solidFill>
                <a:latin typeface="Times New Roman" panose="02020603050405020304" pitchFamily="18" charset="0"/>
                <a:cs typeface="Times New Roman" panose="02020603050405020304" pitchFamily="18" charset="0"/>
              </a:rPr>
              <a:t>A31 (</a:t>
            </a:r>
            <a:r>
              <a:rPr lang="es-EC" dirty="0" smtClean="0">
                <a:solidFill>
                  <a:schemeClr val="tx2"/>
                </a:solidFill>
                <a:latin typeface="Times New Roman" panose="02020603050405020304" pitchFamily="18" charset="0"/>
                <a:cs typeface="Times New Roman" panose="02020603050405020304" pitchFamily="18" charset="0"/>
              </a:rPr>
              <a:t>PQ)</a:t>
            </a:r>
          </a:p>
          <a:p>
            <a:pPr marL="285750" indent="-285750" algn="just">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Zonificación:  </a:t>
            </a:r>
            <a:r>
              <a:rPr lang="es-EC" dirty="0">
                <a:solidFill>
                  <a:schemeClr val="tx2"/>
                </a:solidFill>
                <a:latin typeface="Times New Roman" panose="02020603050405020304" pitchFamily="18" charset="0"/>
                <a:cs typeface="Times New Roman" panose="02020603050405020304" pitchFamily="18" charset="0"/>
              </a:rPr>
              <a:t>A2 (A1002-35)</a:t>
            </a:r>
          </a:p>
          <a:p>
            <a:pPr algn="just"/>
            <a:endParaRPr lang="es-EC" dirty="0"/>
          </a:p>
        </p:txBody>
      </p:sp>
      <p:pic>
        <p:nvPicPr>
          <p:cNvPr id="11" name="Imagen 10"/>
          <p:cNvPicPr>
            <a:picLocks noChangeAspect="1"/>
          </p:cNvPicPr>
          <p:nvPr/>
        </p:nvPicPr>
        <p:blipFill>
          <a:blip r:embed="rId2"/>
          <a:stretch>
            <a:fillRect/>
          </a:stretch>
        </p:blipFill>
        <p:spPr>
          <a:xfrm>
            <a:off x="3757681" y="260648"/>
            <a:ext cx="5386319" cy="6924412"/>
          </a:xfrm>
          <a:prstGeom prst="rect">
            <a:avLst/>
          </a:prstGeom>
        </p:spPr>
      </p:pic>
    </p:spTree>
    <p:extLst>
      <p:ext uri="{BB962C8B-B14F-4D97-AF65-F5344CB8AC3E}">
        <p14:creationId xmlns:p14="http://schemas.microsoft.com/office/powerpoint/2010/main" val="2254212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1"/>
          <p:cNvSpPr/>
          <p:nvPr/>
        </p:nvSpPr>
        <p:spPr>
          <a:xfrm>
            <a:off x="6896" y="257524"/>
            <a:ext cx="7552067" cy="461665"/>
          </a:xfrm>
          <a:prstGeom prst="rect">
            <a:avLst/>
          </a:prstGeom>
        </p:spPr>
        <p:txBody>
          <a:bodyPr wrap="none">
            <a:spAutoFit/>
          </a:bodyPr>
          <a:lstStyle/>
          <a:p>
            <a:r>
              <a:rPr lang="es-ES_tradnl" sz="2400" dirty="0" smtClean="0">
                <a:solidFill>
                  <a:srgbClr val="7F7F7F"/>
                </a:solidFill>
                <a:latin typeface="Helvetica Neue Bold Condensed"/>
                <a:cs typeface="Helvetica Neue Bold Condensed"/>
              </a:rPr>
              <a:t>USO DE SUELO Y EDIFICABILIDAD A PROPUESTA </a:t>
            </a:r>
            <a:endParaRPr lang="es-ES" sz="2400" dirty="0">
              <a:solidFill>
                <a:srgbClr val="7F7F7F"/>
              </a:solidFill>
              <a:latin typeface="Helvetica Neue Bold Condensed"/>
              <a:cs typeface="Helvetica Neue Bold Condensed"/>
            </a:endParaRPr>
          </a:p>
        </p:txBody>
      </p:sp>
      <p:pic>
        <p:nvPicPr>
          <p:cNvPr id="5" name="Imagen 4"/>
          <p:cNvPicPr>
            <a:picLocks noChangeAspect="1"/>
          </p:cNvPicPr>
          <p:nvPr/>
        </p:nvPicPr>
        <p:blipFill>
          <a:blip r:embed="rId2"/>
          <a:stretch>
            <a:fillRect/>
          </a:stretch>
        </p:blipFill>
        <p:spPr>
          <a:xfrm>
            <a:off x="467544" y="1289731"/>
            <a:ext cx="8153044" cy="4176464"/>
          </a:xfrm>
          <a:prstGeom prst="rect">
            <a:avLst/>
          </a:prstGeom>
        </p:spPr>
      </p:pic>
    </p:spTree>
    <p:extLst>
      <p:ext uri="{BB962C8B-B14F-4D97-AF65-F5344CB8AC3E}">
        <p14:creationId xmlns:p14="http://schemas.microsoft.com/office/powerpoint/2010/main" val="2990064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35049" y="1658471"/>
            <a:ext cx="3263153"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endParaRPr lang="es-EC" sz="1600" dirty="0" smtClean="0">
              <a:latin typeface="Arial" pitchFamily="34" charset="0"/>
              <a:ea typeface="Times New Roman" pitchFamily="18" charset="0"/>
              <a:cs typeface="Arial" pitchFamily="34" charset="0"/>
            </a:endParaRPr>
          </a:p>
          <a:p>
            <a:pPr defTabSz="914400" fontAlgn="base">
              <a:spcBef>
                <a:spcPct val="0"/>
              </a:spcBef>
              <a:spcAft>
                <a:spcPct val="0"/>
              </a:spcAft>
            </a:pPr>
            <a:endParaRPr lang="es-EC" sz="16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C" sz="1600"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ángulo 2"/>
          <p:cNvSpPr/>
          <p:nvPr/>
        </p:nvSpPr>
        <p:spPr>
          <a:xfrm>
            <a:off x="20938" y="370815"/>
            <a:ext cx="5055117" cy="7034233"/>
          </a:xfrm>
          <a:prstGeom prst="rect">
            <a:avLst/>
          </a:prstGeom>
        </p:spPr>
        <p:txBody>
          <a:bodyPr wrap="square">
            <a:spAutoFit/>
          </a:bodyPr>
          <a:lstStyle/>
          <a:p>
            <a:pPr marL="342900" lvl="0" indent="-342900" algn="just">
              <a:spcAft>
                <a:spcPts val="0"/>
              </a:spcAft>
              <a:buFont typeface="+mj-lt"/>
              <a:buAutoNum type="alphaLcParenR"/>
            </a:pP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10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bloques de </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edificios (6 a 8 viviendas) Total: 74 aproximadamente,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con una altura máxima de 4 pisos,  integrados entre sí por áreas </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verdes.</a:t>
            </a:r>
          </a:p>
          <a:p>
            <a:pPr marL="342900" lvl="0" indent="-342900" algn="just">
              <a:spcAft>
                <a:spcPts val="0"/>
              </a:spcAft>
              <a:buFont typeface="+mj-lt"/>
              <a:buAutoNum type="alphaLcParenR"/>
            </a:pPr>
            <a:endParaRPr lang="es-EC" sz="15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Generación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de una vía </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interna</a:t>
            </a:r>
          </a:p>
          <a:p>
            <a:pPr marL="342900" lvl="0" indent="-342900" algn="just">
              <a:spcAft>
                <a:spcPts val="0"/>
              </a:spcAft>
              <a:buFont typeface="+mj-lt"/>
              <a:buAutoNum type="alphaLcParenR"/>
            </a:pPr>
            <a:endParaRPr lang="es-EC" sz="15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Contempla estacionamientos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en subsuelo para conservar áreas verdes en planta baja</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mj-lt"/>
              <a:buAutoNum type="alphaLcParenR"/>
            </a:pP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S" sz="1500" dirty="0">
                <a:latin typeface="Times New Roman" panose="02020603050405020304" pitchFamily="18" charset="0"/>
                <a:ea typeface="Times New Roman" panose="02020603050405020304" pitchFamily="18" charset="0"/>
                <a:cs typeface="Times New Roman" panose="02020603050405020304" pitchFamily="18" charset="0"/>
              </a:rPr>
              <a:t>El proyecto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incorpora una red de 6 humedales con una superficie global de 500 m²,  que servirán como almacenamiento de agua para riego de espacios verdes públicos y áreas naturales</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mj-lt"/>
              <a:buAutoNum type="alphaLcParenR"/>
            </a:pP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Establece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una red de agua pluvial y red de aguas servidas con tratamiento previo a su disposición al vertedero</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mj-lt"/>
              <a:buAutoNum type="alphaLcParenR"/>
            </a:pP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C" sz="1500" dirty="0">
                <a:latin typeface="Times New Roman" panose="02020603050405020304" pitchFamily="18" charset="0"/>
                <a:ea typeface="Times New Roman" panose="02020603050405020304" pitchFamily="18" charset="0"/>
                <a:cs typeface="Times New Roman" panose="02020603050405020304" pitchFamily="18" charset="0"/>
              </a:rPr>
              <a:t>Cuenta con un plan de ahorro de energía con iluminación LED.</a:t>
            </a: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C" sz="1500" dirty="0">
                <a:latin typeface="Times New Roman" panose="02020603050405020304" pitchFamily="18" charset="0"/>
                <a:ea typeface="Times New Roman" panose="02020603050405020304" pitchFamily="18" charset="0"/>
                <a:cs typeface="Times New Roman" panose="02020603050405020304" pitchFamily="18" charset="0"/>
              </a:rPr>
              <a:t>Implementa terrazas ajardinadas de 4 metros lineales, para aislamiento térmico en cada apartamento</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mj-lt"/>
              <a:buAutoNum type="alphaLcParenR"/>
            </a:pP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S" sz="1500" dirty="0">
                <a:latin typeface="Times New Roman" panose="02020603050405020304" pitchFamily="18" charset="0"/>
                <a:ea typeface="Times New Roman" panose="02020603050405020304" pitchFamily="18" charset="0"/>
                <a:cs typeface="Times New Roman" panose="02020603050405020304" pitchFamily="18" charset="0"/>
              </a:rPr>
              <a:t>Se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incorporan barreras vivas con vegetación arbórea y arbustiva de 15m de ancho,  a lo largo del borde del talud colindante al intercambiador</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mj-lt"/>
              <a:buAutoNum type="alphaLcParenR"/>
            </a:pP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mj-lt"/>
              <a:buAutoNum type="alphaLcParenR"/>
            </a:pPr>
            <a:r>
              <a:rPr lang="es-ES" sz="1500" dirty="0" smtClean="0">
                <a:latin typeface="Times New Roman" panose="02020603050405020304" pitchFamily="18" charset="0"/>
                <a:ea typeface="Times New Roman" panose="02020603050405020304" pitchFamily="18" charset="0"/>
                <a:cs typeface="Times New Roman" panose="02020603050405020304" pitchFamily="18" charset="0"/>
              </a:rPr>
              <a:t>S</a:t>
            </a:r>
            <a:r>
              <a:rPr lang="es-EC" sz="1500" dirty="0" err="1" smtClean="0">
                <a:latin typeface="Times New Roman" panose="02020603050405020304" pitchFamily="18" charset="0"/>
                <a:ea typeface="Times New Roman" panose="02020603050405020304" pitchFamily="18" charset="0"/>
                <a:cs typeface="Times New Roman" panose="02020603050405020304" pitchFamily="18" charset="0"/>
              </a:rPr>
              <a:t>endero</a:t>
            </a:r>
            <a:r>
              <a:rPr lang="es-EC" sz="15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1500" dirty="0">
                <a:latin typeface="Times New Roman" panose="02020603050405020304" pitchFamily="18" charset="0"/>
                <a:ea typeface="Times New Roman" panose="02020603050405020304" pitchFamily="18" charset="0"/>
                <a:cs typeface="Times New Roman" panose="02020603050405020304" pitchFamily="18" charset="0"/>
              </a:rPr>
              <a:t>ecológico que bordea la Quebrada del Corro, que posee una longitud de 500 m.</a:t>
            </a:r>
            <a:endParaRPr lang="es-EC"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C" sz="1400" dirty="0">
                <a:latin typeface="Arial" panose="020B0604020202020204" pitchFamily="34" charset="0"/>
                <a:ea typeface="Times New Roman" panose="02020603050405020304" pitchFamily="18" charset="0"/>
                <a:cs typeface="Times New Roman" panose="02020603050405020304" pitchFamily="18" charset="0"/>
              </a:rPr>
              <a:t> </a:t>
            </a:r>
            <a:endParaRPr lang="es-EC"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2"/>
          <a:srcRect b="8297"/>
          <a:stretch/>
        </p:blipFill>
        <p:spPr>
          <a:xfrm rot="5400000">
            <a:off x="3702966" y="1376918"/>
            <a:ext cx="6192248" cy="3878116"/>
          </a:xfrm>
          <a:prstGeom prst="rect">
            <a:avLst/>
          </a:prstGeom>
        </p:spPr>
      </p:pic>
      <p:sp>
        <p:nvSpPr>
          <p:cNvPr id="4" name="Rectángulo 1"/>
          <p:cNvSpPr/>
          <p:nvPr/>
        </p:nvSpPr>
        <p:spPr>
          <a:xfrm>
            <a:off x="-27546" y="-29294"/>
            <a:ext cx="5467715" cy="400110"/>
          </a:xfrm>
          <a:prstGeom prst="rect">
            <a:avLst/>
          </a:prstGeom>
        </p:spPr>
        <p:txBody>
          <a:bodyPr wrap="none">
            <a:spAutoFit/>
          </a:bodyPr>
          <a:lstStyle/>
          <a:p>
            <a:r>
              <a:rPr lang="es-ES_tradnl" sz="2000" dirty="0" smtClean="0">
                <a:solidFill>
                  <a:srgbClr val="7F7F7F"/>
                </a:solidFill>
                <a:latin typeface="Helvetica Neue Bold Condensed"/>
                <a:cs typeface="Helvetica Neue Bold Condensed"/>
              </a:rPr>
              <a:t>PROPUESTA URBANO - ARQUITÉCTONICA </a:t>
            </a:r>
            <a:endParaRPr lang="es-ES" sz="2000" dirty="0">
              <a:solidFill>
                <a:srgbClr val="7F7F7F"/>
              </a:solidFill>
              <a:latin typeface="Helvetica Neue Bold Condensed"/>
              <a:cs typeface="Helvetica Neue Bold Condensed"/>
            </a:endParaRPr>
          </a:p>
        </p:txBody>
      </p:sp>
      <p:pic>
        <p:nvPicPr>
          <p:cNvPr id="7" name="Imagen 6"/>
          <p:cNvPicPr>
            <a:picLocks noChangeAspect="1"/>
          </p:cNvPicPr>
          <p:nvPr/>
        </p:nvPicPr>
        <p:blipFill rotWithShape="1">
          <a:blip r:embed="rId3"/>
          <a:srcRect r="8871" b="5931"/>
          <a:stretch/>
        </p:blipFill>
        <p:spPr>
          <a:xfrm>
            <a:off x="7897434" y="5008258"/>
            <a:ext cx="1246566" cy="1849742"/>
          </a:xfrm>
          <a:prstGeom prst="rect">
            <a:avLst/>
          </a:prstGeom>
        </p:spPr>
      </p:pic>
    </p:spTree>
    <p:extLst>
      <p:ext uri="{BB962C8B-B14F-4D97-AF65-F5344CB8AC3E}">
        <p14:creationId xmlns:p14="http://schemas.microsoft.com/office/powerpoint/2010/main" val="787854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55576" y="1772816"/>
            <a:ext cx="7631976" cy="2336855"/>
          </a:xfrm>
          <a:prstGeom prst="rect">
            <a:avLst/>
          </a:prstGeom>
        </p:spPr>
      </p:pic>
      <p:pic>
        <p:nvPicPr>
          <p:cNvPr id="2" name="Imagen 1"/>
          <p:cNvPicPr>
            <a:picLocks noChangeAspect="1"/>
          </p:cNvPicPr>
          <p:nvPr/>
        </p:nvPicPr>
        <p:blipFill>
          <a:blip r:embed="rId3"/>
          <a:stretch>
            <a:fillRect/>
          </a:stretch>
        </p:blipFill>
        <p:spPr>
          <a:xfrm>
            <a:off x="899592" y="3866671"/>
            <a:ext cx="3420000" cy="486000"/>
          </a:xfrm>
          <a:prstGeom prst="rect">
            <a:avLst/>
          </a:prstGeom>
        </p:spPr>
      </p:pic>
    </p:spTree>
    <p:extLst>
      <p:ext uri="{BB962C8B-B14F-4D97-AF65-F5344CB8AC3E}">
        <p14:creationId xmlns:p14="http://schemas.microsoft.com/office/powerpoint/2010/main" val="346881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12405" r="851" b="7088"/>
          <a:stretch/>
        </p:blipFill>
        <p:spPr bwMode="auto">
          <a:xfrm>
            <a:off x="1835695" y="0"/>
            <a:ext cx="5608955" cy="1947779"/>
          </a:xfrm>
          <a:prstGeom prst="rect">
            <a:avLst/>
          </a:prstGeom>
          <a:noFill/>
          <a:ln>
            <a:noFill/>
          </a:ln>
          <a:extLst>
            <a:ext uri="{53640926-AAD7-44D8-BBD7-CCE9431645EC}">
              <a14:shadowObscured xmlns:a14="http://schemas.microsoft.com/office/drawing/2010/main"/>
            </a:ext>
          </a:extLst>
        </p:spPr>
      </p:pic>
      <p:pic>
        <p:nvPicPr>
          <p:cNvPr id="3" name="Imagen 2"/>
          <p:cNvPicPr/>
          <p:nvPr/>
        </p:nvPicPr>
        <p:blipFill rotWithShape="1">
          <a:blip r:embed="rId3">
            <a:extLst>
              <a:ext uri="{28A0092B-C50C-407E-A947-70E740481C1C}">
                <a14:useLocalDpi xmlns:a14="http://schemas.microsoft.com/office/drawing/2010/main" val="0"/>
              </a:ext>
            </a:extLst>
          </a:blip>
          <a:srcRect t="1786"/>
          <a:stretch/>
        </p:blipFill>
        <p:spPr bwMode="auto">
          <a:xfrm>
            <a:off x="1965290" y="2433294"/>
            <a:ext cx="5608955" cy="3960440"/>
          </a:xfrm>
          <a:prstGeom prst="rect">
            <a:avLst/>
          </a:prstGeom>
          <a:noFill/>
          <a:ln>
            <a:noFill/>
          </a:ln>
        </p:spPr>
      </p:pic>
      <p:sp>
        <p:nvSpPr>
          <p:cNvPr id="4" name="Rectángulo 3"/>
          <p:cNvSpPr/>
          <p:nvPr/>
        </p:nvSpPr>
        <p:spPr>
          <a:xfrm>
            <a:off x="2483768" y="1916230"/>
            <a:ext cx="4572000" cy="1034129"/>
          </a:xfrm>
          <a:prstGeom prst="rect">
            <a:avLst/>
          </a:prstGeom>
        </p:spPr>
        <p:txBody>
          <a:bodyPr>
            <a:spAutoFit/>
          </a:bodyPr>
          <a:lstStyle/>
          <a:p>
            <a:pPr algn="ctr">
              <a:spcAft>
                <a:spcPts val="0"/>
              </a:spcAft>
            </a:pPr>
            <a:r>
              <a:rPr lang="es-EC" i="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Perspectiva general del proyecto Ilaló - </a:t>
            </a:r>
            <a:r>
              <a:rPr lang="es-EC" i="1" dirty="0" err="1">
                <a:solidFill>
                  <a:srgbClr val="1F497D"/>
                </a:solidFill>
                <a:latin typeface="Calibri" panose="020F0502020204030204" pitchFamily="34" charset="0"/>
                <a:ea typeface="Times New Roman" panose="02020603050405020304" pitchFamily="18" charset="0"/>
                <a:cs typeface="Times New Roman" panose="02020603050405020304" pitchFamily="18" charset="0"/>
              </a:rPr>
              <a:t>Nefol</a:t>
            </a:r>
            <a:endParaRPr lang="es-EC" i="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C" sz="1100" i="1" dirty="0">
                <a:latin typeface="Calibri" panose="020F0502020204030204" pitchFamily="34" charset="0"/>
                <a:ea typeface="Times New Roman" panose="02020603050405020304" pitchFamily="18" charset="0"/>
                <a:cs typeface="Times New Roman" panose="02020603050405020304" pitchFamily="18" charset="0"/>
              </a:rPr>
              <a:t>Fuente: Promotores del proyecto</a:t>
            </a:r>
          </a:p>
          <a:p>
            <a:pPr>
              <a:lnSpc>
                <a:spcPct val="115000"/>
              </a:lnSpc>
              <a:spcAft>
                <a:spcPts val="1000"/>
              </a:spcAft>
            </a:pPr>
            <a:r>
              <a:rPr lang="es-EC" sz="2800" dirty="0">
                <a:latin typeface="Calibri" panose="020F0502020204030204" pitchFamily="34" charset="0"/>
                <a:ea typeface="Times New Roman" panose="02020603050405020304" pitchFamily="18" charset="0"/>
                <a:cs typeface="Times New Roman" panose="02020603050405020304" pitchFamily="18" charset="0"/>
              </a:rPr>
              <a:t> </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627784" y="6357053"/>
            <a:ext cx="4572000" cy="538609"/>
          </a:xfrm>
          <a:prstGeom prst="rect">
            <a:avLst/>
          </a:prstGeom>
        </p:spPr>
        <p:txBody>
          <a:bodyPr>
            <a:spAutoFit/>
          </a:bodyPr>
          <a:lstStyle/>
          <a:p>
            <a:pPr algn="ctr">
              <a:spcAft>
                <a:spcPts val="0"/>
              </a:spcAft>
            </a:pPr>
            <a:r>
              <a:rPr lang="es-EC" i="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 Perspectiva interna del </a:t>
            </a:r>
            <a:r>
              <a:rPr lang="es-EC" i="1" dirty="0" smtClean="0">
                <a:solidFill>
                  <a:srgbClr val="1F497D"/>
                </a:solidFill>
                <a:latin typeface="Calibri" panose="020F0502020204030204" pitchFamily="34" charset="0"/>
                <a:ea typeface="Times New Roman" panose="02020603050405020304" pitchFamily="18" charset="0"/>
                <a:cs typeface="Times New Roman" panose="02020603050405020304" pitchFamily="18" charset="0"/>
              </a:rPr>
              <a:t>proyecto Ilaló </a:t>
            </a:r>
            <a:r>
              <a:rPr lang="es-EC" i="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 </a:t>
            </a:r>
            <a:r>
              <a:rPr lang="es-EC" i="1" dirty="0" err="1">
                <a:solidFill>
                  <a:srgbClr val="1F497D"/>
                </a:solidFill>
                <a:latin typeface="Calibri" panose="020F0502020204030204" pitchFamily="34" charset="0"/>
                <a:ea typeface="Times New Roman" panose="02020603050405020304" pitchFamily="18" charset="0"/>
                <a:cs typeface="Times New Roman" panose="02020603050405020304" pitchFamily="18" charset="0"/>
              </a:rPr>
              <a:t>Nefol</a:t>
            </a:r>
            <a:endParaRPr lang="es-EC" i="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es-EC" sz="1100" i="1" dirty="0">
                <a:latin typeface="Calibri" panose="020F0502020204030204" pitchFamily="34" charset="0"/>
                <a:ea typeface="Times New Roman" panose="02020603050405020304" pitchFamily="18" charset="0"/>
                <a:cs typeface="Times New Roman" panose="02020603050405020304" pitchFamily="18" charset="0"/>
              </a:rPr>
              <a:t>Fuente: Promotores del proyecto</a:t>
            </a:r>
            <a:endParaRPr lang="es-EC" sz="11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178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2700</TotalTime>
  <Words>1448</Words>
  <Application>Microsoft Office PowerPoint</Application>
  <PresentationFormat>Presentación en pantalla (4:3)</PresentationFormat>
  <Paragraphs>116</Paragraphs>
  <Slides>19</Slides>
  <Notes>3</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19</vt:i4>
      </vt:variant>
    </vt:vector>
  </HeadingPairs>
  <TitlesOfParts>
    <vt:vector size="27" baseType="lpstr">
      <vt:lpstr>Arial</vt:lpstr>
      <vt:lpstr>Calibri</vt:lpstr>
      <vt:lpstr>Helvetica Neue Bold Condensed</vt:lpstr>
      <vt:lpstr>Symbol</vt:lpstr>
      <vt:lpstr>Times New Roman</vt:lpstr>
      <vt:lpstr>Wingdings</vt:lpstr>
      <vt:lpstr>Tema de Office</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Luis Barros Mosquera</dc:creator>
  <cp:lastModifiedBy>Ivan Vladimir Tapia Guijarro</cp:lastModifiedBy>
  <cp:revision>232</cp:revision>
  <dcterms:created xsi:type="dcterms:W3CDTF">2017-08-09T20:56:21Z</dcterms:created>
  <dcterms:modified xsi:type="dcterms:W3CDTF">2019-08-12T15:27:34Z</dcterms:modified>
</cp:coreProperties>
</file>