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351" r:id="rId3"/>
    <p:sldId id="352" r:id="rId4"/>
    <p:sldId id="353" r:id="rId5"/>
    <p:sldId id="354" r:id="rId6"/>
    <p:sldId id="355" r:id="rId7"/>
    <p:sldId id="356" r:id="rId8"/>
    <p:sldId id="357" r:id="rId9"/>
    <p:sldId id="358" r:id="rId10"/>
    <p:sldId id="359" r:id="rId11"/>
    <p:sldId id="360" r:id="rId12"/>
    <p:sldId id="361" r:id="rId13"/>
    <p:sldId id="350" r:id="rId14"/>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11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o Jose Madera Arends" initials="RJM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5B5"/>
    <a:srgbClr val="99CC00"/>
    <a:srgbClr val="0FDF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25" autoAdjust="0"/>
    <p:restoredTop sz="91479" autoAdjust="0"/>
  </p:normalViewPr>
  <p:slideViewPr>
    <p:cSldViewPr>
      <p:cViewPr varScale="1">
        <p:scale>
          <a:sx n="106" d="100"/>
          <a:sy n="106" d="100"/>
        </p:scale>
        <p:origin x="1950" y="114"/>
      </p:cViewPr>
      <p:guideLst>
        <p:guide orient="horz" pos="2160"/>
        <p:guide pos="2880"/>
        <p:guide orient="horz" pos="2115"/>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F8D439-B7C7-4743-8F5B-85F9017A9B97}" type="datetimeFigureOut">
              <a:rPr lang="es-EC" smtClean="0"/>
              <a:t>12/8/2019</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77E8B1-6C87-49DD-8FDE-3AAC4896FEA7}" type="slidenum">
              <a:rPr lang="es-EC" smtClean="0"/>
              <a:t>‹Nº›</a:t>
            </a:fld>
            <a:endParaRPr lang="es-EC"/>
          </a:p>
        </p:txBody>
      </p:sp>
    </p:spTree>
    <p:extLst>
      <p:ext uri="{BB962C8B-B14F-4D97-AF65-F5344CB8AC3E}">
        <p14:creationId xmlns:p14="http://schemas.microsoft.com/office/powerpoint/2010/main" val="2607772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19B7F0A-85F9-419E-8F88-70EC96492DBB}" type="slidenum">
              <a:rPr lang="es-EC" smtClean="0"/>
              <a:t>3</a:t>
            </a:fld>
            <a:endParaRPr lang="es-EC"/>
          </a:p>
        </p:txBody>
      </p:sp>
    </p:spTree>
    <p:extLst>
      <p:ext uri="{BB962C8B-B14F-4D97-AF65-F5344CB8AC3E}">
        <p14:creationId xmlns:p14="http://schemas.microsoft.com/office/powerpoint/2010/main" val="3240539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19B7F0A-85F9-419E-8F88-70EC96492DBB}" type="slidenum">
              <a:rPr lang="es-EC" smtClean="0"/>
              <a:t>4</a:t>
            </a:fld>
            <a:endParaRPr lang="es-EC"/>
          </a:p>
        </p:txBody>
      </p:sp>
    </p:spTree>
    <p:extLst>
      <p:ext uri="{BB962C8B-B14F-4D97-AF65-F5344CB8AC3E}">
        <p14:creationId xmlns:p14="http://schemas.microsoft.com/office/powerpoint/2010/main" val="1115362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C"/>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F69B5FDC-FB64-42D4-A03A-5C0229F94204}" type="datetimeFigureOut">
              <a:rPr lang="es-EC" smtClean="0"/>
              <a:t>12/8/2019</a:t>
            </a:fld>
            <a:endParaRPr lang="es-EC"/>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3265328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F69B5FDC-FB64-42D4-A03A-5C0229F94204}" type="datetimeFigureOut">
              <a:rPr lang="es-EC" smtClean="0"/>
              <a:t>12/8/2019</a:t>
            </a:fld>
            <a:endParaRPr lang="es-EC"/>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325517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F69B5FDC-FB64-42D4-A03A-5C0229F94204}" type="datetimeFigureOut">
              <a:rPr lang="es-EC" smtClean="0"/>
              <a:t>12/8/2019</a:t>
            </a:fld>
            <a:endParaRPr lang="es-EC"/>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3292910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EC"/>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F69B5FDC-FB64-42D4-A03A-5C0229F94204}" type="datetimeFigureOut">
              <a:rPr lang="es-EC" smtClean="0"/>
              <a:t>12/8/2019</a:t>
            </a:fld>
            <a:endParaRPr lang="es-EC"/>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1447932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F69B5FDC-FB64-42D4-A03A-5C0229F94204}" type="datetimeFigureOut">
              <a:rPr lang="es-EC" smtClean="0"/>
              <a:t>12/8/2019</a:t>
            </a:fld>
            <a:endParaRPr lang="es-EC"/>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3167071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F69B5FDC-FB64-42D4-A03A-5C0229F94204}" type="datetimeFigureOut">
              <a:rPr lang="es-EC" smtClean="0"/>
              <a:t>12/8/2019</a:t>
            </a:fld>
            <a:endParaRPr lang="es-EC"/>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4052135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6 Marcador de fecha"/>
          <p:cNvSpPr>
            <a:spLocks noGrp="1"/>
          </p:cNvSpPr>
          <p:nvPr>
            <p:ph type="dt" sz="half" idx="10"/>
          </p:nvPr>
        </p:nvSpPr>
        <p:spPr>
          <a:xfrm>
            <a:off x="457200" y="6356350"/>
            <a:ext cx="2133600" cy="365125"/>
          </a:xfrm>
          <a:prstGeom prst="rect">
            <a:avLst/>
          </a:prstGeom>
        </p:spPr>
        <p:txBody>
          <a:bodyPr/>
          <a:lstStyle/>
          <a:p>
            <a:fld id="{F69B5FDC-FB64-42D4-A03A-5C0229F94204}" type="datetimeFigureOut">
              <a:rPr lang="es-EC" smtClean="0"/>
              <a:t>12/8/2019</a:t>
            </a:fld>
            <a:endParaRPr lang="es-EC"/>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1656086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EC"/>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F69B5FDC-FB64-42D4-A03A-5C0229F94204}" type="datetimeFigureOut">
              <a:rPr lang="es-EC" smtClean="0"/>
              <a:t>12/8/2019</a:t>
            </a:fld>
            <a:endParaRPr lang="es-EC"/>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3340500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F69B5FDC-FB64-42D4-A03A-5C0229F94204}" type="datetimeFigureOut">
              <a:rPr lang="es-EC" smtClean="0"/>
              <a:t>12/8/2019</a:t>
            </a:fld>
            <a:endParaRPr lang="es-EC"/>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2173157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F69B5FDC-FB64-42D4-A03A-5C0229F94204}" type="datetimeFigureOut">
              <a:rPr lang="es-EC" smtClean="0"/>
              <a:t>12/8/2019</a:t>
            </a:fld>
            <a:endParaRPr lang="es-EC"/>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3839762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F69B5FDC-FB64-42D4-A03A-5C0229F94204}" type="datetimeFigureOut">
              <a:rPr lang="es-EC" smtClean="0"/>
              <a:t>12/8/2019</a:t>
            </a:fld>
            <a:endParaRPr lang="es-EC"/>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58113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7 Imagen"/>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313233"/>
            <a:ext cx="9180512" cy="6544767"/>
          </a:xfrm>
          <a:prstGeom prst="rect">
            <a:avLst/>
          </a:prstGeom>
        </p:spPr>
      </p:pic>
    </p:spTree>
    <p:extLst>
      <p:ext uri="{BB962C8B-B14F-4D97-AF65-F5344CB8AC3E}">
        <p14:creationId xmlns:p14="http://schemas.microsoft.com/office/powerpoint/2010/main" val="3790131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990600"/>
            <a:ext cx="4876800" cy="4876800"/>
          </a:xfrm>
          <a:prstGeom prst="rect">
            <a:avLst/>
          </a:prstGeom>
        </p:spPr>
      </p:pic>
      <p:pic>
        <p:nvPicPr>
          <p:cNvPr id="4" name="Marcador de contenido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0592" y="6093296"/>
            <a:ext cx="1873408" cy="600783"/>
          </a:xfrm>
          <a:prstGeom prst="rect">
            <a:avLst/>
          </a:prstGeom>
        </p:spPr>
      </p:pic>
    </p:spTree>
    <p:extLst>
      <p:ext uri="{BB962C8B-B14F-4D97-AF65-F5344CB8AC3E}">
        <p14:creationId xmlns:p14="http://schemas.microsoft.com/office/powerpoint/2010/main" val="2686536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79512" y="44624"/>
            <a:ext cx="3784049" cy="369332"/>
          </a:xfrm>
          <a:prstGeom prst="rect">
            <a:avLst/>
          </a:prstGeom>
        </p:spPr>
        <p:txBody>
          <a:bodyPr wrap="none">
            <a:spAutoFit/>
          </a:bodyPr>
          <a:lstStyle/>
          <a:p>
            <a:r>
              <a:rPr lang="es-EC" b="1" dirty="0">
                <a:ea typeface="Calibri" panose="020F0502020204030204" pitchFamily="34" charset="0"/>
              </a:rPr>
              <a:t>Condiciones urbanísticas propuestas</a:t>
            </a:r>
            <a:endParaRPr lang="es-ES" dirty="0"/>
          </a:p>
        </p:txBody>
      </p:sp>
      <p:pic>
        <p:nvPicPr>
          <p:cNvPr id="6" name="Imagen 5"/>
          <p:cNvPicPr>
            <a:picLocks noChangeAspect="1"/>
          </p:cNvPicPr>
          <p:nvPr/>
        </p:nvPicPr>
        <p:blipFill rotWithShape="1">
          <a:blip r:embed="rId2"/>
          <a:srcRect t="1966" b="1656"/>
          <a:stretch/>
        </p:blipFill>
        <p:spPr>
          <a:xfrm>
            <a:off x="899592" y="620688"/>
            <a:ext cx="2855358" cy="3600000"/>
          </a:xfrm>
          <a:prstGeom prst="rect">
            <a:avLst/>
          </a:prstGeom>
        </p:spPr>
      </p:pic>
      <p:pic>
        <p:nvPicPr>
          <p:cNvPr id="7" name="Imagen 6"/>
          <p:cNvPicPr>
            <a:picLocks noChangeAspect="1"/>
          </p:cNvPicPr>
          <p:nvPr/>
        </p:nvPicPr>
        <p:blipFill>
          <a:blip r:embed="rId3"/>
          <a:stretch>
            <a:fillRect/>
          </a:stretch>
        </p:blipFill>
        <p:spPr>
          <a:xfrm>
            <a:off x="5724128" y="620688"/>
            <a:ext cx="2763899" cy="3600000"/>
          </a:xfrm>
          <a:prstGeom prst="rect">
            <a:avLst/>
          </a:prstGeom>
        </p:spPr>
      </p:pic>
      <p:pic>
        <p:nvPicPr>
          <p:cNvPr id="8" name="Imagen 7"/>
          <p:cNvPicPr>
            <a:picLocks noChangeAspect="1"/>
          </p:cNvPicPr>
          <p:nvPr/>
        </p:nvPicPr>
        <p:blipFill>
          <a:blip r:embed="rId4"/>
          <a:stretch>
            <a:fillRect/>
          </a:stretch>
        </p:blipFill>
        <p:spPr>
          <a:xfrm>
            <a:off x="5868144" y="4297097"/>
            <a:ext cx="1739652" cy="503583"/>
          </a:xfrm>
          <a:prstGeom prst="rect">
            <a:avLst/>
          </a:prstGeom>
        </p:spPr>
      </p:pic>
      <p:pic>
        <p:nvPicPr>
          <p:cNvPr id="9" name="Imagen 8"/>
          <p:cNvPicPr>
            <a:picLocks noChangeAspect="1"/>
          </p:cNvPicPr>
          <p:nvPr/>
        </p:nvPicPr>
        <p:blipFill>
          <a:blip r:embed="rId5"/>
          <a:stretch>
            <a:fillRect/>
          </a:stretch>
        </p:blipFill>
        <p:spPr>
          <a:xfrm>
            <a:off x="1459554" y="4297097"/>
            <a:ext cx="1223963" cy="471488"/>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2293886812"/>
              </p:ext>
            </p:extLst>
          </p:nvPr>
        </p:nvGraphicFramePr>
        <p:xfrm>
          <a:off x="0" y="4869161"/>
          <a:ext cx="9144000" cy="1824202"/>
        </p:xfrm>
        <a:graphic>
          <a:graphicData uri="http://schemas.openxmlformats.org/drawingml/2006/table">
            <a:tbl>
              <a:tblPr firstRow="1" firstCol="1" bandRow="1">
                <a:tableStyleId>{5940675A-B579-460E-94D1-54222C63F5DA}</a:tableStyleId>
              </a:tblPr>
              <a:tblGrid>
                <a:gridCol w="1638536"/>
                <a:gridCol w="1323290"/>
                <a:gridCol w="1323290"/>
                <a:gridCol w="1323290"/>
                <a:gridCol w="995025"/>
                <a:gridCol w="749524"/>
                <a:gridCol w="962477"/>
                <a:gridCol w="828568"/>
              </a:tblGrid>
              <a:tr h="361569">
                <a:tc>
                  <a:txBody>
                    <a:bodyPr/>
                    <a:lstStyle/>
                    <a:p>
                      <a:pPr algn="ctr">
                        <a:lnSpc>
                          <a:spcPct val="115000"/>
                        </a:lnSpc>
                        <a:spcAft>
                          <a:spcPts val="0"/>
                        </a:spcAft>
                      </a:pPr>
                      <a:r>
                        <a:rPr lang="es-EC" sz="1000">
                          <a:effectLst/>
                        </a:rPr>
                        <a:t>SECTOR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000" dirty="0">
                          <a:effectLst/>
                        </a:rPr>
                        <a:t>DESCRIPCIÓN</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dirty="0" smtClean="0">
                          <a:effectLst/>
                        </a:rPr>
                        <a:t>Clasificación de suelo</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000">
                          <a:effectLst/>
                        </a:rPr>
                        <a:t>USO DE SUELO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000">
                          <a:effectLst/>
                        </a:rPr>
                        <a:t>ZONA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000">
                          <a:effectLst/>
                        </a:rPr>
                        <a:t>PISOS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000">
                          <a:effectLst/>
                        </a:rPr>
                        <a:t>COS PB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000">
                          <a:effectLst/>
                        </a:rPr>
                        <a:t>COS TOTAL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616881">
                <a:tc>
                  <a:txBody>
                    <a:bodyPr/>
                    <a:lstStyle/>
                    <a:p>
                      <a:pPr algn="just">
                        <a:lnSpc>
                          <a:spcPct val="115000"/>
                        </a:lnSpc>
                        <a:spcAft>
                          <a:spcPts val="0"/>
                        </a:spcAft>
                      </a:pPr>
                      <a:r>
                        <a:rPr lang="es-EC" sz="1000">
                          <a:effectLst/>
                        </a:rPr>
                        <a:t>1 Quebrada, área de protección ecológica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000">
                          <a:effectLst/>
                        </a:rPr>
                        <a:t>Área de protección de quebrada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dirty="0" smtClean="0">
                          <a:effectLst/>
                        </a:rPr>
                        <a:t>Rural</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000">
                          <a:effectLst/>
                        </a:rPr>
                        <a:t>PE/CPN) Protección ecológica/Conservación del patrimonio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000" dirty="0">
                          <a:effectLst/>
                        </a:rPr>
                        <a:t>A 31 PQ</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0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0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0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821749">
                <a:tc>
                  <a:txBody>
                    <a:bodyPr/>
                    <a:lstStyle/>
                    <a:p>
                      <a:pPr algn="just">
                        <a:lnSpc>
                          <a:spcPct val="115000"/>
                        </a:lnSpc>
                        <a:spcAft>
                          <a:spcPts val="0"/>
                        </a:spcAft>
                      </a:pPr>
                      <a:r>
                        <a:rPr lang="es-EC" sz="1000">
                          <a:effectLst/>
                        </a:rPr>
                        <a:t>2 Industrial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000">
                          <a:effectLst/>
                        </a:rPr>
                        <a:t>Edificios destinados a industria II (de mediano impacto) , y usos complementarios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dirty="0" smtClean="0">
                          <a:effectLst/>
                        </a:rPr>
                        <a:t>Urbano</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000">
                          <a:effectLst/>
                        </a:rPr>
                        <a:t>Industrial II</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000">
                          <a:effectLst/>
                        </a:rPr>
                        <a:t>A 804i-70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000">
                          <a:effectLst/>
                        </a:rPr>
                        <a:t>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000">
                          <a:effectLst/>
                        </a:rPr>
                        <a:t>70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000" dirty="0">
                          <a:effectLst/>
                        </a:rPr>
                        <a:t>280</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3" name="CuadroTexto 2"/>
          <p:cNvSpPr txBox="1"/>
          <p:nvPr/>
        </p:nvSpPr>
        <p:spPr>
          <a:xfrm>
            <a:off x="1479837" y="1412776"/>
            <a:ext cx="276038" cy="307777"/>
          </a:xfrm>
          <a:prstGeom prst="rect">
            <a:avLst/>
          </a:prstGeom>
          <a:noFill/>
        </p:spPr>
        <p:txBody>
          <a:bodyPr wrap="none" rtlCol="0">
            <a:spAutoFit/>
          </a:bodyPr>
          <a:lstStyle/>
          <a:p>
            <a:r>
              <a:rPr lang="es-ES" sz="1400" dirty="0" smtClean="0"/>
              <a:t>2</a:t>
            </a:r>
            <a:endParaRPr lang="es-ES" sz="1400" dirty="0"/>
          </a:p>
        </p:txBody>
      </p:sp>
      <p:sp>
        <p:nvSpPr>
          <p:cNvPr id="10" name="CuadroTexto 9"/>
          <p:cNvSpPr txBox="1"/>
          <p:nvPr/>
        </p:nvSpPr>
        <p:spPr>
          <a:xfrm>
            <a:off x="2071535" y="1412775"/>
            <a:ext cx="276038" cy="307777"/>
          </a:xfrm>
          <a:prstGeom prst="rect">
            <a:avLst/>
          </a:prstGeom>
          <a:noFill/>
        </p:spPr>
        <p:txBody>
          <a:bodyPr wrap="none" rtlCol="0">
            <a:spAutoFit/>
          </a:bodyPr>
          <a:lstStyle/>
          <a:p>
            <a:r>
              <a:rPr lang="es-ES" sz="1400" dirty="0" smtClean="0"/>
              <a:t>1</a:t>
            </a:r>
            <a:endParaRPr lang="es-ES" sz="1400" dirty="0"/>
          </a:p>
        </p:txBody>
      </p:sp>
      <p:sp>
        <p:nvSpPr>
          <p:cNvPr id="11" name="CuadroTexto 10"/>
          <p:cNvSpPr txBox="1"/>
          <p:nvPr/>
        </p:nvSpPr>
        <p:spPr>
          <a:xfrm>
            <a:off x="6372200" y="1412775"/>
            <a:ext cx="276038" cy="307777"/>
          </a:xfrm>
          <a:prstGeom prst="rect">
            <a:avLst/>
          </a:prstGeom>
          <a:noFill/>
        </p:spPr>
        <p:txBody>
          <a:bodyPr wrap="none" rtlCol="0">
            <a:spAutoFit/>
          </a:bodyPr>
          <a:lstStyle/>
          <a:p>
            <a:r>
              <a:rPr lang="es-ES" sz="1400" dirty="0" smtClean="0"/>
              <a:t>2</a:t>
            </a:r>
            <a:endParaRPr lang="es-ES" sz="1400" dirty="0"/>
          </a:p>
        </p:txBody>
      </p:sp>
      <p:sp>
        <p:nvSpPr>
          <p:cNvPr id="12" name="CuadroTexto 11"/>
          <p:cNvSpPr txBox="1"/>
          <p:nvPr/>
        </p:nvSpPr>
        <p:spPr>
          <a:xfrm>
            <a:off x="6963898" y="1412774"/>
            <a:ext cx="276038" cy="307777"/>
          </a:xfrm>
          <a:prstGeom prst="rect">
            <a:avLst/>
          </a:prstGeom>
          <a:noFill/>
        </p:spPr>
        <p:txBody>
          <a:bodyPr wrap="none" rtlCol="0">
            <a:spAutoFit/>
          </a:bodyPr>
          <a:lstStyle/>
          <a:p>
            <a:r>
              <a:rPr lang="es-ES" sz="1400" dirty="0" smtClean="0"/>
              <a:t>1</a:t>
            </a:r>
            <a:endParaRPr lang="es-ES" sz="1400" dirty="0"/>
          </a:p>
        </p:txBody>
      </p:sp>
    </p:spTree>
    <p:extLst>
      <p:ext uri="{BB962C8B-B14F-4D97-AF65-F5344CB8AC3E}">
        <p14:creationId xmlns:p14="http://schemas.microsoft.com/office/powerpoint/2010/main" val="977033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680" y="-10494"/>
            <a:ext cx="8883245" cy="2959272"/>
          </a:xfrm>
          <a:prstGeom prst="rect">
            <a:avLst/>
          </a:prstGeom>
        </p:spPr>
        <p:txBody>
          <a:bodyPr wrap="square">
            <a:spAutoFit/>
          </a:bodyPr>
          <a:lstStyle/>
          <a:p>
            <a:pPr algn="just">
              <a:lnSpc>
                <a:spcPct val="115000"/>
              </a:lnSpc>
              <a:spcAft>
                <a:spcPts val="0"/>
              </a:spcAft>
            </a:pPr>
            <a:r>
              <a:rPr lang="es-MX" b="1" dirty="0">
                <a:latin typeface="+mj-lt"/>
                <a:ea typeface="Calibri" panose="020F0502020204030204" pitchFamily="34" charset="0"/>
                <a:cs typeface="Times New Roman" panose="02020603050405020304" pitchFamily="18" charset="0"/>
              </a:rPr>
              <a:t>Medidas de mitigación a la circulación de tráfico.- </a:t>
            </a:r>
            <a:r>
              <a:rPr lang="es-MX" dirty="0">
                <a:latin typeface="+mj-lt"/>
                <a:ea typeface="Calibri" panose="020F0502020204030204" pitchFamily="34" charset="0"/>
                <a:cs typeface="Times New Roman" panose="02020603050405020304" pitchFamily="18" charset="0"/>
              </a:rPr>
              <a:t>Los promotores del proyecto, a su costo, deberán ejecutar las medidas de mitigación establecidas en el oficio No. SM-421-2016 del 22 de marzo de 2016, de la Secretaría de </a:t>
            </a:r>
            <a:r>
              <a:rPr lang="es-MX" dirty="0" smtClean="0">
                <a:latin typeface="+mj-lt"/>
                <a:ea typeface="Calibri" panose="020F0502020204030204" pitchFamily="34" charset="0"/>
                <a:cs typeface="Times New Roman" panose="02020603050405020304" pitchFamily="18" charset="0"/>
              </a:rPr>
              <a:t>Movilidad.</a:t>
            </a:r>
          </a:p>
          <a:p>
            <a:pPr algn="just">
              <a:lnSpc>
                <a:spcPct val="115000"/>
              </a:lnSpc>
              <a:spcAft>
                <a:spcPts val="0"/>
              </a:spcAft>
            </a:pPr>
            <a:r>
              <a:rPr lang="es-MX" dirty="0">
                <a:latin typeface="+mj-lt"/>
                <a:ea typeface="Calibri" panose="020F0502020204030204" pitchFamily="34" charset="0"/>
                <a:cs typeface="Times New Roman" panose="02020603050405020304" pitchFamily="18" charset="0"/>
              </a:rPr>
              <a:t> </a:t>
            </a:r>
            <a:endParaRPr lang="es-ES" sz="1600" dirty="0">
              <a:latin typeface="+mj-lt"/>
              <a:ea typeface="Calibri" panose="020F0502020204030204" pitchFamily="34" charset="0"/>
              <a:cs typeface="Times New Roman" panose="02020603050405020304" pitchFamily="18" charset="0"/>
            </a:endParaRPr>
          </a:p>
          <a:p>
            <a:pPr algn="just">
              <a:lnSpc>
                <a:spcPct val="115000"/>
              </a:lnSpc>
              <a:spcAft>
                <a:spcPts val="0"/>
              </a:spcAft>
            </a:pPr>
            <a:r>
              <a:rPr lang="es-MX" dirty="0">
                <a:latin typeface="+mj-lt"/>
                <a:ea typeface="Calibri" panose="020F0502020204030204" pitchFamily="34" charset="0"/>
                <a:cs typeface="Times New Roman" panose="02020603050405020304" pitchFamily="18" charset="0"/>
              </a:rPr>
              <a:t>Estas medidas de mitigación incluyen los estudios y obras de infraestructura de adoquinado, alcantarillado y agua potable, además de la infraestructura de tubería para el soterramiento para las redes eléctricas y de telecomunicaciones desde la E35 hasta el ingreso al proyecto Flexiplast de acuerdo a lo establecido en el informe técnico No. SMP-028/16, en la primera fase de ampliación de la Vía de los avestruces</a:t>
            </a:r>
            <a:r>
              <a:rPr lang="es-MX" dirty="0" smtClean="0">
                <a:latin typeface="+mj-lt"/>
                <a:ea typeface="Calibri" panose="020F0502020204030204" pitchFamily="34" charset="0"/>
                <a:cs typeface="Times New Roman" panose="02020603050405020304" pitchFamily="18" charset="0"/>
              </a:rPr>
              <a:t>.</a:t>
            </a:r>
            <a:endParaRPr lang="es-ES" sz="1600" dirty="0">
              <a:latin typeface="+mj-lt"/>
              <a:ea typeface="Calibri" panose="020F0502020204030204" pitchFamily="34" charset="0"/>
              <a:cs typeface="Times New Roman" panose="02020603050405020304" pitchFamily="18" charset="0"/>
            </a:endParaRPr>
          </a:p>
        </p:txBody>
      </p:sp>
      <p:pic>
        <p:nvPicPr>
          <p:cNvPr id="5" name="Imagen 4"/>
          <p:cNvPicPr>
            <a:picLocks noChangeAspect="1"/>
          </p:cNvPicPr>
          <p:nvPr/>
        </p:nvPicPr>
        <p:blipFill>
          <a:blip r:embed="rId2"/>
          <a:stretch>
            <a:fillRect/>
          </a:stretch>
        </p:blipFill>
        <p:spPr>
          <a:xfrm>
            <a:off x="2411760" y="3068960"/>
            <a:ext cx="2750245" cy="3372641"/>
          </a:xfrm>
          <a:prstGeom prst="rect">
            <a:avLst/>
          </a:prstGeom>
        </p:spPr>
      </p:pic>
      <p:sp>
        <p:nvSpPr>
          <p:cNvPr id="6" name="Forma libre 5"/>
          <p:cNvSpPr/>
          <p:nvPr/>
        </p:nvSpPr>
        <p:spPr>
          <a:xfrm>
            <a:off x="3249162" y="4097911"/>
            <a:ext cx="543464" cy="897147"/>
          </a:xfrm>
          <a:custGeom>
            <a:avLst/>
            <a:gdLst>
              <a:gd name="connsiteX0" fmla="*/ 0 w 543464"/>
              <a:gd name="connsiteY0" fmla="*/ 0 h 897147"/>
              <a:gd name="connsiteX1" fmla="*/ 207034 w 543464"/>
              <a:gd name="connsiteY1" fmla="*/ 69011 h 897147"/>
              <a:gd name="connsiteX2" fmla="*/ 310551 w 543464"/>
              <a:gd name="connsiteY2" fmla="*/ 155275 h 897147"/>
              <a:gd name="connsiteX3" fmla="*/ 362309 w 543464"/>
              <a:gd name="connsiteY3" fmla="*/ 258792 h 897147"/>
              <a:gd name="connsiteX4" fmla="*/ 405441 w 543464"/>
              <a:gd name="connsiteY4" fmla="*/ 414068 h 897147"/>
              <a:gd name="connsiteX5" fmla="*/ 388188 w 543464"/>
              <a:gd name="connsiteY5" fmla="*/ 560717 h 897147"/>
              <a:gd name="connsiteX6" fmla="*/ 457200 w 543464"/>
              <a:gd name="connsiteY6" fmla="*/ 681487 h 897147"/>
              <a:gd name="connsiteX7" fmla="*/ 483079 w 543464"/>
              <a:gd name="connsiteY7" fmla="*/ 776377 h 897147"/>
              <a:gd name="connsiteX8" fmla="*/ 517585 w 543464"/>
              <a:gd name="connsiteY8" fmla="*/ 888521 h 897147"/>
              <a:gd name="connsiteX9" fmla="*/ 543464 w 543464"/>
              <a:gd name="connsiteY9" fmla="*/ 897147 h 89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3464" h="897147">
                <a:moveTo>
                  <a:pt x="0" y="0"/>
                </a:moveTo>
                <a:lnTo>
                  <a:pt x="207034" y="69011"/>
                </a:lnTo>
                <a:lnTo>
                  <a:pt x="310551" y="155275"/>
                </a:lnTo>
                <a:lnTo>
                  <a:pt x="362309" y="258792"/>
                </a:lnTo>
                <a:lnTo>
                  <a:pt x="405441" y="414068"/>
                </a:lnTo>
                <a:lnTo>
                  <a:pt x="388188" y="560717"/>
                </a:lnTo>
                <a:lnTo>
                  <a:pt x="457200" y="681487"/>
                </a:lnTo>
                <a:lnTo>
                  <a:pt x="483079" y="776377"/>
                </a:lnTo>
                <a:lnTo>
                  <a:pt x="517585" y="888521"/>
                </a:lnTo>
                <a:lnTo>
                  <a:pt x="543464" y="897147"/>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8" name="Conector recto de flecha 7"/>
          <p:cNvCxnSpPr>
            <a:stCxn id="6" idx="2"/>
          </p:cNvCxnSpPr>
          <p:nvPr/>
        </p:nvCxnSpPr>
        <p:spPr>
          <a:xfrm>
            <a:off x="3559713" y="4253186"/>
            <a:ext cx="2740479" cy="399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ángulo 8"/>
          <p:cNvSpPr/>
          <p:nvPr/>
        </p:nvSpPr>
        <p:spPr>
          <a:xfrm>
            <a:off x="6323802" y="4047745"/>
            <a:ext cx="2321405" cy="392159"/>
          </a:xfrm>
          <a:prstGeom prst="rect">
            <a:avLst/>
          </a:prstGeom>
        </p:spPr>
        <p:txBody>
          <a:bodyPr wrap="none">
            <a:spAutoFit/>
          </a:bodyPr>
          <a:lstStyle/>
          <a:p>
            <a:pPr>
              <a:lnSpc>
                <a:spcPct val="115000"/>
              </a:lnSpc>
              <a:spcAft>
                <a:spcPts val="1000"/>
              </a:spcAft>
            </a:pPr>
            <a:r>
              <a:rPr lang="es-EC" dirty="0" smtClean="0">
                <a:latin typeface="Calibri" panose="020F0502020204030204" pitchFamily="34" charset="0"/>
                <a:ea typeface="Calibri" panose="020F0502020204030204" pitchFamily="34" charset="0"/>
                <a:cs typeface="Times New Roman" panose="02020603050405020304" pitchFamily="18" charset="0"/>
              </a:rPr>
              <a:t>Impacto a la Movilidad</a:t>
            </a:r>
            <a:endParaRPr lang="es-EC"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4644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7504" y="116632"/>
            <a:ext cx="8568952" cy="369332"/>
          </a:xfrm>
          <a:prstGeom prst="rect">
            <a:avLst/>
          </a:prstGeom>
        </p:spPr>
        <p:txBody>
          <a:bodyPr wrap="square">
            <a:spAutoFit/>
          </a:bodyPr>
          <a:lstStyle/>
          <a:p>
            <a:r>
              <a:rPr lang="es-EC" b="1" dirty="0">
                <a:ea typeface="Times New Roman" panose="02020603050405020304" pitchFamily="18" charset="0"/>
              </a:rPr>
              <a:t>Cálculo de la Concesión Onerosa de </a:t>
            </a:r>
            <a:r>
              <a:rPr lang="es-EC" b="1" dirty="0" smtClean="0">
                <a:ea typeface="Times New Roman" panose="02020603050405020304" pitchFamily="18" charset="0"/>
              </a:rPr>
              <a:t>Derechos por cambio de uso de suelo</a:t>
            </a:r>
            <a:endParaRPr lang="es-ES" dirty="0"/>
          </a:p>
        </p:txBody>
      </p:sp>
      <p:sp>
        <p:nvSpPr>
          <p:cNvPr id="5" name="Rectángulo 4"/>
          <p:cNvSpPr/>
          <p:nvPr/>
        </p:nvSpPr>
        <p:spPr>
          <a:xfrm>
            <a:off x="107504" y="475539"/>
            <a:ext cx="8496944" cy="1200329"/>
          </a:xfrm>
          <a:prstGeom prst="rect">
            <a:avLst/>
          </a:prstGeom>
        </p:spPr>
        <p:txBody>
          <a:bodyPr wrap="square">
            <a:spAutoFit/>
          </a:bodyPr>
          <a:lstStyle/>
          <a:p>
            <a:pPr algn="just"/>
            <a:r>
              <a:rPr lang="es-EC" dirty="0">
                <a:ea typeface="Times New Roman" panose="02020603050405020304" pitchFamily="18" charset="0"/>
              </a:rPr>
              <a:t>En base a los datos declarados por el promotor en los formularios declarativos y en aplicación del literal a) del artículo 9 de la Ordenanza Metropolitana No. 183, el valor de la COD correspondiente al cambio de uso de suelo que los promotores del proyecto FLEXIPLAT deberán cancelar al Municipio de Quito es igual </a:t>
            </a:r>
            <a:r>
              <a:rPr lang="es-EC" b="1" dirty="0">
                <a:ea typeface="Times New Roman" panose="02020603050405020304" pitchFamily="18" charset="0"/>
              </a:rPr>
              <a:t>131.006,09 </a:t>
            </a:r>
            <a:r>
              <a:rPr lang="es-EC" b="1" dirty="0" smtClean="0">
                <a:ea typeface="Times New Roman" panose="02020603050405020304" pitchFamily="18" charset="0"/>
              </a:rPr>
              <a:t>USD.</a:t>
            </a:r>
            <a:endParaRPr lang="es-ES" b="1" dirty="0"/>
          </a:p>
        </p:txBody>
      </p:sp>
      <p:graphicFrame>
        <p:nvGraphicFramePr>
          <p:cNvPr id="6" name="Tabla 5"/>
          <p:cNvGraphicFramePr>
            <a:graphicFrameLocks noGrp="1"/>
          </p:cNvGraphicFramePr>
          <p:nvPr>
            <p:extLst/>
          </p:nvPr>
        </p:nvGraphicFramePr>
        <p:xfrm>
          <a:off x="122974" y="1844824"/>
          <a:ext cx="8856983" cy="2660905"/>
        </p:xfrm>
        <a:graphic>
          <a:graphicData uri="http://schemas.openxmlformats.org/drawingml/2006/table">
            <a:tbl>
              <a:tblPr firstRow="1" firstCol="1" bandRow="1">
                <a:tableStyleId>{5940675A-B579-460E-94D1-54222C63F5DA}</a:tableStyleId>
              </a:tblPr>
              <a:tblGrid>
                <a:gridCol w="970922"/>
                <a:gridCol w="853964"/>
                <a:gridCol w="853105"/>
                <a:gridCol w="644130"/>
                <a:gridCol w="1012202"/>
                <a:gridCol w="1012202"/>
                <a:gridCol w="933084"/>
                <a:gridCol w="933084"/>
                <a:gridCol w="822145"/>
                <a:gridCol w="822145"/>
              </a:tblGrid>
              <a:tr h="793861">
                <a:tc rowSpan="2">
                  <a:txBody>
                    <a:bodyPr/>
                    <a:lstStyle/>
                    <a:p>
                      <a:pPr algn="ctr">
                        <a:spcAft>
                          <a:spcPts val="0"/>
                        </a:spcAft>
                      </a:pPr>
                      <a:r>
                        <a:rPr lang="es-EC" sz="1050" dirty="0">
                          <a:effectLst/>
                        </a:rPr>
                        <a:t>Uso de suelo vigente</a:t>
                      </a:r>
                      <a:endParaRPr lang="es-ES" sz="1050" dirty="0">
                        <a:effectLst/>
                        <a:latin typeface="Times New Roman" panose="02020603050405020304" pitchFamily="18" charset="0"/>
                        <a:ea typeface="Times New Roman" panose="02020603050405020304" pitchFamily="18" charset="0"/>
                      </a:endParaRPr>
                    </a:p>
                  </a:txBody>
                  <a:tcPr marL="44450" marR="44450" marT="0" marB="0" anchor="ctr"/>
                </a:tc>
                <a:tc rowSpan="2">
                  <a:txBody>
                    <a:bodyPr/>
                    <a:lstStyle/>
                    <a:p>
                      <a:pPr algn="ctr">
                        <a:spcAft>
                          <a:spcPts val="0"/>
                        </a:spcAft>
                      </a:pPr>
                      <a:r>
                        <a:rPr lang="es-EC" sz="1050">
                          <a:effectLst/>
                        </a:rPr>
                        <a:t>Uso de suelo propuesto</a:t>
                      </a:r>
                      <a:endParaRPr lang="es-ES"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050">
                          <a:effectLst/>
                        </a:rPr>
                        <a:t>Área útil </a:t>
                      </a:r>
                      <a:endParaRPr lang="es-ES"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050">
                          <a:effectLst/>
                        </a:rPr>
                        <a:t>AIVA ($/m2)</a:t>
                      </a:r>
                      <a:endParaRPr lang="es-ES"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050" dirty="0">
                          <a:effectLst/>
                        </a:rPr>
                        <a:t>Índice de revaloración </a:t>
                      </a:r>
                      <a:endParaRPr lang="es-ES" sz="105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050">
                          <a:effectLst/>
                        </a:rPr>
                        <a:t>Valor del terreno de llegada (USD)</a:t>
                      </a:r>
                      <a:endParaRPr lang="es-ES"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050">
                          <a:effectLst/>
                        </a:rPr>
                        <a:t>Valor del terreno de parida (USD)</a:t>
                      </a:r>
                      <a:endParaRPr lang="es-ES"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050">
                          <a:effectLst/>
                        </a:rPr>
                        <a:t>Diferencia</a:t>
                      </a:r>
                      <a:endParaRPr lang="es-ES"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050">
                          <a:effectLst/>
                        </a:rPr>
                        <a:t>Porcentaje de participación </a:t>
                      </a:r>
                      <a:endParaRPr lang="es-ES"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050">
                          <a:effectLst/>
                        </a:rPr>
                        <a:t>Factor de ajuste</a:t>
                      </a:r>
                      <a:endParaRPr lang="es-ES" sz="1050">
                        <a:effectLst/>
                        <a:latin typeface="Times New Roman" panose="02020603050405020304" pitchFamily="18" charset="0"/>
                        <a:ea typeface="Times New Roman" panose="02020603050405020304" pitchFamily="18" charset="0"/>
                      </a:endParaRPr>
                    </a:p>
                  </a:txBody>
                  <a:tcPr marL="44450" marR="44450" marT="0" marB="0" anchor="ctr"/>
                </a:tc>
              </a:tr>
              <a:tr h="279321">
                <a:tc vMerge="1">
                  <a:txBody>
                    <a:bodyPr/>
                    <a:lstStyle/>
                    <a:p>
                      <a:endParaRPr lang="es-ES"/>
                    </a:p>
                  </a:txBody>
                  <a:tcPr/>
                </a:tc>
                <a:tc vMerge="1">
                  <a:txBody>
                    <a:bodyPr/>
                    <a:lstStyle/>
                    <a:p>
                      <a:endParaRPr lang="es-ES"/>
                    </a:p>
                  </a:txBody>
                  <a:tcPr/>
                </a:tc>
                <a:tc>
                  <a:txBody>
                    <a:bodyPr/>
                    <a:lstStyle/>
                    <a:p>
                      <a:pPr algn="ctr">
                        <a:spcAft>
                          <a:spcPts val="0"/>
                        </a:spcAft>
                      </a:pPr>
                      <a:r>
                        <a:rPr lang="es-EC" sz="1050">
                          <a:effectLst/>
                        </a:rPr>
                        <a:t>A</a:t>
                      </a:r>
                      <a:endParaRPr lang="es-ES"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050">
                          <a:effectLst/>
                        </a:rPr>
                        <a:t>B</a:t>
                      </a:r>
                      <a:endParaRPr lang="es-ES"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050">
                          <a:effectLst/>
                        </a:rPr>
                        <a:t>C</a:t>
                      </a:r>
                      <a:endParaRPr lang="es-ES"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050">
                          <a:effectLst/>
                        </a:rPr>
                        <a:t>1=(A*B*C)</a:t>
                      </a:r>
                      <a:endParaRPr lang="es-ES"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050">
                          <a:effectLst/>
                        </a:rPr>
                        <a:t>2=(A*B)</a:t>
                      </a:r>
                      <a:endParaRPr lang="es-ES"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050">
                          <a:effectLst/>
                        </a:rPr>
                        <a:t>3=(1-2)</a:t>
                      </a:r>
                      <a:endParaRPr lang="es-ES"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050">
                          <a:effectLst/>
                        </a:rPr>
                        <a:t>20%</a:t>
                      </a:r>
                      <a:endParaRPr lang="es-ES"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050">
                          <a:effectLst/>
                        </a:rPr>
                        <a:t>0.7</a:t>
                      </a:r>
                      <a:endParaRPr lang="es-ES" sz="1050">
                        <a:effectLst/>
                        <a:latin typeface="Times New Roman" panose="02020603050405020304" pitchFamily="18" charset="0"/>
                        <a:ea typeface="Times New Roman" panose="02020603050405020304" pitchFamily="18" charset="0"/>
                      </a:endParaRPr>
                    </a:p>
                  </a:txBody>
                  <a:tcPr marL="44450" marR="44450" marT="0" marB="0" anchor="ctr"/>
                </a:tc>
              </a:tr>
              <a:tr h="595396">
                <a:tc>
                  <a:txBody>
                    <a:bodyPr/>
                    <a:lstStyle/>
                    <a:p>
                      <a:pPr algn="ctr">
                        <a:spcAft>
                          <a:spcPts val="0"/>
                        </a:spcAft>
                      </a:pPr>
                      <a:r>
                        <a:rPr lang="es-EC" sz="1050">
                          <a:effectLst/>
                        </a:rPr>
                        <a:t>Recurso Natural Renovable </a:t>
                      </a:r>
                      <a:endParaRPr lang="es-ES"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050">
                          <a:effectLst/>
                        </a:rPr>
                        <a:t>Industrial 2</a:t>
                      </a:r>
                      <a:endParaRPr lang="es-ES"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050">
                          <a:effectLst/>
                        </a:rPr>
                        <a:t>56.901,48</a:t>
                      </a:r>
                      <a:endParaRPr lang="es-ES"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050">
                          <a:effectLst/>
                        </a:rPr>
                        <a:t>7,00</a:t>
                      </a:r>
                      <a:endParaRPr lang="es-ES"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050">
                          <a:effectLst/>
                        </a:rPr>
                        <a:t>3,34932</a:t>
                      </a:r>
                      <a:endParaRPr lang="es-ES"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050">
                          <a:effectLst/>
                        </a:rPr>
                        <a:t>1´334.068,14</a:t>
                      </a:r>
                      <a:endParaRPr lang="es-ES"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050">
                          <a:effectLst/>
                        </a:rPr>
                        <a:t>398.310,35</a:t>
                      </a:r>
                      <a:endParaRPr lang="es-ES"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050">
                          <a:effectLst/>
                        </a:rPr>
                        <a:t>935.757,79</a:t>
                      </a:r>
                      <a:endParaRPr lang="es-ES"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050">
                          <a:effectLst/>
                        </a:rPr>
                        <a:t>187.151,23</a:t>
                      </a:r>
                      <a:endParaRPr lang="es-ES"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050">
                          <a:effectLst/>
                        </a:rPr>
                        <a:t>131.006,09</a:t>
                      </a:r>
                      <a:endParaRPr lang="es-ES" sz="1050">
                        <a:effectLst/>
                        <a:latin typeface="Times New Roman" panose="02020603050405020304" pitchFamily="18" charset="0"/>
                        <a:ea typeface="Times New Roman" panose="02020603050405020304" pitchFamily="18" charset="0"/>
                      </a:endParaRPr>
                    </a:p>
                  </a:txBody>
                  <a:tcPr marL="44450" marR="44450" marT="0" marB="0" anchor="ctr"/>
                </a:tc>
              </a:tr>
              <a:tr h="595396">
                <a:tc>
                  <a:txBody>
                    <a:bodyPr/>
                    <a:lstStyle/>
                    <a:p>
                      <a:pPr algn="ctr">
                        <a:spcAft>
                          <a:spcPts val="0"/>
                        </a:spcAft>
                      </a:pPr>
                      <a:r>
                        <a:rPr lang="es-EC" sz="1050">
                          <a:effectLst/>
                        </a:rPr>
                        <a:t>Recurso Natural Renovable </a:t>
                      </a:r>
                      <a:endParaRPr lang="es-ES"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050">
                          <a:effectLst/>
                        </a:rPr>
                        <a:t>Protección Ecológica</a:t>
                      </a:r>
                      <a:endParaRPr lang="es-ES"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050">
                          <a:effectLst/>
                        </a:rPr>
                        <a:t>6.267,89</a:t>
                      </a:r>
                      <a:endParaRPr lang="es-ES"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050">
                          <a:effectLst/>
                        </a:rPr>
                        <a:t>7,00</a:t>
                      </a:r>
                      <a:endParaRPr lang="es-ES"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050">
                          <a:effectLst/>
                        </a:rPr>
                        <a:t>1</a:t>
                      </a:r>
                      <a:endParaRPr lang="es-ES"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050">
                          <a:effectLst/>
                        </a:rPr>
                        <a:t>43.875,23</a:t>
                      </a:r>
                      <a:endParaRPr lang="es-ES"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050">
                          <a:effectLst/>
                        </a:rPr>
                        <a:t>43.875,23</a:t>
                      </a:r>
                      <a:endParaRPr lang="es-ES"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050">
                          <a:effectLst/>
                        </a:rPr>
                        <a:t>0</a:t>
                      </a:r>
                      <a:endParaRPr lang="es-ES"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050">
                          <a:effectLst/>
                        </a:rPr>
                        <a:t>0</a:t>
                      </a:r>
                      <a:endParaRPr lang="es-ES"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050">
                          <a:effectLst/>
                        </a:rPr>
                        <a:t>0</a:t>
                      </a:r>
                      <a:endParaRPr lang="es-ES" sz="1050">
                        <a:effectLst/>
                        <a:latin typeface="Times New Roman" panose="02020603050405020304" pitchFamily="18" charset="0"/>
                        <a:ea typeface="Times New Roman" panose="02020603050405020304" pitchFamily="18" charset="0"/>
                      </a:endParaRPr>
                    </a:p>
                  </a:txBody>
                  <a:tcPr marL="44450" marR="44450" marT="0" marB="0" anchor="ctr"/>
                </a:tc>
              </a:tr>
              <a:tr h="396931">
                <a:tc>
                  <a:txBody>
                    <a:bodyPr/>
                    <a:lstStyle/>
                    <a:p>
                      <a:pPr algn="ctr">
                        <a:spcAft>
                          <a:spcPts val="0"/>
                        </a:spcAft>
                      </a:pPr>
                      <a:r>
                        <a:rPr lang="es-EC" sz="1050">
                          <a:effectLst/>
                        </a:rPr>
                        <a:t> </a:t>
                      </a:r>
                      <a:endParaRPr lang="es-ES"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050">
                          <a:effectLst/>
                        </a:rPr>
                        <a:t> </a:t>
                      </a:r>
                      <a:endParaRPr lang="es-ES"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050">
                          <a:effectLst/>
                        </a:rPr>
                        <a:t> </a:t>
                      </a:r>
                      <a:endParaRPr lang="es-ES"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050">
                          <a:effectLst/>
                        </a:rPr>
                        <a:t> </a:t>
                      </a:r>
                      <a:endParaRPr lang="es-ES"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050" dirty="0">
                          <a:effectLst/>
                        </a:rPr>
                        <a:t> </a:t>
                      </a:r>
                      <a:endParaRPr lang="es-ES" sz="105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050">
                          <a:effectLst/>
                        </a:rPr>
                        <a:t> </a:t>
                      </a:r>
                      <a:endParaRPr lang="es-ES"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050">
                          <a:effectLst/>
                        </a:rPr>
                        <a:t> </a:t>
                      </a:r>
                      <a:endParaRPr lang="es-ES"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050">
                          <a:effectLst/>
                        </a:rPr>
                        <a:t> </a:t>
                      </a:r>
                      <a:endParaRPr lang="es-ES"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050" b="1" dirty="0">
                          <a:effectLst/>
                        </a:rPr>
                        <a:t>Total </a:t>
                      </a:r>
                      <a:endParaRPr lang="es-ES" sz="1050" b="1"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050" b="1" dirty="0">
                          <a:effectLst/>
                        </a:rPr>
                        <a:t>131.006,09</a:t>
                      </a:r>
                      <a:endParaRPr lang="es-ES" sz="1050" b="1" dirty="0">
                        <a:effectLst/>
                        <a:latin typeface="Times New Roman" panose="02020603050405020304" pitchFamily="18" charset="0"/>
                        <a:ea typeface="Times New Roman" panose="02020603050405020304" pitchFamily="18" charset="0"/>
                      </a:endParaRPr>
                    </a:p>
                  </a:txBody>
                  <a:tcPr marL="44450" marR="44450" marT="0" marB="0" anchor="ctr"/>
                </a:tc>
              </a:tr>
            </a:tbl>
          </a:graphicData>
        </a:graphic>
      </p:graphicFrame>
      <p:sp>
        <p:nvSpPr>
          <p:cNvPr id="7" name="Rectángulo 6"/>
          <p:cNvSpPr/>
          <p:nvPr/>
        </p:nvSpPr>
        <p:spPr>
          <a:xfrm>
            <a:off x="228653" y="4869160"/>
            <a:ext cx="1606274" cy="369332"/>
          </a:xfrm>
          <a:prstGeom prst="rect">
            <a:avLst/>
          </a:prstGeom>
        </p:spPr>
        <p:txBody>
          <a:bodyPr wrap="none">
            <a:spAutoFit/>
          </a:bodyPr>
          <a:lstStyle/>
          <a:p>
            <a:r>
              <a:rPr lang="es-EC" b="1" dirty="0">
                <a:ea typeface="Times New Roman" panose="02020603050405020304" pitchFamily="18" charset="0"/>
              </a:rPr>
              <a:t>Forma de pago</a:t>
            </a:r>
            <a:endParaRPr lang="es-ES" dirty="0"/>
          </a:p>
        </p:txBody>
      </p:sp>
      <p:sp>
        <p:nvSpPr>
          <p:cNvPr id="8" name="Rectángulo 7"/>
          <p:cNvSpPr/>
          <p:nvPr/>
        </p:nvSpPr>
        <p:spPr>
          <a:xfrm>
            <a:off x="228653" y="5373216"/>
            <a:ext cx="8712968" cy="923330"/>
          </a:xfrm>
          <a:prstGeom prst="rect">
            <a:avLst/>
          </a:prstGeom>
        </p:spPr>
        <p:txBody>
          <a:bodyPr wrap="square">
            <a:spAutoFit/>
          </a:bodyPr>
          <a:lstStyle/>
          <a:p>
            <a:pPr algn="just"/>
            <a:r>
              <a:rPr lang="es-EC" dirty="0" smtClean="0">
                <a:ea typeface="Calibri" panose="020F0502020204030204" pitchFamily="34" charset="0"/>
              </a:rPr>
              <a:t>Será </a:t>
            </a:r>
            <a:r>
              <a:rPr lang="es-EC" dirty="0">
                <a:ea typeface="Calibri" panose="020F0502020204030204" pitchFamily="34" charset="0"/>
              </a:rPr>
              <a:t>realizado por los propietarios o promotores de </a:t>
            </a:r>
            <a:r>
              <a:rPr lang="es-EC" b="1" dirty="0">
                <a:ea typeface="Calibri" panose="020F0502020204030204" pitchFamily="34" charset="0"/>
              </a:rPr>
              <a:t>forma monetaria y de contado</a:t>
            </a:r>
            <a:r>
              <a:rPr lang="es-EC" dirty="0">
                <a:ea typeface="Calibri" panose="020F0502020204030204" pitchFamily="34" charset="0"/>
              </a:rPr>
              <a:t>, mediante el proceso administrativo fijado para el efecto por la Dirección Metropolitana Financiera. </a:t>
            </a:r>
            <a:endParaRPr lang="es-ES" dirty="0"/>
          </a:p>
        </p:txBody>
      </p:sp>
    </p:spTree>
    <p:extLst>
      <p:ext uri="{BB962C8B-B14F-4D97-AF65-F5344CB8AC3E}">
        <p14:creationId xmlns:p14="http://schemas.microsoft.com/office/powerpoint/2010/main" val="33479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2492896"/>
            <a:ext cx="3600401" cy="1154612"/>
          </a:xfrm>
          <a:prstGeom prst="rect">
            <a:avLst/>
          </a:prstGeom>
        </p:spPr>
      </p:pic>
    </p:spTree>
    <p:extLst>
      <p:ext uri="{BB962C8B-B14F-4D97-AF65-F5344CB8AC3E}">
        <p14:creationId xmlns:p14="http://schemas.microsoft.com/office/powerpoint/2010/main" val="681282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586154" y="486453"/>
            <a:ext cx="8242962" cy="523220"/>
          </a:xfrm>
          <a:prstGeom prst="rect">
            <a:avLst/>
          </a:prstGeom>
          <a:noFill/>
        </p:spPr>
        <p:txBody>
          <a:bodyPr wrap="none" rtlCol="0">
            <a:spAutoFit/>
          </a:bodyPr>
          <a:lstStyle/>
          <a:p>
            <a:r>
              <a:rPr lang="es-EC" sz="2800" b="1" dirty="0" smtClean="0">
                <a:solidFill>
                  <a:srgbClr val="002060"/>
                </a:solidFill>
              </a:rPr>
              <a:t>MUNICIPIO DEL DISTRITO METROPOLITANO DE QUITO</a:t>
            </a:r>
            <a:endParaRPr lang="es-EC" sz="2800" b="1" dirty="0">
              <a:solidFill>
                <a:srgbClr val="002060"/>
              </a:solidFill>
            </a:endParaRPr>
          </a:p>
        </p:txBody>
      </p:sp>
      <p:sp>
        <p:nvSpPr>
          <p:cNvPr id="5" name="4 CuadroTexto"/>
          <p:cNvSpPr txBox="1"/>
          <p:nvPr/>
        </p:nvSpPr>
        <p:spPr>
          <a:xfrm>
            <a:off x="1080276" y="933172"/>
            <a:ext cx="7122784" cy="1323439"/>
          </a:xfrm>
          <a:prstGeom prst="rect">
            <a:avLst/>
          </a:prstGeom>
          <a:noFill/>
        </p:spPr>
        <p:txBody>
          <a:bodyPr wrap="none" rtlCol="0">
            <a:spAutoFit/>
          </a:bodyPr>
          <a:lstStyle/>
          <a:p>
            <a:pPr algn="ctr"/>
            <a:r>
              <a:rPr lang="es-EC" sz="2000" b="1" dirty="0" smtClean="0">
                <a:solidFill>
                  <a:srgbClr val="002060"/>
                </a:solidFill>
              </a:rPr>
              <a:t>     SECRETARÍA DE TERRITORIO, HÁBITAT Y VIVIENDA</a:t>
            </a:r>
          </a:p>
          <a:p>
            <a:pPr algn="ctr"/>
            <a:endParaRPr lang="es-EC" sz="2000" b="1" dirty="0" smtClean="0">
              <a:solidFill>
                <a:srgbClr val="002060"/>
              </a:solidFill>
            </a:endParaRPr>
          </a:p>
          <a:p>
            <a:pPr algn="ctr"/>
            <a:r>
              <a:rPr lang="es-EC" sz="2000" b="1" dirty="0" smtClean="0">
                <a:solidFill>
                  <a:srgbClr val="002060"/>
                </a:solidFill>
              </a:rPr>
              <a:t>PROYECTO URBANÍSTICO ARQUITECTÓNICO ESPECIAL FLEXIPLAST</a:t>
            </a:r>
          </a:p>
          <a:p>
            <a:endParaRPr lang="es-EC" sz="2000" b="1" dirty="0">
              <a:solidFill>
                <a:srgbClr val="002060"/>
              </a:solidFill>
            </a:endParaRPr>
          </a:p>
        </p:txBody>
      </p:sp>
      <p:pic>
        <p:nvPicPr>
          <p:cNvPr id="8" name="Imagen 7"/>
          <p:cNvPicPr/>
          <p:nvPr/>
        </p:nvPicPr>
        <p:blipFill>
          <a:blip r:embed="rId2" cstate="print"/>
          <a:srcRect/>
          <a:stretch>
            <a:fillRect/>
          </a:stretch>
        </p:blipFill>
        <p:spPr bwMode="auto">
          <a:xfrm>
            <a:off x="1475656" y="2060848"/>
            <a:ext cx="5976664" cy="3600400"/>
          </a:xfrm>
          <a:prstGeom prst="rect">
            <a:avLst/>
          </a:prstGeom>
          <a:noFill/>
        </p:spPr>
      </p:pic>
      <p:pic>
        <p:nvPicPr>
          <p:cNvPr id="9" name="Marcador de contenido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0592" y="6093296"/>
            <a:ext cx="1873408" cy="600783"/>
          </a:xfrm>
          <a:prstGeom prst="rect">
            <a:avLst/>
          </a:prstGeom>
        </p:spPr>
      </p:pic>
    </p:spTree>
    <p:extLst>
      <p:ext uri="{BB962C8B-B14F-4D97-AF65-F5344CB8AC3E}">
        <p14:creationId xmlns:p14="http://schemas.microsoft.com/office/powerpoint/2010/main" val="33280695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44624"/>
            <a:ext cx="8964488" cy="2088232"/>
          </a:xfrm>
        </p:spPr>
        <p:txBody>
          <a:bodyPr>
            <a:noAutofit/>
          </a:bodyPr>
          <a:lstStyle/>
          <a:p>
            <a:pPr algn="l"/>
            <a:r>
              <a:rPr lang="es-EC" sz="2000" b="1" dirty="0" smtClean="0"/>
              <a:t>Antecedentes </a:t>
            </a:r>
            <a:r>
              <a:rPr lang="es-EC" sz="2400" dirty="0" smtClean="0"/>
              <a:t/>
            </a:r>
            <a:br>
              <a:rPr lang="es-EC" sz="2400" dirty="0" smtClean="0"/>
            </a:br>
            <a:r>
              <a:rPr lang="es-EC" sz="3600" dirty="0" smtClean="0"/>
              <a:t/>
            </a:r>
            <a:br>
              <a:rPr lang="es-EC" sz="3600" dirty="0" smtClean="0"/>
            </a:br>
            <a:r>
              <a:rPr lang="es-EC" sz="3600" dirty="0" smtClean="0"/>
              <a:t/>
            </a:r>
            <a:br>
              <a:rPr lang="es-EC" sz="3600" dirty="0" smtClean="0"/>
            </a:br>
            <a:r>
              <a:rPr lang="es-EC" sz="3600" dirty="0" smtClean="0"/>
              <a:t/>
            </a:r>
            <a:br>
              <a:rPr lang="es-EC" sz="3600" dirty="0" smtClean="0"/>
            </a:br>
            <a:endParaRPr lang="es-EC" sz="3600" dirty="0"/>
          </a:p>
        </p:txBody>
      </p:sp>
      <p:graphicFrame>
        <p:nvGraphicFramePr>
          <p:cNvPr id="4" name="Tabla 3"/>
          <p:cNvGraphicFramePr>
            <a:graphicFrameLocks noGrp="1"/>
          </p:cNvGraphicFramePr>
          <p:nvPr>
            <p:extLst/>
          </p:nvPr>
        </p:nvGraphicFramePr>
        <p:xfrm>
          <a:off x="24693" y="452120"/>
          <a:ext cx="8711226" cy="6405880"/>
        </p:xfrm>
        <a:graphic>
          <a:graphicData uri="http://schemas.openxmlformats.org/drawingml/2006/table">
            <a:tbl>
              <a:tblPr firstRow="1" bandRow="1">
                <a:tableStyleId>{5C22544A-7EE6-4342-B048-85BDC9FD1C3A}</a:tableStyleId>
              </a:tblPr>
              <a:tblGrid>
                <a:gridCol w="2357137"/>
                <a:gridCol w="6354089"/>
              </a:tblGrid>
              <a:tr h="302136">
                <a:tc>
                  <a:txBody>
                    <a:bodyPr/>
                    <a:lstStyle/>
                    <a:p>
                      <a:r>
                        <a:rPr lang="es-EC" sz="1400" dirty="0" smtClean="0"/>
                        <a:t>Fecha </a:t>
                      </a:r>
                      <a:endParaRPr lang="es-EC" sz="1400" dirty="0"/>
                    </a:p>
                  </a:txBody>
                  <a:tcPr/>
                </a:tc>
                <a:tc>
                  <a:txBody>
                    <a:bodyPr/>
                    <a:lstStyle/>
                    <a:p>
                      <a:r>
                        <a:rPr lang="es-EC" sz="1400" dirty="0" smtClean="0"/>
                        <a:t>Proceso</a:t>
                      </a:r>
                    </a:p>
                    <a:p>
                      <a:endParaRPr lang="es-EC" sz="1400" dirty="0"/>
                    </a:p>
                  </a:txBody>
                  <a:tcPr/>
                </a:tc>
              </a:tr>
              <a:tr h="273928">
                <a:tc>
                  <a:txBody>
                    <a:bodyPr/>
                    <a:lstStyle/>
                    <a:p>
                      <a:r>
                        <a:rPr lang="es-EC" sz="1400" dirty="0" smtClean="0"/>
                        <a:t>10 de diciembre de 2014</a:t>
                      </a:r>
                      <a:endParaRPr lang="es-EC" sz="1400" dirty="0"/>
                    </a:p>
                  </a:txBody>
                  <a:tcPr/>
                </a:tc>
                <a:tc>
                  <a:txBody>
                    <a:bodyPr/>
                    <a:lstStyle/>
                    <a:p>
                      <a:r>
                        <a:rPr lang="es-EC" sz="1400" dirty="0" smtClean="0"/>
                        <a:t>Ingreso de la solicitud</a:t>
                      </a:r>
                    </a:p>
                    <a:p>
                      <a:endParaRPr lang="es-EC" sz="1400" dirty="0"/>
                    </a:p>
                  </a:txBody>
                  <a:tcPr/>
                </a:tc>
              </a:tr>
              <a:tr h="370840">
                <a:tc>
                  <a:txBody>
                    <a:bodyPr/>
                    <a:lstStyle/>
                    <a:p>
                      <a:r>
                        <a:rPr lang="es-EC" sz="1400" dirty="0" smtClean="0"/>
                        <a:t>21 de enero del 2015</a:t>
                      </a:r>
                      <a:endParaRPr lang="es-EC" sz="1400" dirty="0"/>
                    </a:p>
                  </a:txBody>
                  <a:tcPr/>
                </a:tc>
                <a:tc>
                  <a:txBody>
                    <a:bodyPr/>
                    <a:lstStyle/>
                    <a:p>
                      <a:r>
                        <a:rPr lang="es-EC" sz="1400" dirty="0" smtClean="0"/>
                        <a:t>Informe de viabilidad mediante oficio No. STHV-265.</a:t>
                      </a:r>
                    </a:p>
                    <a:p>
                      <a:endParaRPr lang="es-EC" sz="1400" dirty="0"/>
                    </a:p>
                  </a:txBody>
                  <a:tcPr/>
                </a:tc>
              </a:tr>
              <a:tr h="370840">
                <a:tc>
                  <a:txBody>
                    <a:bodyPr/>
                    <a:lstStyle/>
                    <a:p>
                      <a:r>
                        <a:rPr lang="es-EC" sz="1400" dirty="0" smtClean="0"/>
                        <a:t>01 de abril de 2015</a:t>
                      </a:r>
                      <a:endParaRPr lang="es-EC" sz="1400" dirty="0"/>
                    </a:p>
                  </a:txBody>
                  <a:tcPr/>
                </a:tc>
                <a:tc>
                  <a:txBody>
                    <a:bodyPr/>
                    <a:lstStyle/>
                    <a:p>
                      <a:r>
                        <a:rPr lang="es-EC" sz="1400" dirty="0" smtClean="0"/>
                        <a:t>Ingreso del</a:t>
                      </a:r>
                      <a:r>
                        <a:rPr lang="es-EC" sz="1400" baseline="0" dirty="0" smtClean="0"/>
                        <a:t> proyecto con las observaciones generadas</a:t>
                      </a:r>
                      <a:r>
                        <a:rPr lang="es-EC" sz="1400" dirty="0" smtClean="0"/>
                        <a:t>.</a:t>
                      </a:r>
                      <a:endParaRPr lang="es-EC" sz="1400" dirty="0"/>
                    </a:p>
                  </a:txBody>
                  <a:tcPr/>
                </a:tc>
              </a:tr>
              <a:tr h="370840">
                <a:tc>
                  <a:txBody>
                    <a:bodyPr/>
                    <a:lstStyle/>
                    <a:p>
                      <a:r>
                        <a:rPr lang="es-EC" sz="1400" dirty="0" smtClean="0"/>
                        <a:t>11 de mayo de 2015</a:t>
                      </a:r>
                      <a:endParaRPr lang="es-EC" sz="1400" dirty="0"/>
                    </a:p>
                  </a:txBody>
                  <a:tcPr/>
                </a:tc>
                <a:tc>
                  <a:txBody>
                    <a:bodyPr/>
                    <a:lstStyle/>
                    <a:p>
                      <a:r>
                        <a:rPr lang="es-EC" sz="1400" dirty="0" smtClean="0"/>
                        <a:t>Informe viable a las observaciones planteadas</a:t>
                      </a:r>
                      <a:r>
                        <a:rPr lang="es-EC" sz="1400" baseline="0" dirty="0" smtClean="0"/>
                        <a:t> mediante oficio No. STHV-DMPPS-2105-2015.</a:t>
                      </a:r>
                    </a:p>
                    <a:p>
                      <a:endParaRPr lang="es-EC" sz="1400" dirty="0"/>
                    </a:p>
                  </a:txBody>
                  <a:tcPr/>
                </a:tc>
              </a:tr>
              <a:tr h="370840">
                <a:tc>
                  <a:txBody>
                    <a:bodyPr/>
                    <a:lstStyle/>
                    <a:p>
                      <a:r>
                        <a:rPr lang="es-EC" sz="1400" dirty="0" smtClean="0"/>
                        <a:t>6 de febrero de 2016</a:t>
                      </a:r>
                      <a:endParaRPr lang="es-EC" sz="1400" dirty="0"/>
                    </a:p>
                  </a:txBody>
                  <a:tcPr/>
                </a:tc>
                <a:tc>
                  <a:txBody>
                    <a:bodyPr/>
                    <a:lstStyle/>
                    <a:p>
                      <a:r>
                        <a:rPr lang="es-EC" sz="1400" dirty="0" smtClean="0"/>
                        <a:t>Informe favorable de la Secretaría de Ambiente a través del oficio No. 09-DDO-2016.</a:t>
                      </a:r>
                    </a:p>
                    <a:p>
                      <a:endParaRPr lang="es-EC" sz="1400" dirty="0"/>
                    </a:p>
                  </a:txBody>
                  <a:tcPr/>
                </a:tc>
              </a:tr>
              <a:tr h="370840">
                <a:tc>
                  <a:txBody>
                    <a:bodyPr/>
                    <a:lstStyle/>
                    <a:p>
                      <a:r>
                        <a:rPr lang="es-EC" sz="1400" dirty="0" smtClean="0"/>
                        <a:t>22 de</a:t>
                      </a:r>
                      <a:r>
                        <a:rPr lang="es-EC" sz="1400" baseline="0" dirty="0" smtClean="0"/>
                        <a:t> marzo 2016</a:t>
                      </a:r>
                      <a:endParaRPr lang="es-EC"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400" dirty="0" smtClean="0"/>
                        <a:t>Informe favorable de la Secretaría de Movilidad a través del oficio No. SMP-02816.</a:t>
                      </a:r>
                    </a:p>
                    <a:p>
                      <a:pPr marL="0" marR="0" indent="0" algn="l" defTabSz="914400" rtl="0" eaLnBrk="1" fontAlgn="auto" latinLnBrk="0" hangingPunct="1">
                        <a:lnSpc>
                          <a:spcPct val="100000"/>
                        </a:lnSpc>
                        <a:spcBef>
                          <a:spcPts val="0"/>
                        </a:spcBef>
                        <a:spcAft>
                          <a:spcPts val="0"/>
                        </a:spcAft>
                        <a:buClrTx/>
                        <a:buSzTx/>
                        <a:buFontTx/>
                        <a:buNone/>
                        <a:tabLst/>
                        <a:defRPr/>
                      </a:pPr>
                      <a:endParaRPr lang="es-EC" sz="1400" dirty="0" smtClean="0"/>
                    </a:p>
                  </a:txBody>
                  <a:tcPr/>
                </a:tc>
              </a:tr>
              <a:tr h="370840">
                <a:tc>
                  <a:txBody>
                    <a:bodyPr/>
                    <a:lstStyle/>
                    <a:p>
                      <a:r>
                        <a:rPr lang="es-EC" sz="1400" kern="1200" dirty="0" smtClean="0">
                          <a:solidFill>
                            <a:schemeClr val="dk1"/>
                          </a:solidFill>
                          <a:effectLst/>
                          <a:latin typeface="+mn-lt"/>
                          <a:ea typeface="+mn-ea"/>
                          <a:cs typeface="+mn-cs"/>
                        </a:rPr>
                        <a:t>21 de agosto de 2018</a:t>
                      </a:r>
                      <a:endParaRPr lang="es-EC" sz="14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400" kern="1200" dirty="0" smtClean="0">
                          <a:solidFill>
                            <a:schemeClr val="dk1"/>
                          </a:solidFill>
                          <a:effectLst/>
                          <a:latin typeface="+mn-lt"/>
                          <a:ea typeface="+mn-ea"/>
                          <a:cs typeface="+mn-cs"/>
                        </a:rPr>
                        <a:t>Mediante oficio 572-GEF- DE la EPMMOP remite el diseño, preliminar, informe y cantidades de obra de las alternativas de la calle de Las Avestruces.  </a:t>
                      </a:r>
                      <a:endParaRPr lang="es-ES" sz="1400"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C" sz="1400" kern="1200" dirty="0" smtClean="0">
                        <a:solidFill>
                          <a:schemeClr val="dk1"/>
                        </a:solidFill>
                        <a:effectLst/>
                        <a:latin typeface="+mn-lt"/>
                        <a:ea typeface="+mn-ea"/>
                        <a:cs typeface="+mn-cs"/>
                      </a:endParaRPr>
                    </a:p>
                  </a:txBody>
                  <a:tcPr/>
                </a:tc>
              </a:tr>
              <a:tr h="370840">
                <a:tc>
                  <a:txBody>
                    <a:bodyPr/>
                    <a:lstStyle/>
                    <a:p>
                      <a:r>
                        <a:rPr lang="es-EC" sz="1400" kern="1200" dirty="0" smtClean="0">
                          <a:solidFill>
                            <a:schemeClr val="dk1"/>
                          </a:solidFill>
                          <a:effectLst/>
                          <a:latin typeface="+mn-lt"/>
                          <a:ea typeface="+mn-ea"/>
                          <a:cs typeface="+mn-cs"/>
                        </a:rPr>
                        <a:t>11 de septiembre de 2018 </a:t>
                      </a:r>
                      <a:endParaRPr lang="es-EC" sz="1400" kern="1200" dirty="0">
                        <a:solidFill>
                          <a:schemeClr val="dk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400" kern="1200" dirty="0" smtClean="0">
                          <a:solidFill>
                            <a:schemeClr val="dk1"/>
                          </a:solidFill>
                          <a:effectLst/>
                          <a:latin typeface="+mn-lt"/>
                          <a:ea typeface="+mn-ea"/>
                          <a:cs typeface="+mn-cs"/>
                        </a:rPr>
                        <a:t>Mediante oficio SA-POL-3902 la Secretaría de Ambiente ratifica lo expuesto en el informe adjunto al oficio No. SA-POL-1072 del 04 de marzo de 2016.</a:t>
                      </a:r>
                    </a:p>
                  </a:txBody>
                  <a:tcPr/>
                </a:tc>
              </a:tr>
              <a:tr h="370840">
                <a:tc>
                  <a:txBody>
                    <a:bodyPr/>
                    <a:lstStyle/>
                    <a:p>
                      <a:r>
                        <a:rPr lang="es-EC" sz="1400" kern="1200" dirty="0" smtClean="0">
                          <a:solidFill>
                            <a:schemeClr val="dk1"/>
                          </a:solidFill>
                          <a:effectLst/>
                          <a:latin typeface="+mn-lt"/>
                          <a:ea typeface="+mn-ea"/>
                          <a:cs typeface="+mn-cs"/>
                        </a:rPr>
                        <a:t>10 de octubre de 2018 </a:t>
                      </a:r>
                      <a:endParaRPr lang="es-EC" sz="1400" kern="1200" dirty="0">
                        <a:solidFill>
                          <a:schemeClr val="dk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400" kern="1200" dirty="0" smtClean="0">
                          <a:solidFill>
                            <a:schemeClr val="dk1"/>
                          </a:solidFill>
                          <a:effectLst/>
                          <a:latin typeface="+mn-lt"/>
                          <a:ea typeface="+mn-ea"/>
                          <a:cs typeface="+mn-cs"/>
                        </a:rPr>
                        <a:t>El Ing. Hernán Barahona Presidente ejecutivo de </a:t>
                      </a:r>
                      <a:r>
                        <a:rPr lang="es-EC" sz="1400" kern="1200" dirty="0" err="1" smtClean="0">
                          <a:solidFill>
                            <a:schemeClr val="dk1"/>
                          </a:solidFill>
                          <a:effectLst/>
                          <a:latin typeface="+mn-lt"/>
                          <a:ea typeface="+mn-ea"/>
                          <a:cs typeface="+mn-cs"/>
                        </a:rPr>
                        <a:t>Flexiplast</a:t>
                      </a:r>
                      <a:r>
                        <a:rPr lang="es-EC" sz="1400" kern="1200" dirty="0" smtClean="0">
                          <a:solidFill>
                            <a:schemeClr val="dk1"/>
                          </a:solidFill>
                          <a:effectLst/>
                          <a:latin typeface="+mn-lt"/>
                          <a:ea typeface="+mn-ea"/>
                          <a:cs typeface="+mn-cs"/>
                        </a:rPr>
                        <a:t> S.A. remite los formularios declarativos para el cálculo de la Concesión Onerosa de derechos del proyecto </a:t>
                      </a:r>
                      <a:r>
                        <a:rPr lang="es-EC" sz="1400" kern="1200" dirty="0" err="1" smtClean="0">
                          <a:solidFill>
                            <a:schemeClr val="dk1"/>
                          </a:solidFill>
                          <a:effectLst/>
                          <a:latin typeface="+mn-lt"/>
                          <a:ea typeface="+mn-ea"/>
                          <a:cs typeface="+mn-cs"/>
                        </a:rPr>
                        <a:t>Flexiplast</a:t>
                      </a:r>
                      <a:r>
                        <a:rPr lang="es-EC" sz="1400" kern="1200" dirty="0" smtClean="0">
                          <a:solidFill>
                            <a:schemeClr val="dk1"/>
                          </a:solidFill>
                          <a:effectLst/>
                          <a:latin typeface="+mn-lt"/>
                          <a:ea typeface="+mn-ea"/>
                          <a:cs typeface="+mn-cs"/>
                        </a:rPr>
                        <a:t>.</a:t>
                      </a:r>
                    </a:p>
                  </a:txBody>
                  <a:tcPr/>
                </a:tc>
              </a:tr>
              <a:tr h="370840">
                <a:tc>
                  <a:txBody>
                    <a:bodyPr/>
                    <a:lstStyle/>
                    <a:p>
                      <a:r>
                        <a:rPr lang="es-EC" sz="1400" kern="1200" dirty="0" smtClean="0">
                          <a:solidFill>
                            <a:schemeClr val="dk1"/>
                          </a:solidFill>
                          <a:effectLst/>
                          <a:latin typeface="+mn-lt"/>
                          <a:ea typeface="+mn-ea"/>
                          <a:cs typeface="+mn-cs"/>
                        </a:rPr>
                        <a:t>11 de octubre de 2018</a:t>
                      </a:r>
                      <a:endParaRPr lang="es-EC" sz="14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400" kern="1200" dirty="0" smtClean="0">
                          <a:solidFill>
                            <a:schemeClr val="dk1"/>
                          </a:solidFill>
                          <a:effectLst/>
                          <a:latin typeface="+mn-lt"/>
                          <a:ea typeface="+mn-ea"/>
                          <a:cs typeface="+mn-cs"/>
                        </a:rPr>
                        <a:t>Mediante oficio SM-1985-2018, la Secretaría de Movilidad ratifica lo expuesto en el informe técnico favorable No. SMP-028/16.</a:t>
                      </a:r>
                      <a:endParaRPr lang="es-ES" sz="1400"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C" sz="1400" kern="1200" dirty="0" smtClean="0">
                        <a:solidFill>
                          <a:schemeClr val="dk1"/>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42483591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79512" y="44624"/>
            <a:ext cx="1122680" cy="369332"/>
          </a:xfrm>
          <a:prstGeom prst="rect">
            <a:avLst/>
          </a:prstGeom>
        </p:spPr>
        <p:txBody>
          <a:bodyPr wrap="none">
            <a:spAutoFit/>
          </a:bodyPr>
          <a:lstStyle/>
          <a:p>
            <a:r>
              <a:rPr lang="es-EC" b="1" dirty="0" smtClean="0"/>
              <a:t>Ubicación</a:t>
            </a:r>
            <a:endParaRPr lang="es-ES" dirty="0"/>
          </a:p>
        </p:txBody>
      </p:sp>
      <p:sp>
        <p:nvSpPr>
          <p:cNvPr id="5" name="Rectángulo 4"/>
          <p:cNvSpPr/>
          <p:nvPr/>
        </p:nvSpPr>
        <p:spPr>
          <a:xfrm>
            <a:off x="107504" y="399567"/>
            <a:ext cx="9036496" cy="830997"/>
          </a:xfrm>
          <a:prstGeom prst="rect">
            <a:avLst/>
          </a:prstGeom>
        </p:spPr>
        <p:txBody>
          <a:bodyPr wrap="square">
            <a:spAutoFit/>
          </a:bodyPr>
          <a:lstStyle/>
          <a:p>
            <a:pPr algn="just">
              <a:spcAft>
                <a:spcPts val="0"/>
              </a:spcAft>
            </a:pPr>
            <a:r>
              <a:rPr lang="es-EC" sz="1600" dirty="0" smtClean="0">
                <a:ea typeface="Calibri" panose="020F0502020204030204" pitchFamily="34" charset="0"/>
                <a:cs typeface="Times New Roman" panose="02020603050405020304" pitchFamily="18" charset="0"/>
              </a:rPr>
              <a:t>En  </a:t>
            </a:r>
            <a:r>
              <a:rPr lang="es-EC" sz="1600" dirty="0">
                <a:ea typeface="Calibri" panose="020F0502020204030204" pitchFamily="34" charset="0"/>
                <a:cs typeface="Times New Roman" panose="02020603050405020304" pitchFamily="18" charset="0"/>
              </a:rPr>
              <a:t>el sector del Inga, parroquia de Pifo  del Distrito Metropolitano de Quito, predio N° 5200685</a:t>
            </a:r>
            <a:r>
              <a:rPr lang="es-EC" sz="1600" dirty="0" smtClean="0">
                <a:ea typeface="Calibri" panose="020F0502020204030204" pitchFamily="34" charset="0"/>
                <a:cs typeface="Times New Roman" panose="02020603050405020304" pitchFamily="18" charset="0"/>
              </a:rPr>
              <a:t>. </a:t>
            </a:r>
            <a:r>
              <a:rPr lang="es-EC" sz="1600" dirty="0"/>
              <a:t>El área del terreno en el cual se implanta el proyecto) </a:t>
            </a:r>
            <a:r>
              <a:rPr lang="es-EC" sz="1600" dirty="0" err="1"/>
              <a:t>Flexiplast</a:t>
            </a:r>
            <a:r>
              <a:rPr lang="es-EC" sz="1600" dirty="0"/>
              <a:t> comprende un lote de 107.614 m2 de propiedad de la empresa </a:t>
            </a:r>
            <a:r>
              <a:rPr lang="es-EC" sz="1600" dirty="0" err="1"/>
              <a:t>Flexiplast</a:t>
            </a:r>
            <a:r>
              <a:rPr lang="es-EC" sz="1600" dirty="0"/>
              <a:t> S.A</a:t>
            </a:r>
            <a:r>
              <a:rPr lang="es-EC" sz="1600" dirty="0" smtClean="0"/>
              <a:t>.. Dentro de la Centralidad </a:t>
            </a:r>
            <a:r>
              <a:rPr lang="es-EC" sz="1600" dirty="0" err="1" smtClean="0"/>
              <a:t>Agroidustrial</a:t>
            </a:r>
            <a:r>
              <a:rPr lang="es-EC" sz="1600" dirty="0"/>
              <a:t>.</a:t>
            </a:r>
            <a:endParaRPr lang="es-ES" sz="1600" dirty="0">
              <a:effectLst/>
              <a:ea typeface="Calibri" panose="020F0502020204030204" pitchFamily="34" charset="0"/>
              <a:cs typeface="Times New Roman" panose="02020603050405020304" pitchFamily="18" charset="0"/>
            </a:endParaRPr>
          </a:p>
        </p:txBody>
      </p:sp>
      <p:pic>
        <p:nvPicPr>
          <p:cNvPr id="6" name="Imagen 5"/>
          <p:cNvPicPr>
            <a:picLocks noChangeAspect="1"/>
          </p:cNvPicPr>
          <p:nvPr/>
        </p:nvPicPr>
        <p:blipFill rotWithShape="1">
          <a:blip r:embed="rId3" cstate="print">
            <a:extLst>
              <a:ext uri="{28A0092B-C50C-407E-A947-70E740481C1C}">
                <a14:useLocalDpi xmlns:a14="http://schemas.microsoft.com/office/drawing/2010/main" val="0"/>
              </a:ext>
            </a:extLst>
          </a:blip>
          <a:srcRect l="3964" t="2750" r="2479" b="2750"/>
          <a:stretch/>
        </p:blipFill>
        <p:spPr>
          <a:xfrm>
            <a:off x="5364088" y="1340768"/>
            <a:ext cx="3600400" cy="5143427"/>
          </a:xfrm>
          <a:prstGeom prst="rect">
            <a:avLst/>
          </a:prstGeom>
        </p:spPr>
      </p:pic>
      <p:pic>
        <p:nvPicPr>
          <p:cNvPr id="7" name="Imagen 6"/>
          <p:cNvPicPr>
            <a:picLocks noChangeAspect="1"/>
          </p:cNvPicPr>
          <p:nvPr/>
        </p:nvPicPr>
        <p:blipFill rotWithShape="1">
          <a:blip r:embed="rId4" cstate="print">
            <a:extLst>
              <a:ext uri="{28A0092B-C50C-407E-A947-70E740481C1C}">
                <a14:useLocalDpi xmlns:a14="http://schemas.microsoft.com/office/drawing/2010/main" val="0"/>
              </a:ext>
            </a:extLst>
          </a:blip>
          <a:srcRect l="3964" t="2750" r="3964" b="2750"/>
          <a:stretch/>
        </p:blipFill>
        <p:spPr>
          <a:xfrm>
            <a:off x="827584" y="1332360"/>
            <a:ext cx="3546648" cy="5148360"/>
          </a:xfrm>
          <a:prstGeom prst="rect">
            <a:avLst/>
          </a:prstGeom>
        </p:spPr>
      </p:pic>
      <p:cxnSp>
        <p:nvCxnSpPr>
          <p:cNvPr id="10" name="Conector recto de flecha 9"/>
          <p:cNvCxnSpPr/>
          <p:nvPr/>
        </p:nvCxnSpPr>
        <p:spPr>
          <a:xfrm flipV="1">
            <a:off x="3923928" y="4221088"/>
            <a:ext cx="2808312" cy="108012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1" name="Rectángulo 10"/>
          <p:cNvSpPr/>
          <p:nvPr/>
        </p:nvSpPr>
        <p:spPr>
          <a:xfrm>
            <a:off x="1115616" y="6453336"/>
            <a:ext cx="1435008" cy="276999"/>
          </a:xfrm>
          <a:prstGeom prst="rect">
            <a:avLst/>
          </a:prstGeom>
        </p:spPr>
        <p:txBody>
          <a:bodyPr wrap="none">
            <a:spAutoFit/>
          </a:bodyPr>
          <a:lstStyle/>
          <a:p>
            <a:r>
              <a:rPr lang="es-EC" sz="1200" b="1" dirty="0" smtClean="0"/>
              <a:t>Centralidades DMQ</a:t>
            </a:r>
            <a:endParaRPr lang="es-ES" sz="1200" dirty="0"/>
          </a:p>
        </p:txBody>
      </p:sp>
      <p:sp>
        <p:nvSpPr>
          <p:cNvPr id="12" name="Rectángulo 11"/>
          <p:cNvSpPr/>
          <p:nvPr/>
        </p:nvSpPr>
        <p:spPr>
          <a:xfrm>
            <a:off x="5436096" y="6453335"/>
            <a:ext cx="1168653" cy="276999"/>
          </a:xfrm>
          <a:prstGeom prst="rect">
            <a:avLst/>
          </a:prstGeom>
        </p:spPr>
        <p:txBody>
          <a:bodyPr wrap="none">
            <a:spAutoFit/>
          </a:bodyPr>
          <a:lstStyle/>
          <a:p>
            <a:r>
              <a:rPr lang="es-EC" sz="1200" b="1" dirty="0" smtClean="0"/>
              <a:t>PUAE </a:t>
            </a:r>
            <a:r>
              <a:rPr lang="es-EC" sz="1200" b="1" dirty="0" err="1" smtClean="0"/>
              <a:t>Flexiplast</a:t>
            </a:r>
            <a:endParaRPr lang="es-ES" sz="1200" dirty="0"/>
          </a:p>
        </p:txBody>
      </p:sp>
    </p:spTree>
    <p:extLst>
      <p:ext uri="{BB962C8B-B14F-4D97-AF65-F5344CB8AC3E}">
        <p14:creationId xmlns:p14="http://schemas.microsoft.com/office/powerpoint/2010/main" val="104474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66011"/>
            <a:ext cx="2724849" cy="369332"/>
          </a:xfrm>
          <a:prstGeom prst="rect">
            <a:avLst/>
          </a:prstGeom>
        </p:spPr>
        <p:txBody>
          <a:bodyPr wrap="none">
            <a:spAutoFit/>
          </a:bodyPr>
          <a:lstStyle/>
          <a:p>
            <a:r>
              <a:rPr lang="es-EC" b="1" dirty="0"/>
              <a:t>Objetivo General del PUAE</a:t>
            </a:r>
            <a:endParaRPr lang="es-ES" dirty="0"/>
          </a:p>
        </p:txBody>
      </p:sp>
      <p:sp>
        <p:nvSpPr>
          <p:cNvPr id="5" name="Rectángulo 4"/>
          <p:cNvSpPr/>
          <p:nvPr/>
        </p:nvSpPr>
        <p:spPr>
          <a:xfrm>
            <a:off x="35496" y="557972"/>
            <a:ext cx="8640960" cy="1366528"/>
          </a:xfrm>
          <a:prstGeom prst="rect">
            <a:avLst/>
          </a:prstGeom>
        </p:spPr>
        <p:txBody>
          <a:bodyPr wrap="square">
            <a:spAutoFit/>
          </a:bodyPr>
          <a:lstStyle/>
          <a:p>
            <a:pPr algn="just">
              <a:lnSpc>
                <a:spcPct val="115000"/>
              </a:lnSpc>
              <a:spcAft>
                <a:spcPts val="0"/>
              </a:spcAft>
            </a:pPr>
            <a:r>
              <a:rPr lang="es-MX" dirty="0">
                <a:latin typeface="Times New Roman" panose="02020603050405020304" pitchFamily="18" charset="0"/>
                <a:ea typeface="Calibri" panose="020F0502020204030204" pitchFamily="34" charset="0"/>
                <a:cs typeface="Times New Roman" panose="02020603050405020304" pitchFamily="18" charset="0"/>
              </a:rPr>
              <a:t>Aportar a la consolidación urbanística de la centralidad industrial denominado centralidad No.11 Itulcachi, en concordancia con lo establecido en la política de territorialización No.3 de la Ordenanza Metropolitana No. 041 que aprueba el Plan Metropolitano de Desarrollo y Ordenamiento Territorial para el Distrito Metropolitano de Quito.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786" y="2580664"/>
            <a:ext cx="5391150" cy="314325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3"/>
          <p:cNvSpPr>
            <a:spLocks noChangeArrowheads="1"/>
          </p:cNvSpPr>
          <p:nvPr/>
        </p:nvSpPr>
        <p:spPr bwMode="auto">
          <a:xfrm>
            <a:off x="4631561" y="4893652"/>
            <a:ext cx="1001713" cy="214312"/>
          </a:xfrm>
          <a:prstGeom prst="wedgeRoundRectCallout">
            <a:avLst>
              <a:gd name="adj1" fmla="val -167995"/>
              <a:gd name="adj2" fmla="val -480176"/>
              <a:gd name="adj3" fmla="val 16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9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FLEXIPLAST S.A.</a:t>
            </a:r>
            <a:endParaRPr kumimoji="0" lang="es-ES" altLang="es-ES" sz="1800" b="0" i="0" u="none" strike="noStrike" cap="none" normalizeH="0" baseline="0" smtClean="0">
              <a:ln>
                <a:noFill/>
              </a:ln>
              <a:solidFill>
                <a:schemeClr val="tx1"/>
              </a:solidFill>
              <a:effectLst/>
              <a:latin typeface="Arial" panose="020B0604020202020204" pitchFamily="34" charset="0"/>
            </a:endParaRPr>
          </a:p>
        </p:txBody>
      </p:sp>
      <p:sp>
        <p:nvSpPr>
          <p:cNvPr id="7" name="AutoShape 9"/>
          <p:cNvSpPr>
            <a:spLocks noChangeArrowheads="1"/>
          </p:cNvSpPr>
          <p:nvPr/>
        </p:nvSpPr>
        <p:spPr bwMode="auto">
          <a:xfrm>
            <a:off x="1862961" y="5398477"/>
            <a:ext cx="1622425" cy="265112"/>
          </a:xfrm>
          <a:prstGeom prst="wedgeRoundRectCallout">
            <a:avLst>
              <a:gd name="adj1" fmla="val -88083"/>
              <a:gd name="adj2" fmla="val -40190"/>
              <a:gd name="adj3" fmla="val 16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9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RELLENO SANITARIO INGA</a:t>
            </a:r>
            <a:endParaRPr kumimoji="0" lang="es-ES" altLang="es-ES" sz="1800" b="0" i="0" u="none" strike="noStrike" cap="none" normalizeH="0" baseline="0" smtClean="0">
              <a:ln>
                <a:noFill/>
              </a:ln>
              <a:solidFill>
                <a:schemeClr val="tx1"/>
              </a:solidFill>
              <a:effectLst/>
              <a:latin typeface="Arial" panose="020B0604020202020204" pitchFamily="34" charset="0"/>
            </a:endParaRPr>
          </a:p>
        </p:txBody>
      </p:sp>
      <p:sp>
        <p:nvSpPr>
          <p:cNvPr id="8" name="AutoShape 4"/>
          <p:cNvSpPr>
            <a:spLocks noChangeArrowheads="1"/>
          </p:cNvSpPr>
          <p:nvPr/>
        </p:nvSpPr>
        <p:spPr bwMode="auto">
          <a:xfrm>
            <a:off x="345311" y="4265002"/>
            <a:ext cx="1035050" cy="214312"/>
          </a:xfrm>
          <a:prstGeom prst="wedgeRoundRectCallout">
            <a:avLst>
              <a:gd name="adj1" fmla="val 64731"/>
              <a:gd name="adj2" fmla="val 149407"/>
              <a:gd name="adj3" fmla="val 16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9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PETROECUADOR</a:t>
            </a:r>
            <a:endParaRPr kumimoji="0" lang="es-ES" altLang="es-ES" sz="1800" b="0" i="0" u="none" strike="noStrike" cap="none" normalizeH="0" baseline="0" smtClean="0">
              <a:ln>
                <a:noFill/>
              </a:ln>
              <a:solidFill>
                <a:schemeClr val="tx1"/>
              </a:solidFill>
              <a:effectLst/>
              <a:latin typeface="Arial" panose="020B0604020202020204" pitchFamily="34" charset="0"/>
            </a:endParaRPr>
          </a:p>
        </p:txBody>
      </p:sp>
      <p:sp>
        <p:nvSpPr>
          <p:cNvPr id="9" name="AutoShape 5"/>
          <p:cNvSpPr>
            <a:spLocks noChangeArrowheads="1"/>
          </p:cNvSpPr>
          <p:nvPr/>
        </p:nvSpPr>
        <p:spPr bwMode="auto">
          <a:xfrm>
            <a:off x="497711" y="3803039"/>
            <a:ext cx="809625" cy="214313"/>
          </a:xfrm>
          <a:prstGeom prst="wedgeRoundRectCallout">
            <a:avLst>
              <a:gd name="adj1" fmla="val 96472"/>
              <a:gd name="adj2" fmla="val 149407"/>
              <a:gd name="adj3" fmla="val 16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9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REPSOL GAS</a:t>
            </a:r>
            <a:endParaRPr kumimoji="0" lang="es-ES" altLang="es-ES" sz="1800" b="0" i="0" u="none" strike="noStrike" cap="none" normalizeH="0" baseline="0" smtClean="0">
              <a:ln>
                <a:noFill/>
              </a:ln>
              <a:solidFill>
                <a:schemeClr val="tx1"/>
              </a:solidFill>
              <a:effectLst/>
              <a:latin typeface="Arial" panose="020B0604020202020204" pitchFamily="34" charset="0"/>
            </a:endParaRPr>
          </a:p>
        </p:txBody>
      </p:sp>
      <p:sp>
        <p:nvSpPr>
          <p:cNvPr id="10" name="AutoShape 7"/>
          <p:cNvSpPr>
            <a:spLocks noChangeArrowheads="1"/>
          </p:cNvSpPr>
          <p:nvPr/>
        </p:nvSpPr>
        <p:spPr bwMode="auto">
          <a:xfrm>
            <a:off x="4782374" y="3637939"/>
            <a:ext cx="787400" cy="628650"/>
          </a:xfrm>
          <a:prstGeom prst="wedgeRoundRectCallout">
            <a:avLst>
              <a:gd name="adj1" fmla="val -119380"/>
              <a:gd name="adj2" fmla="val -135134"/>
              <a:gd name="adj3" fmla="val 16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9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PARQUE INDUSTRAL QUITO</a:t>
            </a:r>
            <a:endParaRPr kumimoji="0" lang="es-ES" altLang="es-ES" sz="1800" b="0" i="0" u="none" strike="noStrike" cap="none" normalizeH="0" baseline="0" smtClean="0">
              <a:ln>
                <a:noFill/>
              </a:ln>
              <a:solidFill>
                <a:schemeClr val="tx1"/>
              </a:solidFill>
              <a:effectLst/>
              <a:latin typeface="Arial" panose="020B0604020202020204" pitchFamily="34" charset="0"/>
            </a:endParaRPr>
          </a:p>
        </p:txBody>
      </p:sp>
      <p:sp>
        <p:nvSpPr>
          <p:cNvPr id="11" name="AutoShape 6"/>
          <p:cNvSpPr>
            <a:spLocks noChangeArrowheads="1"/>
          </p:cNvSpPr>
          <p:nvPr/>
        </p:nvSpPr>
        <p:spPr bwMode="auto">
          <a:xfrm>
            <a:off x="4782374" y="2934677"/>
            <a:ext cx="787400" cy="209550"/>
          </a:xfrm>
          <a:prstGeom prst="wedgeRoundRectCallout">
            <a:avLst>
              <a:gd name="adj1" fmla="val -69824"/>
              <a:gd name="adj2" fmla="val -153648"/>
              <a:gd name="adj3" fmla="val 16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9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NOVOPAN</a:t>
            </a:r>
            <a:endParaRPr kumimoji="0" lang="es-ES" altLang="es-ES" sz="1800" b="0" i="0" u="none" strike="noStrike" cap="none" normalizeH="0" baseline="0" smtClean="0">
              <a:ln>
                <a:noFill/>
              </a:ln>
              <a:solidFill>
                <a:schemeClr val="tx1"/>
              </a:solidFill>
              <a:effectLst/>
              <a:latin typeface="Arial" panose="020B0604020202020204" pitchFamily="34" charset="0"/>
            </a:endParaRPr>
          </a:p>
        </p:txBody>
      </p:sp>
      <p:sp>
        <p:nvSpPr>
          <p:cNvPr id="14" name="Rectangle 11"/>
          <p:cNvSpPr>
            <a:spLocks noChangeArrowheads="1"/>
          </p:cNvSpPr>
          <p:nvPr/>
        </p:nvSpPr>
        <p:spPr bwMode="auto">
          <a:xfrm>
            <a:off x="1475656" y="134071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5" name="Rectangle 18"/>
          <p:cNvSpPr>
            <a:spLocks noChangeArrowheads="1"/>
          </p:cNvSpPr>
          <p:nvPr/>
        </p:nvSpPr>
        <p:spPr bwMode="auto">
          <a:xfrm>
            <a:off x="1475656" y="179791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6" name="Rectangle 19"/>
          <p:cNvSpPr>
            <a:spLocks noChangeArrowheads="1"/>
          </p:cNvSpPr>
          <p:nvPr/>
        </p:nvSpPr>
        <p:spPr bwMode="auto">
          <a:xfrm>
            <a:off x="1475656" y="49411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7" name="Rectangle 20"/>
          <p:cNvSpPr>
            <a:spLocks noChangeArrowheads="1"/>
          </p:cNvSpPr>
          <p:nvPr/>
        </p:nvSpPr>
        <p:spPr bwMode="auto">
          <a:xfrm>
            <a:off x="1475656" y="49411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20" name="Imagen 19"/>
          <p:cNvPicPr/>
          <p:nvPr/>
        </p:nvPicPr>
        <p:blipFill>
          <a:blip r:embed="rId3" cstate="print"/>
          <a:srcRect l="10561" r="10399"/>
          <a:stretch>
            <a:fillRect/>
          </a:stretch>
        </p:blipFill>
        <p:spPr bwMode="auto">
          <a:xfrm>
            <a:off x="5707972" y="3344707"/>
            <a:ext cx="3367002" cy="2366531"/>
          </a:xfrm>
          <a:prstGeom prst="rect">
            <a:avLst/>
          </a:prstGeom>
          <a:noFill/>
          <a:ln w="9525">
            <a:noFill/>
            <a:miter lim="800000"/>
            <a:headEnd/>
            <a:tailEnd/>
          </a:ln>
        </p:spPr>
      </p:pic>
    </p:spTree>
    <p:extLst>
      <p:ext uri="{BB962C8B-B14F-4D97-AF65-F5344CB8AC3E}">
        <p14:creationId xmlns:p14="http://schemas.microsoft.com/office/powerpoint/2010/main" val="1350135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66011"/>
            <a:ext cx="2181944" cy="369332"/>
          </a:xfrm>
          <a:prstGeom prst="rect">
            <a:avLst/>
          </a:prstGeom>
        </p:spPr>
        <p:txBody>
          <a:bodyPr wrap="none">
            <a:spAutoFit/>
          </a:bodyPr>
          <a:lstStyle/>
          <a:p>
            <a:r>
              <a:rPr lang="es-EC" b="1" dirty="0" smtClean="0"/>
              <a:t>Objetivos Específicos</a:t>
            </a:r>
            <a:endParaRPr lang="es-ES" dirty="0"/>
          </a:p>
        </p:txBody>
      </p:sp>
      <p:sp>
        <p:nvSpPr>
          <p:cNvPr id="5" name="Rectángulo 4"/>
          <p:cNvSpPr/>
          <p:nvPr/>
        </p:nvSpPr>
        <p:spPr>
          <a:xfrm>
            <a:off x="35496" y="557972"/>
            <a:ext cx="8640960" cy="1754326"/>
          </a:xfrm>
          <a:prstGeom prst="rect">
            <a:avLst/>
          </a:prstGeom>
        </p:spPr>
        <p:txBody>
          <a:bodyPr wrap="square">
            <a:spAutoFit/>
          </a:bodyPr>
          <a:lstStyle/>
          <a:p>
            <a:r>
              <a:rPr lang="es-MX" dirty="0"/>
              <a:t>Asignar las condiciones de uso y ocupación del suelo y en términos generales las de planeamiento urbanístico para desarrollar un proyecto industrial de mediano impacto con los siguientes componentes: </a:t>
            </a:r>
            <a:endParaRPr lang="es-ES" dirty="0"/>
          </a:p>
          <a:p>
            <a:r>
              <a:rPr lang="es-MX" dirty="0"/>
              <a:t> </a:t>
            </a:r>
            <a:endParaRPr lang="es-ES" dirty="0"/>
          </a:p>
          <a:p>
            <a:pPr marL="285750" lvl="0" indent="-285750">
              <a:buFont typeface="Arial" panose="020B0604020202020204" pitchFamily="34" charset="0"/>
              <a:buChar char="•"/>
            </a:pPr>
            <a:r>
              <a:rPr lang="es-MX" dirty="0"/>
              <a:t>Implementar una línea de producción de empaques plásticos en una primera etapa.</a:t>
            </a:r>
            <a:endParaRPr lang="es-ES" dirty="0"/>
          </a:p>
          <a:p>
            <a:pPr marL="285750" lvl="0" indent="-285750">
              <a:buFont typeface="Arial" panose="020B0604020202020204" pitchFamily="34" charset="0"/>
              <a:buChar char="•"/>
            </a:pPr>
            <a:r>
              <a:rPr lang="es-MX" dirty="0"/>
              <a:t>Implementar nuevas líneas de producción en base al plástico</a:t>
            </a:r>
            <a:r>
              <a:rPr lang="es-MX" dirty="0" smtClean="0"/>
              <a:t>.</a:t>
            </a:r>
            <a:endParaRPr lang="es-ES" dirty="0"/>
          </a:p>
        </p:txBody>
      </p:sp>
      <p:sp>
        <p:nvSpPr>
          <p:cNvPr id="14" name="Rectangle 11"/>
          <p:cNvSpPr>
            <a:spLocks noChangeArrowheads="1"/>
          </p:cNvSpPr>
          <p:nvPr/>
        </p:nvSpPr>
        <p:spPr bwMode="auto">
          <a:xfrm>
            <a:off x="1475656" y="134071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5" name="Rectangle 18"/>
          <p:cNvSpPr>
            <a:spLocks noChangeArrowheads="1"/>
          </p:cNvSpPr>
          <p:nvPr/>
        </p:nvSpPr>
        <p:spPr bwMode="auto">
          <a:xfrm>
            <a:off x="1475656" y="179791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6" name="Rectangle 19"/>
          <p:cNvSpPr>
            <a:spLocks noChangeArrowheads="1"/>
          </p:cNvSpPr>
          <p:nvPr/>
        </p:nvSpPr>
        <p:spPr bwMode="auto">
          <a:xfrm>
            <a:off x="1475656" y="49411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7" name="Rectangle 20"/>
          <p:cNvSpPr>
            <a:spLocks noChangeArrowheads="1"/>
          </p:cNvSpPr>
          <p:nvPr/>
        </p:nvSpPr>
        <p:spPr bwMode="auto">
          <a:xfrm>
            <a:off x="1475656" y="49411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8" name="Imagen 17"/>
          <p:cNvPicPr/>
          <p:nvPr/>
        </p:nvPicPr>
        <p:blipFill>
          <a:blip r:embed="rId2"/>
          <a:srcRect l="9874" r="10547"/>
          <a:stretch>
            <a:fillRect/>
          </a:stretch>
        </p:blipFill>
        <p:spPr bwMode="auto">
          <a:xfrm>
            <a:off x="179512" y="2769498"/>
            <a:ext cx="4295775" cy="3035935"/>
          </a:xfrm>
          <a:prstGeom prst="rect">
            <a:avLst/>
          </a:prstGeom>
          <a:noFill/>
          <a:ln w="9525">
            <a:noFill/>
            <a:miter lim="800000"/>
            <a:headEnd/>
            <a:tailEnd/>
          </a:ln>
        </p:spPr>
      </p:pic>
      <p:pic>
        <p:nvPicPr>
          <p:cNvPr id="19" name="Imagen 18"/>
          <p:cNvPicPr/>
          <p:nvPr/>
        </p:nvPicPr>
        <p:blipFill>
          <a:blip r:embed="rId3" cstate="print"/>
          <a:srcRect l="10067" r="10505"/>
          <a:stretch>
            <a:fillRect/>
          </a:stretch>
        </p:blipFill>
        <p:spPr bwMode="auto">
          <a:xfrm>
            <a:off x="4644008" y="2783305"/>
            <a:ext cx="4284980" cy="3035935"/>
          </a:xfrm>
          <a:prstGeom prst="rect">
            <a:avLst/>
          </a:prstGeom>
          <a:noFill/>
          <a:ln w="9525">
            <a:noFill/>
            <a:miter lim="800000"/>
            <a:headEnd/>
            <a:tailEnd/>
          </a:ln>
        </p:spPr>
      </p:pic>
    </p:spTree>
    <p:extLst>
      <p:ext uri="{BB962C8B-B14F-4D97-AF65-F5344CB8AC3E}">
        <p14:creationId xmlns:p14="http://schemas.microsoft.com/office/powerpoint/2010/main" val="747627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7504" y="44624"/>
            <a:ext cx="8496944" cy="369332"/>
          </a:xfrm>
          <a:prstGeom prst="rect">
            <a:avLst/>
          </a:prstGeom>
        </p:spPr>
        <p:txBody>
          <a:bodyPr wrap="square">
            <a:spAutoFit/>
          </a:bodyPr>
          <a:lstStyle/>
          <a:p>
            <a:r>
              <a:rPr lang="es-EC" b="1" dirty="0">
                <a:ea typeface="Calibri" panose="020F0502020204030204" pitchFamily="34" charset="0"/>
              </a:rPr>
              <a:t>Asignaciones de clasificación, uso de suelo y zonificación vigentes</a:t>
            </a:r>
            <a:endParaRPr lang="es-ES" dirty="0"/>
          </a:p>
        </p:txBody>
      </p:sp>
      <p:pic>
        <p:nvPicPr>
          <p:cNvPr id="5" name="Imagen 4"/>
          <p:cNvPicPr/>
          <p:nvPr/>
        </p:nvPicPr>
        <p:blipFill>
          <a:blip r:embed="rId2" cstate="print">
            <a:extLst>
              <a:ext uri="{28A0092B-C50C-407E-A947-70E740481C1C}">
                <a14:useLocalDpi xmlns:a14="http://schemas.microsoft.com/office/drawing/2010/main" val="0"/>
              </a:ext>
            </a:extLst>
          </a:blip>
          <a:stretch>
            <a:fillRect/>
          </a:stretch>
        </p:blipFill>
        <p:spPr>
          <a:xfrm>
            <a:off x="2308168" y="386904"/>
            <a:ext cx="3848008" cy="4980095"/>
          </a:xfrm>
          <a:prstGeom prst="rect">
            <a:avLst/>
          </a:prstGeom>
        </p:spPr>
      </p:pic>
      <p:pic>
        <p:nvPicPr>
          <p:cNvPr id="10" name="Imagen 9"/>
          <p:cNvPicPr>
            <a:picLocks noChangeAspect="1"/>
          </p:cNvPicPr>
          <p:nvPr/>
        </p:nvPicPr>
        <p:blipFill>
          <a:blip r:embed="rId3"/>
          <a:stretch>
            <a:fillRect/>
          </a:stretch>
        </p:blipFill>
        <p:spPr>
          <a:xfrm>
            <a:off x="1691680" y="5637271"/>
            <a:ext cx="5400600" cy="1054816"/>
          </a:xfrm>
          <a:prstGeom prst="rect">
            <a:avLst/>
          </a:prstGeom>
        </p:spPr>
      </p:pic>
    </p:spTree>
    <p:extLst>
      <p:ext uri="{BB962C8B-B14F-4D97-AF65-F5344CB8AC3E}">
        <p14:creationId xmlns:p14="http://schemas.microsoft.com/office/powerpoint/2010/main" val="2587113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23528" y="188640"/>
            <a:ext cx="3683765" cy="369332"/>
          </a:xfrm>
          <a:prstGeom prst="rect">
            <a:avLst/>
          </a:prstGeom>
        </p:spPr>
        <p:txBody>
          <a:bodyPr wrap="none">
            <a:spAutoFit/>
          </a:bodyPr>
          <a:lstStyle/>
          <a:p>
            <a:r>
              <a:rPr lang="es-EC" b="1" dirty="0">
                <a:ea typeface="Calibri" panose="020F0502020204030204" pitchFamily="34" charset="0"/>
              </a:rPr>
              <a:t>Propuesta </a:t>
            </a:r>
            <a:r>
              <a:rPr lang="es-EC" b="1" dirty="0" smtClean="0">
                <a:ea typeface="Calibri" panose="020F0502020204030204" pitchFamily="34" charset="0"/>
              </a:rPr>
              <a:t>Urbano </a:t>
            </a:r>
            <a:r>
              <a:rPr lang="es-EC" b="1" dirty="0">
                <a:ea typeface="Calibri" panose="020F0502020204030204" pitchFamily="34" charset="0"/>
              </a:rPr>
              <a:t>– Arquitectónica</a:t>
            </a:r>
            <a:endParaRPr lang="es-ES" dirty="0"/>
          </a:p>
        </p:txBody>
      </p:sp>
      <p:pic>
        <p:nvPicPr>
          <p:cNvPr id="5" name="6 Imagen"/>
          <p:cNvPicPr/>
          <p:nvPr/>
        </p:nvPicPr>
        <p:blipFill>
          <a:blip r:embed="rId2"/>
          <a:srcRect/>
          <a:stretch>
            <a:fillRect/>
          </a:stretch>
        </p:blipFill>
        <p:spPr bwMode="auto">
          <a:xfrm>
            <a:off x="755576" y="1642643"/>
            <a:ext cx="7272808" cy="4680971"/>
          </a:xfrm>
          <a:prstGeom prst="rect">
            <a:avLst/>
          </a:prstGeom>
          <a:noFill/>
          <a:ln w="9525">
            <a:noFill/>
            <a:miter lim="800000"/>
            <a:headEnd/>
            <a:tailEnd/>
          </a:ln>
        </p:spPr>
      </p:pic>
      <p:sp>
        <p:nvSpPr>
          <p:cNvPr id="6" name="Rectángulo 5"/>
          <p:cNvSpPr/>
          <p:nvPr/>
        </p:nvSpPr>
        <p:spPr>
          <a:xfrm>
            <a:off x="251520" y="638108"/>
            <a:ext cx="8748464" cy="923330"/>
          </a:xfrm>
          <a:prstGeom prst="rect">
            <a:avLst/>
          </a:prstGeom>
        </p:spPr>
        <p:txBody>
          <a:bodyPr wrap="square">
            <a:spAutoFit/>
          </a:bodyPr>
          <a:lstStyle/>
          <a:p>
            <a:r>
              <a:rPr lang="es-EC" dirty="0">
                <a:ea typeface="Times New Roman" panose="02020603050405020304" pitchFamily="18" charset="0"/>
              </a:rPr>
              <a:t>En el proyecto </a:t>
            </a:r>
            <a:r>
              <a:rPr lang="es-EC" dirty="0" err="1">
                <a:ea typeface="Times New Roman" panose="02020603050405020304" pitchFamily="18" charset="0"/>
              </a:rPr>
              <a:t>Flexiplast</a:t>
            </a:r>
            <a:r>
              <a:rPr lang="es-EC" dirty="0">
                <a:ea typeface="Times New Roman" panose="02020603050405020304" pitchFamily="18" charset="0"/>
              </a:rPr>
              <a:t> se plantea en un lote de 107.614,95 m2 cuyo programa se divide en dos grandes áreas: la primera el área de la quebrada destina a protección ecológica y la segunda área destina a actividades industriales de mediano impacto (I2</a:t>
            </a:r>
            <a:r>
              <a:rPr lang="es-EC" dirty="0" smtClean="0">
                <a:ea typeface="Times New Roman" panose="02020603050405020304" pitchFamily="18" charset="0"/>
              </a:rPr>
              <a:t>).</a:t>
            </a:r>
            <a:endParaRPr lang="es-ES" dirty="0"/>
          </a:p>
        </p:txBody>
      </p:sp>
      <p:pic>
        <p:nvPicPr>
          <p:cNvPr id="7" name="Imagen 6"/>
          <p:cNvPicPr/>
          <p:nvPr/>
        </p:nvPicPr>
        <p:blipFill>
          <a:blip r:embed="rId3"/>
          <a:srcRect/>
          <a:stretch>
            <a:fillRect/>
          </a:stretch>
        </p:blipFill>
        <p:spPr bwMode="auto">
          <a:xfrm>
            <a:off x="3491880" y="1772816"/>
            <a:ext cx="4320480" cy="3672408"/>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276445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299" y="32801"/>
            <a:ext cx="3683765" cy="369332"/>
          </a:xfrm>
          <a:prstGeom prst="rect">
            <a:avLst/>
          </a:prstGeom>
        </p:spPr>
        <p:txBody>
          <a:bodyPr wrap="none">
            <a:spAutoFit/>
          </a:bodyPr>
          <a:lstStyle/>
          <a:p>
            <a:r>
              <a:rPr lang="es-EC" b="1" dirty="0">
                <a:ea typeface="Calibri" panose="020F0502020204030204" pitchFamily="34" charset="0"/>
              </a:rPr>
              <a:t>Propuesta </a:t>
            </a:r>
            <a:r>
              <a:rPr lang="es-EC" b="1" dirty="0" smtClean="0">
                <a:ea typeface="Calibri" panose="020F0502020204030204" pitchFamily="34" charset="0"/>
              </a:rPr>
              <a:t>Urbano </a:t>
            </a:r>
            <a:r>
              <a:rPr lang="es-EC" b="1" dirty="0">
                <a:ea typeface="Calibri" panose="020F0502020204030204" pitchFamily="34" charset="0"/>
              </a:rPr>
              <a:t>– Arquitectónica</a:t>
            </a:r>
            <a:endParaRPr lang="es-ES" dirty="0"/>
          </a:p>
        </p:txBody>
      </p:sp>
      <p:pic>
        <p:nvPicPr>
          <p:cNvPr id="8" name="Imagen 7"/>
          <p:cNvPicPr/>
          <p:nvPr/>
        </p:nvPicPr>
        <p:blipFill>
          <a:blip r:embed="rId2" cstate="print">
            <a:extLst>
              <a:ext uri="{28A0092B-C50C-407E-A947-70E740481C1C}">
                <a14:useLocalDpi xmlns:a14="http://schemas.microsoft.com/office/drawing/2010/main" val="0"/>
              </a:ext>
            </a:extLst>
          </a:blip>
          <a:stretch>
            <a:fillRect/>
          </a:stretch>
        </p:blipFill>
        <p:spPr>
          <a:xfrm>
            <a:off x="1043608" y="404664"/>
            <a:ext cx="6702805" cy="3140118"/>
          </a:xfrm>
          <a:prstGeom prst="rect">
            <a:avLst/>
          </a:prstGeom>
        </p:spPr>
      </p:pic>
      <p:pic>
        <p:nvPicPr>
          <p:cNvPr id="9" name="Imagen 8"/>
          <p:cNvPicPr/>
          <p:nvPr/>
        </p:nvPicPr>
        <p:blipFill>
          <a:blip r:embed="rId3" cstate="print">
            <a:extLst>
              <a:ext uri="{28A0092B-C50C-407E-A947-70E740481C1C}">
                <a14:useLocalDpi xmlns:a14="http://schemas.microsoft.com/office/drawing/2010/main" val="0"/>
              </a:ext>
            </a:extLst>
          </a:blip>
          <a:stretch>
            <a:fillRect/>
          </a:stretch>
        </p:blipFill>
        <p:spPr>
          <a:xfrm>
            <a:off x="0" y="3901861"/>
            <a:ext cx="4536504" cy="2381605"/>
          </a:xfrm>
          <a:prstGeom prst="rect">
            <a:avLst/>
          </a:prstGeom>
        </p:spPr>
      </p:pic>
      <p:pic>
        <p:nvPicPr>
          <p:cNvPr id="10" name="Imagen 9"/>
          <p:cNvPicPr/>
          <p:nvPr/>
        </p:nvPicPr>
        <p:blipFill rotWithShape="1">
          <a:blip r:embed="rId4"/>
          <a:srcRect l="9985" r="10399"/>
          <a:stretch/>
        </p:blipFill>
        <p:spPr bwMode="auto">
          <a:xfrm>
            <a:off x="4644008" y="3573016"/>
            <a:ext cx="4374768" cy="3148133"/>
          </a:xfrm>
          <a:prstGeom prst="rect">
            <a:avLst/>
          </a:prstGeom>
          <a:noFill/>
          <a:ln w="9525">
            <a:noFill/>
            <a:miter lim="800000"/>
            <a:headEnd/>
            <a:tailEnd/>
          </a:ln>
        </p:spPr>
      </p:pic>
    </p:spTree>
    <p:extLst>
      <p:ext uri="{BB962C8B-B14F-4D97-AF65-F5344CB8AC3E}">
        <p14:creationId xmlns:p14="http://schemas.microsoft.com/office/powerpoint/2010/main" val="321446952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2700</TotalTime>
  <Words>767</Words>
  <Application>Microsoft Office PowerPoint</Application>
  <PresentationFormat>Presentación en pantalla (4:3)</PresentationFormat>
  <Paragraphs>135</Paragraphs>
  <Slides>13</Slides>
  <Notes>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13</vt:i4>
      </vt:variant>
    </vt:vector>
  </HeadingPairs>
  <TitlesOfParts>
    <vt:vector size="17" baseType="lpstr">
      <vt:lpstr>Arial</vt:lpstr>
      <vt:lpstr>Calibri</vt:lpstr>
      <vt:lpstr>Times New Roman</vt:lpstr>
      <vt:lpstr>Tema de Office</vt:lpstr>
      <vt:lpstr>Presentación de PowerPoint</vt:lpstr>
      <vt:lpstr>Presentación de PowerPoint</vt:lpstr>
      <vt:lpstr>Antecedentes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Jose Luis Barros Mosquera</dc:creator>
  <cp:lastModifiedBy>Ivan Vladimir Tapia Guijarro</cp:lastModifiedBy>
  <cp:revision>233</cp:revision>
  <dcterms:created xsi:type="dcterms:W3CDTF">2017-08-09T20:56:21Z</dcterms:created>
  <dcterms:modified xsi:type="dcterms:W3CDTF">2019-08-12T15:32:02Z</dcterms:modified>
</cp:coreProperties>
</file>