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59" r:id="rId6"/>
    <p:sldId id="261" r:id="rId7"/>
    <p:sldId id="267" r:id="rId8"/>
    <p:sldId id="258" r:id="rId9"/>
    <p:sldId id="260" r:id="rId10"/>
  </p:sldIdLst>
  <p:sldSz cx="12192000" cy="6858000"/>
  <p:notesSz cx="7102475" cy="938847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19350-1DAA-462E-AA6E-EE0C7E3743C9}" type="datetimeFigureOut">
              <a:rPr lang="es-MX" smtClean="0"/>
              <a:t>04/08/2019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050BE-1726-4353-A281-0DA247CD8E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590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0B8BA-F8F7-4E0F-8154-110F99E27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A8E989-9C4B-49CB-9E02-8D14418DA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06F44-468B-46C8-B769-668D26AB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F10-4C43-4F57-BBFE-ABCBA502A184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8FD4A4-33E3-4865-B0C6-BD6533A7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3C77F-9F80-4207-9397-F9C0A4EA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676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EE89A-B6CA-4DDF-AF0B-4DEE91E4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FBC202-A135-4B88-82A9-55190CB00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E5E898-1D9D-4226-B644-06056448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589F-E6E8-46F7-8688-147311A9E37F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85213-1CF4-4549-B2FB-B489A077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737F6F-C025-4597-97F0-9C69ACCD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330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0BDBA1-8669-4715-AC62-04BDD0CD7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2EF965-0B7D-468F-ADAA-D7FD3D830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CB171-4C30-4418-9D03-7B471B0B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B61B-73A4-4CEE-9FFD-DE4E06B2D26E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BFB8E-8C81-4247-86D1-C5D5BC10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06952F-E232-4935-A180-64C80182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912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2265C-37AD-42FA-A21E-336C0BD8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AE9757-9917-4DCD-A906-7B971D1D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A725E-68E7-4934-8CDA-DFD1616C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CE1-CCA0-4C00-95B7-497387DCE703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5A836-E899-461D-8E75-2AF2D469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EF7AF-0120-4743-8C01-5F38DEC8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630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4F308-30EE-4BA9-B84D-A7985EB9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2E10DC-7430-4126-88D2-0748B524F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3F74E0-A70A-4906-9409-69A616EB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A233-649F-4DF1-AF59-3750B89C9B09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854A8-8BBD-4CBB-9797-2F11D7EE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C6E27-8A83-46B7-B381-A7DFBA67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711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E04D3-3A07-4C8F-BA63-5FE9BE8D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EE6B2-AC24-40E5-B221-F8977ADAB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1A12BB-A76A-404C-8491-46EA46F83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09F8BF-D9F0-447E-B064-F998227C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7C2A-3AC0-42AF-A21C-182D79CFCE60}" type="datetime1">
              <a:rPr lang="es-EC" smtClean="0"/>
              <a:t>4/8/2019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AF0DE0-0D7F-480B-8D9B-BC9D8EF7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971D2-F6BD-44A2-B286-8A9FC6E7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872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21DC9-4A21-4A76-8B31-0CAEED27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AB14-7B2D-4D84-84A2-ADF41A0D4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A649AE-7E62-4571-B572-F4B04E198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6C76F3-71E5-43D8-A22F-ED4CEDE14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8505B5-BB7B-4591-98C2-FB7155EB7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7F22A0-738E-46AB-8A20-8664ABFD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8179-3BD5-468C-B4AE-0B53EA911620}" type="datetime1">
              <a:rPr lang="es-EC" smtClean="0"/>
              <a:t>4/8/2019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D596E5-26FD-4791-A41B-6188F65B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3B1299-D5AB-4700-AF81-5140F655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265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D0238-463A-4BC7-A3C2-A387256A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F50C3C-B5F4-4DCA-9510-9662F2EB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66AB-FA3D-4FCB-9BBA-C4CD5448BE1A}" type="datetime1">
              <a:rPr lang="es-EC" smtClean="0"/>
              <a:t>4/8/2019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AD65DA-4C3D-4268-94EC-DBF9F864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A51772-269F-4C55-9830-3F9BF432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110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55B50A-1EB3-41FE-AEAB-F86F41C5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3F58-996A-4FF0-82AC-3E7FB1309E0C}" type="datetime1">
              <a:rPr lang="es-EC" smtClean="0"/>
              <a:t>4/8/2019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F7D33E-634D-44AE-A427-6E60419B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39A8C1-7717-4793-81F9-B0C324BA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839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F21F7-D75F-4824-8FA7-6E7E7B899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ADE6E-6265-4210-9363-3FD3FD66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8C537-8D89-47B6-A148-A3E442004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849126-3EDC-412D-9E4E-B63D169B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7E10-8454-4457-A0BC-2891F4EDAB0F}" type="datetime1">
              <a:rPr lang="es-EC" smtClean="0"/>
              <a:t>4/8/2019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AB75B2-F4C3-49BE-ABA5-A20097DE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3BDD5E-C987-4589-99CF-56FC2A52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946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90432-F74E-4538-862F-6FAFF6ED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5C505A-5E4C-41D7-BE8E-25EF50F19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141EA4-5B6D-44BB-BD38-B0959156D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C636A-0083-4756-ACB6-1B68D923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15C9-16F0-44B8-B8D4-3B916F5061A8}" type="datetime1">
              <a:rPr lang="es-EC" smtClean="0"/>
              <a:t>4/8/2019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741262-878C-497D-9B51-346CA70E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914492-FF45-41D6-BF3B-1B916369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848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F734BA-BCE9-4380-A5C1-688CE577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543F15-6F50-4FD5-9673-594F26C47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14940-D5A9-4F61-B5FD-52AFD47F3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9464-7014-48A0-A58D-FC3F4BAA7A39}" type="datetime1">
              <a:rPr lang="es-EC" smtClean="0"/>
              <a:t>4/8/2019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96A3E-ADDB-4DBA-8CDE-3D7315115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/>
              <a:t>URBANIZACIÓN ORIZZONTE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2C9E62-0960-46A2-BC86-F7CB69D1E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3387-03B3-4E6D-96D6-F2E7D127C0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7463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4B520-C621-4FF4-94E2-712DEB620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7394"/>
            <a:ext cx="9144000" cy="2387600"/>
          </a:xfrm>
        </p:spPr>
        <p:txBody>
          <a:bodyPr>
            <a:normAutofit/>
          </a:bodyPr>
          <a:lstStyle/>
          <a:p>
            <a:r>
              <a:rPr lang="es-EC" b="1" dirty="0"/>
              <a:t>URBANIZACIÓN </a:t>
            </a:r>
            <a:br>
              <a:rPr lang="es-EC" b="1" dirty="0"/>
            </a:br>
            <a:r>
              <a:rPr lang="es-EC" b="1" dirty="0"/>
              <a:t>“ORIZZONTE</a:t>
            </a:r>
            <a:r>
              <a:rPr lang="es-EC" dirty="0"/>
              <a:t>”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9E1D6-3529-41D7-97AE-62BCE35E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1C588-E250-4591-905D-91B41732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772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C868CBB5-B412-4EAC-AC84-489F18292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592708"/>
              </p:ext>
            </p:extLst>
          </p:nvPr>
        </p:nvGraphicFramePr>
        <p:xfrm>
          <a:off x="1923762" y="844224"/>
          <a:ext cx="8344476" cy="5169552"/>
        </p:xfrm>
        <a:graphic>
          <a:graphicData uri="http://schemas.openxmlformats.org/drawingml/2006/table">
            <a:tbl>
              <a:tblPr/>
              <a:tblGrid>
                <a:gridCol w="1644231">
                  <a:extLst>
                    <a:ext uri="{9D8B030D-6E8A-4147-A177-3AD203B41FA5}">
                      <a16:colId xmlns:a16="http://schemas.microsoft.com/office/drawing/2014/main" val="2815801906"/>
                    </a:ext>
                  </a:extLst>
                </a:gridCol>
                <a:gridCol w="2178607">
                  <a:extLst>
                    <a:ext uri="{9D8B030D-6E8A-4147-A177-3AD203B41FA5}">
                      <a16:colId xmlns:a16="http://schemas.microsoft.com/office/drawing/2014/main" val="2546613065"/>
                    </a:ext>
                  </a:extLst>
                </a:gridCol>
                <a:gridCol w="4521638">
                  <a:extLst>
                    <a:ext uri="{9D8B030D-6E8A-4147-A177-3AD203B41FA5}">
                      <a16:colId xmlns:a16="http://schemas.microsoft.com/office/drawing/2014/main" val="1208671422"/>
                    </a:ext>
                  </a:extLst>
                </a:gridCol>
              </a:tblGrid>
              <a:tr h="430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CRONOGRAMA DE APROBACIÓN DEL PROYECTO 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129010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del terreno.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3023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27-mar-18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STHV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9995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12-jul-18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STHV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proyecto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509277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30-jul-18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favorable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676783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18-oct-18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EEQ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proyecto eléctrico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86945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EMAAP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proyecto Sanitario.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781407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EPMAPS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proyecto agua potable.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661144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17-sep-18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CNT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proyecto de Datos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998336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18-nov-18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STHV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840618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08-ene-19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PROCURADURIA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Criterio legal favorable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738078"/>
                  </a:ext>
                </a:extLst>
              </a:tr>
              <a:tr h="4307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04-feb-19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692297"/>
                  </a:ext>
                </a:extLst>
              </a:tr>
            </a:tbl>
          </a:graphicData>
        </a:graphic>
      </p:graphicFrame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9170697D-1D2D-4E00-AF91-2D74F3C7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5C402F33-48EC-4366-8CCC-DA9F8E39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92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968C23A-B99C-41E9-9D73-4829E809E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92512"/>
              </p:ext>
            </p:extLst>
          </p:nvPr>
        </p:nvGraphicFramePr>
        <p:xfrm>
          <a:off x="2320636" y="1134166"/>
          <a:ext cx="7550728" cy="4589668"/>
        </p:xfrm>
        <a:graphic>
          <a:graphicData uri="http://schemas.openxmlformats.org/drawingml/2006/table">
            <a:tbl>
              <a:tblPr/>
              <a:tblGrid>
                <a:gridCol w="1318904">
                  <a:extLst>
                    <a:ext uri="{9D8B030D-6E8A-4147-A177-3AD203B41FA5}">
                      <a16:colId xmlns:a16="http://schemas.microsoft.com/office/drawing/2014/main" val="3940413384"/>
                    </a:ext>
                  </a:extLst>
                </a:gridCol>
                <a:gridCol w="2179369">
                  <a:extLst>
                    <a:ext uri="{9D8B030D-6E8A-4147-A177-3AD203B41FA5}">
                      <a16:colId xmlns:a16="http://schemas.microsoft.com/office/drawing/2014/main" val="2113767572"/>
                    </a:ext>
                  </a:extLst>
                </a:gridCol>
                <a:gridCol w="4052455">
                  <a:extLst>
                    <a:ext uri="{9D8B030D-6E8A-4147-A177-3AD203B41FA5}">
                      <a16:colId xmlns:a16="http://schemas.microsoft.com/office/drawing/2014/main" val="208465764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CRONOGRAMA EN EL CONCEJO METROPOLITANO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644756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04-feb-19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64942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14-mar-19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suelo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Dictamen favorable, sin observaciones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22641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18-abr-19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Sesión 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hubo quorum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637804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02-may-19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Sesión 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hubo quorum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043712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18-jun-19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Sesión 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debate, faltó firma de comisión.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323278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24-jun-19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suelo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Dictamen favorable, sin observaciones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2011"/>
                  </a:ext>
                </a:extLst>
              </a:tr>
              <a:tr h="5559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05-jul-19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Sesión Concejo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debate, con observaciones.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405086"/>
                  </a:ext>
                </a:extLst>
              </a:tr>
            </a:tbl>
          </a:graphicData>
        </a:graphic>
      </p:graphicFrame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2BEC963-02F3-4CC0-B1ED-B1E13853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C76FDF-BBFA-43A4-811E-EAE74135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959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D06B0F9C-4226-4572-987C-DAEE47EB9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959178"/>
              </p:ext>
            </p:extLst>
          </p:nvPr>
        </p:nvGraphicFramePr>
        <p:xfrm>
          <a:off x="1308633" y="759719"/>
          <a:ext cx="9653216" cy="5633257"/>
        </p:xfrm>
        <a:graphic>
          <a:graphicData uri="http://schemas.openxmlformats.org/drawingml/2006/table">
            <a:tbl>
              <a:tblPr/>
              <a:tblGrid>
                <a:gridCol w="3177006">
                  <a:extLst>
                    <a:ext uri="{9D8B030D-6E8A-4147-A177-3AD203B41FA5}">
                      <a16:colId xmlns:a16="http://schemas.microsoft.com/office/drawing/2014/main" val="500774826"/>
                    </a:ext>
                  </a:extLst>
                </a:gridCol>
                <a:gridCol w="6476210">
                  <a:extLst>
                    <a:ext uri="{9D8B030D-6E8A-4147-A177-3AD203B41FA5}">
                      <a16:colId xmlns:a16="http://schemas.microsoft.com/office/drawing/2014/main" val="3341199558"/>
                    </a:ext>
                  </a:extLst>
                </a:gridCol>
              </a:tblGrid>
              <a:tr h="4129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OBSERVACIONES DEL PRIMER DEBATE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491370"/>
                  </a:ext>
                </a:extLst>
              </a:tr>
              <a:tr h="123883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de interés social VIS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Ninguna ley o norma, ni siquiera la LOOTUGS (menos aún el COOTAD) requiere al urbanizador reservar suelo para vivienda de interés social o prioritario.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247171"/>
                  </a:ext>
                </a:extLst>
              </a:tr>
              <a:tr h="41294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verdes.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Cumple con el 15% y están ubicadas con frentes a una vía vehicular, sin vallas.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22518"/>
                  </a:ext>
                </a:extLst>
              </a:tr>
              <a:tr h="41294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Vías.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Cumple con el ancho dado por la norma.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389551"/>
                  </a:ext>
                </a:extLst>
              </a:tr>
              <a:tr h="41294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Bordes de quebradas.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Cumple con el informe de retiro de quebrada.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725890"/>
                  </a:ext>
                </a:extLst>
              </a:tr>
              <a:tr h="41294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Garitas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tiene Garita.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011929"/>
                  </a:ext>
                </a:extLst>
              </a:tr>
              <a:tr h="82588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Concesión onerosa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normativa no pide ninguna contribución, por ser una urbanización que cumple con el plan de uso y ocupación del suelo, sin cambios. No es un PUEA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20398"/>
                  </a:ext>
                </a:extLst>
              </a:tr>
              <a:tr h="39338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Jurídica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debe regir a las normas actuales y no a las futuras.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637425"/>
                  </a:ext>
                </a:extLst>
              </a:tr>
              <a:tr h="815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proyecto </a:t>
                      </a:r>
                      <a:r>
                        <a:rPr lang="es-MX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Orizzonte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cumple con toda la normativa y cuenta con todos los informes técnicos previos y requeridos para su aprobación.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601702"/>
                  </a:ext>
                </a:extLst>
              </a:tr>
            </a:tbl>
          </a:graphicData>
        </a:graphic>
      </p:graphicFrame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7AC83E88-630D-4890-B133-B39C85A9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51F4FD3D-3163-4D28-9FC2-F35DA7C1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732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E9E9EFC-FE18-48DD-AAC6-6F7B905802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1846" y="494269"/>
            <a:ext cx="8370415" cy="5998606"/>
          </a:xfrm>
          <a:prstGeom prst="rect">
            <a:avLst/>
          </a:prstGeom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54B9B89-E5C9-428E-AC15-1180668E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3157163-6992-47EA-93D6-16871B19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20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E15200F-89ED-4403-93B2-D814185C5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84122"/>
              </p:ext>
            </p:extLst>
          </p:nvPr>
        </p:nvGraphicFramePr>
        <p:xfrm>
          <a:off x="966354" y="762792"/>
          <a:ext cx="10259291" cy="5332415"/>
        </p:xfrm>
        <a:graphic>
          <a:graphicData uri="http://schemas.openxmlformats.org/drawingml/2006/table">
            <a:tbl>
              <a:tblPr/>
              <a:tblGrid>
                <a:gridCol w="3376475">
                  <a:extLst>
                    <a:ext uri="{9D8B030D-6E8A-4147-A177-3AD203B41FA5}">
                      <a16:colId xmlns:a16="http://schemas.microsoft.com/office/drawing/2014/main" val="3893086160"/>
                    </a:ext>
                  </a:extLst>
                </a:gridCol>
                <a:gridCol w="6882816">
                  <a:extLst>
                    <a:ext uri="{9D8B030D-6E8A-4147-A177-3AD203B41FA5}">
                      <a16:colId xmlns:a16="http://schemas.microsoft.com/office/drawing/2014/main" val="3180434468"/>
                    </a:ext>
                  </a:extLst>
                </a:gridCol>
              </a:tblGrid>
              <a:tr h="4289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A LA CIUDAD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48948"/>
                  </a:ext>
                </a:extLst>
              </a:tr>
              <a:tr h="4289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Habilitación del suelo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 útil habilitada de 73.000 m2 de suelo urbano.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80288"/>
                  </a:ext>
                </a:extLst>
              </a:tr>
              <a:tr h="85782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Generación de empleo al urbanizar.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empleos plenos directos y 100 empleos indirectos.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823510"/>
                  </a:ext>
                </a:extLst>
              </a:tr>
              <a:tr h="4289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 comercial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$22´000.000,00 USD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785330"/>
                  </a:ext>
                </a:extLst>
              </a:tr>
              <a:tr h="4289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Habilitación de Viviendas nuevas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76.000 m2 de construcción.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252622"/>
                  </a:ext>
                </a:extLst>
              </a:tr>
              <a:tr h="4289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 comercial en viviendas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$100´000.000,00 USD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475595"/>
                  </a:ext>
                </a:extLst>
              </a:tr>
              <a:tr h="85782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Generación de empleo en futuras viviendas.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empleos plenos directos y 3.000 empleos indirectos.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226082"/>
                  </a:ext>
                </a:extLst>
              </a:tr>
              <a:tr h="85782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generan importantes impuestos: prediales de por vida, IVA, renta, municipales, etc.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750285"/>
                  </a:ext>
                </a:extLst>
              </a:tr>
              <a:tr h="4289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Ocupación de suelo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Ocupación de suelo Baldío con todos los servicios públicos.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907409"/>
                  </a:ext>
                </a:extLst>
              </a:tr>
            </a:tbl>
          </a:graphicData>
        </a:graphic>
      </p:graphicFrame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07B814-6452-454F-BF44-C628E679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dirty="0"/>
              <a:t>URBANIZACIÓN ORIZZONTE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3B1486-BB14-48D1-A868-F983921D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453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C64F-9DBC-49D3-B1BA-043CEF1D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5312"/>
            <a:ext cx="10515600" cy="627376"/>
          </a:xfrm>
        </p:spPr>
        <p:txBody>
          <a:bodyPr/>
          <a:lstStyle/>
          <a:p>
            <a:pPr marL="0" indent="0" algn="ctr">
              <a:buNone/>
            </a:pPr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8F6A33-A724-4F7F-B5FA-B804418E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7F0064-EB17-4552-A70B-4774D328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447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5D0CF-EC31-4F9C-8141-D804DC067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44" y="936978"/>
            <a:ext cx="10515600" cy="5460093"/>
          </a:xfrm>
        </p:spPr>
        <p:txBody>
          <a:bodyPr>
            <a:normAutofit fontScale="92500" lnSpcReduction="10000"/>
          </a:bodyPr>
          <a:lstStyle/>
          <a:p>
            <a:r>
              <a:rPr lang="es-EC"/>
              <a:t>Ingreso a la STHV, 27 marzo 2018.</a:t>
            </a:r>
          </a:p>
          <a:p>
            <a:r>
              <a:rPr lang="es-EC"/>
              <a:t>Aprobación del  cumplimiento de normas administrativas y reglas técnicas por la STHV, 12 de julio del 2018.</a:t>
            </a:r>
          </a:p>
          <a:p>
            <a:r>
              <a:rPr lang="es-EC"/>
              <a:t>Informe técnico favorable de Catastro, 30 jul 2018.</a:t>
            </a:r>
          </a:p>
          <a:p>
            <a:r>
              <a:rPr lang="es-EC"/>
              <a:t>Aprobación del proyecto eléctrico por la EEQ, 18 OCT 2018.</a:t>
            </a:r>
          </a:p>
          <a:p>
            <a:r>
              <a:rPr lang="es-EC"/>
              <a:t>Aprobación del Proyecto Sanitario por la EMAAP</a:t>
            </a:r>
          </a:p>
          <a:p>
            <a:r>
              <a:rPr lang="es-EC"/>
              <a:t>Aprobación del proyecto de agua Potable por la EPMAPS, 19 SEP 2018.</a:t>
            </a:r>
          </a:p>
          <a:p>
            <a:r>
              <a:rPr lang="es-EC"/>
              <a:t>Aprobación del Proyecto de Datos CNT, 17 SEP 2018.</a:t>
            </a:r>
          </a:p>
          <a:p>
            <a:r>
              <a:rPr lang="es-EC"/>
              <a:t>Ingreso a la STHV para la elaboración del proyecto de ordenanza 18 Noviembre del 2018.</a:t>
            </a:r>
          </a:p>
          <a:p>
            <a:r>
              <a:rPr lang="es-EC"/>
              <a:t>Criterio legal favorable y proyecto de ordenanza de Procuraduría Metropolitana, 8 ene 2019.</a:t>
            </a:r>
          </a:p>
          <a:p>
            <a:r>
              <a:rPr lang="es-EC"/>
              <a:t>Ingreso de la STHV a la secretaría del Concejo Metropolitano, 4 FEB 2019.</a:t>
            </a:r>
          </a:p>
          <a:p>
            <a:endParaRPr lang="es-EC"/>
          </a:p>
          <a:p>
            <a:endParaRPr lang="es-EC"/>
          </a:p>
          <a:p>
            <a:endParaRPr lang="es-EC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0855E8B-36BF-4B5B-B0CE-D3FDC337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A56AB6-102A-404C-875F-03F221E6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577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770F1F-09B8-4CE8-BB2E-1B251771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EC" dirty="0"/>
              <a:t>Dictamen favorable de la Comisión de Uso del Suelo en sesión del 14 de marzo del 2019.</a:t>
            </a:r>
          </a:p>
          <a:p>
            <a:r>
              <a:rPr lang="es-EC" dirty="0"/>
              <a:t>Se incluyó en el orden del día para primer debate de las sesiones ordinarias en las fechas 18 de abril y 2 de mayo del 2019. no se discutió por falta de quorum.</a:t>
            </a:r>
          </a:p>
          <a:p>
            <a:r>
              <a:rPr lang="es-EC" dirty="0"/>
              <a:t>Primer debate en sesión del Consejo Metropolitano del 18 junio2019.</a:t>
            </a:r>
          </a:p>
          <a:p>
            <a:r>
              <a:rPr lang="es-EC" dirty="0"/>
              <a:t>Dictamen favorable de la Comisión de Uso del Suelo en sesión del 24 de junio 2019.</a:t>
            </a:r>
          </a:p>
          <a:p>
            <a:r>
              <a:rPr lang="es-EC" dirty="0"/>
              <a:t>Primer debate en sesión del Consejo Metropolitano del 5 julio 2019.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BAF2ED5-E2C0-4AC4-8BB2-C60D03CC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C"/>
              <a:t>Concejo Metropolitano.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7DA8624-6EC1-4EE3-814B-49CF0F70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/>
              <a:t>URBANIZACIÓN ORIZZONTE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DA5F95-554C-4690-B0D9-84345639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3387-03B3-4E6D-96D6-F2E7D127C0EC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8260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624</Words>
  <Application>Microsoft Office PowerPoint</Application>
  <PresentationFormat>Panorámica</PresentationFormat>
  <Paragraphs>124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URBANIZACIÓN  “ORIZZONTE”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Concejo Metropolitano.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 URBANIZACION  “ORIZZONTE”</dc:title>
  <dc:creator>Patricio Alvarez</dc:creator>
  <cp:lastModifiedBy>Patricio Alvarez</cp:lastModifiedBy>
  <cp:revision>1</cp:revision>
  <cp:lastPrinted>2019-08-05T01:56:02Z</cp:lastPrinted>
  <dcterms:created xsi:type="dcterms:W3CDTF">2019-07-22T21:38:50Z</dcterms:created>
  <dcterms:modified xsi:type="dcterms:W3CDTF">2019-08-05T03:20:01Z</dcterms:modified>
</cp:coreProperties>
</file>