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17"/>
  </p:notesMasterIdLst>
  <p:sldIdLst>
    <p:sldId id="257" r:id="rId2"/>
    <p:sldId id="303" r:id="rId3"/>
    <p:sldId id="263" r:id="rId4"/>
    <p:sldId id="264" r:id="rId5"/>
    <p:sldId id="267" r:id="rId6"/>
    <p:sldId id="269" r:id="rId7"/>
    <p:sldId id="305" r:id="rId8"/>
    <p:sldId id="306" r:id="rId9"/>
    <p:sldId id="307" r:id="rId10"/>
    <p:sldId id="308" r:id="rId11"/>
    <p:sldId id="309" r:id="rId12"/>
    <p:sldId id="281" r:id="rId13"/>
    <p:sldId id="310" r:id="rId14"/>
    <p:sldId id="314" r:id="rId15"/>
    <p:sldId id="315" r:id="rId16"/>
  </p:sldIdLst>
  <p:sldSz cx="9144000" cy="6858000" type="screen4x3"/>
  <p:notesSz cx="6858000" cy="9144000"/>
  <p:defaultTextStyle>
    <a:defPPr>
      <a:defRPr lang="en-CA"/>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37" autoAdjust="0"/>
  </p:normalViewPr>
  <p:slideViewPr>
    <p:cSldViewPr>
      <p:cViewPr varScale="1">
        <p:scale>
          <a:sx n="66" d="100"/>
          <a:sy n="66" d="100"/>
        </p:scale>
        <p:origin x="-141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437803-61C5-4CA5-AE5E-83FBD42C74F1}" type="datetimeFigureOut">
              <a:rPr lang="en-CA" smtClean="0"/>
              <a:t>2019-07-15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BE8FF9-4206-469D-BFE2-FB44DF13EB44}" type="slidenum">
              <a:rPr lang="en-CA" smtClean="0"/>
              <a:t>‹#›</a:t>
            </a:fld>
            <a:endParaRPr lang="en-CA"/>
          </a:p>
        </p:txBody>
      </p:sp>
    </p:spTree>
    <p:extLst>
      <p:ext uri="{BB962C8B-B14F-4D97-AF65-F5344CB8AC3E}">
        <p14:creationId xmlns:p14="http://schemas.microsoft.com/office/powerpoint/2010/main" val="509637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a:t>
            </a:r>
            <a:endParaRPr lang="en-CA" dirty="0"/>
          </a:p>
        </p:txBody>
      </p:sp>
      <p:sp>
        <p:nvSpPr>
          <p:cNvPr id="4" name="Slide Number Placeholder 3"/>
          <p:cNvSpPr>
            <a:spLocks noGrp="1"/>
          </p:cNvSpPr>
          <p:nvPr>
            <p:ph type="sldNum" sz="quarter" idx="10"/>
          </p:nvPr>
        </p:nvSpPr>
        <p:spPr/>
        <p:txBody>
          <a:bodyPr/>
          <a:lstStyle/>
          <a:p>
            <a:fld id="{1DAB74BC-F018-4E13-8888-ADBEE2105B32}" type="slidenum">
              <a:rPr lang="en-CA" smtClean="0"/>
              <a:t>1</a:t>
            </a:fld>
            <a:endParaRPr lang="en-CA" dirty="0"/>
          </a:p>
        </p:txBody>
      </p:sp>
    </p:spTree>
    <p:extLst>
      <p:ext uri="{BB962C8B-B14F-4D97-AF65-F5344CB8AC3E}">
        <p14:creationId xmlns:p14="http://schemas.microsoft.com/office/powerpoint/2010/main" val="196422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BE8FF9-4206-469D-BFE2-FB44DF13EB44}" type="slidenum">
              <a:rPr lang="en-CA" smtClean="0"/>
              <a:t>2</a:t>
            </a:fld>
            <a:endParaRPr lang="en-CA"/>
          </a:p>
        </p:txBody>
      </p:sp>
    </p:spTree>
    <p:extLst>
      <p:ext uri="{BB962C8B-B14F-4D97-AF65-F5344CB8AC3E}">
        <p14:creationId xmlns:p14="http://schemas.microsoft.com/office/powerpoint/2010/main" val="36698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BE8FF9-4206-469D-BFE2-FB44DF13EB44}" type="slidenum">
              <a:rPr lang="en-CA" smtClean="0"/>
              <a:t>13</a:t>
            </a:fld>
            <a:endParaRPr lang="en-CA"/>
          </a:p>
        </p:txBody>
      </p:sp>
    </p:spTree>
    <p:extLst>
      <p:ext uri="{BB962C8B-B14F-4D97-AF65-F5344CB8AC3E}">
        <p14:creationId xmlns:p14="http://schemas.microsoft.com/office/powerpoint/2010/main" val="3914255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en-CA" altLang="en-US" noProof="0" smtClean="0"/>
              <a:t>Click to edit Master title style</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CA" altLang="en-US" noProof="0" smtClean="0"/>
              <a:t>Click to edit Master subtitle style</a:t>
            </a:r>
          </a:p>
        </p:txBody>
      </p:sp>
      <p:sp>
        <p:nvSpPr>
          <p:cNvPr id="388121" name="Rectangle 25"/>
          <p:cNvSpPr>
            <a:spLocks noGrp="1" noChangeArrowheads="1"/>
          </p:cNvSpPr>
          <p:nvPr>
            <p:ph type="dt" sz="quarter" idx="2"/>
          </p:nvPr>
        </p:nvSpPr>
        <p:spPr/>
        <p:txBody>
          <a:bodyPr/>
          <a:lstStyle>
            <a:lvl1pPr>
              <a:defRPr/>
            </a:lvl1pPr>
          </a:lstStyle>
          <a:p>
            <a:endParaRPr lang="en-CA" altLang="en-US"/>
          </a:p>
        </p:txBody>
      </p:sp>
      <p:sp>
        <p:nvSpPr>
          <p:cNvPr id="388122" name="Rectangle 26"/>
          <p:cNvSpPr>
            <a:spLocks noGrp="1" noChangeArrowheads="1"/>
          </p:cNvSpPr>
          <p:nvPr>
            <p:ph type="sldNum" sz="quarter" idx="4"/>
          </p:nvPr>
        </p:nvSpPr>
        <p:spPr/>
        <p:txBody>
          <a:bodyPr/>
          <a:lstStyle>
            <a:lvl1pPr>
              <a:defRPr/>
            </a:lvl1pPr>
          </a:lstStyle>
          <a:p>
            <a:fld id="{172A6816-FB77-450C-9F86-ECE22CDEF715}" type="slidenum">
              <a:rPr lang="en-CA" altLang="en-US"/>
              <a:pPr/>
              <a:t>‹#›</a:t>
            </a:fld>
            <a:endParaRPr lang="en-CA" altLang="en-US"/>
          </a:p>
        </p:txBody>
      </p:sp>
      <p:sp>
        <p:nvSpPr>
          <p:cNvPr id="388123" name="Rectangle 27"/>
          <p:cNvSpPr>
            <a:spLocks noGrp="1" noChangeArrowheads="1"/>
          </p:cNvSpPr>
          <p:nvPr>
            <p:ph type="ftr" sz="quarter" idx="3"/>
          </p:nvPr>
        </p:nvSpPr>
        <p:spPr/>
        <p:txBody>
          <a:bodyPr/>
          <a:lstStyle>
            <a:lvl1pPr>
              <a:defRPr/>
            </a:lvl1pPr>
          </a:lstStyle>
          <a:p>
            <a:endParaRPr lang="en-CA"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744FB8A2-390E-4390-8604-24BF7592FDC2}" type="slidenum">
              <a:rPr lang="en-CA" altLang="en-US"/>
              <a:pPr/>
              <a:t>‹#›</a:t>
            </a:fld>
            <a:endParaRPr lang="en-CA" altLang="en-US"/>
          </a:p>
        </p:txBody>
      </p:sp>
    </p:spTree>
    <p:extLst>
      <p:ext uri="{BB962C8B-B14F-4D97-AF65-F5344CB8AC3E}">
        <p14:creationId xmlns:p14="http://schemas.microsoft.com/office/powerpoint/2010/main" val="2901332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CA" smtClean="0"/>
              <a:t>Click to edit Master title style</a:t>
            </a:r>
            <a:endParaRPr lang="en-CA"/>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0C505582-AC79-47BB-B256-70BDBD2D3F7F}" type="slidenum">
              <a:rPr lang="en-CA" altLang="en-US"/>
              <a:pPr/>
              <a:t>‹#›</a:t>
            </a:fld>
            <a:endParaRPr lang="en-CA" altLang="en-US"/>
          </a:p>
        </p:txBody>
      </p:sp>
    </p:spTree>
    <p:extLst>
      <p:ext uri="{BB962C8B-B14F-4D97-AF65-F5344CB8AC3E}">
        <p14:creationId xmlns:p14="http://schemas.microsoft.com/office/powerpoint/2010/main" val="949386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CA"/>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05B8B7BE-C712-4E03-8AC2-41528563E759}" type="slidenum">
              <a:rPr lang="en-CA" altLang="en-US"/>
              <a:pPr/>
              <a:t>‹#›</a:t>
            </a:fld>
            <a:endParaRPr lang="en-CA" altLang="en-US"/>
          </a:p>
        </p:txBody>
      </p:sp>
    </p:spTree>
    <p:extLst>
      <p:ext uri="{BB962C8B-B14F-4D97-AF65-F5344CB8AC3E}">
        <p14:creationId xmlns:p14="http://schemas.microsoft.com/office/powerpoint/2010/main" val="573334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2340A9DE-B21B-421F-9A57-86D9D2390280}" type="slidenum">
              <a:rPr lang="en-CA" altLang="en-US"/>
              <a:pPr/>
              <a:t>‹#›</a:t>
            </a:fld>
            <a:endParaRPr lang="en-CA" altLang="en-US"/>
          </a:p>
        </p:txBody>
      </p:sp>
    </p:spTree>
    <p:extLst>
      <p:ext uri="{BB962C8B-B14F-4D97-AF65-F5344CB8AC3E}">
        <p14:creationId xmlns:p14="http://schemas.microsoft.com/office/powerpoint/2010/main" val="202477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CA"/>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fld id="{C364578C-5F75-4003-ABF6-DBC35FA7BEB6}" type="slidenum">
              <a:rPr lang="en-CA" altLang="en-US"/>
              <a:pPr/>
              <a:t>‹#›</a:t>
            </a:fld>
            <a:endParaRPr lang="en-CA" altLang="en-US"/>
          </a:p>
        </p:txBody>
      </p:sp>
    </p:spTree>
    <p:extLst>
      <p:ext uri="{BB962C8B-B14F-4D97-AF65-F5344CB8AC3E}">
        <p14:creationId xmlns:p14="http://schemas.microsoft.com/office/powerpoint/2010/main" val="3441417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7" name="Date Placeholder 6"/>
          <p:cNvSpPr>
            <a:spLocks noGrp="1"/>
          </p:cNvSpPr>
          <p:nvPr>
            <p:ph type="dt" sz="half" idx="10"/>
          </p:nvPr>
        </p:nvSpPr>
        <p:spPr/>
        <p:txBody>
          <a:bodyPr/>
          <a:lstStyle>
            <a:lvl1pPr>
              <a:defRPr/>
            </a:lvl1pPr>
          </a:lstStyle>
          <a:p>
            <a:endParaRPr lang="en-CA" altLang="en-US"/>
          </a:p>
        </p:txBody>
      </p:sp>
      <p:sp>
        <p:nvSpPr>
          <p:cNvPr id="8" name="Footer Placeholder 7"/>
          <p:cNvSpPr>
            <a:spLocks noGrp="1"/>
          </p:cNvSpPr>
          <p:nvPr>
            <p:ph type="ftr" sz="quarter" idx="11"/>
          </p:nvPr>
        </p:nvSpPr>
        <p:spPr/>
        <p:txBody>
          <a:bodyPr/>
          <a:lstStyle>
            <a:lvl1pPr>
              <a:defRPr/>
            </a:lvl1pPr>
          </a:lstStyle>
          <a:p>
            <a:endParaRPr lang="en-CA" altLang="en-US"/>
          </a:p>
        </p:txBody>
      </p:sp>
      <p:sp>
        <p:nvSpPr>
          <p:cNvPr id="9" name="Slide Number Placeholder 8"/>
          <p:cNvSpPr>
            <a:spLocks noGrp="1"/>
          </p:cNvSpPr>
          <p:nvPr>
            <p:ph type="sldNum" sz="quarter" idx="12"/>
          </p:nvPr>
        </p:nvSpPr>
        <p:spPr/>
        <p:txBody>
          <a:bodyPr/>
          <a:lstStyle>
            <a:lvl1pPr>
              <a:defRPr/>
            </a:lvl1pPr>
          </a:lstStyle>
          <a:p>
            <a:fld id="{DAF9CED7-7315-4E1F-BB7F-EF8B5598B3EA}" type="slidenum">
              <a:rPr lang="en-CA" altLang="en-US"/>
              <a:pPr/>
              <a:t>‹#›</a:t>
            </a:fld>
            <a:endParaRPr lang="en-CA" altLang="en-US"/>
          </a:p>
        </p:txBody>
      </p:sp>
    </p:spTree>
    <p:extLst>
      <p:ext uri="{BB962C8B-B14F-4D97-AF65-F5344CB8AC3E}">
        <p14:creationId xmlns:p14="http://schemas.microsoft.com/office/powerpoint/2010/main" val="215607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CA" altLang="en-US"/>
          </a:p>
        </p:txBody>
      </p:sp>
      <p:sp>
        <p:nvSpPr>
          <p:cNvPr id="4" name="Footer Placeholder 3"/>
          <p:cNvSpPr>
            <a:spLocks noGrp="1"/>
          </p:cNvSpPr>
          <p:nvPr>
            <p:ph type="ftr" sz="quarter" idx="11"/>
          </p:nvPr>
        </p:nvSpPr>
        <p:spPr/>
        <p:txBody>
          <a:bodyPr/>
          <a:lstStyle>
            <a:lvl1pPr>
              <a:defRPr/>
            </a:lvl1pPr>
          </a:lstStyle>
          <a:p>
            <a:endParaRPr lang="en-CA" altLang="en-US"/>
          </a:p>
        </p:txBody>
      </p:sp>
      <p:sp>
        <p:nvSpPr>
          <p:cNvPr id="5" name="Slide Number Placeholder 4"/>
          <p:cNvSpPr>
            <a:spLocks noGrp="1"/>
          </p:cNvSpPr>
          <p:nvPr>
            <p:ph type="sldNum" sz="quarter" idx="12"/>
          </p:nvPr>
        </p:nvSpPr>
        <p:spPr/>
        <p:txBody>
          <a:bodyPr/>
          <a:lstStyle>
            <a:lvl1pPr>
              <a:defRPr/>
            </a:lvl1pPr>
          </a:lstStyle>
          <a:p>
            <a:fld id="{6B52295C-0B68-4660-8111-0D7CD7351A7C}" type="slidenum">
              <a:rPr lang="en-CA" altLang="en-US"/>
              <a:pPr/>
              <a:t>‹#›</a:t>
            </a:fld>
            <a:endParaRPr lang="en-CA" altLang="en-US"/>
          </a:p>
        </p:txBody>
      </p:sp>
    </p:spTree>
    <p:extLst>
      <p:ext uri="{BB962C8B-B14F-4D97-AF65-F5344CB8AC3E}">
        <p14:creationId xmlns:p14="http://schemas.microsoft.com/office/powerpoint/2010/main" val="3032994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CA" altLang="en-US"/>
          </a:p>
        </p:txBody>
      </p:sp>
      <p:sp>
        <p:nvSpPr>
          <p:cNvPr id="3" name="Footer Placeholder 2"/>
          <p:cNvSpPr>
            <a:spLocks noGrp="1"/>
          </p:cNvSpPr>
          <p:nvPr>
            <p:ph type="ftr" sz="quarter" idx="11"/>
          </p:nvPr>
        </p:nvSpPr>
        <p:spPr/>
        <p:txBody>
          <a:bodyPr/>
          <a:lstStyle>
            <a:lvl1pPr>
              <a:defRPr/>
            </a:lvl1pPr>
          </a:lstStyle>
          <a:p>
            <a:endParaRPr lang="en-CA" altLang="en-US"/>
          </a:p>
        </p:txBody>
      </p:sp>
      <p:sp>
        <p:nvSpPr>
          <p:cNvPr id="4" name="Slide Number Placeholder 3"/>
          <p:cNvSpPr>
            <a:spLocks noGrp="1"/>
          </p:cNvSpPr>
          <p:nvPr>
            <p:ph type="sldNum" sz="quarter" idx="12"/>
          </p:nvPr>
        </p:nvSpPr>
        <p:spPr/>
        <p:txBody>
          <a:bodyPr/>
          <a:lstStyle>
            <a:lvl1pPr>
              <a:defRPr/>
            </a:lvl1pPr>
          </a:lstStyle>
          <a:p>
            <a:fld id="{AADA9F63-1D75-4D14-A182-891C18A10FA9}" type="slidenum">
              <a:rPr lang="en-CA" altLang="en-US"/>
              <a:pPr/>
              <a:t>‹#›</a:t>
            </a:fld>
            <a:endParaRPr lang="en-CA" altLang="en-US"/>
          </a:p>
        </p:txBody>
      </p:sp>
    </p:spTree>
    <p:extLst>
      <p:ext uri="{BB962C8B-B14F-4D97-AF65-F5344CB8AC3E}">
        <p14:creationId xmlns:p14="http://schemas.microsoft.com/office/powerpoint/2010/main" val="2180373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fld id="{B2FD44B0-1C24-4887-8546-148F8631F1E9}" type="slidenum">
              <a:rPr lang="en-CA" altLang="en-US"/>
              <a:pPr/>
              <a:t>‹#›</a:t>
            </a:fld>
            <a:endParaRPr lang="en-CA" altLang="en-US"/>
          </a:p>
        </p:txBody>
      </p:sp>
    </p:spTree>
    <p:extLst>
      <p:ext uri="{BB962C8B-B14F-4D97-AF65-F5344CB8AC3E}">
        <p14:creationId xmlns:p14="http://schemas.microsoft.com/office/powerpoint/2010/main" val="2979571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fld id="{6E0476B5-CAB4-4CA1-A42A-A025405046E9}" type="slidenum">
              <a:rPr lang="en-CA" altLang="en-US"/>
              <a:pPr/>
              <a:t>‹#›</a:t>
            </a:fld>
            <a:endParaRPr lang="en-CA" altLang="en-US"/>
          </a:p>
        </p:txBody>
      </p:sp>
    </p:spTree>
    <p:extLst>
      <p:ext uri="{BB962C8B-B14F-4D97-AF65-F5344CB8AC3E}">
        <p14:creationId xmlns:p14="http://schemas.microsoft.com/office/powerpoint/2010/main" val="2691124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CA" altLang="en-US"/>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CA" altLang="en-US"/>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42E30D01-511F-4402-9FAC-886BCE622C28}" type="slidenum">
              <a:rPr lang="en-CA" altLang="en-US"/>
              <a:pPr/>
              <a:t>‹#›</a:t>
            </a:fld>
            <a:endParaRPr lang="en-CA" altLang="en-US"/>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67544" y="404664"/>
            <a:ext cx="8229600" cy="3096345"/>
          </a:xfrm>
        </p:spPr>
        <p:txBody>
          <a:bodyPr/>
          <a:lstStyle/>
          <a:p>
            <a:r>
              <a:rPr lang="en-CA" sz="6600" dirty="0" smtClean="0">
                <a:solidFill>
                  <a:srgbClr val="FFFF00"/>
                </a:solidFill>
              </a:rPr>
              <a:t>LA FLORESTA</a:t>
            </a:r>
            <a:r>
              <a:rPr lang="en-CA" sz="6600" dirty="0">
                <a:solidFill>
                  <a:srgbClr val="FFFF00"/>
                </a:solidFill>
              </a:rPr>
              <a:t> </a:t>
            </a:r>
            <a:r>
              <a:rPr lang="en-CA" sz="4000" dirty="0" smtClean="0">
                <a:solidFill>
                  <a:srgbClr val="FFFF00"/>
                </a:solidFill>
              </a:rPr>
              <a:t/>
            </a:r>
            <a:br>
              <a:rPr lang="en-CA" sz="4000" dirty="0" smtClean="0">
                <a:solidFill>
                  <a:srgbClr val="FFFF00"/>
                </a:solidFill>
              </a:rPr>
            </a:br>
            <a:r>
              <a:rPr lang="es-EC" sz="2800" dirty="0" smtClean="0">
                <a:solidFill>
                  <a:srgbClr val="FFFF00"/>
                </a:solidFill>
              </a:rPr>
              <a:t>Ordenanza Metropolitana </a:t>
            </a:r>
            <a:r>
              <a:rPr lang="es-EC" sz="2800" dirty="0" smtClean="0">
                <a:solidFill>
                  <a:srgbClr val="FFFF00"/>
                </a:solidFill>
              </a:rPr>
              <a:t>Interpretativa de las Ordenanzas Metropolitanas No. 127, 210 y </a:t>
            </a:r>
            <a:r>
              <a:rPr lang="en-CA" sz="2800" dirty="0" smtClean="0">
                <a:solidFill>
                  <a:srgbClr val="FFFF00"/>
                </a:solidFill>
              </a:rPr>
              <a:t>135</a:t>
            </a:r>
            <a:endParaRPr lang="es-EC" sz="4800" dirty="0">
              <a:solidFill>
                <a:srgbClr val="FFFF00"/>
              </a:solidFill>
            </a:endParaRPr>
          </a:p>
        </p:txBody>
      </p:sp>
      <p:sp>
        <p:nvSpPr>
          <p:cNvPr id="3" name="Subtitle 2"/>
          <p:cNvSpPr>
            <a:spLocks noGrp="1"/>
          </p:cNvSpPr>
          <p:nvPr>
            <p:ph type="subTitle" sz="quarter" idx="1"/>
          </p:nvPr>
        </p:nvSpPr>
        <p:spPr>
          <a:xfrm>
            <a:off x="1475656" y="3501008"/>
            <a:ext cx="6192688" cy="2088232"/>
          </a:xfrm>
        </p:spPr>
        <p:txBody>
          <a:bodyPr/>
          <a:lstStyle/>
          <a:p>
            <a:r>
              <a:rPr lang="en-CA" sz="2000" b="1" dirty="0" smtClean="0">
                <a:solidFill>
                  <a:srgbClr val="FFFF00"/>
                </a:solidFill>
                <a:effectLst/>
                <a:latin typeface="+mj-lt"/>
              </a:rPr>
              <a:t>SESION COMISION DE SUELOS DEL DMQ</a:t>
            </a:r>
          </a:p>
          <a:p>
            <a:r>
              <a:rPr lang="en-CA" sz="2000" b="1" dirty="0" smtClean="0">
                <a:solidFill>
                  <a:srgbClr val="FFFF00"/>
                </a:solidFill>
                <a:effectLst/>
                <a:latin typeface="+mj-lt"/>
              </a:rPr>
              <a:t>15 de  </a:t>
            </a:r>
            <a:r>
              <a:rPr lang="en-CA" sz="2000" b="1" dirty="0" smtClean="0">
                <a:solidFill>
                  <a:srgbClr val="FFFF00"/>
                </a:solidFill>
                <a:effectLst/>
                <a:latin typeface="+mj-lt"/>
              </a:rPr>
              <a:t>Julio 2019</a:t>
            </a:r>
          </a:p>
          <a:p>
            <a:r>
              <a:rPr lang="en-CA" sz="2000" b="1" dirty="0" smtClean="0">
                <a:solidFill>
                  <a:srgbClr val="FFFF00"/>
                </a:solidFill>
                <a:effectLst/>
                <a:latin typeface="+mj-lt"/>
              </a:rPr>
              <a:t>10h00</a:t>
            </a:r>
          </a:p>
          <a:p>
            <a:endParaRPr lang="en-CA" sz="2000" b="1" dirty="0" smtClean="0">
              <a:solidFill>
                <a:schemeClr val="accent1">
                  <a:lumMod val="40000"/>
                  <a:lumOff val="60000"/>
                </a:schemeClr>
              </a:solidFill>
              <a:effectLst/>
              <a:latin typeface="+mj-lt"/>
            </a:endParaRPr>
          </a:p>
          <a:p>
            <a:r>
              <a:rPr lang="en-CA" sz="2000" b="1" dirty="0" smtClean="0">
                <a:solidFill>
                  <a:schemeClr val="accent1">
                    <a:lumMod val="40000"/>
                    <a:lumOff val="60000"/>
                  </a:schemeClr>
                </a:solidFill>
                <a:effectLst/>
                <a:latin typeface="+mj-lt"/>
              </a:rPr>
              <a:t>REPRESENTANTES DE LA SILLA VACIA</a:t>
            </a:r>
          </a:p>
          <a:p>
            <a:r>
              <a:rPr lang="en-CA" sz="1800" b="1" dirty="0" smtClean="0">
                <a:solidFill>
                  <a:schemeClr val="accent1">
                    <a:lumMod val="40000"/>
                    <a:lumOff val="60000"/>
                  </a:schemeClr>
                </a:solidFill>
                <a:effectLst/>
                <a:latin typeface="+mj-lt"/>
              </a:rPr>
              <a:t>COMITE PRO MEJORAS DEL BARRIO LA FLORESTA</a:t>
            </a:r>
            <a:endParaRPr lang="en-CA" sz="1800" b="1" dirty="0" smtClean="0">
              <a:solidFill>
                <a:schemeClr val="accent1">
                  <a:lumMod val="40000"/>
                  <a:lumOff val="60000"/>
                </a:schemeClr>
              </a:solidFill>
              <a:effectLst/>
              <a:latin typeface="+mj-lt"/>
            </a:endParaRPr>
          </a:p>
          <a:p>
            <a:endParaRPr lang="en-CA" sz="2000" b="1" dirty="0">
              <a:solidFill>
                <a:schemeClr val="tx1">
                  <a:lumMod val="85000"/>
                </a:schemeClr>
              </a:solidFill>
              <a:effectLst/>
              <a:latin typeface="+mj-lt"/>
            </a:endParaRPr>
          </a:p>
        </p:txBody>
      </p:sp>
    </p:spTree>
    <p:extLst>
      <p:ext uri="{BB962C8B-B14F-4D97-AF65-F5344CB8AC3E}">
        <p14:creationId xmlns:p14="http://schemas.microsoft.com/office/powerpoint/2010/main" val="3953444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a:solidFill>
                  <a:srgbClr val="FFFF00"/>
                </a:solidFill>
              </a:rPr>
              <a:t>POLIGONO: CORUNA-MADRID-ISABEL LA </a:t>
            </a:r>
            <a:r>
              <a:rPr lang="en-CA" sz="3200" dirty="0" smtClean="0">
                <a:solidFill>
                  <a:srgbClr val="FFFF00"/>
                </a:solidFill>
              </a:rPr>
              <a:t>CATOLICA </a:t>
            </a:r>
            <a:r>
              <a:rPr lang="en-CA" sz="1800" dirty="0" smtClean="0">
                <a:solidFill>
                  <a:srgbClr val="FFFF00"/>
                </a:solidFill>
              </a:rPr>
              <a:t>(FORMA DE OCUPACION Y EDIFICABILIDAD)</a:t>
            </a:r>
            <a:endParaRPr lang="en-CA" sz="1800" dirty="0"/>
          </a:p>
        </p:txBody>
      </p:sp>
      <p:sp>
        <p:nvSpPr>
          <p:cNvPr id="3" name="Content Placeholder 2"/>
          <p:cNvSpPr>
            <a:spLocks noGrp="1"/>
          </p:cNvSpPr>
          <p:nvPr>
            <p:ph sz="half" idx="1"/>
          </p:nvPr>
        </p:nvSpPr>
        <p:spPr>
          <a:xfrm>
            <a:off x="251520" y="1600200"/>
            <a:ext cx="4392488" cy="4495800"/>
          </a:xfrm>
        </p:spPr>
        <p:txBody>
          <a:bodyPr/>
          <a:lstStyle/>
          <a:p>
            <a:pPr marL="0" indent="0">
              <a:buNone/>
            </a:pPr>
            <a:r>
              <a:rPr lang="en-CA" dirty="0"/>
              <a:t>ORDENANZA 135:</a:t>
            </a:r>
          </a:p>
          <a:p>
            <a:pPr marL="0" indent="0">
              <a:buNone/>
            </a:pPr>
            <a:r>
              <a:rPr lang="es-EC" sz="2400" dirty="0" smtClean="0">
                <a:solidFill>
                  <a:srgbClr val="FFFF00"/>
                </a:solidFill>
              </a:rPr>
              <a:t>Asignación </a:t>
            </a:r>
            <a:r>
              <a:rPr lang="es-EC" sz="2400" dirty="0">
                <a:solidFill>
                  <a:srgbClr val="FFFF00"/>
                </a:solidFill>
              </a:rPr>
              <a:t>de zonificación </a:t>
            </a:r>
            <a:r>
              <a:rPr lang="es-EC" sz="2400" b="1" dirty="0">
                <a:solidFill>
                  <a:srgbClr val="FFFF00"/>
                </a:solidFill>
              </a:rPr>
              <a:t>A10</a:t>
            </a:r>
            <a:r>
              <a:rPr lang="es-EC" sz="2400" dirty="0">
                <a:solidFill>
                  <a:srgbClr val="FFFF00"/>
                </a:solidFill>
              </a:rPr>
              <a:t> (A604- 50): </a:t>
            </a:r>
            <a:endParaRPr lang="es-EC" sz="2400" dirty="0" smtClean="0">
              <a:solidFill>
                <a:srgbClr val="FFFF00"/>
              </a:solidFill>
            </a:endParaRPr>
          </a:p>
          <a:p>
            <a:pPr marL="0" indent="0">
              <a:buNone/>
            </a:pPr>
            <a:r>
              <a:rPr lang="es-EC" sz="2400" dirty="0" smtClean="0">
                <a:solidFill>
                  <a:srgbClr val="FFFF00"/>
                </a:solidFill>
              </a:rPr>
              <a:t>Forma </a:t>
            </a:r>
            <a:r>
              <a:rPr lang="es-EC" sz="2400" dirty="0">
                <a:solidFill>
                  <a:srgbClr val="FFFF00"/>
                </a:solidFill>
              </a:rPr>
              <a:t>de </a:t>
            </a:r>
            <a:r>
              <a:rPr lang="es-EC" sz="2400" dirty="0" smtClean="0">
                <a:solidFill>
                  <a:srgbClr val="FFFF00"/>
                </a:solidFill>
              </a:rPr>
              <a:t>ocupación: Aislada </a:t>
            </a:r>
          </a:p>
          <a:p>
            <a:pPr marL="0" indent="0">
              <a:buNone/>
            </a:pPr>
            <a:r>
              <a:rPr lang="es-EC" sz="2400" dirty="0" smtClean="0">
                <a:solidFill>
                  <a:srgbClr val="FFFF00"/>
                </a:solidFill>
              </a:rPr>
              <a:t>Área </a:t>
            </a:r>
            <a:r>
              <a:rPr lang="es-EC" sz="2400" dirty="0">
                <a:solidFill>
                  <a:srgbClr val="FFFF00"/>
                </a:solidFill>
              </a:rPr>
              <a:t>mínima de </a:t>
            </a:r>
            <a:r>
              <a:rPr lang="es-EC" sz="2400" dirty="0" smtClean="0">
                <a:solidFill>
                  <a:srgbClr val="FFFF00"/>
                </a:solidFill>
              </a:rPr>
              <a:t>lote: </a:t>
            </a:r>
            <a:r>
              <a:rPr lang="es-EC" sz="2400" dirty="0">
                <a:solidFill>
                  <a:srgbClr val="FFFF00"/>
                </a:solidFill>
              </a:rPr>
              <a:t>600 m2, </a:t>
            </a:r>
            <a:endParaRPr lang="es-EC" sz="2400" dirty="0" smtClean="0">
              <a:solidFill>
                <a:srgbClr val="FFFF00"/>
              </a:solidFill>
            </a:endParaRPr>
          </a:p>
          <a:p>
            <a:pPr marL="0" indent="0">
              <a:buNone/>
            </a:pPr>
            <a:r>
              <a:rPr lang="es-EC" sz="2400" dirty="0" smtClean="0">
                <a:solidFill>
                  <a:srgbClr val="FFFF00"/>
                </a:solidFill>
              </a:rPr>
              <a:t>4 </a:t>
            </a:r>
            <a:r>
              <a:rPr lang="es-EC" sz="2400" dirty="0">
                <a:solidFill>
                  <a:srgbClr val="FFFF00"/>
                </a:solidFill>
              </a:rPr>
              <a:t>pisos de altura de edificación y </a:t>
            </a:r>
            <a:r>
              <a:rPr lang="es-EC" sz="2400" dirty="0" smtClean="0">
                <a:solidFill>
                  <a:srgbClr val="FFFF00"/>
                </a:solidFill>
              </a:rPr>
              <a:t>coeficiente </a:t>
            </a:r>
            <a:r>
              <a:rPr lang="es-EC" sz="2400" dirty="0">
                <a:solidFill>
                  <a:srgbClr val="FFFF00"/>
                </a:solidFill>
              </a:rPr>
              <a:t>de ocupación de suelo de 50%.</a:t>
            </a:r>
            <a:endParaRPr lang="en-CA" sz="2400" dirty="0">
              <a:solidFill>
                <a:srgbClr val="FFFF00"/>
              </a:solidFill>
            </a:endParaRPr>
          </a:p>
          <a:p>
            <a:endParaRPr lang="en-CA" dirty="0"/>
          </a:p>
        </p:txBody>
      </p:sp>
      <p:sp>
        <p:nvSpPr>
          <p:cNvPr id="4" name="Content Placeholder 3"/>
          <p:cNvSpPr>
            <a:spLocks noGrp="1"/>
          </p:cNvSpPr>
          <p:nvPr>
            <p:ph sz="half" idx="2"/>
          </p:nvPr>
        </p:nvSpPr>
        <p:spPr>
          <a:xfrm>
            <a:off x="4648200" y="1412776"/>
            <a:ext cx="4038600" cy="4683224"/>
          </a:xfrm>
        </p:spPr>
        <p:txBody>
          <a:bodyPr/>
          <a:lstStyle/>
          <a:p>
            <a:pPr marL="0" indent="0">
              <a:buNone/>
            </a:pPr>
            <a:r>
              <a:rPr lang="en-CA" sz="2400" dirty="0" err="1"/>
              <a:t>Ordenanza</a:t>
            </a:r>
            <a:r>
              <a:rPr lang="en-CA" sz="2400" dirty="0"/>
              <a:t> 171 PMOT </a:t>
            </a:r>
            <a:r>
              <a:rPr lang="en-CA" sz="2400" dirty="0" err="1"/>
              <a:t>anexo</a:t>
            </a:r>
            <a:r>
              <a:rPr lang="en-CA" sz="2400" dirty="0"/>
              <a:t> 11 PUOS, </a:t>
            </a:r>
            <a:r>
              <a:rPr lang="en-CA" sz="2400" dirty="0" err="1"/>
              <a:t>incorporada</a:t>
            </a:r>
            <a:r>
              <a:rPr lang="en-CA" sz="2400" dirty="0"/>
              <a:t> </a:t>
            </a:r>
            <a:r>
              <a:rPr lang="en-CA" sz="2400" dirty="0" err="1"/>
              <a:t>como</a:t>
            </a:r>
            <a:r>
              <a:rPr lang="en-CA" sz="2400" dirty="0"/>
              <a:t> </a:t>
            </a:r>
            <a:r>
              <a:rPr lang="en-CA" sz="2400" dirty="0" err="1"/>
              <a:t>anexo</a:t>
            </a:r>
            <a:r>
              <a:rPr lang="en-CA" sz="2400" dirty="0"/>
              <a:t> de la OM </a:t>
            </a:r>
            <a:r>
              <a:rPr lang="en-CA" sz="2400" dirty="0" smtClean="0"/>
              <a:t>041</a:t>
            </a:r>
          </a:p>
          <a:p>
            <a:r>
              <a:rPr lang="es-EC" sz="2000" dirty="0" smtClean="0"/>
              <a:t>Asignación </a:t>
            </a:r>
            <a:r>
              <a:rPr lang="es-EC" sz="2000" dirty="0"/>
              <a:t>de zonificación C 4 (C304- 70): </a:t>
            </a:r>
            <a:endParaRPr lang="es-EC" sz="2000" dirty="0" smtClean="0"/>
          </a:p>
          <a:p>
            <a:r>
              <a:rPr lang="es-EC" sz="2000" dirty="0" smtClean="0"/>
              <a:t>Forma </a:t>
            </a:r>
            <a:r>
              <a:rPr lang="es-EC" sz="2000" dirty="0"/>
              <a:t>de </a:t>
            </a:r>
            <a:r>
              <a:rPr lang="es-EC" sz="2000" dirty="0" smtClean="0"/>
              <a:t>ocupación: </a:t>
            </a:r>
            <a:r>
              <a:rPr lang="es-EC" sz="2000" dirty="0" smtClean="0">
                <a:solidFill>
                  <a:srgbClr val="FFFF00"/>
                </a:solidFill>
              </a:rPr>
              <a:t>Continua</a:t>
            </a:r>
          </a:p>
          <a:p>
            <a:r>
              <a:rPr lang="es-EC" sz="2000" dirty="0" smtClean="0"/>
              <a:t>Área </a:t>
            </a:r>
            <a:r>
              <a:rPr lang="es-EC" sz="2000" dirty="0"/>
              <a:t>mínima de lote </a:t>
            </a:r>
            <a:r>
              <a:rPr lang="es-EC" sz="2000" dirty="0" smtClean="0"/>
              <a:t>300 </a:t>
            </a:r>
            <a:r>
              <a:rPr lang="es-EC" sz="2000" dirty="0"/>
              <a:t>m2, </a:t>
            </a:r>
            <a:endParaRPr lang="es-EC" sz="2000" dirty="0" smtClean="0"/>
          </a:p>
          <a:p>
            <a:r>
              <a:rPr lang="es-EC" sz="2000" dirty="0" smtClean="0"/>
              <a:t>4 </a:t>
            </a:r>
            <a:r>
              <a:rPr lang="es-EC" sz="2000" dirty="0"/>
              <a:t>pisos de altura de edificación y un coeficiente de ocupación de suelo de 70%. </a:t>
            </a:r>
            <a:endParaRPr lang="en-CA" sz="2000" dirty="0"/>
          </a:p>
        </p:txBody>
      </p:sp>
    </p:spTree>
    <p:extLst>
      <p:ext uri="{BB962C8B-B14F-4D97-AF65-F5344CB8AC3E}">
        <p14:creationId xmlns:p14="http://schemas.microsoft.com/office/powerpoint/2010/main" val="4194135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a:solidFill>
                  <a:srgbClr val="FFFF00"/>
                </a:solidFill>
              </a:rPr>
              <a:t>POLIGONO: CORUNA-MADRID-ISABEL LA </a:t>
            </a:r>
            <a:r>
              <a:rPr lang="en-CA" sz="3200" dirty="0" smtClean="0">
                <a:solidFill>
                  <a:srgbClr val="FFFF00"/>
                </a:solidFill>
              </a:rPr>
              <a:t>CATOLICA </a:t>
            </a:r>
            <a:r>
              <a:rPr lang="en-CA" sz="1800" dirty="0" smtClean="0">
                <a:solidFill>
                  <a:srgbClr val="FFFF00"/>
                </a:solidFill>
              </a:rPr>
              <a:t>(USO DEL SUELO)</a:t>
            </a:r>
            <a:endParaRPr lang="en-CA" sz="1800" dirty="0"/>
          </a:p>
        </p:txBody>
      </p:sp>
      <p:sp>
        <p:nvSpPr>
          <p:cNvPr id="3" name="Content Placeholder 2"/>
          <p:cNvSpPr>
            <a:spLocks noGrp="1"/>
          </p:cNvSpPr>
          <p:nvPr>
            <p:ph sz="half" idx="1"/>
          </p:nvPr>
        </p:nvSpPr>
        <p:spPr/>
        <p:txBody>
          <a:bodyPr/>
          <a:lstStyle/>
          <a:p>
            <a:pPr marL="0" indent="0">
              <a:buNone/>
            </a:pPr>
            <a:r>
              <a:rPr lang="en-CA" dirty="0"/>
              <a:t>ORDENANZA 135:</a:t>
            </a:r>
          </a:p>
          <a:p>
            <a:r>
              <a:rPr lang="es-EC" sz="3600" dirty="0">
                <a:solidFill>
                  <a:srgbClr val="FFFF00"/>
                </a:solidFill>
              </a:rPr>
              <a:t>Asignación de uso de suelo Residencial 1 (R1). </a:t>
            </a:r>
            <a:endParaRPr lang="en-CA" sz="3600" dirty="0">
              <a:solidFill>
                <a:srgbClr val="FFFF00"/>
              </a:solidFill>
            </a:endParaRPr>
          </a:p>
        </p:txBody>
      </p:sp>
      <p:sp>
        <p:nvSpPr>
          <p:cNvPr id="4" name="Content Placeholder 3"/>
          <p:cNvSpPr>
            <a:spLocks noGrp="1"/>
          </p:cNvSpPr>
          <p:nvPr>
            <p:ph sz="half" idx="2"/>
          </p:nvPr>
        </p:nvSpPr>
        <p:spPr/>
        <p:txBody>
          <a:bodyPr/>
          <a:lstStyle/>
          <a:p>
            <a:r>
              <a:rPr lang="en-CA" sz="2000" dirty="0" err="1"/>
              <a:t>Ordenanza</a:t>
            </a:r>
            <a:r>
              <a:rPr lang="en-CA" sz="2000" dirty="0"/>
              <a:t> 171 PMOT </a:t>
            </a:r>
            <a:r>
              <a:rPr lang="en-CA" sz="2000" dirty="0" err="1"/>
              <a:t>anexo</a:t>
            </a:r>
            <a:r>
              <a:rPr lang="en-CA" sz="2000" dirty="0"/>
              <a:t> 11 PUOS, </a:t>
            </a:r>
            <a:r>
              <a:rPr lang="en-CA" sz="2000" dirty="0" err="1"/>
              <a:t>incorporada</a:t>
            </a:r>
            <a:r>
              <a:rPr lang="en-CA" sz="2000" dirty="0"/>
              <a:t> </a:t>
            </a:r>
            <a:r>
              <a:rPr lang="en-CA" sz="2000" dirty="0" err="1"/>
              <a:t>como</a:t>
            </a:r>
            <a:r>
              <a:rPr lang="en-CA" sz="2000" dirty="0"/>
              <a:t> </a:t>
            </a:r>
            <a:r>
              <a:rPr lang="en-CA" sz="2000" dirty="0" err="1"/>
              <a:t>anexo</a:t>
            </a:r>
            <a:r>
              <a:rPr lang="en-CA" sz="2000" dirty="0"/>
              <a:t> de la OM </a:t>
            </a:r>
            <a:r>
              <a:rPr lang="en-CA" sz="2000" dirty="0" smtClean="0"/>
              <a:t>041</a:t>
            </a:r>
          </a:p>
          <a:p>
            <a:r>
              <a:rPr lang="es-EC" sz="4000" dirty="0"/>
              <a:t>Asignación de uso de suelo </a:t>
            </a:r>
            <a:r>
              <a:rPr lang="es-EC" sz="4000" dirty="0">
                <a:solidFill>
                  <a:srgbClr val="FFFF00"/>
                </a:solidFill>
              </a:rPr>
              <a:t>Residencial 2 (R2</a:t>
            </a:r>
            <a:r>
              <a:rPr lang="es-EC" sz="4000" dirty="0" smtClean="0">
                <a:solidFill>
                  <a:srgbClr val="FFFF00"/>
                </a:solidFill>
              </a:rPr>
              <a:t>).</a:t>
            </a:r>
          </a:p>
          <a:p>
            <a:pPr marL="0" indent="0">
              <a:buNone/>
            </a:pPr>
            <a:r>
              <a:rPr lang="es-EC" sz="2000" dirty="0" smtClean="0">
                <a:solidFill>
                  <a:srgbClr val="FFFF00"/>
                </a:solidFill>
              </a:rPr>
              <a:t>Arq. </a:t>
            </a:r>
            <a:r>
              <a:rPr lang="es-EC" sz="2000" dirty="0" err="1" smtClean="0">
                <a:solidFill>
                  <a:srgbClr val="FFFF00"/>
                </a:solidFill>
              </a:rPr>
              <a:t>Maria</a:t>
            </a:r>
            <a:r>
              <a:rPr lang="es-EC" sz="2000" dirty="0" smtClean="0">
                <a:solidFill>
                  <a:srgbClr val="FFFF00"/>
                </a:solidFill>
              </a:rPr>
              <a:t> </a:t>
            </a:r>
            <a:r>
              <a:rPr lang="es-EC" sz="2000" dirty="0" err="1" smtClean="0">
                <a:solidFill>
                  <a:srgbClr val="FFFF00"/>
                </a:solidFill>
              </a:rPr>
              <a:t>Gonzalez</a:t>
            </a:r>
            <a:r>
              <a:rPr lang="es-EC" sz="2000" dirty="0" smtClean="0">
                <a:solidFill>
                  <a:srgbClr val="FFFF00"/>
                </a:solidFill>
              </a:rPr>
              <a:t>.</a:t>
            </a:r>
            <a:r>
              <a:rPr lang="es-EC" sz="4000" dirty="0" smtClean="0">
                <a:solidFill>
                  <a:srgbClr val="FFFF00"/>
                </a:solidFill>
              </a:rPr>
              <a:t> </a:t>
            </a:r>
          </a:p>
        </p:txBody>
      </p:sp>
    </p:spTree>
    <p:extLst>
      <p:ext uri="{BB962C8B-B14F-4D97-AF65-F5344CB8AC3E}">
        <p14:creationId xmlns:p14="http://schemas.microsoft.com/office/powerpoint/2010/main" val="3484620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dirty="0" smtClean="0">
                <a:solidFill>
                  <a:srgbClr val="FFFF00"/>
                </a:solidFill>
              </a:rPr>
              <a:t>CONCLUSION</a:t>
            </a:r>
            <a:endParaRPr lang="en-CA" sz="3600" dirty="0">
              <a:solidFill>
                <a:srgbClr val="FFFF00"/>
              </a:solidFill>
            </a:endParaRPr>
          </a:p>
        </p:txBody>
      </p:sp>
      <p:sp>
        <p:nvSpPr>
          <p:cNvPr id="3" name="Content Placeholder 2"/>
          <p:cNvSpPr>
            <a:spLocks noGrp="1"/>
          </p:cNvSpPr>
          <p:nvPr>
            <p:ph idx="1"/>
          </p:nvPr>
        </p:nvSpPr>
        <p:spPr/>
        <p:txBody>
          <a:bodyPr/>
          <a:lstStyle/>
          <a:p>
            <a:r>
              <a:rPr lang="es-EC" dirty="0"/>
              <a:t>Se regresó a la </a:t>
            </a:r>
            <a:r>
              <a:rPr lang="es-EC" dirty="0" smtClean="0"/>
              <a:t>asignación </a:t>
            </a:r>
            <a:r>
              <a:rPr lang="en-CA" dirty="0" err="1" smtClean="0"/>
              <a:t>Residencial</a:t>
            </a:r>
            <a:r>
              <a:rPr lang="en-CA" dirty="0" smtClean="0"/>
              <a:t> </a:t>
            </a:r>
            <a:r>
              <a:rPr lang="en-CA" dirty="0"/>
              <a:t>2 (R2) de </a:t>
            </a:r>
            <a:r>
              <a:rPr lang="en-CA" dirty="0" smtClean="0"/>
              <a:t>la </a:t>
            </a:r>
            <a:r>
              <a:rPr lang="en-CA" dirty="0" err="1" smtClean="0"/>
              <a:t>ordenanza</a:t>
            </a:r>
            <a:r>
              <a:rPr lang="en-CA" dirty="0" smtClean="0"/>
              <a:t> </a:t>
            </a:r>
            <a:r>
              <a:rPr lang="en-CA" dirty="0"/>
              <a:t>031 (2008</a:t>
            </a:r>
            <a:r>
              <a:rPr lang="en-CA" dirty="0" smtClean="0"/>
              <a:t>) </a:t>
            </a:r>
          </a:p>
          <a:p>
            <a:r>
              <a:rPr lang="en-CA" dirty="0" smtClean="0"/>
              <a:t>Se </a:t>
            </a:r>
            <a:r>
              <a:rPr lang="en-CA" dirty="0" err="1" smtClean="0"/>
              <a:t>desconoci</a:t>
            </a:r>
            <a:r>
              <a:rPr lang="es-EC" dirty="0" err="1" smtClean="0"/>
              <a:t>ó</a:t>
            </a:r>
            <a:r>
              <a:rPr lang="es-EC" dirty="0" smtClean="0"/>
              <a:t> que el cambio de uso de suelo fue para precautelar el carácter residencial del Barrio La Floresta</a:t>
            </a:r>
          </a:p>
          <a:p>
            <a:r>
              <a:rPr lang="es-EC" dirty="0" smtClean="0"/>
              <a:t>No existe el estudio que se afirmó existió</a:t>
            </a:r>
          </a:p>
          <a:p>
            <a:r>
              <a:rPr lang="es-EC" dirty="0" smtClean="0"/>
              <a:t>No se trató el tema en la </a:t>
            </a:r>
            <a:r>
              <a:rPr lang="es-EC" dirty="0" err="1" smtClean="0"/>
              <a:t>Comision</a:t>
            </a:r>
            <a:r>
              <a:rPr lang="es-EC" dirty="0" smtClean="0"/>
              <a:t> de Suelos, ni el Concejo Metropolitano</a:t>
            </a:r>
            <a:endParaRPr lang="en-CA" dirty="0"/>
          </a:p>
        </p:txBody>
      </p:sp>
    </p:spTree>
    <p:extLst>
      <p:ext uri="{BB962C8B-B14F-4D97-AF65-F5344CB8AC3E}">
        <p14:creationId xmlns:p14="http://schemas.microsoft.com/office/powerpoint/2010/main" val="1041071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dirty="0" smtClean="0"/>
              <a:t>LA SALIDA AL PROBLEMA</a:t>
            </a:r>
            <a:endParaRPr lang="en-CA" sz="3600" dirty="0"/>
          </a:p>
        </p:txBody>
      </p:sp>
      <p:sp>
        <p:nvSpPr>
          <p:cNvPr id="3" name="Content Placeholder 2"/>
          <p:cNvSpPr>
            <a:spLocks noGrp="1"/>
          </p:cNvSpPr>
          <p:nvPr>
            <p:ph idx="1"/>
          </p:nvPr>
        </p:nvSpPr>
        <p:spPr>
          <a:xfrm>
            <a:off x="457200" y="1484784"/>
            <a:ext cx="8229600" cy="4032448"/>
          </a:xfrm>
        </p:spPr>
        <p:txBody>
          <a:bodyPr/>
          <a:lstStyle/>
          <a:p>
            <a:r>
              <a:rPr lang="en-CA" dirty="0" smtClean="0">
                <a:solidFill>
                  <a:srgbClr val="FFFF00"/>
                </a:solidFill>
              </a:rPr>
              <a:t>LA ORDENANZA METROPOLITANA INTERPRETATIVA DE LAS ORDENANZAS 127 – 210 Y 135  </a:t>
            </a:r>
            <a:endParaRPr lang="en-CA" dirty="0">
              <a:solidFill>
                <a:srgbClr val="FFFF00"/>
              </a:solidFill>
            </a:endParaRPr>
          </a:p>
          <a:p>
            <a:r>
              <a:rPr lang="en-CA" dirty="0" smtClean="0">
                <a:solidFill>
                  <a:srgbClr val="FFFF00"/>
                </a:solidFill>
              </a:rPr>
              <a:t>INCLUIR EN EL ORDEN DEL DIA DE LA PROXIMA SESION DE CONCEJO METROPOLITANO DE QUITO PARA </a:t>
            </a:r>
            <a:r>
              <a:rPr lang="en-CA" b="1" u="sng" dirty="0" smtClean="0">
                <a:solidFill>
                  <a:srgbClr val="FFFF00"/>
                </a:solidFill>
              </a:rPr>
              <a:t>PRIMER DEBATE</a:t>
            </a:r>
            <a:endParaRPr lang="en-CA" b="1" u="sng" dirty="0">
              <a:solidFill>
                <a:srgbClr val="FFFF00"/>
              </a:solidFill>
            </a:endParaRPr>
          </a:p>
        </p:txBody>
      </p:sp>
    </p:spTree>
    <p:extLst>
      <p:ext uri="{BB962C8B-B14F-4D97-AF65-F5344CB8AC3E}">
        <p14:creationId xmlns:p14="http://schemas.microsoft.com/office/powerpoint/2010/main" val="3805677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ctrTitle"/>
          </p:nvPr>
        </p:nvSpPr>
        <p:spPr>
          <a:xfrm>
            <a:off x="2400300" y="183347"/>
            <a:ext cx="6286500" cy="838200"/>
          </a:xfrm>
        </p:spPr>
        <p:txBody>
          <a:bodyPr/>
          <a:lstStyle/>
          <a:p>
            <a:pPr algn="l"/>
            <a:r>
              <a:rPr lang="es-ES" sz="2400" b="1" dirty="0" smtClean="0">
                <a:solidFill>
                  <a:srgbClr val="FFFF00"/>
                </a:solidFill>
                <a:latin typeface="Arial Narrow" pitchFamily="34" charset="0"/>
              </a:rPr>
              <a:t>Jurisdicción y Competencias La Mariscal - AZEE</a:t>
            </a:r>
            <a:endParaRPr lang="es-ES" sz="2400" b="1" dirty="0">
              <a:solidFill>
                <a:srgbClr val="FFFF00"/>
              </a:solidFill>
              <a:latin typeface="Arial Narrow" pitchFamily="34" charset="0"/>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42" y="183347"/>
            <a:ext cx="1786363" cy="547706"/>
          </a:xfrm>
          <a:prstGeom prst="rect">
            <a:avLst/>
          </a:prstGeom>
        </p:spPr>
      </p:pic>
      <p:pic>
        <p:nvPicPr>
          <p:cNvPr id="7" name="Picture 3"/>
          <p:cNvPicPr>
            <a:picLocks noChangeAspect="1" noChangeArrowheads="1"/>
          </p:cNvPicPr>
          <p:nvPr/>
        </p:nvPicPr>
        <p:blipFill>
          <a:blip r:embed="rId3">
            <a:grayscl/>
          </a:blip>
          <a:srcRect l="3810" t="14476" r="47619" b="14742"/>
          <a:stretch>
            <a:fillRect/>
          </a:stretch>
        </p:blipFill>
        <p:spPr bwMode="auto">
          <a:xfrm>
            <a:off x="467544" y="908720"/>
            <a:ext cx="8208911" cy="5184576"/>
          </a:xfrm>
          <a:prstGeom prst="rect">
            <a:avLst/>
          </a:prstGeom>
          <a:noFill/>
          <a:ln w="9525">
            <a:noFill/>
            <a:miter lim="800000"/>
            <a:headEnd/>
            <a:tailEnd/>
          </a:ln>
          <a:effectLst/>
        </p:spPr>
      </p:pic>
      <p:sp>
        <p:nvSpPr>
          <p:cNvPr id="2" name="1 Subtítulo"/>
          <p:cNvSpPr>
            <a:spLocks noGrp="1"/>
          </p:cNvSpPr>
          <p:nvPr>
            <p:ph type="subTitle" idx="1"/>
          </p:nvPr>
        </p:nvSpPr>
        <p:spPr>
          <a:xfrm>
            <a:off x="1929205" y="1828800"/>
            <a:ext cx="2667000" cy="599118"/>
          </a:xfrm>
        </p:spPr>
        <p:txBody>
          <a:bodyPr/>
          <a:lstStyle/>
          <a:p>
            <a:r>
              <a:rPr lang="es-EC" sz="1400" b="1" dirty="0" smtClean="0">
                <a:solidFill>
                  <a:srgbClr val="FF0000"/>
                </a:solidFill>
              </a:rPr>
              <a:t>Administración Especial Turística </a:t>
            </a:r>
          </a:p>
          <a:p>
            <a:r>
              <a:rPr lang="es-EC" sz="1400" b="1" dirty="0" smtClean="0">
                <a:solidFill>
                  <a:srgbClr val="FF0000"/>
                </a:solidFill>
              </a:rPr>
              <a:t>La </a:t>
            </a:r>
            <a:r>
              <a:rPr lang="es-EC" sz="1400" b="1" smtClean="0">
                <a:solidFill>
                  <a:srgbClr val="FF0000"/>
                </a:solidFill>
              </a:rPr>
              <a:t>Mariscal  Resolución </a:t>
            </a:r>
            <a:r>
              <a:rPr lang="es-EC" sz="1400" b="1" dirty="0" smtClean="0">
                <a:solidFill>
                  <a:srgbClr val="FF0000"/>
                </a:solidFill>
              </a:rPr>
              <a:t>018 (2012)</a:t>
            </a:r>
            <a:endParaRPr lang="es-EC" sz="1400" b="1" dirty="0">
              <a:solidFill>
                <a:srgbClr val="FF0000"/>
              </a:solidFill>
            </a:endParaRPr>
          </a:p>
        </p:txBody>
      </p:sp>
      <p:cxnSp>
        <p:nvCxnSpPr>
          <p:cNvPr id="14" name="13 Conector recto"/>
          <p:cNvCxnSpPr/>
          <p:nvPr/>
        </p:nvCxnSpPr>
        <p:spPr>
          <a:xfrm flipV="1">
            <a:off x="1219200" y="1219200"/>
            <a:ext cx="838200" cy="1676400"/>
          </a:xfrm>
          <a:prstGeom prst="line">
            <a:avLst/>
          </a:prstGeom>
          <a:ln w="38100">
            <a:solidFill>
              <a:srgbClr val="FF0000"/>
            </a:solidFill>
            <a:prstDash val="lgDash"/>
          </a:ln>
        </p:spPr>
        <p:style>
          <a:lnRef idx="2">
            <a:schemeClr val="accent1"/>
          </a:lnRef>
          <a:fillRef idx="0">
            <a:schemeClr val="accent1"/>
          </a:fillRef>
          <a:effectRef idx="1">
            <a:schemeClr val="accent1"/>
          </a:effectRef>
          <a:fontRef idx="minor">
            <a:schemeClr val="tx1"/>
          </a:fontRef>
        </p:style>
      </p:cxnSp>
      <p:cxnSp>
        <p:nvCxnSpPr>
          <p:cNvPr id="18" name="17 Conector recto"/>
          <p:cNvCxnSpPr/>
          <p:nvPr/>
        </p:nvCxnSpPr>
        <p:spPr>
          <a:xfrm>
            <a:off x="4724400" y="1295400"/>
            <a:ext cx="533400" cy="381000"/>
          </a:xfrm>
          <a:prstGeom prst="line">
            <a:avLst/>
          </a:prstGeom>
          <a:ln w="38100">
            <a:solidFill>
              <a:srgbClr val="FF0000"/>
            </a:solidFill>
            <a:prstDash val="lgDash"/>
          </a:ln>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a:off x="4995530" y="2362200"/>
            <a:ext cx="109870" cy="457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22 Conector recto"/>
          <p:cNvCxnSpPr/>
          <p:nvPr/>
        </p:nvCxnSpPr>
        <p:spPr>
          <a:xfrm>
            <a:off x="3429000" y="1003826"/>
            <a:ext cx="1295400" cy="291574"/>
          </a:xfrm>
          <a:prstGeom prst="line">
            <a:avLst/>
          </a:prstGeom>
          <a:ln w="38100">
            <a:solidFill>
              <a:srgbClr val="FF0000"/>
            </a:solidFill>
            <a:prstDash val="lgDash"/>
          </a:ln>
        </p:spPr>
        <p:style>
          <a:lnRef idx="2">
            <a:schemeClr val="accent1"/>
          </a:lnRef>
          <a:fillRef idx="0">
            <a:schemeClr val="accent1"/>
          </a:fillRef>
          <a:effectRef idx="1">
            <a:schemeClr val="accent1"/>
          </a:effectRef>
          <a:fontRef idx="minor">
            <a:schemeClr val="tx1"/>
          </a:fontRef>
        </p:style>
      </p:cxnSp>
      <p:cxnSp>
        <p:nvCxnSpPr>
          <p:cNvPr id="28" name="27 Conector recto"/>
          <p:cNvCxnSpPr/>
          <p:nvPr/>
        </p:nvCxnSpPr>
        <p:spPr>
          <a:xfrm>
            <a:off x="5257800" y="1676400"/>
            <a:ext cx="381000" cy="685800"/>
          </a:xfrm>
          <a:prstGeom prst="line">
            <a:avLst/>
          </a:prstGeom>
          <a:ln w="38100">
            <a:solidFill>
              <a:srgbClr val="FF0000"/>
            </a:solidFill>
            <a:prstDash val="lgDash"/>
          </a:ln>
        </p:spPr>
        <p:style>
          <a:lnRef idx="2">
            <a:schemeClr val="accent1"/>
          </a:lnRef>
          <a:fillRef idx="0">
            <a:schemeClr val="accent1"/>
          </a:fillRef>
          <a:effectRef idx="1">
            <a:schemeClr val="accent1"/>
          </a:effectRef>
          <a:fontRef idx="minor">
            <a:schemeClr val="tx1"/>
          </a:fontRef>
        </p:style>
      </p:cxnSp>
      <p:cxnSp>
        <p:nvCxnSpPr>
          <p:cNvPr id="30" name="29 Conector recto"/>
          <p:cNvCxnSpPr/>
          <p:nvPr/>
        </p:nvCxnSpPr>
        <p:spPr>
          <a:xfrm flipV="1">
            <a:off x="3657600" y="2362200"/>
            <a:ext cx="1905000" cy="990600"/>
          </a:xfrm>
          <a:prstGeom prst="line">
            <a:avLst/>
          </a:prstGeom>
          <a:ln w="38100">
            <a:solidFill>
              <a:srgbClr val="FF0000"/>
            </a:solidFill>
            <a:prstDash val="lgDash"/>
          </a:ln>
        </p:spPr>
        <p:style>
          <a:lnRef idx="2">
            <a:schemeClr val="accent1"/>
          </a:lnRef>
          <a:fillRef idx="0">
            <a:schemeClr val="accent1"/>
          </a:fillRef>
          <a:effectRef idx="1">
            <a:schemeClr val="accent1"/>
          </a:effectRef>
          <a:fontRef idx="minor">
            <a:schemeClr val="tx1"/>
          </a:fontRef>
        </p:style>
      </p:cxnSp>
      <p:cxnSp>
        <p:nvCxnSpPr>
          <p:cNvPr id="1024" name="1023 Conector recto"/>
          <p:cNvCxnSpPr/>
          <p:nvPr/>
        </p:nvCxnSpPr>
        <p:spPr>
          <a:xfrm>
            <a:off x="1219200" y="2971800"/>
            <a:ext cx="1066800" cy="533400"/>
          </a:xfrm>
          <a:prstGeom prst="line">
            <a:avLst/>
          </a:prstGeom>
          <a:ln w="38100">
            <a:solidFill>
              <a:srgbClr val="FF0000"/>
            </a:solidFill>
            <a:prstDash val="lgDash"/>
          </a:ln>
        </p:spPr>
        <p:style>
          <a:lnRef idx="2">
            <a:schemeClr val="accent1"/>
          </a:lnRef>
          <a:fillRef idx="0">
            <a:schemeClr val="accent1"/>
          </a:fillRef>
          <a:effectRef idx="1">
            <a:schemeClr val="accent1"/>
          </a:effectRef>
          <a:fontRef idx="minor">
            <a:schemeClr val="tx1"/>
          </a:fontRef>
        </p:style>
      </p:cxnSp>
      <p:cxnSp>
        <p:nvCxnSpPr>
          <p:cNvPr id="1026" name="1025 Conector recto"/>
          <p:cNvCxnSpPr/>
          <p:nvPr/>
        </p:nvCxnSpPr>
        <p:spPr>
          <a:xfrm>
            <a:off x="2286000" y="3505200"/>
            <a:ext cx="228600" cy="283837"/>
          </a:xfrm>
          <a:prstGeom prst="line">
            <a:avLst/>
          </a:prstGeom>
          <a:ln w="38100">
            <a:solidFill>
              <a:srgbClr val="FF0000"/>
            </a:solidFill>
            <a:prstDash val="lgDash"/>
          </a:ln>
        </p:spPr>
        <p:style>
          <a:lnRef idx="2">
            <a:schemeClr val="accent1"/>
          </a:lnRef>
          <a:fillRef idx="0">
            <a:schemeClr val="accent1"/>
          </a:fillRef>
          <a:effectRef idx="1">
            <a:schemeClr val="accent1"/>
          </a:effectRef>
          <a:fontRef idx="minor">
            <a:schemeClr val="tx1"/>
          </a:fontRef>
        </p:style>
      </p:cxnSp>
      <p:cxnSp>
        <p:nvCxnSpPr>
          <p:cNvPr id="1029" name="1028 Conector recto"/>
          <p:cNvCxnSpPr/>
          <p:nvPr/>
        </p:nvCxnSpPr>
        <p:spPr>
          <a:xfrm flipV="1">
            <a:off x="2514600" y="3352800"/>
            <a:ext cx="838200" cy="436238"/>
          </a:xfrm>
          <a:prstGeom prst="line">
            <a:avLst/>
          </a:prstGeom>
          <a:ln w="38100">
            <a:solidFill>
              <a:srgbClr val="FF0000"/>
            </a:solidFill>
            <a:prstDash val="lgDash"/>
          </a:ln>
        </p:spPr>
        <p:style>
          <a:lnRef idx="2">
            <a:schemeClr val="accent1"/>
          </a:lnRef>
          <a:fillRef idx="0">
            <a:schemeClr val="accent1"/>
          </a:fillRef>
          <a:effectRef idx="1">
            <a:schemeClr val="accent1"/>
          </a:effectRef>
          <a:fontRef idx="minor">
            <a:schemeClr val="tx1"/>
          </a:fontRef>
        </p:style>
      </p:cxnSp>
      <p:cxnSp>
        <p:nvCxnSpPr>
          <p:cNvPr id="1033" name="1032 Conector recto"/>
          <p:cNvCxnSpPr/>
          <p:nvPr/>
        </p:nvCxnSpPr>
        <p:spPr>
          <a:xfrm>
            <a:off x="3324447" y="3295207"/>
            <a:ext cx="228600" cy="57593"/>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48" name="1 Subtítulo"/>
          <p:cNvSpPr txBox="1">
            <a:spLocks/>
          </p:cNvSpPr>
          <p:nvPr/>
        </p:nvSpPr>
        <p:spPr bwMode="auto">
          <a:xfrm>
            <a:off x="4305300" y="3789038"/>
            <a:ext cx="2667000" cy="5991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pitchFamily="-106" charset="-128"/>
                <a:cs typeface="+mn-cs"/>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pitchFamily="-106"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pitchFamily="-106"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pitchFamily="-106"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pitchFamily="-106"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EC" sz="1400" b="1" dirty="0" smtClean="0">
                <a:solidFill>
                  <a:srgbClr val="FF0000"/>
                </a:solidFill>
              </a:rPr>
              <a:t>Administración  Zonal Eugenio Espejo</a:t>
            </a:r>
            <a:endParaRPr lang="es-EC" sz="1400" b="1" dirty="0">
              <a:solidFill>
                <a:srgbClr val="FF0000"/>
              </a:solidFill>
            </a:endParaRPr>
          </a:p>
        </p:txBody>
      </p:sp>
    </p:spTree>
    <p:extLst>
      <p:ext uri="{BB962C8B-B14F-4D97-AF65-F5344CB8AC3E}">
        <p14:creationId xmlns:p14="http://schemas.microsoft.com/office/powerpoint/2010/main" val="4225626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 MARISCAL - AZEE</a:t>
            </a:r>
            <a:endParaRPr lang="en-CA" dirty="0"/>
          </a:p>
        </p:txBody>
      </p:sp>
      <p:sp>
        <p:nvSpPr>
          <p:cNvPr id="3" name="Content Placeholder 2"/>
          <p:cNvSpPr>
            <a:spLocks noGrp="1"/>
          </p:cNvSpPr>
          <p:nvPr>
            <p:ph idx="1"/>
          </p:nvPr>
        </p:nvSpPr>
        <p:spPr/>
        <p:txBody>
          <a:bodyPr/>
          <a:lstStyle/>
          <a:p>
            <a:r>
              <a:rPr lang="en-CA" dirty="0" smtClean="0"/>
              <a:t>ELIMINAR DEL MAPA TURISTICO DE LA MARISCAL:</a:t>
            </a:r>
          </a:p>
          <a:p>
            <a:r>
              <a:rPr lang="en-CA" dirty="0" smtClean="0"/>
              <a:t>LADO ORIENTAL DE LA 12 DE OCTUBRE</a:t>
            </a:r>
          </a:p>
          <a:p>
            <a:r>
              <a:rPr lang="en-CA" dirty="0" smtClean="0"/>
              <a:t>LOS DOS LADOS DE LA ISABEL LA CATOLICA</a:t>
            </a:r>
          </a:p>
          <a:p>
            <a:r>
              <a:rPr lang="en-CA" dirty="0" smtClean="0"/>
              <a:t>RESPETAR LOS MAPAS DE LA ORDENANZA METROPOLITANA 135</a:t>
            </a:r>
            <a:endParaRPr lang="en-CA" dirty="0"/>
          </a:p>
        </p:txBody>
      </p:sp>
    </p:spTree>
    <p:extLst>
      <p:ext uri="{BB962C8B-B14F-4D97-AF65-F5344CB8AC3E}">
        <p14:creationId xmlns:p14="http://schemas.microsoft.com/office/powerpoint/2010/main" val="3837830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Por</a:t>
            </a:r>
            <a:r>
              <a:rPr lang="en-CA" dirty="0" smtClean="0"/>
              <a:t> que la Ord </a:t>
            </a:r>
            <a:r>
              <a:rPr lang="en-CA" dirty="0" err="1" smtClean="0"/>
              <a:t>Interpretativa</a:t>
            </a:r>
            <a:r>
              <a:rPr lang="en-CA" dirty="0" smtClean="0"/>
              <a:t>?</a:t>
            </a:r>
            <a:endParaRPr lang="en-CA" dirty="0"/>
          </a:p>
        </p:txBody>
      </p:sp>
      <p:sp>
        <p:nvSpPr>
          <p:cNvPr id="3" name="Content Placeholder 2"/>
          <p:cNvSpPr>
            <a:spLocks noGrp="1"/>
          </p:cNvSpPr>
          <p:nvPr>
            <p:ph idx="1"/>
          </p:nvPr>
        </p:nvSpPr>
        <p:spPr>
          <a:xfrm>
            <a:off x="467544" y="1844824"/>
            <a:ext cx="8229600" cy="4035152"/>
          </a:xfrm>
        </p:spPr>
        <p:txBody>
          <a:bodyPr/>
          <a:lstStyle/>
          <a:p>
            <a:pPr marL="0" indent="0">
              <a:buNone/>
            </a:pPr>
            <a:r>
              <a:rPr lang="en-CA" sz="2400" dirty="0" smtClean="0"/>
              <a:t>EXPOSICION DE MOTIVOS SE SENALA:</a:t>
            </a:r>
          </a:p>
          <a:p>
            <a:pPr marL="0" indent="0">
              <a:buNone/>
            </a:pPr>
            <a:r>
              <a:rPr lang="es-ES_tradnl" sz="2400" dirty="0"/>
              <a:t>La Floresta es uno de esos barrios que ha luchado continuamente por mantener las condiciones de habitabilidad para preservar que esta zona de la ciudad de Quito mantenga su calidad de barrio caminable, con desarrollo de comercios locales, sin ceder a la tentación de crecer en altura solo por hacerlo, así como evitar el exceso de implantación de comercios que pueden convertir a la zona en una de entretenimiento por sobre la calidad de vida de sus habitantes.</a:t>
            </a:r>
            <a:endParaRPr lang="en-CA" sz="2400" dirty="0"/>
          </a:p>
          <a:p>
            <a:pPr marL="0" indent="0">
              <a:buNone/>
            </a:pPr>
            <a:endParaRPr lang="en-CA" sz="2400" dirty="0" smtClean="0"/>
          </a:p>
        </p:txBody>
      </p:sp>
    </p:spTree>
    <p:extLst>
      <p:ext uri="{BB962C8B-B14F-4D97-AF65-F5344CB8AC3E}">
        <p14:creationId xmlns:p14="http://schemas.microsoft.com/office/powerpoint/2010/main" val="3125555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8600"/>
            <a:ext cx="8291264" cy="1400200"/>
          </a:xfrm>
        </p:spPr>
        <p:txBody>
          <a:bodyPr/>
          <a:lstStyle/>
          <a:p>
            <a:r>
              <a:rPr lang="en-CA" dirty="0" smtClean="0">
                <a:solidFill>
                  <a:srgbClr val="FFFF00"/>
                </a:solidFill>
              </a:rPr>
              <a:t>ORDENANZA 135 DEL BARRIO LA FLORESTA</a:t>
            </a:r>
            <a:endParaRPr lang="en-CA" dirty="0">
              <a:solidFill>
                <a:srgbClr val="FFFF00"/>
              </a:solidFill>
            </a:endParaRPr>
          </a:p>
        </p:txBody>
      </p:sp>
      <p:sp>
        <p:nvSpPr>
          <p:cNvPr id="3" name="Content Placeholder 2"/>
          <p:cNvSpPr>
            <a:spLocks noGrp="1"/>
          </p:cNvSpPr>
          <p:nvPr>
            <p:ph idx="1"/>
          </p:nvPr>
        </p:nvSpPr>
        <p:spPr>
          <a:xfrm>
            <a:off x="539552" y="1772816"/>
            <a:ext cx="8147248" cy="3600400"/>
          </a:xfrm>
        </p:spPr>
        <p:txBody>
          <a:bodyPr/>
          <a:lstStyle/>
          <a:p>
            <a:r>
              <a:rPr lang="en-CA" dirty="0" smtClean="0"/>
              <a:t>ART:1 </a:t>
            </a:r>
          </a:p>
          <a:p>
            <a:r>
              <a:rPr lang="en-CA" sz="2400" dirty="0" smtClean="0">
                <a:solidFill>
                  <a:srgbClr val="FFFF00"/>
                </a:solidFill>
              </a:rPr>
              <a:t>EL PLAN ESPECIAL PARA EL ORDENAMIENTO URBANO DEL SECTOR LA FLORESTA </a:t>
            </a:r>
            <a:r>
              <a:rPr lang="en-CA" sz="2400" b="1" dirty="0" smtClean="0">
                <a:solidFill>
                  <a:srgbClr val="FFFF00"/>
                </a:solidFill>
              </a:rPr>
              <a:t>ES EL </a:t>
            </a:r>
            <a:r>
              <a:rPr lang="en-CA" sz="2400" b="1" u="sng" dirty="0" smtClean="0">
                <a:solidFill>
                  <a:srgbClr val="FFFF00"/>
                </a:solidFill>
              </a:rPr>
              <a:t>INSTRUMENTO DE PLANIFICACION, EJECUCION </a:t>
            </a:r>
            <a:r>
              <a:rPr lang="en-CA" sz="2400" u="sng" dirty="0" smtClean="0">
                <a:solidFill>
                  <a:srgbClr val="FFFF00"/>
                </a:solidFill>
              </a:rPr>
              <a:t>Y </a:t>
            </a:r>
            <a:r>
              <a:rPr lang="en-CA" sz="2400" b="1" u="sng" dirty="0" smtClean="0">
                <a:solidFill>
                  <a:srgbClr val="FFFF00"/>
                </a:solidFill>
              </a:rPr>
              <a:t>CONTROL, QUE GUIARA Y REGULARA LA GESTION Y EL ORDENAMIENTO TERRITORIAL </a:t>
            </a:r>
            <a:r>
              <a:rPr lang="en-CA" sz="2000" dirty="0" smtClean="0">
                <a:solidFill>
                  <a:srgbClr val="FFFF00"/>
                </a:solidFill>
              </a:rPr>
              <a:t>QUE SE ENCUENTRA UBICADO EN LA ZONA ADMINISTRATIVA NORTE EUGENIO ESPEJO</a:t>
            </a:r>
            <a:r>
              <a:rPr lang="en-CA" sz="2400" dirty="0" smtClean="0"/>
              <a:t>.</a:t>
            </a:r>
            <a:endParaRPr lang="en-CA" sz="2400" dirty="0"/>
          </a:p>
        </p:txBody>
      </p:sp>
    </p:spTree>
    <p:extLst>
      <p:ext uri="{BB962C8B-B14F-4D97-AF65-F5344CB8AC3E}">
        <p14:creationId xmlns:p14="http://schemas.microsoft.com/office/powerpoint/2010/main" val="1903233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FFFF00"/>
                </a:solidFill>
              </a:rPr>
              <a:t>ORDENANZA 135</a:t>
            </a:r>
            <a:endParaRPr lang="en-CA" dirty="0">
              <a:solidFill>
                <a:srgbClr val="FFFF00"/>
              </a:solidFill>
            </a:endParaRPr>
          </a:p>
        </p:txBody>
      </p:sp>
      <p:sp>
        <p:nvSpPr>
          <p:cNvPr id="3" name="Content Placeholder 2"/>
          <p:cNvSpPr>
            <a:spLocks noGrp="1"/>
          </p:cNvSpPr>
          <p:nvPr>
            <p:ph idx="1"/>
          </p:nvPr>
        </p:nvSpPr>
        <p:spPr>
          <a:xfrm>
            <a:off x="457200" y="1600200"/>
            <a:ext cx="8229600" cy="4277072"/>
          </a:xfrm>
        </p:spPr>
        <p:txBody>
          <a:bodyPr/>
          <a:lstStyle/>
          <a:p>
            <a:r>
              <a:rPr lang="en-CA" dirty="0" smtClean="0"/>
              <a:t>ART.3: </a:t>
            </a:r>
            <a:r>
              <a:rPr lang="en-CA" dirty="0" smtClean="0">
                <a:solidFill>
                  <a:srgbClr val="FFFF00"/>
                </a:solidFill>
              </a:rPr>
              <a:t>COMPONENTE NORMATIVO DEL USO DEL SUELO, OCUPACION Y EDIFICABILIDAD DE LA FLORESTA</a:t>
            </a:r>
          </a:p>
          <a:p>
            <a:endParaRPr lang="en-CA" dirty="0"/>
          </a:p>
          <a:p>
            <a:r>
              <a:rPr lang="en-CA" dirty="0" smtClean="0"/>
              <a:t>ART. 4: SE FUNDAMENTA EN EL PUOS</a:t>
            </a:r>
          </a:p>
          <a:p>
            <a:pPr marL="0" indent="0">
              <a:buNone/>
            </a:pPr>
            <a:r>
              <a:rPr lang="en-CA" dirty="0" smtClean="0">
                <a:solidFill>
                  <a:srgbClr val="FFFF00"/>
                </a:solidFill>
              </a:rPr>
              <a:t> Y CONSTITUYE UNA </a:t>
            </a:r>
            <a:r>
              <a:rPr lang="en-CA" u="sng" dirty="0" smtClean="0">
                <a:solidFill>
                  <a:srgbClr val="FFFF00"/>
                </a:solidFill>
              </a:rPr>
              <a:t>ACTUALIZACION</a:t>
            </a:r>
            <a:r>
              <a:rPr lang="en-CA" dirty="0" smtClean="0">
                <a:solidFill>
                  <a:srgbClr val="FFFF00"/>
                </a:solidFill>
              </a:rPr>
              <a:t> DEL PUOS</a:t>
            </a:r>
            <a:endParaRPr lang="en-CA" dirty="0">
              <a:solidFill>
                <a:srgbClr val="FFFF00"/>
              </a:solidFill>
            </a:endParaRPr>
          </a:p>
        </p:txBody>
      </p:sp>
    </p:spTree>
    <p:extLst>
      <p:ext uri="{BB962C8B-B14F-4D97-AF65-F5344CB8AC3E}">
        <p14:creationId xmlns:p14="http://schemas.microsoft.com/office/powerpoint/2010/main" val="878962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47248" cy="896144"/>
          </a:xfrm>
        </p:spPr>
        <p:txBody>
          <a:bodyPr/>
          <a:lstStyle/>
          <a:p>
            <a:r>
              <a:rPr lang="en-CA" dirty="0" smtClean="0">
                <a:solidFill>
                  <a:srgbClr val="FFFF00"/>
                </a:solidFill>
              </a:rPr>
              <a:t>ORDENANZA 135</a:t>
            </a:r>
            <a:endParaRPr lang="en-CA" dirty="0">
              <a:solidFill>
                <a:srgbClr val="FFFF00"/>
              </a:solidFill>
            </a:endParaRPr>
          </a:p>
        </p:txBody>
      </p:sp>
      <p:sp>
        <p:nvSpPr>
          <p:cNvPr id="3" name="Content Placeholder 2"/>
          <p:cNvSpPr>
            <a:spLocks noGrp="1"/>
          </p:cNvSpPr>
          <p:nvPr>
            <p:ph idx="1"/>
          </p:nvPr>
        </p:nvSpPr>
        <p:spPr>
          <a:xfrm>
            <a:off x="457200" y="1196752"/>
            <a:ext cx="8291264" cy="5328592"/>
          </a:xfrm>
        </p:spPr>
        <p:txBody>
          <a:bodyPr/>
          <a:lstStyle/>
          <a:p>
            <a:r>
              <a:rPr lang="en-CA" dirty="0" smtClean="0"/>
              <a:t>ART.8: </a:t>
            </a:r>
            <a:r>
              <a:rPr lang="en-CA" dirty="0" smtClean="0">
                <a:solidFill>
                  <a:srgbClr val="FFFF00"/>
                </a:solidFill>
              </a:rPr>
              <a:t>PROCEDIMIENTO PARA MODIFICAR </a:t>
            </a:r>
            <a:r>
              <a:rPr lang="en-CA" dirty="0" smtClean="0"/>
              <a:t>LOS INSTRUMENTOS DEL PLAN ESPECIAL DE LA FLORESTA</a:t>
            </a:r>
          </a:p>
          <a:p>
            <a:r>
              <a:rPr lang="en-CA" dirty="0" smtClean="0"/>
              <a:t>REQUERIRAN APROBACION DEL </a:t>
            </a:r>
            <a:r>
              <a:rPr lang="en-CA" dirty="0" smtClean="0">
                <a:solidFill>
                  <a:srgbClr val="FFFF00"/>
                </a:solidFill>
              </a:rPr>
              <a:t>CONCEJO METROPOLITANO</a:t>
            </a:r>
            <a:r>
              <a:rPr lang="en-CA" dirty="0" smtClean="0"/>
              <a:t>, PREVIO INFORME TECNICO DE LA </a:t>
            </a:r>
            <a:r>
              <a:rPr lang="en-CA" dirty="0" smtClean="0">
                <a:solidFill>
                  <a:srgbClr val="FFFF00"/>
                </a:solidFill>
              </a:rPr>
              <a:t>ADMINISTRACION ZONAL</a:t>
            </a:r>
            <a:r>
              <a:rPr lang="en-CA" dirty="0" smtClean="0"/>
              <a:t>, EN COORDINACION CON EL </a:t>
            </a:r>
            <a:r>
              <a:rPr lang="en-CA" dirty="0" smtClean="0">
                <a:solidFill>
                  <a:srgbClr val="FFFF00"/>
                </a:solidFill>
              </a:rPr>
              <a:t>COMITE DE GESTION. LA STHV Y EL DICTAMEN DE LA COMISION DE SUELOS</a:t>
            </a:r>
            <a:endParaRPr lang="en-CA" dirty="0">
              <a:solidFill>
                <a:srgbClr val="FFFF00"/>
              </a:solidFill>
            </a:endParaRPr>
          </a:p>
        </p:txBody>
      </p:sp>
    </p:spTree>
    <p:extLst>
      <p:ext uri="{BB962C8B-B14F-4D97-AF65-F5344CB8AC3E}">
        <p14:creationId xmlns:p14="http://schemas.microsoft.com/office/powerpoint/2010/main" val="3413573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dirty="0" smtClean="0">
                <a:solidFill>
                  <a:srgbClr val="FFFF00"/>
                </a:solidFill>
              </a:rPr>
              <a:t>DENUNCIAS A MILLARES SURGIR</a:t>
            </a:r>
            <a:endParaRPr lang="en-CA" sz="3600" dirty="0">
              <a:solidFill>
                <a:srgbClr val="FFFF00"/>
              </a:solidFill>
            </a:endParaRPr>
          </a:p>
        </p:txBody>
      </p:sp>
      <p:sp>
        <p:nvSpPr>
          <p:cNvPr id="3" name="Content Placeholder 2"/>
          <p:cNvSpPr>
            <a:spLocks noGrp="1"/>
          </p:cNvSpPr>
          <p:nvPr>
            <p:ph idx="1"/>
          </p:nvPr>
        </p:nvSpPr>
        <p:spPr>
          <a:xfrm>
            <a:off x="539552" y="1412776"/>
            <a:ext cx="8147248" cy="4392488"/>
          </a:xfrm>
        </p:spPr>
        <p:txBody>
          <a:bodyPr/>
          <a:lstStyle/>
          <a:p>
            <a:r>
              <a:rPr lang="en-CA" dirty="0" smtClean="0"/>
              <a:t>INSTALACION DE NEGOCIOS NO PERMITIDOS POR LA ORDENANZA</a:t>
            </a:r>
          </a:p>
          <a:p>
            <a:pPr marL="1257300" indent="-533400">
              <a:tabLst>
                <a:tab pos="901700" algn="l"/>
              </a:tabLst>
            </a:pPr>
            <a:r>
              <a:rPr lang="en-CA" sz="2800" dirty="0" smtClean="0">
                <a:solidFill>
                  <a:srgbClr val="FFFF00"/>
                </a:solidFill>
              </a:rPr>
              <a:t>BARES</a:t>
            </a:r>
          </a:p>
          <a:p>
            <a:pPr marL="1257300" indent="-533400">
              <a:tabLst>
                <a:tab pos="901700" algn="l"/>
              </a:tabLst>
            </a:pPr>
            <a:r>
              <a:rPr lang="en-CA" sz="2800" dirty="0" smtClean="0">
                <a:solidFill>
                  <a:srgbClr val="FFFF00"/>
                </a:solidFill>
              </a:rPr>
              <a:t>DISCOTECAS</a:t>
            </a:r>
          </a:p>
          <a:p>
            <a:pPr marL="1257300" indent="-533400">
              <a:tabLst>
                <a:tab pos="901700" algn="l"/>
              </a:tabLst>
            </a:pPr>
            <a:r>
              <a:rPr lang="en-CA" sz="2800" dirty="0" smtClean="0">
                <a:solidFill>
                  <a:srgbClr val="FFFF00"/>
                </a:solidFill>
              </a:rPr>
              <a:t>CARAOKES</a:t>
            </a:r>
          </a:p>
          <a:p>
            <a:pPr marL="1257300" indent="-533400">
              <a:tabLst>
                <a:tab pos="901700" algn="l"/>
              </a:tabLst>
            </a:pPr>
            <a:r>
              <a:rPr lang="en-CA" sz="2800" dirty="0" smtClean="0">
                <a:solidFill>
                  <a:srgbClr val="FFFF00"/>
                </a:solidFill>
              </a:rPr>
              <a:t>LICORERIAS</a:t>
            </a:r>
          </a:p>
          <a:p>
            <a:pPr marL="1257300" indent="-533400">
              <a:tabLst>
                <a:tab pos="901700" algn="l"/>
              </a:tabLst>
            </a:pPr>
            <a:r>
              <a:rPr lang="en-CA" sz="2800" dirty="0" smtClean="0">
                <a:solidFill>
                  <a:srgbClr val="FFFF00"/>
                </a:solidFill>
              </a:rPr>
              <a:t>LUBRICADORAS</a:t>
            </a:r>
          </a:p>
          <a:p>
            <a:pPr marL="1257300" indent="-533400">
              <a:tabLst>
                <a:tab pos="901700" algn="l"/>
              </a:tabLst>
            </a:pPr>
            <a:r>
              <a:rPr lang="en-CA" sz="2800" dirty="0" smtClean="0">
                <a:solidFill>
                  <a:srgbClr val="FFFF00"/>
                </a:solidFill>
              </a:rPr>
              <a:t>PATIOS DE COMIDAS</a:t>
            </a:r>
          </a:p>
        </p:txBody>
      </p:sp>
    </p:spTree>
    <p:extLst>
      <p:ext uri="{BB962C8B-B14F-4D97-AF65-F5344CB8AC3E}">
        <p14:creationId xmlns:p14="http://schemas.microsoft.com/office/powerpoint/2010/main" val="2910832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19256" cy="824136"/>
          </a:xfrm>
        </p:spPr>
        <p:txBody>
          <a:bodyPr/>
          <a:lstStyle/>
          <a:p>
            <a:r>
              <a:rPr lang="en-CA" dirty="0" smtClean="0">
                <a:solidFill>
                  <a:srgbClr val="FFFF00"/>
                </a:solidFill>
              </a:rPr>
              <a:t>CONFLICTO EL POLIGONO</a:t>
            </a:r>
            <a:endParaRPr lang="en-CA" dirty="0">
              <a:solidFill>
                <a:srgbClr val="FFFF00"/>
              </a:solidFill>
            </a:endParaRPr>
          </a:p>
        </p:txBody>
      </p:sp>
      <p:pic>
        <p:nvPicPr>
          <p:cNvPr id="4" name="Picture 2"/>
          <p:cNvPicPr>
            <a:picLocks noGrp="1" noChangeAspect="1" noChangeArrowheads="1"/>
          </p:cNvPicPr>
          <p:nvPr>
            <p:ph idx="1"/>
          </p:nvPr>
        </p:nvPicPr>
        <p:blipFill>
          <a:blip r:embed="rId2"/>
          <a:srcRect l="5625" t="14167" r="12500" b="8333"/>
          <a:stretch>
            <a:fillRect/>
          </a:stretch>
        </p:blipFill>
        <p:spPr bwMode="auto">
          <a:xfrm>
            <a:off x="251520" y="1027646"/>
            <a:ext cx="8712968" cy="5713722"/>
          </a:xfrm>
          <a:prstGeom prst="rect">
            <a:avLst/>
          </a:prstGeom>
          <a:noFill/>
          <a:ln w="9525">
            <a:noFill/>
            <a:miter lim="800000"/>
            <a:headEnd/>
            <a:tailEnd/>
          </a:ln>
        </p:spPr>
      </p:pic>
    </p:spTree>
    <p:extLst>
      <p:ext uri="{BB962C8B-B14F-4D97-AF65-F5344CB8AC3E}">
        <p14:creationId xmlns:p14="http://schemas.microsoft.com/office/powerpoint/2010/main" val="3542604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bwMode="auto">
          <a:xfrm>
            <a:off x="5181600" y="-3544"/>
            <a:ext cx="3657600" cy="5333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s-ES" sz="2400" b="1" i="0" u="none" strike="noStrike" kern="1200" cap="none" spc="0" normalizeH="0" baseline="0" noProof="0" dirty="0" smtClean="0">
                <a:ln>
                  <a:noFill/>
                </a:ln>
                <a:solidFill>
                  <a:schemeClr val="accent2"/>
                </a:solidFill>
                <a:effectLst/>
                <a:uLnTx/>
                <a:uFillTx/>
                <a:latin typeface="Arial Narrow" pitchFamily="34" charset="0"/>
                <a:ea typeface="ＭＳ Ｐゴシック" pitchFamily="-106" charset="-128"/>
                <a:cs typeface="Arial" pitchFamily="34" charset="0"/>
              </a:rPr>
              <a:t>Zonificación </a:t>
            </a:r>
            <a:r>
              <a:rPr lang="es-ES" sz="2400" b="1" dirty="0" smtClean="0">
                <a:solidFill>
                  <a:schemeClr val="accent2"/>
                </a:solidFill>
                <a:latin typeface="Arial Narrow" pitchFamily="34" charset="0"/>
                <a:cs typeface="Arial" pitchFamily="34" charset="0"/>
              </a:rPr>
              <a:t>Ordenanza 135</a:t>
            </a:r>
            <a:endParaRPr kumimoji="0" lang="es-ES" sz="2400" b="1" i="0" u="none" strike="noStrike" kern="1200" cap="none" spc="0" normalizeH="0" baseline="0" noProof="0" dirty="0">
              <a:ln>
                <a:noFill/>
              </a:ln>
              <a:solidFill>
                <a:schemeClr val="accent2"/>
              </a:solidFill>
              <a:effectLst/>
              <a:uLnTx/>
              <a:uFillTx/>
              <a:latin typeface="Arial Narrow" pitchFamily="34" charset="0"/>
              <a:ea typeface="ＭＳ Ｐゴシック" pitchFamily="-106" charset="-128"/>
              <a:cs typeface="Arial" pitchFamily="34" charset="0"/>
            </a:endParaRP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163" t="26744" r="37607" b="10901"/>
          <a:stretch/>
        </p:blipFill>
        <p:spPr bwMode="auto">
          <a:xfrm rot="5400000">
            <a:off x="3122140" y="198341"/>
            <a:ext cx="4790652" cy="6643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574" t="29530" r="59073" b="8769"/>
          <a:stretch/>
        </p:blipFill>
        <p:spPr bwMode="auto">
          <a:xfrm rot="5400000">
            <a:off x="859333" y="-635197"/>
            <a:ext cx="3248868" cy="475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9361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bwMode="auto">
          <a:xfrm>
            <a:off x="4495800" y="259612"/>
            <a:ext cx="4648200" cy="5333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s-ES" sz="2400" b="1" i="0" u="none" strike="noStrike" kern="1200" cap="none" spc="0" normalizeH="0" baseline="0" noProof="0" dirty="0" smtClean="0">
                <a:ln>
                  <a:noFill/>
                </a:ln>
                <a:solidFill>
                  <a:schemeClr val="accent2"/>
                </a:solidFill>
                <a:effectLst/>
                <a:uLnTx/>
                <a:uFillTx/>
                <a:latin typeface="Arial Narrow" pitchFamily="34" charset="0"/>
                <a:ea typeface="ＭＳ Ｐゴシック" pitchFamily="-106" charset="-128"/>
                <a:cs typeface="Arial" pitchFamily="34" charset="0"/>
              </a:rPr>
              <a:t>Zonificación  </a:t>
            </a:r>
            <a:r>
              <a:rPr kumimoji="0" lang="es-ES" sz="2400" b="1" i="0" u="none" strike="noStrike" kern="1200" cap="none" spc="0" normalizeH="0" noProof="0" dirty="0" smtClean="0">
                <a:ln>
                  <a:noFill/>
                </a:ln>
                <a:solidFill>
                  <a:schemeClr val="accent2"/>
                </a:solidFill>
                <a:effectLst/>
                <a:uLnTx/>
                <a:uFillTx/>
                <a:latin typeface="Arial Narrow" pitchFamily="34" charset="0"/>
                <a:ea typeface="ＭＳ Ｐゴシック" pitchFamily="-106" charset="-128"/>
                <a:cs typeface="Arial" pitchFamily="34" charset="0"/>
              </a:rPr>
              <a:t>2011-2016</a:t>
            </a:r>
            <a:endParaRPr kumimoji="0" lang="es-ES" sz="2400" b="1" i="0" u="none" strike="noStrike" kern="1200" cap="none" spc="0" normalizeH="0" baseline="0" noProof="0" dirty="0">
              <a:ln>
                <a:noFill/>
              </a:ln>
              <a:solidFill>
                <a:schemeClr val="accent2"/>
              </a:solidFill>
              <a:effectLst/>
              <a:uLnTx/>
              <a:uFillTx/>
              <a:latin typeface="Arial Narrow" pitchFamily="34" charset="0"/>
              <a:ea typeface="ＭＳ Ｐゴシック" pitchFamily="-106" charset="-128"/>
              <a:cs typeface="Arial" pitchFamily="34" charset="0"/>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16" t="12936" r="41408" b="16594"/>
          <a:stretch/>
        </p:blipFill>
        <p:spPr bwMode="auto">
          <a:xfrm>
            <a:off x="323528" y="908720"/>
            <a:ext cx="8280920"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335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untain_top_design_slides">
  <a:themeElements>
    <a:clrScheme name="Office Them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Office Theme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Office Theme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Office Theme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Office Them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Office Theme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Office Theme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Office Theme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Office Them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Mountain_top_design_slides</Template>
  <TotalTime>988</TotalTime>
  <Words>586</Words>
  <Application>Microsoft Office PowerPoint</Application>
  <PresentationFormat>On-screen Show (4:3)</PresentationFormat>
  <Paragraphs>70</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Mountain_top_design_slides</vt:lpstr>
      <vt:lpstr>LA FLORESTA  Ordenanza Metropolitana Interpretativa de las Ordenanzas Metropolitanas No. 127, 210 y 135</vt:lpstr>
      <vt:lpstr>Por que la Ord Interpretativa?</vt:lpstr>
      <vt:lpstr>ORDENANZA 135 DEL BARRIO LA FLORESTA</vt:lpstr>
      <vt:lpstr>ORDENANZA 135</vt:lpstr>
      <vt:lpstr>ORDENANZA 135</vt:lpstr>
      <vt:lpstr>DENUNCIAS A MILLARES SURGIR</vt:lpstr>
      <vt:lpstr>CONFLICTO EL POLIGONO</vt:lpstr>
      <vt:lpstr>PowerPoint Presentation</vt:lpstr>
      <vt:lpstr>PowerPoint Presentation</vt:lpstr>
      <vt:lpstr>POLIGONO: CORUNA-MADRID-ISABEL LA CATOLICA (FORMA DE OCUPACION Y EDIFICABILIDAD)</vt:lpstr>
      <vt:lpstr>POLIGONO: CORUNA-MADRID-ISABEL LA CATOLICA (USO DEL SUELO)</vt:lpstr>
      <vt:lpstr>CONCLUSION</vt:lpstr>
      <vt:lpstr>LA SALIDA AL PROBLEMA</vt:lpstr>
      <vt:lpstr>Jurisdicción y Competencias La Mariscal - AZEE</vt:lpstr>
      <vt:lpstr>LA MARISCAL - AZEE</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FLORESTA  Barrio residencial, universitario, patrimonial, popular y emblematico de Quito  SILLA VACIA</dc:title>
  <dc:creator>Rocío Bastidas Granizo</dc:creator>
  <cp:lastModifiedBy>Rocío Bastidas Granizo</cp:lastModifiedBy>
  <cp:revision>67</cp:revision>
  <cp:lastPrinted>1601-01-01T00:00:00Z</cp:lastPrinted>
  <dcterms:created xsi:type="dcterms:W3CDTF">2019-04-07T14:05:16Z</dcterms:created>
  <dcterms:modified xsi:type="dcterms:W3CDTF">2019-07-15T13:55:22Z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TC102037911033</vt:lpwstr>
  </property>
</Properties>
</file>