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980238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08/07/2019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08/07/2019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08/07/2019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08/07/2019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08/07/2019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08/07/2019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08/07/2019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08/07/2019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08/07/2019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08/07/2019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08/07/2019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08/07/2019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213236"/>
            <a:ext cx="10845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rgbClr val="0070C0"/>
                </a:solidFill>
              </a:rPr>
              <a:t>Fe de Erratas Resolución de Concejo Metropolitano SG 0190 28-Sep 2007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345258" y="1889352"/>
            <a:ext cx="5398168" cy="1920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400" dirty="0" smtClean="0"/>
              <a:t>Con fecha 03 de Abril del 2002 la Jefatura de Diseño Y Planificación de la EMAAP-Q, informa a la Dirección de Catastro sobre la necesidad de realizar el proyecto de entubamiento  de aguas servidas (Interceptor La Floresta-Corazón de Jesús) en el relleno colindante al predio No: 398957, por lo que se sugiere considerar la apertura de una calle</a:t>
            </a:r>
            <a:endParaRPr lang="es-EC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5"/>
          <a:stretch/>
        </p:blipFill>
        <p:spPr>
          <a:xfrm>
            <a:off x="524774" y="1356236"/>
            <a:ext cx="5820484" cy="4894251"/>
          </a:xfrm>
          <a:prstGeom prst="rect">
            <a:avLst/>
          </a:prstGeom>
        </p:spPr>
      </p:pic>
      <p:sp>
        <p:nvSpPr>
          <p:cNvPr id="7" name="Forma libre 6"/>
          <p:cNvSpPr/>
          <p:nvPr/>
        </p:nvSpPr>
        <p:spPr>
          <a:xfrm>
            <a:off x="1961147" y="2126997"/>
            <a:ext cx="976657" cy="1013245"/>
          </a:xfrm>
          <a:custGeom>
            <a:avLst/>
            <a:gdLst>
              <a:gd name="connsiteX0" fmla="*/ 878306 w 976657"/>
              <a:gd name="connsiteY0" fmla="*/ 2592 h 1013245"/>
              <a:gd name="connsiteX1" fmla="*/ 818148 w 976657"/>
              <a:gd name="connsiteY1" fmla="*/ 38687 h 1013245"/>
              <a:gd name="connsiteX2" fmla="*/ 794085 w 976657"/>
              <a:gd name="connsiteY2" fmla="*/ 74782 h 1013245"/>
              <a:gd name="connsiteX3" fmla="*/ 733927 w 976657"/>
              <a:gd name="connsiteY3" fmla="*/ 134940 h 1013245"/>
              <a:gd name="connsiteX4" fmla="*/ 685800 w 976657"/>
              <a:gd name="connsiteY4" fmla="*/ 195098 h 1013245"/>
              <a:gd name="connsiteX5" fmla="*/ 661737 w 976657"/>
              <a:gd name="connsiteY5" fmla="*/ 231192 h 1013245"/>
              <a:gd name="connsiteX6" fmla="*/ 601579 w 976657"/>
              <a:gd name="connsiteY6" fmla="*/ 279319 h 1013245"/>
              <a:gd name="connsiteX7" fmla="*/ 541421 w 976657"/>
              <a:gd name="connsiteY7" fmla="*/ 339477 h 1013245"/>
              <a:gd name="connsiteX8" fmla="*/ 469232 w 976657"/>
              <a:gd name="connsiteY8" fmla="*/ 399635 h 1013245"/>
              <a:gd name="connsiteX9" fmla="*/ 385011 w 976657"/>
              <a:gd name="connsiteY9" fmla="*/ 495887 h 1013245"/>
              <a:gd name="connsiteX10" fmla="*/ 324853 w 976657"/>
              <a:gd name="connsiteY10" fmla="*/ 556045 h 1013245"/>
              <a:gd name="connsiteX11" fmla="*/ 252664 w 976657"/>
              <a:gd name="connsiteY11" fmla="*/ 628235 h 1013245"/>
              <a:gd name="connsiteX12" fmla="*/ 228600 w 976657"/>
              <a:gd name="connsiteY12" fmla="*/ 652298 h 1013245"/>
              <a:gd name="connsiteX13" fmla="*/ 192506 w 976657"/>
              <a:gd name="connsiteY13" fmla="*/ 664329 h 1013245"/>
              <a:gd name="connsiteX14" fmla="*/ 108285 w 976657"/>
              <a:gd name="connsiteY14" fmla="*/ 724487 h 1013245"/>
              <a:gd name="connsiteX15" fmla="*/ 48127 w 976657"/>
              <a:gd name="connsiteY15" fmla="*/ 760582 h 1013245"/>
              <a:gd name="connsiteX16" fmla="*/ 0 w 976657"/>
              <a:gd name="connsiteY16" fmla="*/ 796677 h 1013245"/>
              <a:gd name="connsiteX17" fmla="*/ 24064 w 976657"/>
              <a:gd name="connsiteY17" fmla="*/ 820740 h 1013245"/>
              <a:gd name="connsiteX18" fmla="*/ 324853 w 976657"/>
              <a:gd name="connsiteY18" fmla="*/ 856835 h 1013245"/>
              <a:gd name="connsiteX19" fmla="*/ 372979 w 976657"/>
              <a:gd name="connsiteY19" fmla="*/ 868866 h 1013245"/>
              <a:gd name="connsiteX20" fmla="*/ 433137 w 976657"/>
              <a:gd name="connsiteY20" fmla="*/ 880898 h 1013245"/>
              <a:gd name="connsiteX21" fmla="*/ 469232 w 976657"/>
              <a:gd name="connsiteY21" fmla="*/ 904961 h 1013245"/>
              <a:gd name="connsiteX22" fmla="*/ 541421 w 976657"/>
              <a:gd name="connsiteY22" fmla="*/ 929024 h 1013245"/>
              <a:gd name="connsiteX23" fmla="*/ 637674 w 976657"/>
              <a:gd name="connsiteY23" fmla="*/ 965119 h 1013245"/>
              <a:gd name="connsiteX24" fmla="*/ 709864 w 976657"/>
              <a:gd name="connsiteY24" fmla="*/ 989182 h 1013245"/>
              <a:gd name="connsiteX25" fmla="*/ 782053 w 976657"/>
              <a:gd name="connsiteY25" fmla="*/ 1013245 h 1013245"/>
              <a:gd name="connsiteX26" fmla="*/ 890337 w 976657"/>
              <a:gd name="connsiteY26" fmla="*/ 1001214 h 1013245"/>
              <a:gd name="connsiteX27" fmla="*/ 902369 w 976657"/>
              <a:gd name="connsiteY27" fmla="*/ 941056 h 1013245"/>
              <a:gd name="connsiteX28" fmla="*/ 914400 w 976657"/>
              <a:gd name="connsiteY28" fmla="*/ 712456 h 1013245"/>
              <a:gd name="connsiteX29" fmla="*/ 938464 w 976657"/>
              <a:gd name="connsiteY29" fmla="*/ 628235 h 1013245"/>
              <a:gd name="connsiteX30" fmla="*/ 962527 w 976657"/>
              <a:gd name="connsiteY30" fmla="*/ 544014 h 1013245"/>
              <a:gd name="connsiteX31" fmla="*/ 962527 w 976657"/>
              <a:gd name="connsiteY31" fmla="*/ 110877 h 1013245"/>
              <a:gd name="connsiteX32" fmla="*/ 878306 w 976657"/>
              <a:gd name="connsiteY32" fmla="*/ 2592 h 101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76657" h="1013245">
                <a:moveTo>
                  <a:pt x="878306" y="2592"/>
                </a:moveTo>
                <a:cubicBezTo>
                  <a:pt x="854243" y="-9440"/>
                  <a:pt x="835903" y="23468"/>
                  <a:pt x="818148" y="38687"/>
                </a:cubicBezTo>
                <a:cubicBezTo>
                  <a:pt x="807169" y="48098"/>
                  <a:pt x="803607" y="63900"/>
                  <a:pt x="794085" y="74782"/>
                </a:cubicBezTo>
                <a:cubicBezTo>
                  <a:pt x="775411" y="96124"/>
                  <a:pt x="749657" y="111344"/>
                  <a:pt x="733927" y="134940"/>
                </a:cubicBezTo>
                <a:cubicBezTo>
                  <a:pt x="659871" y="246025"/>
                  <a:pt x="754371" y="109387"/>
                  <a:pt x="685800" y="195098"/>
                </a:cubicBezTo>
                <a:cubicBezTo>
                  <a:pt x="676767" y="206389"/>
                  <a:pt x="670770" y="219901"/>
                  <a:pt x="661737" y="231192"/>
                </a:cubicBezTo>
                <a:cubicBezTo>
                  <a:pt x="630460" y="270289"/>
                  <a:pt x="643275" y="242835"/>
                  <a:pt x="601579" y="279319"/>
                </a:cubicBezTo>
                <a:cubicBezTo>
                  <a:pt x="580237" y="297993"/>
                  <a:pt x="565017" y="323746"/>
                  <a:pt x="541421" y="339477"/>
                </a:cubicBezTo>
                <a:cubicBezTo>
                  <a:pt x="509337" y="360866"/>
                  <a:pt x="494173" y="367568"/>
                  <a:pt x="469232" y="399635"/>
                </a:cubicBezTo>
                <a:cubicBezTo>
                  <a:pt x="393649" y="496812"/>
                  <a:pt x="454887" y="449304"/>
                  <a:pt x="385011" y="495887"/>
                </a:cubicBezTo>
                <a:cubicBezTo>
                  <a:pt x="335426" y="570266"/>
                  <a:pt x="390481" y="497709"/>
                  <a:pt x="324853" y="556045"/>
                </a:cubicBezTo>
                <a:cubicBezTo>
                  <a:pt x="299418" y="578654"/>
                  <a:pt x="276727" y="604172"/>
                  <a:pt x="252664" y="628235"/>
                </a:cubicBezTo>
                <a:cubicBezTo>
                  <a:pt x="244643" y="636256"/>
                  <a:pt x="239362" y="648711"/>
                  <a:pt x="228600" y="652298"/>
                </a:cubicBezTo>
                <a:lnTo>
                  <a:pt x="192506" y="664329"/>
                </a:lnTo>
                <a:cubicBezTo>
                  <a:pt x="135411" y="721424"/>
                  <a:pt x="165902" y="705282"/>
                  <a:pt x="108285" y="724487"/>
                </a:cubicBezTo>
                <a:cubicBezTo>
                  <a:pt x="51968" y="780802"/>
                  <a:pt x="121015" y="718931"/>
                  <a:pt x="48127" y="760582"/>
                </a:cubicBezTo>
                <a:cubicBezTo>
                  <a:pt x="30716" y="770531"/>
                  <a:pt x="16042" y="784645"/>
                  <a:pt x="0" y="796677"/>
                </a:cubicBezTo>
                <a:cubicBezTo>
                  <a:pt x="8021" y="804698"/>
                  <a:pt x="13918" y="815667"/>
                  <a:pt x="24064" y="820740"/>
                </a:cubicBezTo>
                <a:cubicBezTo>
                  <a:pt x="114781" y="866098"/>
                  <a:pt x="232958" y="851998"/>
                  <a:pt x="324853" y="856835"/>
                </a:cubicBezTo>
                <a:cubicBezTo>
                  <a:pt x="340895" y="860845"/>
                  <a:pt x="356837" y="865279"/>
                  <a:pt x="372979" y="868866"/>
                </a:cubicBezTo>
                <a:cubicBezTo>
                  <a:pt x="392942" y="873302"/>
                  <a:pt x="413989" y="873718"/>
                  <a:pt x="433137" y="880898"/>
                </a:cubicBezTo>
                <a:cubicBezTo>
                  <a:pt x="446677" y="885975"/>
                  <a:pt x="456018" y="899088"/>
                  <a:pt x="469232" y="904961"/>
                </a:cubicBezTo>
                <a:cubicBezTo>
                  <a:pt x="492411" y="915263"/>
                  <a:pt x="541421" y="929024"/>
                  <a:pt x="541421" y="929024"/>
                </a:cubicBezTo>
                <a:cubicBezTo>
                  <a:pt x="587043" y="974644"/>
                  <a:pt x="545032" y="941958"/>
                  <a:pt x="637674" y="965119"/>
                </a:cubicBezTo>
                <a:cubicBezTo>
                  <a:pt x="662282" y="971271"/>
                  <a:pt x="685801" y="981161"/>
                  <a:pt x="709864" y="989182"/>
                </a:cubicBezTo>
                <a:lnTo>
                  <a:pt x="782053" y="1013245"/>
                </a:lnTo>
                <a:cubicBezTo>
                  <a:pt x="818148" y="1009235"/>
                  <a:pt x="859196" y="1019899"/>
                  <a:pt x="890337" y="1001214"/>
                </a:cubicBezTo>
                <a:cubicBezTo>
                  <a:pt x="907873" y="990693"/>
                  <a:pt x="900671" y="961435"/>
                  <a:pt x="902369" y="941056"/>
                </a:cubicBezTo>
                <a:cubicBezTo>
                  <a:pt x="908706" y="865014"/>
                  <a:pt x="907790" y="788475"/>
                  <a:pt x="914400" y="712456"/>
                </a:cubicBezTo>
                <a:cubicBezTo>
                  <a:pt x="916552" y="687706"/>
                  <a:pt x="931139" y="652652"/>
                  <a:pt x="938464" y="628235"/>
                </a:cubicBezTo>
                <a:cubicBezTo>
                  <a:pt x="946854" y="600269"/>
                  <a:pt x="954506" y="572088"/>
                  <a:pt x="962527" y="544014"/>
                </a:cubicBezTo>
                <a:cubicBezTo>
                  <a:pt x="981458" y="335765"/>
                  <a:pt x="981277" y="401497"/>
                  <a:pt x="962527" y="110877"/>
                </a:cubicBezTo>
                <a:cubicBezTo>
                  <a:pt x="956594" y="18907"/>
                  <a:pt x="902369" y="14624"/>
                  <a:pt x="878306" y="259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6480406" y="1356236"/>
            <a:ext cx="5398168" cy="628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800" dirty="0" smtClean="0">
                <a:solidFill>
                  <a:srgbClr val="FF0000"/>
                </a:solidFill>
              </a:rPr>
              <a:t>ANTECEDENTES</a:t>
            </a:r>
            <a:endParaRPr lang="es-EC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5967663" y="290729"/>
            <a:ext cx="6069849" cy="2718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800" dirty="0" smtClean="0"/>
              <a:t>Con fecha 16 de Abril del 2002 la Dirección de Catastro comunica a la AZLD que es necesario se apruebe el trazado vial propuesto y que es factible la apertura de una calle, considerando que existe un relleno de quebrada técnicamente ejecutado.</a:t>
            </a:r>
            <a:endParaRPr lang="es-EC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" t="8950" r="235" b="9589"/>
          <a:stretch/>
        </p:blipFill>
        <p:spPr>
          <a:xfrm rot="10800000">
            <a:off x="350876" y="413356"/>
            <a:ext cx="5729536" cy="5586609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080412" y="3522144"/>
            <a:ext cx="5957100" cy="2718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800" dirty="0" smtClean="0"/>
              <a:t>Con fecha 15 de Mayo del 2007 la Unidad de Territorio y Vivienda de la AZLD, remite el Criterio Técnico </a:t>
            </a:r>
            <a:r>
              <a:rPr lang="es-EC" sz="2800" b="1" dirty="0" smtClean="0"/>
              <a:t>FAVORABLE</a:t>
            </a:r>
            <a:r>
              <a:rPr lang="es-EC" sz="2800" dirty="0" smtClean="0"/>
              <a:t> a la Dirección de planificación mediante Informe Técnico No. 031-JZTV-07  </a:t>
            </a:r>
            <a:endParaRPr lang="es-EC" sz="2800" dirty="0"/>
          </a:p>
        </p:txBody>
      </p:sp>
      <p:sp>
        <p:nvSpPr>
          <p:cNvPr id="7" name="Forma libre 6"/>
          <p:cNvSpPr/>
          <p:nvPr/>
        </p:nvSpPr>
        <p:spPr>
          <a:xfrm>
            <a:off x="2598821" y="1864812"/>
            <a:ext cx="573367" cy="590496"/>
          </a:xfrm>
          <a:custGeom>
            <a:avLst/>
            <a:gdLst>
              <a:gd name="connsiteX0" fmla="*/ 348916 w 573367"/>
              <a:gd name="connsiteY0" fmla="*/ 83 h 590496"/>
              <a:gd name="connsiteX1" fmla="*/ 288758 w 573367"/>
              <a:gd name="connsiteY1" fmla="*/ 48209 h 590496"/>
              <a:gd name="connsiteX2" fmla="*/ 252663 w 573367"/>
              <a:gd name="connsiteY2" fmla="*/ 120399 h 590496"/>
              <a:gd name="connsiteX3" fmla="*/ 228600 w 573367"/>
              <a:gd name="connsiteY3" fmla="*/ 156493 h 590496"/>
              <a:gd name="connsiteX4" fmla="*/ 192505 w 573367"/>
              <a:gd name="connsiteY4" fmla="*/ 240714 h 590496"/>
              <a:gd name="connsiteX5" fmla="*/ 156411 w 573367"/>
              <a:gd name="connsiteY5" fmla="*/ 276809 h 590496"/>
              <a:gd name="connsiteX6" fmla="*/ 108284 w 573367"/>
              <a:gd name="connsiteY6" fmla="*/ 336967 h 590496"/>
              <a:gd name="connsiteX7" fmla="*/ 60158 w 573367"/>
              <a:gd name="connsiteY7" fmla="*/ 409156 h 590496"/>
              <a:gd name="connsiteX8" fmla="*/ 0 w 573367"/>
              <a:gd name="connsiteY8" fmla="*/ 469314 h 590496"/>
              <a:gd name="connsiteX9" fmla="*/ 12032 w 573367"/>
              <a:gd name="connsiteY9" fmla="*/ 505409 h 590496"/>
              <a:gd name="connsiteX10" fmla="*/ 60158 w 573367"/>
              <a:gd name="connsiteY10" fmla="*/ 529472 h 590496"/>
              <a:gd name="connsiteX11" fmla="*/ 204537 w 573367"/>
              <a:gd name="connsiteY11" fmla="*/ 553535 h 590496"/>
              <a:gd name="connsiteX12" fmla="*/ 288758 w 573367"/>
              <a:gd name="connsiteY12" fmla="*/ 565567 h 590496"/>
              <a:gd name="connsiteX13" fmla="*/ 469232 w 573367"/>
              <a:gd name="connsiteY13" fmla="*/ 577599 h 590496"/>
              <a:gd name="connsiteX14" fmla="*/ 529390 w 573367"/>
              <a:gd name="connsiteY14" fmla="*/ 541504 h 590496"/>
              <a:gd name="connsiteX15" fmla="*/ 541421 w 573367"/>
              <a:gd name="connsiteY15" fmla="*/ 505409 h 590496"/>
              <a:gd name="connsiteX16" fmla="*/ 553453 w 573367"/>
              <a:gd name="connsiteY16" fmla="*/ 192588 h 590496"/>
              <a:gd name="connsiteX17" fmla="*/ 541421 w 573367"/>
              <a:gd name="connsiteY17" fmla="*/ 48209 h 590496"/>
              <a:gd name="connsiteX18" fmla="*/ 409074 w 573367"/>
              <a:gd name="connsiteY18" fmla="*/ 36177 h 590496"/>
              <a:gd name="connsiteX19" fmla="*/ 348916 w 573367"/>
              <a:gd name="connsiteY19" fmla="*/ 83 h 59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3367" h="590496">
                <a:moveTo>
                  <a:pt x="348916" y="83"/>
                </a:moveTo>
                <a:cubicBezTo>
                  <a:pt x="328863" y="2088"/>
                  <a:pt x="306916" y="30051"/>
                  <a:pt x="288758" y="48209"/>
                </a:cubicBezTo>
                <a:cubicBezTo>
                  <a:pt x="254278" y="82689"/>
                  <a:pt x="272234" y="81258"/>
                  <a:pt x="252663" y="120399"/>
                </a:cubicBezTo>
                <a:cubicBezTo>
                  <a:pt x="246196" y="133332"/>
                  <a:pt x="235067" y="143560"/>
                  <a:pt x="228600" y="156493"/>
                </a:cubicBezTo>
                <a:cubicBezTo>
                  <a:pt x="202416" y="208860"/>
                  <a:pt x="234232" y="182295"/>
                  <a:pt x="192505" y="240714"/>
                </a:cubicBezTo>
                <a:cubicBezTo>
                  <a:pt x="182615" y="254560"/>
                  <a:pt x="168442" y="264777"/>
                  <a:pt x="156411" y="276809"/>
                </a:cubicBezTo>
                <a:cubicBezTo>
                  <a:pt x="129315" y="358094"/>
                  <a:pt x="166893" y="269986"/>
                  <a:pt x="108284" y="336967"/>
                </a:cubicBezTo>
                <a:cubicBezTo>
                  <a:pt x="89240" y="358732"/>
                  <a:pt x="80608" y="388706"/>
                  <a:pt x="60158" y="409156"/>
                </a:cubicBezTo>
                <a:lnTo>
                  <a:pt x="0" y="469314"/>
                </a:lnTo>
                <a:cubicBezTo>
                  <a:pt x="4011" y="481346"/>
                  <a:pt x="3064" y="496441"/>
                  <a:pt x="12032" y="505409"/>
                </a:cubicBezTo>
                <a:cubicBezTo>
                  <a:pt x="24714" y="518091"/>
                  <a:pt x="43673" y="522407"/>
                  <a:pt x="60158" y="529472"/>
                </a:cubicBezTo>
                <a:cubicBezTo>
                  <a:pt x="110507" y="551050"/>
                  <a:pt x="141488" y="545654"/>
                  <a:pt x="204537" y="553535"/>
                </a:cubicBezTo>
                <a:cubicBezTo>
                  <a:pt x="232677" y="557052"/>
                  <a:pt x="260684" y="561556"/>
                  <a:pt x="288758" y="565567"/>
                </a:cubicBezTo>
                <a:cubicBezTo>
                  <a:pt x="395400" y="601114"/>
                  <a:pt x="335737" y="592431"/>
                  <a:pt x="469232" y="577599"/>
                </a:cubicBezTo>
                <a:cubicBezTo>
                  <a:pt x="497621" y="568135"/>
                  <a:pt x="512875" y="569028"/>
                  <a:pt x="529390" y="541504"/>
                </a:cubicBezTo>
                <a:cubicBezTo>
                  <a:pt x="535915" y="530629"/>
                  <a:pt x="537411" y="517441"/>
                  <a:pt x="541421" y="505409"/>
                </a:cubicBezTo>
                <a:cubicBezTo>
                  <a:pt x="545432" y="401135"/>
                  <a:pt x="546512" y="296708"/>
                  <a:pt x="553453" y="192588"/>
                </a:cubicBezTo>
                <a:cubicBezTo>
                  <a:pt x="556490" y="147027"/>
                  <a:pt x="603524" y="91204"/>
                  <a:pt x="541421" y="48209"/>
                </a:cubicBezTo>
                <a:cubicBezTo>
                  <a:pt x="505000" y="22994"/>
                  <a:pt x="453128" y="40814"/>
                  <a:pt x="409074" y="36177"/>
                </a:cubicBezTo>
                <a:cubicBezTo>
                  <a:pt x="376918" y="32792"/>
                  <a:pt x="368969" y="-1922"/>
                  <a:pt x="348916" y="8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363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2895" cy="6364207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8805111" y="0"/>
            <a:ext cx="3276601" cy="2033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400" dirty="0" smtClean="0">
                <a:solidFill>
                  <a:srgbClr val="FF0000"/>
                </a:solidFill>
              </a:rPr>
              <a:t>BARRIO LA JOSEFINA</a:t>
            </a:r>
          </a:p>
          <a:p>
            <a:pPr marL="0" indent="0" algn="just">
              <a:buNone/>
            </a:pPr>
            <a:r>
              <a:rPr lang="es-EC" sz="2400" dirty="0" smtClean="0"/>
              <a:t>Calle A continuación de la Calle Juan Campuzano y la continuación de la Calle Juan Bustamante</a:t>
            </a:r>
          </a:p>
          <a:p>
            <a:pPr marL="0" indent="0" algn="just">
              <a:buNone/>
            </a:pPr>
            <a:endParaRPr lang="es-EC" sz="2400" dirty="0"/>
          </a:p>
        </p:txBody>
      </p:sp>
      <p:cxnSp>
        <p:nvCxnSpPr>
          <p:cNvPr id="11" name="Conector recto 10"/>
          <p:cNvCxnSpPr/>
          <p:nvPr/>
        </p:nvCxnSpPr>
        <p:spPr>
          <a:xfrm flipH="1" flipV="1">
            <a:off x="350876" y="2857695"/>
            <a:ext cx="852160" cy="34107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 Marcador de contenido"/>
          <p:cNvSpPr txBox="1">
            <a:spLocks/>
          </p:cNvSpPr>
          <p:nvPr/>
        </p:nvSpPr>
        <p:spPr>
          <a:xfrm rot="15302706">
            <a:off x="-16676" y="3166004"/>
            <a:ext cx="1362682" cy="537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800" dirty="0" smtClean="0">
                <a:solidFill>
                  <a:srgbClr val="FF0000"/>
                </a:solidFill>
              </a:rPr>
              <a:t>Calle A</a:t>
            </a:r>
            <a:endParaRPr lang="es-EC" sz="1800" dirty="0">
              <a:solidFill>
                <a:srgbClr val="FF0000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 rot="15325256">
            <a:off x="122806" y="5429101"/>
            <a:ext cx="2160456" cy="537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800" dirty="0" smtClean="0">
                <a:solidFill>
                  <a:srgbClr val="FF0000"/>
                </a:solidFill>
              </a:rPr>
              <a:t>Juan Campuzano</a:t>
            </a:r>
            <a:endParaRPr lang="es-EC" sz="1800" dirty="0">
              <a:solidFill>
                <a:srgbClr val="FF0000"/>
              </a:solidFill>
            </a:endParaRPr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350876" y="2177716"/>
            <a:ext cx="443208" cy="6799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794084" y="842211"/>
            <a:ext cx="1431758" cy="13355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2 Marcador de contenido"/>
          <p:cNvSpPr txBox="1">
            <a:spLocks/>
          </p:cNvSpPr>
          <p:nvPr/>
        </p:nvSpPr>
        <p:spPr>
          <a:xfrm rot="19095733">
            <a:off x="815089" y="1310150"/>
            <a:ext cx="1362682" cy="537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800" dirty="0" smtClean="0">
                <a:solidFill>
                  <a:srgbClr val="FF0000"/>
                </a:solidFill>
              </a:rPr>
              <a:t>Calle A</a:t>
            </a:r>
            <a:endParaRPr lang="es-EC" sz="1800" dirty="0">
              <a:solidFill>
                <a:srgbClr val="FF0000"/>
              </a:solidFill>
            </a:endParaRPr>
          </a:p>
        </p:txBody>
      </p:sp>
      <p:cxnSp>
        <p:nvCxnSpPr>
          <p:cNvPr id="20" name="Conector recto 19"/>
          <p:cNvCxnSpPr/>
          <p:nvPr/>
        </p:nvCxnSpPr>
        <p:spPr>
          <a:xfrm flipH="1" flipV="1">
            <a:off x="892264" y="2177716"/>
            <a:ext cx="1489990" cy="3909174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 Marcador de contenido"/>
          <p:cNvSpPr txBox="1">
            <a:spLocks/>
          </p:cNvSpPr>
          <p:nvPr/>
        </p:nvSpPr>
        <p:spPr>
          <a:xfrm rot="15015615">
            <a:off x="1234744" y="5185588"/>
            <a:ext cx="2303040" cy="537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800" dirty="0" smtClean="0">
                <a:solidFill>
                  <a:srgbClr val="FF0000"/>
                </a:solidFill>
              </a:rPr>
              <a:t>Juan Bustamante</a:t>
            </a:r>
            <a:endParaRPr lang="es-EC" sz="1800" dirty="0">
              <a:solidFill>
                <a:srgbClr val="FF0000"/>
              </a:solidFill>
            </a:endParaRP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 rot="15015615">
            <a:off x="30792" y="2886959"/>
            <a:ext cx="2303040" cy="537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800" dirty="0" smtClean="0">
                <a:solidFill>
                  <a:srgbClr val="FF0000"/>
                </a:solidFill>
              </a:rPr>
              <a:t>Juan Bustamante</a:t>
            </a:r>
            <a:endParaRPr lang="es-EC" sz="1800" dirty="0">
              <a:solidFill>
                <a:srgbClr val="FF0000"/>
              </a:solidFill>
            </a:endParaRP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8771687" y="2026777"/>
            <a:ext cx="3517897" cy="1315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400" dirty="0" smtClean="0">
                <a:solidFill>
                  <a:schemeClr val="accent1">
                    <a:lumMod val="75000"/>
                  </a:schemeClr>
                </a:solidFill>
              </a:rPr>
              <a:t>Ancho de calle 10.00 m</a:t>
            </a:r>
          </a:p>
          <a:p>
            <a:pPr marL="0" indent="0" algn="just">
              <a:buNone/>
            </a:pPr>
            <a:r>
              <a:rPr lang="es-EC" sz="2400" dirty="0" smtClean="0">
                <a:solidFill>
                  <a:schemeClr val="accent1">
                    <a:lumMod val="75000"/>
                  </a:schemeClr>
                </a:solidFill>
              </a:rPr>
              <a:t>Ancho de acera 1.50 m c/u</a:t>
            </a:r>
          </a:p>
          <a:p>
            <a:pPr marL="0" indent="0" algn="just">
              <a:buNone/>
            </a:pPr>
            <a:r>
              <a:rPr lang="es-EC" sz="2400" dirty="0" smtClean="0">
                <a:solidFill>
                  <a:schemeClr val="accent1">
                    <a:lumMod val="75000"/>
                  </a:schemeClr>
                </a:solidFill>
              </a:rPr>
              <a:t>Ancho calzada 7.00 m</a:t>
            </a:r>
            <a:endParaRPr lang="es-EC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8771687" y="3341819"/>
            <a:ext cx="3276601" cy="202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400" dirty="0" smtClean="0">
                <a:solidFill>
                  <a:srgbClr val="FF0000"/>
                </a:solidFill>
              </a:rPr>
              <a:t>BARRIO CORAZÓN DE JESÚS</a:t>
            </a:r>
          </a:p>
          <a:p>
            <a:pPr marL="0" indent="0" algn="just">
              <a:buNone/>
            </a:pPr>
            <a:r>
              <a:rPr lang="es-EC" sz="2400" dirty="0" smtClean="0"/>
              <a:t>Continuación de la Calle E, Uno, S/N 2, S/N3, S/N4, S/N5, S/N6</a:t>
            </a:r>
          </a:p>
          <a:p>
            <a:pPr marL="0" indent="0" algn="just">
              <a:buNone/>
            </a:pPr>
            <a:endParaRPr lang="es-EC" sz="2400" dirty="0"/>
          </a:p>
        </p:txBody>
      </p:sp>
      <p:cxnSp>
        <p:nvCxnSpPr>
          <p:cNvPr id="43" name="Conector recto 42"/>
          <p:cNvCxnSpPr/>
          <p:nvPr/>
        </p:nvCxnSpPr>
        <p:spPr>
          <a:xfrm flipH="1" flipV="1">
            <a:off x="4973701" y="3118640"/>
            <a:ext cx="150394" cy="81568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3826042" y="3934326"/>
            <a:ext cx="1298053" cy="587139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flipV="1">
            <a:off x="5124428" y="3575840"/>
            <a:ext cx="1553098" cy="35848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 flipH="1" flipV="1">
            <a:off x="4754924" y="5164464"/>
            <a:ext cx="150394" cy="81568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V="1">
            <a:off x="5649908" y="4960754"/>
            <a:ext cx="0" cy="81568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 flipH="1" flipV="1">
            <a:off x="6135447" y="4882120"/>
            <a:ext cx="150394" cy="81568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flipV="1">
            <a:off x="6716173" y="3341819"/>
            <a:ext cx="1230340" cy="112027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orma libre 56"/>
          <p:cNvSpPr/>
          <p:nvPr/>
        </p:nvSpPr>
        <p:spPr>
          <a:xfrm>
            <a:off x="1202793" y="2489329"/>
            <a:ext cx="270758" cy="446376"/>
          </a:xfrm>
          <a:custGeom>
            <a:avLst/>
            <a:gdLst>
              <a:gd name="connsiteX0" fmla="*/ 120681 w 270758"/>
              <a:gd name="connsiteY0" fmla="*/ 13239 h 446376"/>
              <a:gd name="connsiteX1" fmla="*/ 72554 w 270758"/>
              <a:gd name="connsiteY1" fmla="*/ 73397 h 446376"/>
              <a:gd name="connsiteX2" fmla="*/ 60523 w 270758"/>
              <a:gd name="connsiteY2" fmla="*/ 109492 h 446376"/>
              <a:gd name="connsiteX3" fmla="*/ 12396 w 270758"/>
              <a:gd name="connsiteY3" fmla="*/ 169650 h 446376"/>
              <a:gd name="connsiteX4" fmla="*/ 12396 w 270758"/>
              <a:gd name="connsiteY4" fmla="*/ 277934 h 446376"/>
              <a:gd name="connsiteX5" fmla="*/ 24428 w 270758"/>
              <a:gd name="connsiteY5" fmla="*/ 422313 h 446376"/>
              <a:gd name="connsiteX6" fmla="*/ 60523 w 270758"/>
              <a:gd name="connsiteY6" fmla="*/ 434345 h 446376"/>
              <a:gd name="connsiteX7" fmla="*/ 132712 w 270758"/>
              <a:gd name="connsiteY7" fmla="*/ 446376 h 446376"/>
              <a:gd name="connsiteX8" fmla="*/ 253028 w 270758"/>
              <a:gd name="connsiteY8" fmla="*/ 434345 h 446376"/>
              <a:gd name="connsiteX9" fmla="*/ 265060 w 270758"/>
              <a:gd name="connsiteY9" fmla="*/ 398250 h 446376"/>
              <a:gd name="connsiteX10" fmla="*/ 253028 w 270758"/>
              <a:gd name="connsiteY10" fmla="*/ 314029 h 446376"/>
              <a:gd name="connsiteX11" fmla="*/ 192870 w 270758"/>
              <a:gd name="connsiteY11" fmla="*/ 1208 h 446376"/>
              <a:gd name="connsiteX12" fmla="*/ 120681 w 270758"/>
              <a:gd name="connsiteY12" fmla="*/ 13239 h 4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758" h="446376">
                <a:moveTo>
                  <a:pt x="120681" y="13239"/>
                </a:moveTo>
                <a:cubicBezTo>
                  <a:pt x="100628" y="25270"/>
                  <a:pt x="86164" y="51620"/>
                  <a:pt x="72554" y="73397"/>
                </a:cubicBezTo>
                <a:cubicBezTo>
                  <a:pt x="65832" y="84152"/>
                  <a:pt x="66195" y="98148"/>
                  <a:pt x="60523" y="109492"/>
                </a:cubicBezTo>
                <a:cubicBezTo>
                  <a:pt x="45345" y="139849"/>
                  <a:pt x="34779" y="147268"/>
                  <a:pt x="12396" y="169650"/>
                </a:cubicBezTo>
                <a:cubicBezTo>
                  <a:pt x="-9183" y="234392"/>
                  <a:pt x="1809" y="182649"/>
                  <a:pt x="12396" y="277934"/>
                </a:cubicBezTo>
                <a:cubicBezTo>
                  <a:pt x="17729" y="325932"/>
                  <a:pt x="10226" y="376155"/>
                  <a:pt x="24428" y="422313"/>
                </a:cubicBezTo>
                <a:cubicBezTo>
                  <a:pt x="28158" y="434435"/>
                  <a:pt x="48142" y="431594"/>
                  <a:pt x="60523" y="434345"/>
                </a:cubicBezTo>
                <a:cubicBezTo>
                  <a:pt x="84337" y="439637"/>
                  <a:pt x="108649" y="442366"/>
                  <a:pt x="132712" y="446376"/>
                </a:cubicBezTo>
                <a:cubicBezTo>
                  <a:pt x="172817" y="442366"/>
                  <a:pt x="215149" y="448119"/>
                  <a:pt x="253028" y="434345"/>
                </a:cubicBezTo>
                <a:cubicBezTo>
                  <a:pt x="264947" y="430011"/>
                  <a:pt x="265060" y="410933"/>
                  <a:pt x="265060" y="398250"/>
                </a:cubicBezTo>
                <a:cubicBezTo>
                  <a:pt x="265060" y="369891"/>
                  <a:pt x="257039" y="342103"/>
                  <a:pt x="253028" y="314029"/>
                </a:cubicBezTo>
                <a:cubicBezTo>
                  <a:pt x="246767" y="163782"/>
                  <a:pt x="325948" y="39230"/>
                  <a:pt x="192870" y="1208"/>
                </a:cubicBezTo>
                <a:cubicBezTo>
                  <a:pt x="181301" y="-2097"/>
                  <a:pt x="140734" y="1208"/>
                  <a:pt x="120681" y="132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086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2895" cy="6364207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8892178" y="2244113"/>
            <a:ext cx="3276601" cy="832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000" dirty="0" smtClean="0">
                <a:solidFill>
                  <a:srgbClr val="FF0000"/>
                </a:solidFill>
              </a:rPr>
              <a:t>BARRIO LA JOSEFINA</a:t>
            </a:r>
          </a:p>
          <a:p>
            <a:pPr marL="0" indent="0" algn="just">
              <a:buNone/>
            </a:pPr>
            <a:r>
              <a:rPr lang="es-EC" sz="2000" dirty="0" smtClean="0"/>
              <a:t>Calle A</a:t>
            </a:r>
            <a:endParaRPr lang="es-EC" sz="2000" dirty="0"/>
          </a:p>
        </p:txBody>
      </p:sp>
      <p:cxnSp>
        <p:nvCxnSpPr>
          <p:cNvPr id="11" name="Conector recto 10"/>
          <p:cNvCxnSpPr/>
          <p:nvPr/>
        </p:nvCxnSpPr>
        <p:spPr>
          <a:xfrm flipH="1" flipV="1">
            <a:off x="350876" y="2857695"/>
            <a:ext cx="852160" cy="34107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 Marcador de contenido"/>
          <p:cNvSpPr txBox="1">
            <a:spLocks/>
          </p:cNvSpPr>
          <p:nvPr/>
        </p:nvSpPr>
        <p:spPr>
          <a:xfrm rot="15302706">
            <a:off x="-16676" y="3166004"/>
            <a:ext cx="1362682" cy="537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800" dirty="0" smtClean="0">
                <a:solidFill>
                  <a:srgbClr val="FF0000"/>
                </a:solidFill>
              </a:rPr>
              <a:t>Calle A</a:t>
            </a:r>
            <a:endParaRPr lang="es-EC" sz="1800" dirty="0">
              <a:solidFill>
                <a:srgbClr val="FF0000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 rot="15325256">
            <a:off x="122806" y="5429101"/>
            <a:ext cx="2160456" cy="537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800" dirty="0" smtClean="0">
                <a:solidFill>
                  <a:srgbClr val="FF0000"/>
                </a:solidFill>
              </a:rPr>
              <a:t>Juan Campuzano</a:t>
            </a:r>
            <a:endParaRPr lang="es-EC" sz="1800" dirty="0">
              <a:solidFill>
                <a:srgbClr val="FF0000"/>
              </a:solidFill>
            </a:endParaRPr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350876" y="2177716"/>
            <a:ext cx="443208" cy="6799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794084" y="842211"/>
            <a:ext cx="1431758" cy="13355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2 Marcador de contenido"/>
          <p:cNvSpPr txBox="1">
            <a:spLocks/>
          </p:cNvSpPr>
          <p:nvPr/>
        </p:nvSpPr>
        <p:spPr>
          <a:xfrm rot="19095733">
            <a:off x="815089" y="1310150"/>
            <a:ext cx="1362682" cy="537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1800" dirty="0" smtClean="0">
                <a:solidFill>
                  <a:srgbClr val="FF0000"/>
                </a:solidFill>
              </a:rPr>
              <a:t>Calle A</a:t>
            </a:r>
            <a:endParaRPr lang="es-EC" sz="1800" dirty="0">
              <a:solidFill>
                <a:srgbClr val="FF0000"/>
              </a:solidFill>
            </a:endParaRP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8722895" y="2969984"/>
            <a:ext cx="3517897" cy="1315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Ancho de calle 10.00 m</a:t>
            </a:r>
          </a:p>
          <a:p>
            <a:pPr marL="0" indent="0" algn="just">
              <a:buNone/>
            </a:pPr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Ancho de acera 1.50 m c/u</a:t>
            </a:r>
          </a:p>
          <a:p>
            <a:pPr marL="0" indent="0" algn="just">
              <a:buNone/>
            </a:pPr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Ancho calzada 7.00 m</a:t>
            </a:r>
            <a:endParaRPr lang="es-EC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8722895" y="4224972"/>
            <a:ext cx="3276601" cy="202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000" dirty="0" smtClean="0">
                <a:solidFill>
                  <a:srgbClr val="FF0000"/>
                </a:solidFill>
              </a:rPr>
              <a:t>BARRIO CORAZÓN DE JESÚS</a:t>
            </a:r>
          </a:p>
          <a:p>
            <a:pPr marL="0" indent="0" algn="just">
              <a:buNone/>
            </a:pPr>
            <a:r>
              <a:rPr lang="es-EC" sz="2000" dirty="0" smtClean="0"/>
              <a:t>Continuación de la Calle E, Uno, S/N 2, S/N3, S/N4, S/N5, S/N6</a:t>
            </a:r>
          </a:p>
          <a:p>
            <a:pPr marL="0" indent="0" algn="just">
              <a:buNone/>
            </a:pPr>
            <a:endParaRPr lang="es-EC" sz="2400" dirty="0"/>
          </a:p>
        </p:txBody>
      </p:sp>
      <p:cxnSp>
        <p:nvCxnSpPr>
          <p:cNvPr id="43" name="Conector recto 42"/>
          <p:cNvCxnSpPr/>
          <p:nvPr/>
        </p:nvCxnSpPr>
        <p:spPr>
          <a:xfrm flipH="1" flipV="1">
            <a:off x="4973701" y="3118640"/>
            <a:ext cx="150394" cy="81568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3826042" y="3934326"/>
            <a:ext cx="1298053" cy="587139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flipV="1">
            <a:off x="5124428" y="3575840"/>
            <a:ext cx="1553098" cy="35848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 flipH="1" flipV="1">
            <a:off x="4754924" y="5164464"/>
            <a:ext cx="150394" cy="81568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H="1" flipV="1">
            <a:off x="5558590" y="4960754"/>
            <a:ext cx="144378" cy="81568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 flipH="1" flipV="1">
            <a:off x="6135447" y="4882120"/>
            <a:ext cx="150394" cy="815686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flipV="1">
            <a:off x="6716173" y="3341819"/>
            <a:ext cx="1230340" cy="112027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 Marcador de contenido"/>
          <p:cNvSpPr txBox="1">
            <a:spLocks/>
          </p:cNvSpPr>
          <p:nvPr/>
        </p:nvSpPr>
        <p:spPr>
          <a:xfrm>
            <a:off x="8785058" y="-6016"/>
            <a:ext cx="3276601" cy="2033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C" sz="2400" dirty="0"/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>
          <a:xfrm>
            <a:off x="8669677" y="75542"/>
            <a:ext cx="3579395" cy="2713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dirty="0"/>
              <a:t>Con fecha </a:t>
            </a:r>
            <a:r>
              <a:rPr lang="es-EC" sz="2000" dirty="0" smtClean="0"/>
              <a:t>24 </a:t>
            </a:r>
            <a:r>
              <a:rPr lang="es-EC" sz="2000" dirty="0"/>
              <a:t>de Mayo del 2007 la </a:t>
            </a:r>
            <a:r>
              <a:rPr lang="es-EC" sz="2000" dirty="0" smtClean="0"/>
              <a:t>Dirección Metropolitana de Planificación , </a:t>
            </a:r>
            <a:r>
              <a:rPr lang="es-EC" sz="2000" dirty="0"/>
              <a:t>remite el Criterio Técnico </a:t>
            </a:r>
            <a:r>
              <a:rPr lang="es-EC" sz="2000" b="1" dirty="0"/>
              <a:t>FAVORABLE</a:t>
            </a:r>
            <a:r>
              <a:rPr lang="es-EC" sz="2000" dirty="0"/>
              <a:t> a la </a:t>
            </a:r>
            <a:r>
              <a:rPr lang="es-EC" sz="2000" dirty="0" smtClean="0"/>
              <a:t>Comisión de Uso de Suelo mediante </a:t>
            </a:r>
            <a:r>
              <a:rPr lang="es-EC" sz="2000" dirty="0"/>
              <a:t>Informe Técnico </a:t>
            </a:r>
            <a:r>
              <a:rPr lang="es-EC" sz="2000" dirty="0" smtClean="0"/>
              <a:t>SC-2007-575</a:t>
            </a:r>
            <a:endParaRPr lang="es-EC" sz="2000" dirty="0"/>
          </a:p>
        </p:txBody>
      </p:sp>
      <p:sp>
        <p:nvSpPr>
          <p:cNvPr id="29" name="Forma libre 28"/>
          <p:cNvSpPr/>
          <p:nvPr/>
        </p:nvSpPr>
        <p:spPr>
          <a:xfrm>
            <a:off x="1202793" y="2489329"/>
            <a:ext cx="270758" cy="446376"/>
          </a:xfrm>
          <a:custGeom>
            <a:avLst/>
            <a:gdLst>
              <a:gd name="connsiteX0" fmla="*/ 120681 w 270758"/>
              <a:gd name="connsiteY0" fmla="*/ 13239 h 446376"/>
              <a:gd name="connsiteX1" fmla="*/ 72554 w 270758"/>
              <a:gd name="connsiteY1" fmla="*/ 73397 h 446376"/>
              <a:gd name="connsiteX2" fmla="*/ 60523 w 270758"/>
              <a:gd name="connsiteY2" fmla="*/ 109492 h 446376"/>
              <a:gd name="connsiteX3" fmla="*/ 12396 w 270758"/>
              <a:gd name="connsiteY3" fmla="*/ 169650 h 446376"/>
              <a:gd name="connsiteX4" fmla="*/ 12396 w 270758"/>
              <a:gd name="connsiteY4" fmla="*/ 277934 h 446376"/>
              <a:gd name="connsiteX5" fmla="*/ 24428 w 270758"/>
              <a:gd name="connsiteY5" fmla="*/ 422313 h 446376"/>
              <a:gd name="connsiteX6" fmla="*/ 60523 w 270758"/>
              <a:gd name="connsiteY6" fmla="*/ 434345 h 446376"/>
              <a:gd name="connsiteX7" fmla="*/ 132712 w 270758"/>
              <a:gd name="connsiteY7" fmla="*/ 446376 h 446376"/>
              <a:gd name="connsiteX8" fmla="*/ 253028 w 270758"/>
              <a:gd name="connsiteY8" fmla="*/ 434345 h 446376"/>
              <a:gd name="connsiteX9" fmla="*/ 265060 w 270758"/>
              <a:gd name="connsiteY9" fmla="*/ 398250 h 446376"/>
              <a:gd name="connsiteX10" fmla="*/ 253028 w 270758"/>
              <a:gd name="connsiteY10" fmla="*/ 314029 h 446376"/>
              <a:gd name="connsiteX11" fmla="*/ 192870 w 270758"/>
              <a:gd name="connsiteY11" fmla="*/ 1208 h 446376"/>
              <a:gd name="connsiteX12" fmla="*/ 120681 w 270758"/>
              <a:gd name="connsiteY12" fmla="*/ 13239 h 4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758" h="446376">
                <a:moveTo>
                  <a:pt x="120681" y="13239"/>
                </a:moveTo>
                <a:cubicBezTo>
                  <a:pt x="100628" y="25270"/>
                  <a:pt x="86164" y="51620"/>
                  <a:pt x="72554" y="73397"/>
                </a:cubicBezTo>
                <a:cubicBezTo>
                  <a:pt x="65832" y="84152"/>
                  <a:pt x="66195" y="98148"/>
                  <a:pt x="60523" y="109492"/>
                </a:cubicBezTo>
                <a:cubicBezTo>
                  <a:pt x="45345" y="139849"/>
                  <a:pt x="34779" y="147268"/>
                  <a:pt x="12396" y="169650"/>
                </a:cubicBezTo>
                <a:cubicBezTo>
                  <a:pt x="-9183" y="234392"/>
                  <a:pt x="1809" y="182649"/>
                  <a:pt x="12396" y="277934"/>
                </a:cubicBezTo>
                <a:cubicBezTo>
                  <a:pt x="17729" y="325932"/>
                  <a:pt x="10226" y="376155"/>
                  <a:pt x="24428" y="422313"/>
                </a:cubicBezTo>
                <a:cubicBezTo>
                  <a:pt x="28158" y="434435"/>
                  <a:pt x="48142" y="431594"/>
                  <a:pt x="60523" y="434345"/>
                </a:cubicBezTo>
                <a:cubicBezTo>
                  <a:pt x="84337" y="439637"/>
                  <a:pt x="108649" y="442366"/>
                  <a:pt x="132712" y="446376"/>
                </a:cubicBezTo>
                <a:cubicBezTo>
                  <a:pt x="172817" y="442366"/>
                  <a:pt x="215149" y="448119"/>
                  <a:pt x="253028" y="434345"/>
                </a:cubicBezTo>
                <a:cubicBezTo>
                  <a:pt x="264947" y="430011"/>
                  <a:pt x="265060" y="410933"/>
                  <a:pt x="265060" y="398250"/>
                </a:cubicBezTo>
                <a:cubicBezTo>
                  <a:pt x="265060" y="369891"/>
                  <a:pt x="257039" y="342103"/>
                  <a:pt x="253028" y="314029"/>
                </a:cubicBezTo>
                <a:cubicBezTo>
                  <a:pt x="246767" y="163782"/>
                  <a:pt x="325948" y="39230"/>
                  <a:pt x="192870" y="1208"/>
                </a:cubicBezTo>
                <a:cubicBezTo>
                  <a:pt x="181301" y="-2097"/>
                  <a:pt x="140734" y="1208"/>
                  <a:pt x="120681" y="132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457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27" name="2 Marcador de contenido"/>
          <p:cNvSpPr txBox="1">
            <a:spLocks/>
          </p:cNvSpPr>
          <p:nvPr/>
        </p:nvSpPr>
        <p:spPr>
          <a:xfrm>
            <a:off x="8785058" y="-6016"/>
            <a:ext cx="3276601" cy="2033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C" sz="2400" dirty="0"/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>
          <a:xfrm>
            <a:off x="111097" y="2424684"/>
            <a:ext cx="5556104" cy="3398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dirty="0" smtClean="0"/>
              <a:t>En este sentido una vez recabada la documentación correspondiente a la aprobación vial se detecta que el Informe Técnico remitido por la Dirección de Planificación a la Comisión de Uso de Suelo, No consta la calle </a:t>
            </a:r>
            <a:r>
              <a:rPr lang="es-EC" sz="2000" dirty="0" smtClean="0">
                <a:solidFill>
                  <a:schemeClr val="accent1">
                    <a:lumMod val="75000"/>
                  </a:schemeClr>
                </a:solidFill>
              </a:rPr>
              <a:t>Juan Bustamante </a:t>
            </a:r>
            <a:r>
              <a:rPr lang="es-EC" sz="2000" dirty="0" smtClean="0"/>
              <a:t>Pero si la </a:t>
            </a:r>
            <a:r>
              <a:rPr lang="es-EC" sz="2000" dirty="0" smtClean="0">
                <a:solidFill>
                  <a:srgbClr val="FF0000"/>
                </a:solidFill>
              </a:rPr>
              <a:t>“Calle A”</a:t>
            </a:r>
            <a:r>
              <a:rPr lang="es-EC" sz="2000" dirty="0" smtClean="0"/>
              <a:t> continuación de la </a:t>
            </a:r>
            <a:r>
              <a:rPr lang="es-EC" sz="2000" dirty="0" smtClean="0">
                <a:solidFill>
                  <a:srgbClr val="0070C0"/>
                </a:solidFill>
              </a:rPr>
              <a:t>Calle Juan Campuzano</a:t>
            </a:r>
            <a:r>
              <a:rPr lang="es-EC" sz="2000" dirty="0" smtClean="0"/>
              <a:t>, lo que conllevo a que la Comisión de Uso de Suelo también omita hacer constar la Calle Juan Bustamante y en la Resolución  No. SG 0190 no conste el texto antes mencionado.</a:t>
            </a:r>
            <a:endParaRPr lang="es-EC" sz="2000" dirty="0">
              <a:solidFill>
                <a:srgbClr val="0070C0"/>
              </a:solidFill>
            </a:endParaRPr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>
          <a:xfrm>
            <a:off x="184262" y="265718"/>
            <a:ext cx="11719683" cy="1252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dirty="0" smtClean="0"/>
              <a:t>Con fecha 30 de Agosto del 2007 la Comisión de Uso de Suelo, aprueba el correspondiente trazado vial mediante informe </a:t>
            </a:r>
            <a:r>
              <a:rPr lang="es-EC" sz="2000" dirty="0" smtClean="0">
                <a:solidFill>
                  <a:srgbClr val="0070C0"/>
                </a:solidFill>
              </a:rPr>
              <a:t>IC-2007-427</a:t>
            </a:r>
            <a:r>
              <a:rPr lang="es-EC" sz="2000" dirty="0" smtClean="0"/>
              <a:t>, con la finalidad de completar la trama vial para mejorar la circulación vehicular y peatonal y así facilitar la dotación de obras de infraestructura Sanitaria al Sector</a:t>
            </a:r>
            <a:endParaRPr lang="es-EC" sz="2000" dirty="0">
              <a:solidFill>
                <a:srgbClr val="0070C0"/>
              </a:solidFill>
            </a:endParaRPr>
          </a:p>
        </p:txBody>
      </p:sp>
      <p:sp>
        <p:nvSpPr>
          <p:cNvPr id="31" name="2 Marcador de contenido"/>
          <p:cNvSpPr txBox="1">
            <a:spLocks/>
          </p:cNvSpPr>
          <p:nvPr/>
        </p:nvSpPr>
        <p:spPr>
          <a:xfrm>
            <a:off x="195133" y="1400966"/>
            <a:ext cx="5530738" cy="1252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dirty="0" smtClean="0"/>
              <a:t>El error de forma involuntario, se lo evidencia una vez que el Propietario del predio No.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</a:rPr>
              <a:t>398957</a:t>
            </a:r>
            <a:r>
              <a:rPr lang="es-EC" sz="2000" dirty="0" smtClean="0"/>
              <a:t>, solicita el correspondiente replanteo vial  </a:t>
            </a:r>
            <a:endParaRPr lang="es-EC" sz="2000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5" t="3869" r="4619" b="32271"/>
          <a:stretch/>
        </p:blipFill>
        <p:spPr>
          <a:xfrm rot="16200000">
            <a:off x="6568422" y="722636"/>
            <a:ext cx="4636190" cy="6092317"/>
          </a:xfrm>
          <a:prstGeom prst="rect">
            <a:avLst/>
          </a:prstGeom>
        </p:spPr>
      </p:pic>
      <p:sp>
        <p:nvSpPr>
          <p:cNvPr id="6" name="Forma libre 5"/>
          <p:cNvSpPr/>
          <p:nvPr/>
        </p:nvSpPr>
        <p:spPr>
          <a:xfrm>
            <a:off x="9408695" y="3284528"/>
            <a:ext cx="782052" cy="1119030"/>
          </a:xfrm>
          <a:custGeom>
            <a:avLst/>
            <a:gdLst>
              <a:gd name="connsiteX0" fmla="*/ 433137 w 782052"/>
              <a:gd name="connsiteY0" fmla="*/ 93 h 1119030"/>
              <a:gd name="connsiteX1" fmla="*/ 372979 w 782052"/>
              <a:gd name="connsiteY1" fmla="*/ 48219 h 1119030"/>
              <a:gd name="connsiteX2" fmla="*/ 360947 w 782052"/>
              <a:gd name="connsiteY2" fmla="*/ 84314 h 1119030"/>
              <a:gd name="connsiteX3" fmla="*/ 312821 w 782052"/>
              <a:gd name="connsiteY3" fmla="*/ 156504 h 1119030"/>
              <a:gd name="connsiteX4" fmla="*/ 288758 w 782052"/>
              <a:gd name="connsiteY4" fmla="*/ 192598 h 1119030"/>
              <a:gd name="connsiteX5" fmla="*/ 264694 w 782052"/>
              <a:gd name="connsiteY5" fmla="*/ 228693 h 1119030"/>
              <a:gd name="connsiteX6" fmla="*/ 252663 w 782052"/>
              <a:gd name="connsiteY6" fmla="*/ 264788 h 1119030"/>
              <a:gd name="connsiteX7" fmla="*/ 180473 w 782052"/>
              <a:gd name="connsiteY7" fmla="*/ 361040 h 1119030"/>
              <a:gd name="connsiteX8" fmla="*/ 120316 w 782052"/>
              <a:gd name="connsiteY8" fmla="*/ 469325 h 1119030"/>
              <a:gd name="connsiteX9" fmla="*/ 48126 w 782052"/>
              <a:gd name="connsiteY9" fmla="*/ 565577 h 1119030"/>
              <a:gd name="connsiteX10" fmla="*/ 12031 w 782052"/>
              <a:gd name="connsiteY10" fmla="*/ 673861 h 1119030"/>
              <a:gd name="connsiteX11" fmla="*/ 0 w 782052"/>
              <a:gd name="connsiteY11" fmla="*/ 709956 h 1119030"/>
              <a:gd name="connsiteX12" fmla="*/ 12031 w 782052"/>
              <a:gd name="connsiteY12" fmla="*/ 950588 h 1119030"/>
              <a:gd name="connsiteX13" fmla="*/ 36094 w 782052"/>
              <a:gd name="connsiteY13" fmla="*/ 986683 h 1119030"/>
              <a:gd name="connsiteX14" fmla="*/ 120316 w 782052"/>
              <a:gd name="connsiteY14" fmla="*/ 1022777 h 1119030"/>
              <a:gd name="connsiteX15" fmla="*/ 168442 w 782052"/>
              <a:gd name="connsiteY15" fmla="*/ 1046840 h 1119030"/>
              <a:gd name="connsiteX16" fmla="*/ 204537 w 782052"/>
              <a:gd name="connsiteY16" fmla="*/ 1058872 h 1119030"/>
              <a:gd name="connsiteX17" fmla="*/ 240631 w 782052"/>
              <a:gd name="connsiteY17" fmla="*/ 1082935 h 1119030"/>
              <a:gd name="connsiteX18" fmla="*/ 288758 w 782052"/>
              <a:gd name="connsiteY18" fmla="*/ 1094967 h 1119030"/>
              <a:gd name="connsiteX19" fmla="*/ 445168 w 782052"/>
              <a:gd name="connsiteY19" fmla="*/ 1119030 h 1119030"/>
              <a:gd name="connsiteX20" fmla="*/ 601579 w 782052"/>
              <a:gd name="connsiteY20" fmla="*/ 1106998 h 1119030"/>
              <a:gd name="connsiteX21" fmla="*/ 661737 w 782052"/>
              <a:gd name="connsiteY21" fmla="*/ 1058872 h 1119030"/>
              <a:gd name="connsiteX22" fmla="*/ 697831 w 782052"/>
              <a:gd name="connsiteY22" fmla="*/ 1034809 h 1119030"/>
              <a:gd name="connsiteX23" fmla="*/ 733926 w 782052"/>
              <a:gd name="connsiteY23" fmla="*/ 998714 h 1119030"/>
              <a:gd name="connsiteX24" fmla="*/ 782052 w 782052"/>
              <a:gd name="connsiteY24" fmla="*/ 926525 h 1119030"/>
              <a:gd name="connsiteX25" fmla="*/ 770021 w 782052"/>
              <a:gd name="connsiteY25" fmla="*/ 385104 h 1119030"/>
              <a:gd name="connsiteX26" fmla="*/ 757989 w 782052"/>
              <a:gd name="connsiteY26" fmla="*/ 288851 h 1119030"/>
              <a:gd name="connsiteX27" fmla="*/ 745958 w 782052"/>
              <a:gd name="connsiteY27" fmla="*/ 180567 h 1119030"/>
              <a:gd name="connsiteX28" fmla="*/ 733926 w 782052"/>
              <a:gd name="connsiteY28" fmla="*/ 96346 h 1119030"/>
              <a:gd name="connsiteX29" fmla="*/ 673768 w 782052"/>
              <a:gd name="connsiteY29" fmla="*/ 84314 h 1119030"/>
              <a:gd name="connsiteX30" fmla="*/ 541421 w 782052"/>
              <a:gd name="connsiteY30" fmla="*/ 60251 h 1119030"/>
              <a:gd name="connsiteX31" fmla="*/ 433137 w 782052"/>
              <a:gd name="connsiteY31" fmla="*/ 93 h 11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82052" h="1119030">
                <a:moveTo>
                  <a:pt x="433137" y="93"/>
                </a:moveTo>
                <a:cubicBezTo>
                  <a:pt x="405063" y="-1912"/>
                  <a:pt x="389691" y="28721"/>
                  <a:pt x="372979" y="48219"/>
                </a:cubicBezTo>
                <a:cubicBezTo>
                  <a:pt x="364725" y="57848"/>
                  <a:pt x="367106" y="73227"/>
                  <a:pt x="360947" y="84314"/>
                </a:cubicBezTo>
                <a:cubicBezTo>
                  <a:pt x="346902" y="109595"/>
                  <a:pt x="328863" y="132441"/>
                  <a:pt x="312821" y="156504"/>
                </a:cubicBezTo>
                <a:lnTo>
                  <a:pt x="288758" y="192598"/>
                </a:lnTo>
                <a:lnTo>
                  <a:pt x="264694" y="228693"/>
                </a:lnTo>
                <a:cubicBezTo>
                  <a:pt x="260684" y="240725"/>
                  <a:pt x="258822" y="253702"/>
                  <a:pt x="252663" y="264788"/>
                </a:cubicBezTo>
                <a:cubicBezTo>
                  <a:pt x="218651" y="326010"/>
                  <a:pt x="216983" y="324532"/>
                  <a:pt x="180473" y="361040"/>
                </a:cubicBezTo>
                <a:cubicBezTo>
                  <a:pt x="165345" y="406428"/>
                  <a:pt x="161686" y="427956"/>
                  <a:pt x="120316" y="469325"/>
                </a:cubicBezTo>
                <a:cubicBezTo>
                  <a:pt x="91811" y="497829"/>
                  <a:pt x="61731" y="524761"/>
                  <a:pt x="48126" y="565577"/>
                </a:cubicBezTo>
                <a:lnTo>
                  <a:pt x="12031" y="673861"/>
                </a:lnTo>
                <a:lnTo>
                  <a:pt x="0" y="709956"/>
                </a:lnTo>
                <a:cubicBezTo>
                  <a:pt x="4010" y="790167"/>
                  <a:pt x="1644" y="870952"/>
                  <a:pt x="12031" y="950588"/>
                </a:cubicBezTo>
                <a:cubicBezTo>
                  <a:pt x="13901" y="964927"/>
                  <a:pt x="24985" y="977426"/>
                  <a:pt x="36094" y="986683"/>
                </a:cubicBezTo>
                <a:cubicBezTo>
                  <a:pt x="64263" y="1010157"/>
                  <a:pt x="89339" y="1009501"/>
                  <a:pt x="120316" y="1022777"/>
                </a:cubicBezTo>
                <a:cubicBezTo>
                  <a:pt x="136801" y="1029842"/>
                  <a:pt x="151957" y="1039775"/>
                  <a:pt x="168442" y="1046840"/>
                </a:cubicBezTo>
                <a:cubicBezTo>
                  <a:pt x="180099" y="1051836"/>
                  <a:pt x="193193" y="1053200"/>
                  <a:pt x="204537" y="1058872"/>
                </a:cubicBezTo>
                <a:cubicBezTo>
                  <a:pt x="217470" y="1065339"/>
                  <a:pt x="227340" y="1077239"/>
                  <a:pt x="240631" y="1082935"/>
                </a:cubicBezTo>
                <a:cubicBezTo>
                  <a:pt x="255830" y="1089449"/>
                  <a:pt x="272858" y="1090424"/>
                  <a:pt x="288758" y="1094967"/>
                </a:cubicBezTo>
                <a:cubicBezTo>
                  <a:pt x="382146" y="1121649"/>
                  <a:pt x="251668" y="1099679"/>
                  <a:pt x="445168" y="1119030"/>
                </a:cubicBezTo>
                <a:cubicBezTo>
                  <a:pt x="497305" y="1115019"/>
                  <a:pt x="550184" y="1116635"/>
                  <a:pt x="601579" y="1106998"/>
                </a:cubicBezTo>
                <a:cubicBezTo>
                  <a:pt x="625760" y="1102464"/>
                  <a:pt x="644198" y="1072903"/>
                  <a:pt x="661737" y="1058872"/>
                </a:cubicBezTo>
                <a:cubicBezTo>
                  <a:pt x="673028" y="1049839"/>
                  <a:pt x="686723" y="1044066"/>
                  <a:pt x="697831" y="1034809"/>
                </a:cubicBezTo>
                <a:cubicBezTo>
                  <a:pt x="710903" y="1023916"/>
                  <a:pt x="723480" y="1012145"/>
                  <a:pt x="733926" y="998714"/>
                </a:cubicBezTo>
                <a:cubicBezTo>
                  <a:pt x="751681" y="975886"/>
                  <a:pt x="782052" y="926525"/>
                  <a:pt x="782052" y="926525"/>
                </a:cubicBezTo>
                <a:cubicBezTo>
                  <a:pt x="778042" y="746051"/>
                  <a:pt x="776828" y="565494"/>
                  <a:pt x="770021" y="385104"/>
                </a:cubicBezTo>
                <a:cubicBezTo>
                  <a:pt x="768802" y="352793"/>
                  <a:pt x="761767" y="320964"/>
                  <a:pt x="757989" y="288851"/>
                </a:cubicBezTo>
                <a:cubicBezTo>
                  <a:pt x="753746" y="252783"/>
                  <a:pt x="750463" y="216603"/>
                  <a:pt x="745958" y="180567"/>
                </a:cubicBezTo>
                <a:cubicBezTo>
                  <a:pt x="742441" y="152427"/>
                  <a:pt x="750941" y="119033"/>
                  <a:pt x="733926" y="96346"/>
                </a:cubicBezTo>
                <a:cubicBezTo>
                  <a:pt x="721656" y="79986"/>
                  <a:pt x="693940" y="87676"/>
                  <a:pt x="673768" y="84314"/>
                </a:cubicBezTo>
                <a:cubicBezTo>
                  <a:pt x="544434" y="62759"/>
                  <a:pt x="633819" y="83351"/>
                  <a:pt x="541421" y="60251"/>
                </a:cubicBezTo>
                <a:cubicBezTo>
                  <a:pt x="465894" y="9900"/>
                  <a:pt x="461211" y="2098"/>
                  <a:pt x="433137" y="9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9514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457</Words>
  <Application>Microsoft Office PowerPoint</Application>
  <PresentationFormat>Panorámica</PresentationFormat>
  <Paragraphs>31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Edison Renan Cuaical Cevallos</cp:lastModifiedBy>
  <cp:revision>26</cp:revision>
  <cp:lastPrinted>2019-07-04T16:37:13Z</cp:lastPrinted>
  <dcterms:created xsi:type="dcterms:W3CDTF">2019-05-28T19:57:24Z</dcterms:created>
  <dcterms:modified xsi:type="dcterms:W3CDTF">2019-07-08T13:57:38Z</dcterms:modified>
</cp:coreProperties>
</file>