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2" r:id="rId3"/>
    <p:sldId id="276" r:id="rId4"/>
    <p:sldId id="273" r:id="rId5"/>
    <p:sldId id="274" r:id="rId6"/>
    <p:sldId id="275" r:id="rId7"/>
    <p:sldId id="279" r:id="rId8"/>
    <p:sldId id="277" r:id="rId9"/>
    <p:sldId id="281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EFE7"/>
    <a:srgbClr val="0000FF"/>
    <a:srgbClr val="00FF00"/>
    <a:srgbClr val="FFFF00"/>
    <a:srgbClr val="0AD1E6"/>
    <a:srgbClr val="ACD355"/>
    <a:srgbClr val="97D256"/>
    <a:srgbClr val="FFFF66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9BDF-8E72-447D-BCB9-EB46DACA642D}" type="datetimeFigureOut">
              <a:rPr lang="en-US" smtClean="0"/>
              <a:t>08-Jul-19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FFF0-511C-4BA7-AB89-84B1AF89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9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9BDF-8E72-447D-BCB9-EB46DACA642D}" type="datetimeFigureOut">
              <a:rPr lang="en-US" smtClean="0"/>
              <a:t>08-Jul-19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FFF0-511C-4BA7-AB89-84B1AF89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9BDF-8E72-447D-BCB9-EB46DACA642D}" type="datetimeFigureOut">
              <a:rPr lang="en-US" smtClean="0"/>
              <a:t>08-Jul-19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FFF0-511C-4BA7-AB89-84B1AF89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9BDF-8E72-447D-BCB9-EB46DACA642D}" type="datetimeFigureOut">
              <a:rPr lang="en-US" smtClean="0"/>
              <a:t>08-Jul-19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FFF0-511C-4BA7-AB89-84B1AF89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87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9BDF-8E72-447D-BCB9-EB46DACA642D}" type="datetimeFigureOut">
              <a:rPr lang="en-US" smtClean="0"/>
              <a:t>08-Jul-19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FFF0-511C-4BA7-AB89-84B1AF89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7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9BDF-8E72-447D-BCB9-EB46DACA642D}" type="datetimeFigureOut">
              <a:rPr lang="en-US" smtClean="0"/>
              <a:t>08-Jul-19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FFF0-511C-4BA7-AB89-84B1AF89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13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9BDF-8E72-447D-BCB9-EB46DACA642D}" type="datetimeFigureOut">
              <a:rPr lang="en-US" smtClean="0"/>
              <a:t>08-Jul-19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FFF0-511C-4BA7-AB89-84B1AF89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4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9BDF-8E72-447D-BCB9-EB46DACA642D}" type="datetimeFigureOut">
              <a:rPr lang="en-US" smtClean="0"/>
              <a:t>08-Jul-19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FFF0-511C-4BA7-AB89-84B1AF89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85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9BDF-8E72-447D-BCB9-EB46DACA642D}" type="datetimeFigureOut">
              <a:rPr lang="en-US" smtClean="0"/>
              <a:t>08-Jul-19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FFF0-511C-4BA7-AB89-84B1AF89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66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9BDF-8E72-447D-BCB9-EB46DACA642D}" type="datetimeFigureOut">
              <a:rPr lang="en-US" smtClean="0"/>
              <a:t>08-Jul-19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FFF0-511C-4BA7-AB89-84B1AF89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61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9BDF-8E72-447D-BCB9-EB46DACA642D}" type="datetimeFigureOut">
              <a:rPr lang="en-US" smtClean="0"/>
              <a:t>08-Jul-19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FFF0-511C-4BA7-AB89-84B1AF89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5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A9BDF-8E72-447D-BCB9-EB46DACA642D}" type="datetimeFigureOut">
              <a:rPr lang="en-US" smtClean="0"/>
              <a:t>08-Jul-19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6FFF0-511C-4BA7-AB89-84B1AF89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3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8" y="1370190"/>
            <a:ext cx="12198876" cy="5283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7B8E6-C44D-48C1-84EF-D020CC55F528}"/>
              </a:ext>
            </a:extLst>
          </p:cNvPr>
          <p:cNvSpPr txBox="1"/>
          <p:nvPr/>
        </p:nvSpPr>
        <p:spPr>
          <a:xfrm>
            <a:off x="5058775" y="5501156"/>
            <a:ext cx="1830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solidFill>
                  <a:srgbClr val="FFC000"/>
                </a:solidFill>
              </a:rPr>
              <a:t>PREDIO 247317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1A08FD-D52D-4B27-9391-368ADFAAADCB}"/>
              </a:ext>
            </a:extLst>
          </p:cNvPr>
          <p:cNvCxnSpPr>
            <a:cxnSpLocks/>
          </p:cNvCxnSpPr>
          <p:nvPr/>
        </p:nvCxnSpPr>
        <p:spPr>
          <a:xfrm flipV="1">
            <a:off x="4347948" y="4368203"/>
            <a:ext cx="0" cy="508001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3E94D6-FFBA-430A-82D2-3D587844CF36}"/>
              </a:ext>
            </a:extLst>
          </p:cNvPr>
          <p:cNvCxnSpPr>
            <a:cxnSpLocks/>
          </p:cNvCxnSpPr>
          <p:nvPr/>
        </p:nvCxnSpPr>
        <p:spPr>
          <a:xfrm flipV="1">
            <a:off x="6876473" y="3860202"/>
            <a:ext cx="0" cy="508001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11D69B5-BD34-4C08-BA70-84EA971682FC}"/>
              </a:ext>
            </a:extLst>
          </p:cNvPr>
          <p:cNvSpPr txBox="1"/>
          <p:nvPr/>
        </p:nvSpPr>
        <p:spPr>
          <a:xfrm>
            <a:off x="2944830" y="3916102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solidFill>
                  <a:srgbClr val="FFC000"/>
                </a:solidFill>
              </a:rPr>
              <a:t>LMU 2018-247317-01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B04EB-8921-440F-918F-B502845CF32F}"/>
              </a:ext>
            </a:extLst>
          </p:cNvPr>
          <p:cNvSpPr txBox="1"/>
          <p:nvPr/>
        </p:nvSpPr>
        <p:spPr>
          <a:xfrm>
            <a:off x="5856154" y="3505438"/>
            <a:ext cx="1939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solidFill>
                  <a:srgbClr val="FFC000"/>
                </a:solidFill>
              </a:rPr>
              <a:t>LIC 05-247317-2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0DCC4B-36F8-42C3-85A1-23D80B59131C}"/>
              </a:ext>
            </a:extLst>
          </p:cNvPr>
          <p:cNvSpPr txBox="1"/>
          <p:nvPr/>
        </p:nvSpPr>
        <p:spPr>
          <a:xfrm rot="21274334">
            <a:off x="5678955" y="4381377"/>
            <a:ext cx="1733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FF00"/>
                </a:solidFill>
              </a:rPr>
              <a:t>DE LOS OLIVOS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D778993-6A7B-4AF1-8AF1-D1634D9A2C18}"/>
              </a:ext>
            </a:extLst>
          </p:cNvPr>
          <p:cNvSpPr txBox="1"/>
          <p:nvPr/>
        </p:nvSpPr>
        <p:spPr>
          <a:xfrm rot="21414549">
            <a:off x="8083522" y="5273586"/>
            <a:ext cx="217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FF00"/>
                </a:solidFill>
              </a:rPr>
              <a:t>FRANCISCO ROBLES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88D63CC-C926-43F2-94BB-DDAD889CA749}"/>
              </a:ext>
            </a:extLst>
          </p:cNvPr>
          <p:cNvSpPr txBox="1"/>
          <p:nvPr/>
        </p:nvSpPr>
        <p:spPr>
          <a:xfrm rot="15534810">
            <a:off x="6339026" y="5676167"/>
            <a:ext cx="168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FF00"/>
                </a:solidFill>
              </a:rPr>
              <a:t>JACARANDÁ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661A9DD-411B-41CD-B7F2-4CA422A61729}"/>
              </a:ext>
            </a:extLst>
          </p:cNvPr>
          <p:cNvSpPr txBox="1"/>
          <p:nvPr/>
        </p:nvSpPr>
        <p:spPr>
          <a:xfrm rot="17239486">
            <a:off x="3491098" y="5858765"/>
            <a:ext cx="104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FF00"/>
                </a:solidFill>
              </a:rPr>
              <a:t>ROSALES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A6B2396-2462-46B4-BDDD-E97483698C9D}"/>
              </a:ext>
            </a:extLst>
          </p:cNvPr>
          <p:cNvSpPr txBox="1"/>
          <p:nvPr/>
        </p:nvSpPr>
        <p:spPr>
          <a:xfrm rot="19735204">
            <a:off x="345502" y="5380565"/>
            <a:ext cx="2421733" cy="40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FF00"/>
                </a:solidFill>
              </a:rPr>
              <a:t>CAMILO GALLEGOS</a:t>
            </a:r>
            <a:endParaRPr lang="en-US" sz="2000" b="1" dirty="0">
              <a:solidFill>
                <a:srgbClr val="00FF0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532166E-3DD2-44F4-B152-7D88E5742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5" y="568548"/>
            <a:ext cx="11863324" cy="518414"/>
          </a:xfrm>
        </p:spPr>
        <p:txBody>
          <a:bodyPr>
            <a:noAutofit/>
          </a:bodyPr>
          <a:lstStyle/>
          <a:p>
            <a:pPr algn="ctr"/>
            <a:r>
              <a:rPr lang="es-EC" sz="3600" b="1" dirty="0"/>
              <a:t>SOLICITUD DE </a:t>
            </a:r>
            <a:r>
              <a:rPr lang="es-EC" sz="3600" b="1" dirty="0" smtClean="0"/>
              <a:t>MODIFICACIÓN</a:t>
            </a:r>
            <a:r>
              <a:rPr lang="es-EC" sz="3600" b="1" dirty="0"/>
              <a:t/>
            </a:r>
            <a:br>
              <a:rPr lang="es-EC" sz="3600" b="1" dirty="0"/>
            </a:br>
            <a:r>
              <a:rPr lang="es-EC" sz="3600" b="1" dirty="0"/>
              <a:t>PLAN </a:t>
            </a:r>
            <a:r>
              <a:rPr lang="es-EC" sz="3600" b="1" dirty="0" smtClean="0"/>
              <a:t>PARCIAL CALDERÓN ORDENANZA 205 EN PREDIO 247317 </a:t>
            </a:r>
            <a:endParaRPr lang="es-EC" sz="3600" b="1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3E94D6-FFBA-430A-82D2-3D587844CF36}"/>
              </a:ext>
            </a:extLst>
          </p:cNvPr>
          <p:cNvCxnSpPr>
            <a:cxnSpLocks/>
          </p:cNvCxnSpPr>
          <p:nvPr/>
        </p:nvCxnSpPr>
        <p:spPr>
          <a:xfrm flipV="1">
            <a:off x="11457616" y="3757219"/>
            <a:ext cx="516545" cy="10077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2"/>
          <p:cNvSpPr txBox="1"/>
          <p:nvPr/>
        </p:nvSpPr>
        <p:spPr>
          <a:xfrm>
            <a:off x="11383034" y="3240088"/>
            <a:ext cx="572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0000FF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N</a:t>
            </a:r>
            <a:endParaRPr lang="en-US" sz="2000" b="1" dirty="0">
              <a:solidFill>
                <a:srgbClr val="0000FF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1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6FE80-41F4-4166-9931-D36FE4E94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74" y="709206"/>
            <a:ext cx="4386943" cy="995952"/>
          </a:xfrm>
        </p:spPr>
        <p:txBody>
          <a:bodyPr/>
          <a:lstStyle/>
          <a:p>
            <a:r>
              <a:rPr lang="es-EC" dirty="0"/>
              <a:t>ESCALINATA EXISTENTE MARÍA AUGUSTA URRUTIA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Picture 2" descr="https://attachment.outlook.live.net/owa/soniacostales@hotmail.com/service.svc/s/GetAttachmentThumbnail?id=AQMkADAwATE2MTAwAC04NDc3AC1hMzliLTAwAi0wMAoARgAAAxENtCAUbodHp4AwjMHyWZAHAOsOl9MPne1MivoJ2%2B8HHv8AAAIBDAAAAEpw%2FqrEJaVAqlthD3btpK0AAe2f9IUAAAABEgAQAKd3gJ1Tf8JJkZRSFDJ3h%2Bc%3D&amp;thumbnailType=2&amp;owa=outlook.live.com&amp;scriptVer=2019031801.05&amp;isc=1&amp;X-OWA-CANARY=vEFbiaOWCkKOMgMP-JGP8vBSvkg5ttYYY1_yYsiW95xnzTlWSkwmIOdOzTKzVfCTDh4DObvhnDk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TAzNjgtMjIyMjQzMzE3OVwiLFwicHVpZFwiOlwiMzg4MTI5ODI3MDM4MTA3XCIsXCJvaWRcIjpcIjAwMDE2MTAwLTg0NzctYTM5Yi0wMDAwLTAwMDAwMDAwMDAwMFwiLFwic2NvcGVcIjpcIk93YURvd25sb2FkXCJ9IiwibmJmIjoxNTU0MDc4MzkyLCJleHAiOjE1NTQwNzg5OTIsImlzcyI6IjAwMDAwMDAyLTAwMDAtMGZmMS1jZTAwLTAwMDAwMDAwMDAwMEA4NGRmOWU3Zi1lOWY2LTQwYWYtYjQzNS1hYWFhYWFhYWFhYWEiLCJhdWQiOiIwMDAwMDAwMi0wMDAwLTBmZjEtY2UwMC0wMDAwMDAwMDAwMDAvYXR0YWNobWVudC5vdXRsb29rLmxpdmUubmV0QDg0ZGY5ZTdmLWU5ZjYtNDBhZi1iNDM1LWFhYWFhYWFhYWFhYSJ9.qTtqJbHtODgEvm86gEYn0tdGUABo5sOktJDfPQZ8aah3zq2OzlJDFwoq2Pucjllsr2hjc5HW-s95j50X_oUp3eT86PoeGyAuCcdKX_hzEZursNOm_S1Nr9voj-L95EgqaKpUT9W57YSX6filH0lP2jhXHsr4ALpTrCji19Dz9oHtI7nJMOJOL7u3OD7vzaxCYOOAjeGaaSyIoehOTogiVe4votZtjT_JPKzDuENANP-w7Y42y77mXeXagfityxZFYVybtNPe54yVPOGQq6bVVc9AM9u41cwf-iJoMEQ7skjoAJb3GgiIVNX-HPRMXx8tV1lI13ScjmSU9YbTePew7w&amp;animation=true">
            <a:extLst>
              <a:ext uri="{FF2B5EF4-FFF2-40B4-BE49-F238E27FC236}">
                <a16:creationId xmlns:a16="http://schemas.microsoft.com/office/drawing/2014/main" id="{95CCB936-7E1C-4CDF-8CE1-3077ECD3B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58" y="139175"/>
            <a:ext cx="4934737" cy="657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C72BBE-D4F8-41F6-BD07-CE65962D6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31" y="2469927"/>
            <a:ext cx="6693106" cy="36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82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32" y="983714"/>
            <a:ext cx="7658792" cy="574031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089480" y="4177949"/>
            <a:ext cx="2202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ROSALES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 flipH="1" flipV="1">
            <a:off x="7913225" y="4483393"/>
            <a:ext cx="1111627" cy="33110"/>
          </a:xfrm>
          <a:prstGeom prst="line">
            <a:avLst/>
          </a:prstGeom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3852097" y="4150119"/>
            <a:ext cx="3996500" cy="366384"/>
          </a:xfrm>
          <a:prstGeom prst="line">
            <a:avLst/>
          </a:prstGeom>
          <a:ln w="57150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560590" y="183495"/>
            <a:ext cx="58890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INTENCIONES VIALES INEJECUTABLES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VULNERAN </a:t>
            </a:r>
            <a:r>
              <a:rPr lang="es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DERECHOS 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ADQUIRIDOS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PENDIENTE SUPERIOR A LA TÉCNICAMENTE ACEPTABLE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453176" y="5537813"/>
            <a:ext cx="654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00"/>
                </a:solidFill>
              </a:rPr>
              <a:t>79 m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18" name="Conector recto de flecha 17"/>
          <p:cNvCxnSpPr/>
          <p:nvPr/>
        </p:nvCxnSpPr>
        <p:spPr>
          <a:xfrm flipH="1" flipV="1">
            <a:off x="8063345" y="4655127"/>
            <a:ext cx="514556" cy="921634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8723540" y="5816513"/>
            <a:ext cx="365940" cy="680517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6">
            <a:extLst>
              <a:ext uri="{FF2B5EF4-FFF2-40B4-BE49-F238E27FC236}">
                <a16:creationId xmlns:a16="http://schemas.microsoft.com/office/drawing/2014/main" id="{5B020FD9-3B95-4F6A-8A74-73267A110403}"/>
              </a:ext>
            </a:extLst>
          </p:cNvPr>
          <p:cNvCxnSpPr>
            <a:cxnSpLocks/>
          </p:cNvCxnSpPr>
          <p:nvPr/>
        </p:nvCxnSpPr>
        <p:spPr>
          <a:xfrm flipH="1" flipV="1">
            <a:off x="6589225" y="2383693"/>
            <a:ext cx="1349536" cy="138796"/>
          </a:xfrm>
          <a:prstGeom prst="line">
            <a:avLst/>
          </a:prstGeom>
          <a:ln w="57150" cap="flat" cmpd="sng" algn="ctr">
            <a:solidFill>
              <a:srgbClr val="4FEFE7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CuadroTexto 1">
            <a:extLst>
              <a:ext uri="{FF2B5EF4-FFF2-40B4-BE49-F238E27FC236}">
                <a16:creationId xmlns:a16="http://schemas.microsoft.com/office/drawing/2014/main" id="{F78E82F4-2A9A-4385-948E-52D544DBAA03}"/>
              </a:ext>
            </a:extLst>
          </p:cNvPr>
          <p:cNvSpPr txBox="1"/>
          <p:nvPr/>
        </p:nvSpPr>
        <p:spPr>
          <a:xfrm>
            <a:off x="7665170" y="2192235"/>
            <a:ext cx="167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>
                <a:solidFill>
                  <a:srgbClr val="4FEF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ESCALINATA EXISTENTE</a:t>
            </a:r>
            <a:endParaRPr lang="en-US" sz="1600" b="1" dirty="0">
              <a:solidFill>
                <a:srgbClr val="4FEF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F0248D3-F789-4ED9-94BD-59F86F27F97B}"/>
              </a:ext>
            </a:extLst>
          </p:cNvPr>
          <p:cNvSpPr txBox="1"/>
          <p:nvPr/>
        </p:nvSpPr>
        <p:spPr>
          <a:xfrm>
            <a:off x="8575408" y="2978371"/>
            <a:ext cx="1495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JACARANDÁ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1C189C5-9E08-498D-93FE-08470C90B322}"/>
              </a:ext>
            </a:extLst>
          </p:cNvPr>
          <p:cNvCxnSpPr/>
          <p:nvPr/>
        </p:nvCxnSpPr>
        <p:spPr>
          <a:xfrm flipH="1" flipV="1">
            <a:off x="7325257" y="3074508"/>
            <a:ext cx="1175936" cy="73140"/>
          </a:xfrm>
          <a:prstGeom prst="line">
            <a:avLst/>
          </a:prstGeom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4BCB69BE-5878-4677-8EB2-A1BA13EE9288}"/>
              </a:ext>
            </a:extLst>
          </p:cNvPr>
          <p:cNvCxnSpPr/>
          <p:nvPr/>
        </p:nvCxnSpPr>
        <p:spPr>
          <a:xfrm flipH="1" flipV="1">
            <a:off x="4261659" y="2750338"/>
            <a:ext cx="2926081" cy="324169"/>
          </a:xfrm>
          <a:prstGeom prst="line">
            <a:avLst/>
          </a:prstGeom>
          <a:ln w="571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CuadroTexto 1"/>
          <p:cNvSpPr txBox="1"/>
          <p:nvPr/>
        </p:nvSpPr>
        <p:spPr>
          <a:xfrm>
            <a:off x="9107324" y="6416255"/>
            <a:ext cx="2201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GALLEGOS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53E94D6-FFBA-430A-82D2-3D587844CF36}"/>
              </a:ext>
            </a:extLst>
          </p:cNvPr>
          <p:cNvCxnSpPr>
            <a:cxnSpLocks/>
          </p:cNvCxnSpPr>
          <p:nvPr/>
        </p:nvCxnSpPr>
        <p:spPr>
          <a:xfrm flipV="1">
            <a:off x="10875819" y="1108364"/>
            <a:ext cx="4617" cy="368859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12"/>
          <p:cNvSpPr txBox="1"/>
          <p:nvPr/>
        </p:nvSpPr>
        <p:spPr>
          <a:xfrm>
            <a:off x="10589491" y="1391316"/>
            <a:ext cx="572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0000FF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N</a:t>
            </a:r>
            <a:endParaRPr lang="en-US" sz="2000" b="1" dirty="0">
              <a:solidFill>
                <a:srgbClr val="0000FF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05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0ACFEC-76B5-49AB-92A4-B18CCE97AB3A}"/>
              </a:ext>
            </a:extLst>
          </p:cNvPr>
          <p:cNvSpPr txBox="1"/>
          <p:nvPr/>
        </p:nvSpPr>
        <p:spPr>
          <a:xfrm>
            <a:off x="3619215" y="4589229"/>
            <a:ext cx="2125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solidFill>
                  <a:srgbClr val="4FEFE7"/>
                </a:solidFill>
              </a:rPr>
              <a:t>DE LOS ROSALES</a:t>
            </a:r>
          </a:p>
        </p:txBody>
      </p:sp>
    </p:spTree>
    <p:extLst>
      <p:ext uri="{BB962C8B-B14F-4D97-AF65-F5344CB8AC3E}">
        <p14:creationId xmlns:p14="http://schemas.microsoft.com/office/powerpoint/2010/main" val="220831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6482D2-AC1A-4C67-A778-F5B70D77B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r="13142"/>
          <a:stretch/>
        </p:blipFill>
        <p:spPr>
          <a:xfrm>
            <a:off x="1283854" y="577562"/>
            <a:ext cx="9698182" cy="5924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5C5E7F-BDA8-457C-A330-6277C65168FC}"/>
              </a:ext>
            </a:extLst>
          </p:cNvPr>
          <p:cNvSpPr txBox="1"/>
          <p:nvPr/>
        </p:nvSpPr>
        <p:spPr>
          <a:xfrm>
            <a:off x="5223697" y="5188527"/>
            <a:ext cx="2382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solidFill>
                  <a:srgbClr val="4FEFE7"/>
                </a:solidFill>
              </a:rPr>
              <a:t>JACARANDÁ</a:t>
            </a:r>
          </a:p>
        </p:txBody>
      </p:sp>
    </p:spTree>
    <p:extLst>
      <p:ext uri="{BB962C8B-B14F-4D97-AF65-F5344CB8AC3E}">
        <p14:creationId xmlns:p14="http://schemas.microsoft.com/office/powerpoint/2010/main" val="301397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1234480"/>
            <a:ext cx="3940483" cy="55111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07E8ED-F30E-4840-BFE3-5231B89DB009}"/>
              </a:ext>
            </a:extLst>
          </p:cNvPr>
          <p:cNvSpPr/>
          <p:nvPr/>
        </p:nvSpPr>
        <p:spPr>
          <a:xfrm>
            <a:off x="6688137" y="4326659"/>
            <a:ext cx="3907146" cy="590205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168" y="1948577"/>
            <a:ext cx="5482385" cy="41117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07E8ED-F30E-4840-BFE3-5231B89DB009}"/>
              </a:ext>
            </a:extLst>
          </p:cNvPr>
          <p:cNvSpPr/>
          <p:nvPr/>
        </p:nvSpPr>
        <p:spPr>
          <a:xfrm rot="21421185">
            <a:off x="2169111" y="2065957"/>
            <a:ext cx="3095340" cy="1037648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36285E-C2D3-4250-8EBA-FA63E49C7357}"/>
              </a:ext>
            </a:extLst>
          </p:cNvPr>
          <p:cNvSpPr txBox="1"/>
          <p:nvPr/>
        </p:nvSpPr>
        <p:spPr>
          <a:xfrm>
            <a:off x="584199" y="185808"/>
            <a:ext cx="39256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err="1" smtClean="0"/>
              <a:t>Inf</a:t>
            </a:r>
            <a:r>
              <a:rPr lang="es-EC" sz="1400" b="1" dirty="0" smtClean="0"/>
              <a:t>. Técnico Oficio AZCA-0000563 - FAVORABLE</a:t>
            </a:r>
          </a:p>
          <a:p>
            <a:r>
              <a:rPr lang="es-EC" sz="1400" b="1" dirty="0" err="1"/>
              <a:t>Inf</a:t>
            </a:r>
            <a:r>
              <a:rPr lang="es-EC" sz="1400" b="1" dirty="0"/>
              <a:t>. Legal Oficio </a:t>
            </a:r>
            <a:r>
              <a:rPr lang="es-EC" sz="1400" b="1" dirty="0" smtClean="0"/>
              <a:t>AZCA-DAJ-2019-108 - FAVORABLE</a:t>
            </a:r>
          </a:p>
          <a:p>
            <a:r>
              <a:rPr lang="es-EC" sz="1400" b="1" dirty="0" err="1"/>
              <a:t>Inf</a:t>
            </a:r>
            <a:r>
              <a:rPr lang="es-EC" sz="1400" b="1" dirty="0"/>
              <a:t>. Procuraduría </a:t>
            </a:r>
            <a:r>
              <a:rPr lang="es-EC" sz="1400" b="1" dirty="0" smtClean="0"/>
              <a:t>2019-01159 </a:t>
            </a:r>
            <a:r>
              <a:rPr lang="es-EC" sz="1400" b="1" dirty="0" smtClean="0"/>
              <a:t>– FAVORABLE</a:t>
            </a:r>
          </a:p>
          <a:p>
            <a:r>
              <a:rPr lang="es-EC" sz="1400" b="1" dirty="0" smtClean="0"/>
              <a:t>STHV- Proyecto de Ordenanza Listo y Actualizado</a:t>
            </a:r>
            <a:endParaRPr lang="es-EC" sz="1400" b="1" dirty="0"/>
          </a:p>
          <a:p>
            <a:endParaRPr lang="es-EC" sz="1400" b="1" dirty="0"/>
          </a:p>
          <a:p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48034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677"/>
          <a:stretch/>
        </p:blipFill>
        <p:spPr>
          <a:xfrm>
            <a:off x="1524000" y="1145310"/>
            <a:ext cx="9144000" cy="4959927"/>
          </a:xfrm>
          <a:prstGeom prst="rect">
            <a:avLst/>
          </a:prstGeom>
        </p:spPr>
      </p:pic>
      <p:sp>
        <p:nvSpPr>
          <p:cNvPr id="7" name="CuadroTexto 12"/>
          <p:cNvSpPr txBox="1"/>
          <p:nvPr/>
        </p:nvSpPr>
        <p:spPr>
          <a:xfrm>
            <a:off x="-341746" y="409746"/>
            <a:ext cx="588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PARTE DEL PERSONAL DE OBRA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30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966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92" y="0"/>
            <a:ext cx="9150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73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270" t="10035" r="9762" b="10953"/>
          <a:stretch/>
        </p:blipFill>
        <p:spPr>
          <a:xfrm>
            <a:off x="2090059" y="367801"/>
            <a:ext cx="8113484" cy="6115142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120640" y="1356360"/>
            <a:ext cx="1066800" cy="1165860"/>
          </a:xfrm>
          <a:custGeom>
            <a:avLst/>
            <a:gdLst>
              <a:gd name="connsiteX0" fmla="*/ 15240 w 1066800"/>
              <a:gd name="connsiteY0" fmla="*/ 1165860 h 1165860"/>
              <a:gd name="connsiteX1" fmla="*/ 22860 w 1066800"/>
              <a:gd name="connsiteY1" fmla="*/ 861060 h 1165860"/>
              <a:gd name="connsiteX2" fmla="*/ 7620 w 1066800"/>
              <a:gd name="connsiteY2" fmla="*/ 685800 h 1165860"/>
              <a:gd name="connsiteX3" fmla="*/ 0 w 1066800"/>
              <a:gd name="connsiteY3" fmla="*/ 571500 h 1165860"/>
              <a:gd name="connsiteX4" fmla="*/ 7620 w 1066800"/>
              <a:gd name="connsiteY4" fmla="*/ 259080 h 1165860"/>
              <a:gd name="connsiteX5" fmla="*/ 22860 w 1066800"/>
              <a:gd name="connsiteY5" fmla="*/ 167640 h 1165860"/>
              <a:gd name="connsiteX6" fmla="*/ 38100 w 1066800"/>
              <a:gd name="connsiteY6" fmla="*/ 121920 h 1165860"/>
              <a:gd name="connsiteX7" fmla="*/ 45720 w 1066800"/>
              <a:gd name="connsiteY7" fmla="*/ 99060 h 1165860"/>
              <a:gd name="connsiteX8" fmla="*/ 68580 w 1066800"/>
              <a:gd name="connsiteY8" fmla="*/ 76200 h 1165860"/>
              <a:gd name="connsiteX9" fmla="*/ 76200 w 1066800"/>
              <a:gd name="connsiteY9" fmla="*/ 53340 h 1165860"/>
              <a:gd name="connsiteX10" fmla="*/ 114300 w 1066800"/>
              <a:gd name="connsiteY10" fmla="*/ 7620 h 1165860"/>
              <a:gd name="connsiteX11" fmla="*/ 137160 w 1066800"/>
              <a:gd name="connsiteY11" fmla="*/ 0 h 1165860"/>
              <a:gd name="connsiteX12" fmla="*/ 381000 w 1066800"/>
              <a:gd name="connsiteY12" fmla="*/ 7620 h 1165860"/>
              <a:gd name="connsiteX13" fmla="*/ 457200 w 1066800"/>
              <a:gd name="connsiteY13" fmla="*/ 22860 h 1165860"/>
              <a:gd name="connsiteX14" fmla="*/ 525780 w 1066800"/>
              <a:gd name="connsiteY14" fmla="*/ 30480 h 1165860"/>
              <a:gd name="connsiteX15" fmla="*/ 624840 w 1066800"/>
              <a:gd name="connsiteY15" fmla="*/ 45720 h 1165860"/>
              <a:gd name="connsiteX16" fmla="*/ 670560 w 1066800"/>
              <a:gd name="connsiteY16" fmla="*/ 60960 h 1165860"/>
              <a:gd name="connsiteX17" fmla="*/ 754380 w 1066800"/>
              <a:gd name="connsiteY17" fmla="*/ 76200 h 1165860"/>
              <a:gd name="connsiteX18" fmla="*/ 777240 w 1066800"/>
              <a:gd name="connsiteY18" fmla="*/ 83820 h 1165860"/>
              <a:gd name="connsiteX19" fmla="*/ 838200 w 1066800"/>
              <a:gd name="connsiteY19" fmla="*/ 91440 h 1165860"/>
              <a:gd name="connsiteX20" fmla="*/ 861060 w 1066800"/>
              <a:gd name="connsiteY20" fmla="*/ 106680 h 1165860"/>
              <a:gd name="connsiteX21" fmla="*/ 891540 w 1066800"/>
              <a:gd name="connsiteY21" fmla="*/ 114300 h 1165860"/>
              <a:gd name="connsiteX22" fmla="*/ 914400 w 1066800"/>
              <a:gd name="connsiteY22" fmla="*/ 121920 h 1165860"/>
              <a:gd name="connsiteX23" fmla="*/ 944880 w 1066800"/>
              <a:gd name="connsiteY23" fmla="*/ 129540 h 1165860"/>
              <a:gd name="connsiteX24" fmla="*/ 1013460 w 1066800"/>
              <a:gd name="connsiteY24" fmla="*/ 144780 h 1165860"/>
              <a:gd name="connsiteX25" fmla="*/ 1066800 w 1066800"/>
              <a:gd name="connsiteY25" fmla="*/ 152400 h 116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66800" h="1165860">
                <a:moveTo>
                  <a:pt x="15240" y="1165860"/>
                </a:moveTo>
                <a:cubicBezTo>
                  <a:pt x="62626" y="1047395"/>
                  <a:pt x="36619" y="1127062"/>
                  <a:pt x="22860" y="861060"/>
                </a:cubicBezTo>
                <a:cubicBezTo>
                  <a:pt x="19831" y="802498"/>
                  <a:pt x="11521" y="744311"/>
                  <a:pt x="7620" y="685800"/>
                </a:cubicBezTo>
                <a:lnTo>
                  <a:pt x="0" y="571500"/>
                </a:lnTo>
                <a:cubicBezTo>
                  <a:pt x="2540" y="467360"/>
                  <a:pt x="3372" y="363164"/>
                  <a:pt x="7620" y="259080"/>
                </a:cubicBezTo>
                <a:cubicBezTo>
                  <a:pt x="8811" y="229895"/>
                  <a:pt x="14225" y="196422"/>
                  <a:pt x="22860" y="167640"/>
                </a:cubicBezTo>
                <a:cubicBezTo>
                  <a:pt x="27476" y="152253"/>
                  <a:pt x="33020" y="137160"/>
                  <a:pt x="38100" y="121920"/>
                </a:cubicBezTo>
                <a:cubicBezTo>
                  <a:pt x="40640" y="114300"/>
                  <a:pt x="40040" y="104740"/>
                  <a:pt x="45720" y="99060"/>
                </a:cubicBezTo>
                <a:lnTo>
                  <a:pt x="68580" y="76200"/>
                </a:lnTo>
                <a:cubicBezTo>
                  <a:pt x="71120" y="68580"/>
                  <a:pt x="72608" y="60524"/>
                  <a:pt x="76200" y="53340"/>
                </a:cubicBezTo>
                <a:cubicBezTo>
                  <a:pt x="83228" y="39283"/>
                  <a:pt x="101661" y="16046"/>
                  <a:pt x="114300" y="7620"/>
                </a:cubicBezTo>
                <a:cubicBezTo>
                  <a:pt x="120983" y="3165"/>
                  <a:pt x="129540" y="2540"/>
                  <a:pt x="137160" y="0"/>
                </a:cubicBezTo>
                <a:cubicBezTo>
                  <a:pt x="218440" y="2540"/>
                  <a:pt x="299787" y="3455"/>
                  <a:pt x="381000" y="7620"/>
                </a:cubicBezTo>
                <a:cubicBezTo>
                  <a:pt x="522516" y="14877"/>
                  <a:pt x="381424" y="10231"/>
                  <a:pt x="457200" y="22860"/>
                </a:cubicBezTo>
                <a:cubicBezTo>
                  <a:pt x="479888" y="26641"/>
                  <a:pt x="502920" y="27940"/>
                  <a:pt x="525780" y="30480"/>
                </a:cubicBezTo>
                <a:cubicBezTo>
                  <a:pt x="588752" y="51471"/>
                  <a:pt x="490132" y="20462"/>
                  <a:pt x="624840" y="45720"/>
                </a:cubicBezTo>
                <a:cubicBezTo>
                  <a:pt x="640629" y="48680"/>
                  <a:pt x="654714" y="58319"/>
                  <a:pt x="670560" y="60960"/>
                </a:cubicBezTo>
                <a:cubicBezTo>
                  <a:pt x="690941" y="64357"/>
                  <a:pt x="733080" y="70875"/>
                  <a:pt x="754380" y="76200"/>
                </a:cubicBezTo>
                <a:cubicBezTo>
                  <a:pt x="762172" y="78148"/>
                  <a:pt x="769337" y="82383"/>
                  <a:pt x="777240" y="83820"/>
                </a:cubicBezTo>
                <a:cubicBezTo>
                  <a:pt x="797388" y="87483"/>
                  <a:pt x="817880" y="88900"/>
                  <a:pt x="838200" y="91440"/>
                </a:cubicBezTo>
                <a:cubicBezTo>
                  <a:pt x="845820" y="96520"/>
                  <a:pt x="852642" y="103072"/>
                  <a:pt x="861060" y="106680"/>
                </a:cubicBezTo>
                <a:cubicBezTo>
                  <a:pt x="870686" y="110805"/>
                  <a:pt x="881470" y="111423"/>
                  <a:pt x="891540" y="114300"/>
                </a:cubicBezTo>
                <a:cubicBezTo>
                  <a:pt x="899263" y="116507"/>
                  <a:pt x="906677" y="119713"/>
                  <a:pt x="914400" y="121920"/>
                </a:cubicBezTo>
                <a:cubicBezTo>
                  <a:pt x="924470" y="124797"/>
                  <a:pt x="934810" y="126663"/>
                  <a:pt x="944880" y="129540"/>
                </a:cubicBezTo>
                <a:cubicBezTo>
                  <a:pt x="1003660" y="146334"/>
                  <a:pt x="918918" y="127591"/>
                  <a:pt x="1013460" y="144780"/>
                </a:cubicBezTo>
                <a:cubicBezTo>
                  <a:pt x="1060849" y="153396"/>
                  <a:pt x="1036919" y="152400"/>
                  <a:pt x="1066800" y="1524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1"/>
          <p:cNvSpPr txBox="1"/>
          <p:nvPr/>
        </p:nvSpPr>
        <p:spPr>
          <a:xfrm rot="20162077">
            <a:off x="2573685" y="3196669"/>
            <a:ext cx="2596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 CAMILO GALLEGOS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88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Algerian</vt:lpstr>
      <vt:lpstr>Arial</vt:lpstr>
      <vt:lpstr>Calibri</vt:lpstr>
      <vt:lpstr>Calibri Light</vt:lpstr>
      <vt:lpstr>Tema de Office</vt:lpstr>
      <vt:lpstr>SOLICITUD DE MODIFICACIÓN PLAN PARCIAL CALDERÓN ORDENANZA 205 EN PREDIO 247317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Diany ...</dc:creator>
  <cp:lastModifiedBy>MDI. Arq. Sonia Costales</cp:lastModifiedBy>
  <cp:revision>75</cp:revision>
  <dcterms:created xsi:type="dcterms:W3CDTF">2019-03-31T23:04:40Z</dcterms:created>
  <dcterms:modified xsi:type="dcterms:W3CDTF">2019-07-08T14:03:23Z</dcterms:modified>
</cp:coreProperties>
</file>