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50"/>
  </p:notesMasterIdLst>
  <p:sldIdLst>
    <p:sldId id="256" r:id="rId2"/>
    <p:sldId id="259" r:id="rId3"/>
    <p:sldId id="300" r:id="rId4"/>
    <p:sldId id="358" r:id="rId5"/>
    <p:sldId id="359" r:id="rId6"/>
    <p:sldId id="295" r:id="rId7"/>
    <p:sldId id="360" r:id="rId8"/>
    <p:sldId id="345" r:id="rId9"/>
    <p:sldId id="354" r:id="rId10"/>
    <p:sldId id="356" r:id="rId11"/>
    <p:sldId id="392" r:id="rId12"/>
    <p:sldId id="375" r:id="rId13"/>
    <p:sldId id="376" r:id="rId14"/>
    <p:sldId id="393" r:id="rId15"/>
    <p:sldId id="351" r:id="rId16"/>
    <p:sldId id="341" r:id="rId17"/>
    <p:sldId id="361" r:id="rId18"/>
    <p:sldId id="362" r:id="rId19"/>
    <p:sldId id="363" r:id="rId20"/>
    <p:sldId id="364" r:id="rId21"/>
    <p:sldId id="365" r:id="rId22"/>
    <p:sldId id="366" r:id="rId23"/>
    <p:sldId id="367" r:id="rId24"/>
    <p:sldId id="373" r:id="rId25"/>
    <p:sldId id="369" r:id="rId26"/>
    <p:sldId id="370" r:id="rId27"/>
    <p:sldId id="371" r:id="rId28"/>
    <p:sldId id="378" r:id="rId29"/>
    <p:sldId id="379" r:id="rId30"/>
    <p:sldId id="380" r:id="rId31"/>
    <p:sldId id="343" r:id="rId32"/>
    <p:sldId id="301" r:id="rId33"/>
    <p:sldId id="329" r:id="rId34"/>
    <p:sldId id="331" r:id="rId35"/>
    <p:sldId id="352" r:id="rId36"/>
    <p:sldId id="332" r:id="rId37"/>
    <p:sldId id="353" r:id="rId38"/>
    <p:sldId id="337" r:id="rId39"/>
    <p:sldId id="350" r:id="rId40"/>
    <p:sldId id="338" r:id="rId41"/>
    <p:sldId id="387" r:id="rId42"/>
    <p:sldId id="388" r:id="rId43"/>
    <p:sldId id="383" r:id="rId44"/>
    <p:sldId id="384" r:id="rId45"/>
    <p:sldId id="386" r:id="rId46"/>
    <p:sldId id="389" r:id="rId47"/>
    <p:sldId id="391" r:id="rId48"/>
    <p:sldId id="260" r:id="rId49"/>
  </p:sldIdLst>
  <p:sldSz cx="9144000" cy="6858000" type="screen4x3"/>
  <p:notesSz cx="7315200" cy="96012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>
          <p15:clr>
            <a:srgbClr val="A4A3A4"/>
          </p15:clr>
        </p15:guide>
        <p15:guide id="2" pos="29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 Jeanneth Paredes Armijos" initials="CJPA" lastIdx="9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2520" autoAdjust="0"/>
  </p:normalViewPr>
  <p:slideViewPr>
    <p:cSldViewPr>
      <p:cViewPr varScale="1">
        <p:scale>
          <a:sx n="68" d="100"/>
          <a:sy n="68" d="100"/>
        </p:scale>
        <p:origin x="1428" y="66"/>
      </p:cViewPr>
      <p:guideLst>
        <p:guide orient="horz" pos="4156"/>
        <p:guide pos="2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931A2-C26A-4B31-833A-23AD8B78AACA}" type="datetimeFigureOut">
              <a:rPr lang="es-EC" smtClean="0"/>
              <a:t>8/7/2019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1B7DE-D2F0-4BD3-B717-F9EB03EAE8C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1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B7DE-D2F0-4BD3-B717-F9EB03EAE8C3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9673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B7DE-D2F0-4BD3-B717-F9EB03EAE8C3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80028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B7DE-D2F0-4BD3-B717-F9EB03EAE8C3}" type="slidenum">
              <a:rPr lang="es-EC" smtClean="0"/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3743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B7DE-D2F0-4BD3-B717-F9EB03EAE8C3}" type="slidenum">
              <a:rPr lang="es-EC" smtClean="0"/>
              <a:t>37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02885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3" y="1800432"/>
            <a:ext cx="6245475" cy="312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3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2" y="1988840"/>
            <a:ext cx="6245476" cy="1394212"/>
          </a:xfrm>
          <a:prstGeom prst="rect">
            <a:avLst/>
          </a:prstGeom>
        </p:spPr>
      </p:pic>
      <p:sp>
        <p:nvSpPr>
          <p:cNvPr id="5" name="4 Marcador de texto"/>
          <p:cNvSpPr>
            <a:spLocks noGrp="1"/>
          </p:cNvSpPr>
          <p:nvPr>
            <p:ph type="body" sz="quarter" idx="10"/>
          </p:nvPr>
        </p:nvSpPr>
        <p:spPr>
          <a:xfrm>
            <a:off x="1449388" y="3717032"/>
            <a:ext cx="6291262" cy="864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HelveticaNeueLT Pro 67 MdCn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C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11"/>
          </p:nvPr>
        </p:nvSpPr>
        <p:spPr>
          <a:xfrm>
            <a:off x="1449388" y="4221088"/>
            <a:ext cx="6291262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HelveticaNeueLT Pro 45 Lt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96741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STH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7544" y="1700808"/>
            <a:ext cx="3826768" cy="201622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400" b="1">
                <a:latin typeface="HelveticaNeueLT Pro 57 Cn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3933056"/>
            <a:ext cx="3826768" cy="23762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HelveticaNeueLT Pro 45 Lt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smtClean="0"/>
              <a:t>Haga clic para modificar el estilo de texto del patrón</a:t>
            </a:r>
          </a:p>
          <a:p>
            <a:pPr lvl="0"/>
            <a:endParaRPr lang="es-ES" dirty="0" smtClean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4008" y="1700808"/>
            <a:ext cx="4041775" cy="201622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000" b="0">
                <a:latin typeface="HelveticaNeueLT Pro 45 L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3933056"/>
            <a:ext cx="4041775" cy="237626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HelveticaNeueLT Pro 45 Lt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0"/>
            <a:endParaRPr lang="es-EC" dirty="0"/>
          </a:p>
        </p:txBody>
      </p:sp>
      <p:sp>
        <p:nvSpPr>
          <p:cNvPr id="12" name="11 Título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95 Blk" pitchFamily="34" charset="0"/>
              </a:defRPr>
            </a:lvl1pPr>
          </a:lstStyle>
          <a:p>
            <a:r>
              <a:rPr lang="es-ES" dirty="0" smtClean="0"/>
              <a:t>TÍTULO</a:t>
            </a:r>
            <a:endParaRPr lang="es-EC" dirty="0"/>
          </a:p>
        </p:txBody>
      </p:sp>
      <p:sp>
        <p:nvSpPr>
          <p:cNvPr id="21" name="20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8533134" y="188640"/>
            <a:ext cx="287338" cy="358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53 Ex" pitchFamily="34" charset="0"/>
              </a:defRPr>
            </a:lvl1pPr>
          </a:lstStyle>
          <a:p>
            <a:pPr lvl="0"/>
            <a:r>
              <a:rPr lang="es-ES" dirty="0" smtClean="0"/>
              <a:t>N</a:t>
            </a:r>
            <a:endParaRPr lang="es-EC" dirty="0"/>
          </a:p>
        </p:txBody>
      </p:sp>
      <p:sp>
        <p:nvSpPr>
          <p:cNvPr id="23" name="22 Marcador de texto"/>
          <p:cNvSpPr>
            <a:spLocks noGrp="1"/>
          </p:cNvSpPr>
          <p:nvPr>
            <p:ph type="body" sz="quarter" idx="12" hasCustomPrompt="1"/>
          </p:nvPr>
        </p:nvSpPr>
        <p:spPr>
          <a:xfrm>
            <a:off x="467544" y="260649"/>
            <a:ext cx="1944216" cy="2160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35 Th" pitchFamily="34" charset="0"/>
              </a:defRPr>
            </a:lvl1pPr>
          </a:lstStyle>
          <a:p>
            <a:pPr lvl="0"/>
            <a:r>
              <a:rPr lang="es-EC" dirty="0" smtClean="0"/>
              <a:t>Referencia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84826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8" y="2413050"/>
            <a:ext cx="7557025" cy="1592014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6093296"/>
            <a:ext cx="6870023" cy="427284"/>
          </a:xfrm>
          <a:prstGeom prst="rect">
            <a:avLst/>
          </a:prstGeom>
        </p:spPr>
      </p:pic>
      <p:sp>
        <p:nvSpPr>
          <p:cNvPr id="8" name="7 Marcador de contenido"/>
          <p:cNvSpPr>
            <a:spLocks noGrp="1"/>
          </p:cNvSpPr>
          <p:nvPr>
            <p:ph sz="quarter" idx="10" hasCustomPrompt="1"/>
          </p:nvPr>
        </p:nvSpPr>
        <p:spPr>
          <a:xfrm>
            <a:off x="2484438" y="5661025"/>
            <a:ext cx="4175125" cy="3603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NeueLT Pro 95 Blk" pitchFamily="34" charset="0"/>
              </a:defRPr>
            </a:lvl1pPr>
          </a:lstStyle>
          <a:p>
            <a:pPr lvl="0"/>
            <a:r>
              <a:rPr lang="es-EC" dirty="0" smtClean="0"/>
              <a:t>INFORMACIÓN DE CONTACTO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17270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4193"/>
            <a:ext cx="9144000" cy="8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1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3" r:id="rId3"/>
    <p:sldLayoutId id="2147483655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image" Target="../media/image7.jp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08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969696"/>
            <a:ext cx="4680520" cy="6057143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53333" y="843237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latin typeface="Bookman Old Style" panose="02050604050505020204" pitchFamily="18" charset="0"/>
              </a:rPr>
              <a:t>Lote área( m2)</a:t>
            </a:r>
            <a:endParaRPr lang="es-EC" sz="1400" b="1" dirty="0">
              <a:latin typeface="Bookman Old Style" panose="02050604050505020204" pitchFamily="18" charset="0"/>
            </a:endParaRPr>
          </a:p>
          <a:p>
            <a:endParaRPr lang="es-EC" sz="1400" b="1" dirty="0">
              <a:latin typeface="Bookman Old Style" panose="020506040505050202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198180" y="515014"/>
            <a:ext cx="2885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LA CAROLINA- estado real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05" y="980727"/>
            <a:ext cx="4671996" cy="6046112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4788024" y="843237"/>
            <a:ext cx="33123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latin typeface="Bookman Old Style" panose="02050604050505020204" pitchFamily="18" charset="0"/>
              </a:rPr>
              <a:t>Altura</a:t>
            </a:r>
            <a:endParaRPr lang="es-EC" sz="1400" b="1" dirty="0">
              <a:latin typeface="Bookman Old Style" panose="020506040505050202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02797" y="11159"/>
            <a:ext cx="1588883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Referentes</a:t>
            </a:r>
            <a:endParaRPr lang="es-EC" sz="1600" dirty="0" smtClean="0"/>
          </a:p>
        </p:txBody>
      </p:sp>
    </p:spTree>
    <p:extLst>
      <p:ext uri="{BB962C8B-B14F-4D97-AF65-F5344CB8AC3E}">
        <p14:creationId xmlns:p14="http://schemas.microsoft.com/office/powerpoint/2010/main" val="380458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t="3798" r="3693" b="4526"/>
          <a:stretch/>
        </p:blipFill>
        <p:spPr>
          <a:xfrm>
            <a:off x="107504" y="548680"/>
            <a:ext cx="4752528" cy="612068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830" y="-8708"/>
            <a:ext cx="6506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Análisis Referentes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9830" y="295079"/>
            <a:ext cx="21010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LA CAROLINA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250500" y="612958"/>
            <a:ext cx="188110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C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Resumen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7956376" y="5949280"/>
            <a:ext cx="118762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/>
          </p:nvPr>
        </p:nvGraphicFramePr>
        <p:xfrm>
          <a:off x="3538004" y="565693"/>
          <a:ext cx="5740400" cy="1765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9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3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4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1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15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6396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Bicentenario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Edificaciones Pisos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Tamaño de Lote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Edificaciones por tamaño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Total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%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 a 10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 Lotes de 0 a 1000 m2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4544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5520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82,3188406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Lotes mayores 1001 m2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976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17,6811594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11 a 15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Lotes de 0 a 1000 m2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200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240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83,3333333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Lotes mayores 1001 m2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16,6666667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16 a 27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Lotes de 0 a 1000 m2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80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108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74,0740741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Lotes mayores 1001 m2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25,9259259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37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t="4851" r="6518" b="27950"/>
          <a:stretch/>
        </p:blipFill>
        <p:spPr>
          <a:xfrm>
            <a:off x="6046190" y="1344015"/>
            <a:ext cx="3075769" cy="330976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7" y="4114087"/>
            <a:ext cx="1187624" cy="1923304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53333" y="1052065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latin typeface="Bookman Old Style" panose="02050604050505020204" pitchFamily="18" charset="0"/>
              </a:rPr>
              <a:t>Lote mínimo</a:t>
            </a:r>
            <a:endParaRPr lang="es-EC" sz="1400" b="1" dirty="0">
              <a:latin typeface="Bookman Old Style" panose="02050604050505020204" pitchFamily="18" charset="0"/>
            </a:endParaRPr>
          </a:p>
          <a:p>
            <a:endParaRPr lang="es-EC" sz="1400" b="1" dirty="0">
              <a:latin typeface="Bookman Old Style" panose="020506040505050202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365701" y="1052736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latin typeface="Bookman Old Style" panose="02050604050505020204" pitchFamily="18" charset="0"/>
              </a:rPr>
              <a:t>COS PB</a:t>
            </a:r>
            <a:endParaRPr lang="es-EC" sz="1400" b="1" dirty="0">
              <a:latin typeface="Bookman Old Style" panose="02050604050505020204" pitchFamily="18" charset="0"/>
            </a:endParaRPr>
          </a:p>
          <a:p>
            <a:endParaRPr lang="es-EC" sz="1400" b="1" dirty="0">
              <a:latin typeface="Bookman Old Style" panose="020506040505050202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588224" y="107015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latin typeface="Bookman Old Style" panose="02050604050505020204" pitchFamily="18" charset="0"/>
              </a:rPr>
              <a:t>ALTURA TOTAL</a:t>
            </a:r>
            <a:endParaRPr lang="es-EC" sz="1400" b="1" dirty="0">
              <a:latin typeface="Bookman Old Style" panose="02050604050505020204" pitchFamily="18" charset="0"/>
            </a:endParaRPr>
          </a:p>
          <a:p>
            <a:endParaRPr lang="es-EC" sz="1400" b="1" dirty="0">
              <a:latin typeface="Bookman Old Style" panose="020506040505050202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198180" y="515014"/>
            <a:ext cx="22379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LA MARISCAL- Norma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04136" y="21487"/>
            <a:ext cx="1588883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Referentes</a:t>
            </a:r>
            <a:endParaRPr lang="es-EC" sz="1600" dirty="0" smtClean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t="3800" r="5159" b="2751"/>
          <a:stretch/>
        </p:blipFill>
        <p:spPr>
          <a:xfrm>
            <a:off x="-108652" y="1344015"/>
            <a:ext cx="2894646" cy="424522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t="5900" r="7877" b="-2100"/>
          <a:stretch/>
        </p:blipFill>
        <p:spPr>
          <a:xfrm>
            <a:off x="2929760" y="1344015"/>
            <a:ext cx="2900764" cy="460526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3558" y="4293096"/>
            <a:ext cx="1835696" cy="146588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0899" y="4233327"/>
            <a:ext cx="1666308" cy="1512112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74266" y="800770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latin typeface="Bookman Old Style" panose="02050604050505020204" pitchFamily="18" charset="0"/>
              </a:rPr>
              <a:t>PUOS</a:t>
            </a:r>
            <a:endParaRPr lang="es-EC" sz="1400" b="1" dirty="0">
              <a:latin typeface="Bookman Old Style" panose="02050604050505020204" pitchFamily="18" charset="0"/>
            </a:endParaRPr>
          </a:p>
          <a:p>
            <a:endParaRPr lang="es-EC" sz="14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74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r="4484"/>
          <a:stretch/>
        </p:blipFill>
        <p:spPr>
          <a:xfrm>
            <a:off x="-245915" y="1124744"/>
            <a:ext cx="4601891" cy="601892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 t="3480"/>
          <a:stretch/>
        </p:blipFill>
        <p:spPr>
          <a:xfrm>
            <a:off x="4572000" y="1124744"/>
            <a:ext cx="4464496" cy="5992194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53333" y="843237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latin typeface="Bookman Old Style" panose="02050604050505020204" pitchFamily="18" charset="0"/>
              </a:rPr>
              <a:t>Lote área( m2)</a:t>
            </a:r>
            <a:endParaRPr lang="es-EC" sz="1400" b="1" dirty="0">
              <a:latin typeface="Bookman Old Style" panose="02050604050505020204" pitchFamily="18" charset="0"/>
            </a:endParaRPr>
          </a:p>
          <a:p>
            <a:endParaRPr lang="es-EC" sz="1400" b="1" dirty="0">
              <a:latin typeface="Bookman Old Style" panose="020506040505050202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198180" y="515014"/>
            <a:ext cx="2885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LA MARISCAL- estado real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4788024" y="843237"/>
            <a:ext cx="33123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latin typeface="Bookman Old Style" panose="02050604050505020204" pitchFamily="18" charset="0"/>
              </a:rPr>
              <a:t>Altura</a:t>
            </a:r>
            <a:endParaRPr lang="es-EC" sz="1400" b="1" dirty="0">
              <a:latin typeface="Bookman Old Style" panose="020506040505050202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02797" y="11159"/>
            <a:ext cx="1588883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Referentes</a:t>
            </a:r>
            <a:endParaRPr lang="es-EC" sz="1600" dirty="0" smtClean="0"/>
          </a:p>
        </p:txBody>
      </p:sp>
      <p:sp>
        <p:nvSpPr>
          <p:cNvPr id="4" name="Rectángulo 3"/>
          <p:cNvSpPr/>
          <p:nvPr/>
        </p:nvSpPr>
        <p:spPr>
          <a:xfrm>
            <a:off x="7236296" y="6597352"/>
            <a:ext cx="136815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4325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t="4927" r="6889" b="4774"/>
          <a:stretch/>
        </p:blipFill>
        <p:spPr>
          <a:xfrm>
            <a:off x="179512" y="579324"/>
            <a:ext cx="4320480" cy="619268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830" y="-8708"/>
            <a:ext cx="6506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Análisis Referentes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2118695" y="251576"/>
            <a:ext cx="21010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LA MARISCAL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79512" y="579324"/>
            <a:ext cx="188110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C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Resumen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220072" y="5949280"/>
            <a:ext cx="118762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/>
          </p:nvPr>
        </p:nvGraphicFramePr>
        <p:xfrm>
          <a:off x="3403600" y="579324"/>
          <a:ext cx="5740400" cy="1800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9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3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4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1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15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765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La Mariscal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Edificaciones Pisos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Tamaño de Lote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Edificaciones por tamaño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Total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%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 a 10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 Lotes de 0 a 1000 m2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6708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7683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87,3096447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Lotes mayores 1001 m2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2116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27,541325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11 a 15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Lotes de 0 a 1000 m2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131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156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83,974359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Lotes mayores 1001 m2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16,025641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16 a 27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Lotes de 0 a 1000 m2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27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41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65,8536585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Lotes mayores 1001 m2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14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</a:rPr>
                        <a:t>34,1463415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68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830" y="-8708"/>
            <a:ext cx="6506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Análisis Referentes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71776" y="315192"/>
            <a:ext cx="17538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Ministerio de Educación</a:t>
            </a:r>
          </a:p>
          <a:p>
            <a:endParaRPr lang="es-EC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739715" y="294415"/>
            <a:ext cx="17538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Complejo Judicial Norte</a:t>
            </a:r>
          </a:p>
          <a:p>
            <a:endParaRPr lang="es-EC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759888" y="277952"/>
            <a:ext cx="17538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Plataforma Gubernamental</a:t>
            </a:r>
          </a:p>
          <a:p>
            <a:endParaRPr lang="es-EC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7196" t="3449" r="19175" b="6897"/>
          <a:stretch/>
        </p:blipFill>
        <p:spPr>
          <a:xfrm>
            <a:off x="179512" y="908720"/>
            <a:ext cx="2664296" cy="37444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22029" t="5012" r="8691" b="4783"/>
          <a:stretch/>
        </p:blipFill>
        <p:spPr>
          <a:xfrm>
            <a:off x="3183823" y="782009"/>
            <a:ext cx="2664297" cy="3888432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t="2848"/>
          <a:stretch/>
        </p:blipFill>
        <p:spPr>
          <a:xfrm>
            <a:off x="6539161" y="798471"/>
            <a:ext cx="2289602" cy="3809202"/>
          </a:xfrm>
          <a:prstGeom prst="rect">
            <a:avLst/>
          </a:prstGeom>
        </p:spPr>
      </p:pic>
      <p:sp>
        <p:nvSpPr>
          <p:cNvPr id="11" name="Forma libre 10"/>
          <p:cNvSpPr/>
          <p:nvPr/>
        </p:nvSpPr>
        <p:spPr>
          <a:xfrm>
            <a:off x="6859023" y="1109562"/>
            <a:ext cx="1775638" cy="3200400"/>
          </a:xfrm>
          <a:custGeom>
            <a:avLst/>
            <a:gdLst>
              <a:gd name="connsiteX0" fmla="*/ 361507 w 1775638"/>
              <a:gd name="connsiteY0" fmla="*/ 0 h 3200400"/>
              <a:gd name="connsiteX1" fmla="*/ 1775638 w 1775638"/>
              <a:gd name="connsiteY1" fmla="*/ 265814 h 3200400"/>
              <a:gd name="connsiteX2" fmla="*/ 1456661 w 1775638"/>
              <a:gd name="connsiteY2" fmla="*/ 3200400 h 3200400"/>
              <a:gd name="connsiteX3" fmla="*/ 0 w 1775638"/>
              <a:gd name="connsiteY3" fmla="*/ 3030279 h 3200400"/>
              <a:gd name="connsiteX4" fmla="*/ 361507 w 1775638"/>
              <a:gd name="connsiteY4" fmla="*/ 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638" h="3200400">
                <a:moveTo>
                  <a:pt x="361507" y="0"/>
                </a:moveTo>
                <a:lnTo>
                  <a:pt x="1775638" y="265814"/>
                </a:lnTo>
                <a:lnTo>
                  <a:pt x="1456661" y="3200400"/>
                </a:lnTo>
                <a:lnTo>
                  <a:pt x="0" y="3030279"/>
                </a:lnTo>
                <a:lnTo>
                  <a:pt x="361507" y="0"/>
                </a:lnTo>
                <a:close/>
              </a:path>
            </a:pathLst>
          </a:cu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Forma libre 11"/>
          <p:cNvSpPr/>
          <p:nvPr/>
        </p:nvSpPr>
        <p:spPr>
          <a:xfrm>
            <a:off x="3459393" y="975701"/>
            <a:ext cx="2264735" cy="3604437"/>
          </a:xfrm>
          <a:custGeom>
            <a:avLst/>
            <a:gdLst>
              <a:gd name="connsiteX0" fmla="*/ 1031358 w 2264735"/>
              <a:gd name="connsiteY0" fmla="*/ 0 h 3604437"/>
              <a:gd name="connsiteX1" fmla="*/ 2264735 w 2264735"/>
              <a:gd name="connsiteY1" fmla="*/ 127591 h 3604437"/>
              <a:gd name="connsiteX2" fmla="*/ 1956390 w 2264735"/>
              <a:gd name="connsiteY2" fmla="*/ 3604437 h 3604437"/>
              <a:gd name="connsiteX3" fmla="*/ 0 w 2264735"/>
              <a:gd name="connsiteY3" fmla="*/ 3381154 h 3604437"/>
              <a:gd name="connsiteX4" fmla="*/ 212651 w 2264735"/>
              <a:gd name="connsiteY4" fmla="*/ 1424763 h 3604437"/>
              <a:gd name="connsiteX5" fmla="*/ 850604 w 2264735"/>
              <a:gd name="connsiteY5" fmla="*/ 1520456 h 3604437"/>
              <a:gd name="connsiteX6" fmla="*/ 1031358 w 2264735"/>
              <a:gd name="connsiteY6" fmla="*/ 0 h 3604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4735" h="3604437">
                <a:moveTo>
                  <a:pt x="1031358" y="0"/>
                </a:moveTo>
                <a:lnTo>
                  <a:pt x="2264735" y="127591"/>
                </a:lnTo>
                <a:lnTo>
                  <a:pt x="1956390" y="3604437"/>
                </a:lnTo>
                <a:lnTo>
                  <a:pt x="0" y="3381154"/>
                </a:lnTo>
                <a:lnTo>
                  <a:pt x="212651" y="1424763"/>
                </a:lnTo>
                <a:lnTo>
                  <a:pt x="850604" y="1520456"/>
                </a:lnTo>
                <a:lnTo>
                  <a:pt x="1031358" y="0"/>
                </a:lnTo>
                <a:close/>
              </a:path>
            </a:pathLst>
          </a:cu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Forma libre 12"/>
          <p:cNvSpPr/>
          <p:nvPr/>
        </p:nvSpPr>
        <p:spPr>
          <a:xfrm>
            <a:off x="627321" y="1511290"/>
            <a:ext cx="1765005" cy="2519917"/>
          </a:xfrm>
          <a:custGeom>
            <a:avLst/>
            <a:gdLst>
              <a:gd name="connsiteX0" fmla="*/ 414670 w 1765005"/>
              <a:gd name="connsiteY0" fmla="*/ 0 h 2519917"/>
              <a:gd name="connsiteX1" fmla="*/ 1765005 w 1765005"/>
              <a:gd name="connsiteY1" fmla="*/ 202019 h 2519917"/>
              <a:gd name="connsiteX2" fmla="*/ 1446028 w 1765005"/>
              <a:gd name="connsiteY2" fmla="*/ 1903228 h 2519917"/>
              <a:gd name="connsiteX3" fmla="*/ 1339702 w 1765005"/>
              <a:gd name="connsiteY3" fmla="*/ 2009554 h 2519917"/>
              <a:gd name="connsiteX4" fmla="*/ 372139 w 1765005"/>
              <a:gd name="connsiteY4" fmla="*/ 2519917 h 2519917"/>
              <a:gd name="connsiteX5" fmla="*/ 276446 w 1765005"/>
              <a:gd name="connsiteY5" fmla="*/ 2488019 h 2519917"/>
              <a:gd name="connsiteX6" fmla="*/ 0 w 1765005"/>
              <a:gd name="connsiteY6" fmla="*/ 1935126 h 2519917"/>
              <a:gd name="connsiteX7" fmla="*/ 10632 w 1765005"/>
              <a:gd name="connsiteY7" fmla="*/ 1754372 h 2519917"/>
              <a:gd name="connsiteX8" fmla="*/ 382772 w 1765005"/>
              <a:gd name="connsiteY8" fmla="*/ 74428 h 2519917"/>
              <a:gd name="connsiteX9" fmla="*/ 414670 w 1765005"/>
              <a:gd name="connsiteY9" fmla="*/ 0 h 251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65005" h="2519917">
                <a:moveTo>
                  <a:pt x="414670" y="0"/>
                </a:moveTo>
                <a:lnTo>
                  <a:pt x="1765005" y="202019"/>
                </a:lnTo>
                <a:lnTo>
                  <a:pt x="1446028" y="1903228"/>
                </a:lnTo>
                <a:lnTo>
                  <a:pt x="1339702" y="2009554"/>
                </a:lnTo>
                <a:lnTo>
                  <a:pt x="372139" y="2519917"/>
                </a:lnTo>
                <a:lnTo>
                  <a:pt x="276446" y="2488019"/>
                </a:lnTo>
                <a:lnTo>
                  <a:pt x="0" y="1935126"/>
                </a:lnTo>
                <a:lnTo>
                  <a:pt x="10632" y="1754372"/>
                </a:lnTo>
                <a:lnTo>
                  <a:pt x="382772" y="74428"/>
                </a:lnTo>
                <a:lnTo>
                  <a:pt x="414670" y="0"/>
                </a:lnTo>
                <a:close/>
              </a:path>
            </a:pathLst>
          </a:cu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98" y="4926462"/>
            <a:ext cx="8661275" cy="1791988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0" y="5502878"/>
            <a:ext cx="4434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A</a:t>
            </a:r>
          </a:p>
          <a:p>
            <a:endParaRPr lang="es-EC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037" y="5874447"/>
            <a:ext cx="4434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B</a:t>
            </a:r>
            <a:endParaRPr lang="es-EC" sz="2800" b="1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endParaRPr lang="es-EC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8074" y="6241542"/>
            <a:ext cx="4434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C</a:t>
            </a:r>
          </a:p>
          <a:p>
            <a:endParaRPr lang="es-EC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6424185" y="299069"/>
            <a:ext cx="4434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b="1" dirty="0" smtClean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C</a:t>
            </a:r>
          </a:p>
          <a:p>
            <a:endParaRPr lang="es-EC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3310764" y="276014"/>
            <a:ext cx="4434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B</a:t>
            </a:r>
            <a:endParaRPr lang="es-EC" sz="2800" b="1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endParaRPr lang="es-EC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8073" y="330003"/>
            <a:ext cx="4434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A</a:t>
            </a:r>
          </a:p>
          <a:p>
            <a:endParaRPr lang="es-EC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8672296" y="5670228"/>
            <a:ext cx="312934" cy="3044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sz="14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8646025" y="5666906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16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79635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423"/>
            <a:ext cx="4482413" cy="633284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971600" y="368757"/>
            <a:ext cx="2520280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Área </a:t>
            </a:r>
            <a:r>
              <a:rPr lang="es-EC" sz="1600" b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lotes real</a:t>
            </a:r>
            <a:endParaRPr lang="es-EC" sz="1600" b="1" dirty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485614" y="368757"/>
            <a:ext cx="2758794" cy="35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Tenencia de Propiedad</a:t>
            </a:r>
            <a:endParaRPr lang="es-EC" sz="1600" b="1" dirty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/>
          <a:stretch/>
        </p:blipFill>
        <p:spPr>
          <a:xfrm>
            <a:off x="4572000" y="682960"/>
            <a:ext cx="4572000" cy="614609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97" y="4797152"/>
            <a:ext cx="1518240" cy="199734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02797" y="11159"/>
            <a:ext cx="7560840" cy="357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Desarrollo</a:t>
            </a:r>
            <a:endParaRPr lang="es-EC" sz="1600" dirty="0" smtClean="0"/>
          </a:p>
        </p:txBody>
      </p:sp>
    </p:spTree>
    <p:extLst>
      <p:ext uri="{BB962C8B-B14F-4D97-AF65-F5344CB8AC3E}">
        <p14:creationId xmlns:p14="http://schemas.microsoft.com/office/powerpoint/2010/main" val="43172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065"/>
            <a:ext cx="4072266" cy="576124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77829"/>
            <a:ext cx="34005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Zoom-</a:t>
            </a:r>
            <a:r>
              <a:rPr lang="es-EC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microzonas</a:t>
            </a:r>
            <a:r>
              <a:rPr lang="es-EC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análisis</a:t>
            </a:r>
          </a:p>
          <a:p>
            <a:r>
              <a:rPr lang="es-EC" sz="1200" b="1" dirty="0" smtClean="0">
                <a:solidFill>
                  <a:srgbClr val="FF0000"/>
                </a:solidFill>
              </a:rPr>
              <a:t>Unidad de actuación 50+26</a:t>
            </a:r>
            <a:endParaRPr lang="es-EC" sz="1200" b="1" dirty="0">
              <a:solidFill>
                <a:srgbClr val="FF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076056" y="262495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Sector – 13 de marzo (Real Audiencia)</a:t>
            </a:r>
            <a:endParaRPr lang="es-EC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083569" y="822712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Dimensión </a:t>
            </a:r>
            <a:r>
              <a:rPr lang="es-EC" b="1" dirty="0"/>
              <a:t>de </a:t>
            </a:r>
            <a:r>
              <a:rPr lang="es-EC" b="1" dirty="0" smtClean="0"/>
              <a:t>lotes</a:t>
            </a:r>
            <a:endParaRPr lang="es-EC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/>
          <a:stretch/>
        </p:blipFill>
        <p:spPr>
          <a:xfrm>
            <a:off x="4789197" y="1106896"/>
            <a:ext cx="4175291" cy="56204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5509154"/>
            <a:ext cx="1736403" cy="1051455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7956376" y="822712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Tenencia</a:t>
            </a:r>
            <a:endParaRPr lang="es-EC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237" y="4653136"/>
            <a:ext cx="2125589" cy="216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3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076056" y="262495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Sector – 13 de marzo (Real Audiencia)</a:t>
            </a:r>
            <a:endParaRPr lang="es-EC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410772" y="698328"/>
            <a:ext cx="3137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Zonificación vigente (OM352) </a:t>
            </a:r>
            <a:endParaRPr lang="es-EC" b="1" dirty="0"/>
          </a:p>
        </p:txBody>
      </p:sp>
      <p:sp>
        <p:nvSpPr>
          <p:cNvPr id="8" name="Rectángulo 7"/>
          <p:cNvSpPr/>
          <p:nvPr/>
        </p:nvSpPr>
        <p:spPr>
          <a:xfrm>
            <a:off x="6732240" y="698328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Zonificación propuesta</a:t>
            </a:r>
            <a:endParaRPr lang="es-EC" b="1" dirty="0"/>
          </a:p>
        </p:txBody>
      </p:sp>
      <p:sp>
        <p:nvSpPr>
          <p:cNvPr id="22" name="Rectángulo 21"/>
          <p:cNvSpPr/>
          <p:nvPr/>
        </p:nvSpPr>
        <p:spPr>
          <a:xfrm>
            <a:off x="13365" y="30924"/>
            <a:ext cx="34005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Zoom-</a:t>
            </a:r>
            <a:r>
              <a:rPr lang="es-EC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microzonas</a:t>
            </a:r>
            <a:r>
              <a:rPr lang="es-EC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análisis</a:t>
            </a:r>
          </a:p>
          <a:p>
            <a:r>
              <a:rPr lang="es-EC" sz="1200" b="1" dirty="0" smtClean="0">
                <a:solidFill>
                  <a:srgbClr val="FF0000"/>
                </a:solidFill>
              </a:rPr>
              <a:t>Unidad de actuación 50+26</a:t>
            </a:r>
            <a:endParaRPr lang="es-EC" sz="1200" b="1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6909"/>
            <a:ext cx="4080895" cy="57734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067660"/>
            <a:ext cx="2903277" cy="56007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200" y="5805264"/>
            <a:ext cx="666750" cy="2286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6051100"/>
            <a:ext cx="7239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77829"/>
            <a:ext cx="3131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>
                <a:latin typeface="Bookman Old Style" panose="02050604050505020204" pitchFamily="18" charset="0"/>
              </a:rPr>
              <a:t>Objetivo del Planeamiento</a:t>
            </a:r>
          </a:p>
          <a:p>
            <a:endParaRPr lang="es-EC" sz="1200" b="1" dirty="0">
              <a:latin typeface="Bookman Old Style" panose="020506040505050202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-5450" y="4056747"/>
            <a:ext cx="2016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>
                <a:latin typeface="Bookman Old Style" panose="02050604050505020204" pitchFamily="18" charset="0"/>
              </a:rPr>
              <a:t>Economía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3387" y="751668"/>
            <a:ext cx="3539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>
                <a:latin typeface="Bookman Old Style" panose="02050604050505020204" pitchFamily="18" charset="0"/>
              </a:rPr>
              <a:t>Sistema de Espacio público y Red</a:t>
            </a:r>
          </a:p>
          <a:p>
            <a:r>
              <a:rPr lang="es-EC" sz="1200" b="1" dirty="0">
                <a:latin typeface="Bookman Old Style" panose="02050604050505020204" pitchFamily="18" charset="0"/>
              </a:rPr>
              <a:t> Verde Urbana:</a:t>
            </a:r>
          </a:p>
          <a:p>
            <a:r>
              <a:rPr lang="es-EC" sz="1200" dirty="0">
                <a:latin typeface="Bookman Old Style" panose="02050604050505020204" pitchFamily="18" charset="0"/>
              </a:rPr>
              <a:t>(Leonardo Murialdo, Conector </a:t>
            </a:r>
          </a:p>
          <a:p>
            <a:r>
              <a:rPr lang="es-EC" sz="1200" dirty="0">
                <a:latin typeface="Bookman Old Style" panose="02050604050505020204" pitchFamily="18" charset="0"/>
              </a:rPr>
              <a:t>barrios/sectores)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-41460" y="2702265"/>
            <a:ext cx="47934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>
                <a:latin typeface="Bookman Old Style" panose="02050604050505020204" pitchFamily="18" charset="0"/>
              </a:rPr>
              <a:t>Sistema Vial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-5450" y="2983562"/>
            <a:ext cx="30238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latin typeface="Bookman Old Style" panose="02050604050505020204" pitchFamily="18" charset="0"/>
              </a:rPr>
              <a:t>Ampliación Leonardo Murialdo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/>
          <a:srcRect l="14763"/>
          <a:stretch/>
        </p:blipFill>
        <p:spPr>
          <a:xfrm>
            <a:off x="6804248" y="674136"/>
            <a:ext cx="2078657" cy="301908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0" y="4649830"/>
            <a:ext cx="9000486" cy="75604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9" y="1727187"/>
            <a:ext cx="4018781" cy="5608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17036"/>
          <a:stretch/>
        </p:blipFill>
        <p:spPr>
          <a:xfrm>
            <a:off x="4355976" y="751667"/>
            <a:ext cx="2269749" cy="292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7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45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6313" b="10422"/>
          <a:stretch/>
        </p:blipFill>
        <p:spPr>
          <a:xfrm>
            <a:off x="3119691" y="1322260"/>
            <a:ext cx="2730190" cy="291231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8945" t="8952" r="26825" b="15586"/>
          <a:stretch/>
        </p:blipFill>
        <p:spPr>
          <a:xfrm>
            <a:off x="9520" y="1400431"/>
            <a:ext cx="2534634" cy="274864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962303" y="497030"/>
            <a:ext cx="3131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u="sng" dirty="0" smtClean="0">
                <a:latin typeface="Bookman Old Style" panose="02050604050505020204" pitchFamily="18" charset="0"/>
              </a:rPr>
              <a:t>Reajuste de terrenos OM(352)</a:t>
            </a:r>
          </a:p>
          <a:p>
            <a:endParaRPr lang="es-EC" sz="1400" b="1" dirty="0">
              <a:latin typeface="Bookman Old Style" panose="020506040505050202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14022" y="447892"/>
            <a:ext cx="22342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u="sng" dirty="0">
                <a:latin typeface="Bookman Old Style" panose="02050604050505020204" pitchFamily="18" charset="0"/>
              </a:rPr>
              <a:t>Lotes reales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-32185" y="4357163"/>
            <a:ext cx="1007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Perfil 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9962" r="8818"/>
          <a:stretch/>
        </p:blipFill>
        <p:spPr>
          <a:xfrm>
            <a:off x="35319" y="4809145"/>
            <a:ext cx="2520280" cy="190231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651" y="4746046"/>
            <a:ext cx="2961817" cy="1947011"/>
          </a:xfrm>
          <a:prstGeom prst="rect">
            <a:avLst/>
          </a:prstGeom>
        </p:spPr>
      </p:pic>
      <p:sp>
        <p:nvSpPr>
          <p:cNvPr id="9" name="Forma libre 8"/>
          <p:cNvSpPr/>
          <p:nvPr/>
        </p:nvSpPr>
        <p:spPr>
          <a:xfrm>
            <a:off x="-273782" y="5013176"/>
            <a:ext cx="2553729" cy="1326292"/>
          </a:xfrm>
          <a:custGeom>
            <a:avLst/>
            <a:gdLst>
              <a:gd name="connsiteX0" fmla="*/ 996778 w 2553729"/>
              <a:gd name="connsiteY0" fmla="*/ 57665 h 1326292"/>
              <a:gd name="connsiteX1" fmla="*/ 996778 w 2553729"/>
              <a:gd name="connsiteY1" fmla="*/ 57665 h 1326292"/>
              <a:gd name="connsiteX2" fmla="*/ 897924 w 2553729"/>
              <a:gd name="connsiteY2" fmla="*/ 98854 h 1326292"/>
              <a:gd name="connsiteX3" fmla="*/ 0 w 2553729"/>
              <a:gd name="connsiteY3" fmla="*/ 403654 h 1326292"/>
              <a:gd name="connsiteX4" fmla="*/ 1416908 w 2553729"/>
              <a:gd name="connsiteY4" fmla="*/ 1326292 h 1326292"/>
              <a:gd name="connsiteX5" fmla="*/ 1458097 w 2553729"/>
              <a:gd name="connsiteY5" fmla="*/ 1260389 h 1326292"/>
              <a:gd name="connsiteX6" fmla="*/ 2553729 w 2553729"/>
              <a:gd name="connsiteY6" fmla="*/ 807308 h 1326292"/>
              <a:gd name="connsiteX7" fmla="*/ 1145059 w 2553729"/>
              <a:gd name="connsiteY7" fmla="*/ 0 h 1326292"/>
              <a:gd name="connsiteX8" fmla="*/ 996778 w 2553729"/>
              <a:gd name="connsiteY8" fmla="*/ 57665 h 132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3729" h="1326292">
                <a:moveTo>
                  <a:pt x="996778" y="57665"/>
                </a:moveTo>
                <a:lnTo>
                  <a:pt x="996778" y="57665"/>
                </a:lnTo>
                <a:lnTo>
                  <a:pt x="897924" y="98854"/>
                </a:lnTo>
                <a:lnTo>
                  <a:pt x="0" y="403654"/>
                </a:lnTo>
                <a:lnTo>
                  <a:pt x="1416908" y="1326292"/>
                </a:lnTo>
                <a:lnTo>
                  <a:pt x="1458097" y="1260389"/>
                </a:lnTo>
                <a:lnTo>
                  <a:pt x="2553729" y="807308"/>
                </a:lnTo>
                <a:lnTo>
                  <a:pt x="1145059" y="0"/>
                </a:lnTo>
                <a:lnTo>
                  <a:pt x="996778" y="57665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Forma libre 12"/>
          <p:cNvSpPr/>
          <p:nvPr/>
        </p:nvSpPr>
        <p:spPr>
          <a:xfrm rot="21334601">
            <a:off x="2894627" y="4863777"/>
            <a:ext cx="2964103" cy="1557127"/>
          </a:xfrm>
          <a:custGeom>
            <a:avLst/>
            <a:gdLst>
              <a:gd name="connsiteX0" fmla="*/ 996778 w 2553729"/>
              <a:gd name="connsiteY0" fmla="*/ 57665 h 1326292"/>
              <a:gd name="connsiteX1" fmla="*/ 996778 w 2553729"/>
              <a:gd name="connsiteY1" fmla="*/ 57665 h 1326292"/>
              <a:gd name="connsiteX2" fmla="*/ 897924 w 2553729"/>
              <a:gd name="connsiteY2" fmla="*/ 98854 h 1326292"/>
              <a:gd name="connsiteX3" fmla="*/ 0 w 2553729"/>
              <a:gd name="connsiteY3" fmla="*/ 403654 h 1326292"/>
              <a:gd name="connsiteX4" fmla="*/ 1416908 w 2553729"/>
              <a:gd name="connsiteY4" fmla="*/ 1326292 h 1326292"/>
              <a:gd name="connsiteX5" fmla="*/ 1458097 w 2553729"/>
              <a:gd name="connsiteY5" fmla="*/ 1260389 h 1326292"/>
              <a:gd name="connsiteX6" fmla="*/ 2553729 w 2553729"/>
              <a:gd name="connsiteY6" fmla="*/ 807308 h 1326292"/>
              <a:gd name="connsiteX7" fmla="*/ 1145059 w 2553729"/>
              <a:gd name="connsiteY7" fmla="*/ 0 h 1326292"/>
              <a:gd name="connsiteX8" fmla="*/ 996778 w 2553729"/>
              <a:gd name="connsiteY8" fmla="*/ 57665 h 132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3729" h="1326292">
                <a:moveTo>
                  <a:pt x="996778" y="57665"/>
                </a:moveTo>
                <a:lnTo>
                  <a:pt x="996778" y="57665"/>
                </a:lnTo>
                <a:lnTo>
                  <a:pt x="897924" y="98854"/>
                </a:lnTo>
                <a:lnTo>
                  <a:pt x="0" y="403654"/>
                </a:lnTo>
                <a:lnTo>
                  <a:pt x="1416908" y="1326292"/>
                </a:lnTo>
                <a:lnTo>
                  <a:pt x="1458097" y="1260389"/>
                </a:lnTo>
                <a:lnTo>
                  <a:pt x="2553729" y="807308"/>
                </a:lnTo>
                <a:lnTo>
                  <a:pt x="1145059" y="0"/>
                </a:lnTo>
                <a:lnTo>
                  <a:pt x="996778" y="57665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6956796" y="442811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u="sng" dirty="0">
                <a:latin typeface="Bookman Old Style" panose="02050604050505020204" pitchFamily="18" charset="0"/>
              </a:rPr>
              <a:t>Propuesta</a:t>
            </a:r>
          </a:p>
          <a:p>
            <a:endParaRPr lang="es-EC" sz="1400" b="1" dirty="0">
              <a:latin typeface="Bookman Old Style" panose="02050604050505020204" pitchFamily="18" charset="0"/>
            </a:endParaRPr>
          </a:p>
        </p:txBody>
      </p:sp>
      <p:cxnSp>
        <p:nvCxnSpPr>
          <p:cNvPr id="14" name="Conector recto 13"/>
          <p:cNvCxnSpPr/>
          <p:nvPr/>
        </p:nvCxnSpPr>
        <p:spPr>
          <a:xfrm>
            <a:off x="2838994" y="269966"/>
            <a:ext cx="4814" cy="6179799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6195574" y="260648"/>
            <a:ext cx="0" cy="6189117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89207" y="802482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latin typeface="Bookman Old Style" panose="02050604050505020204" pitchFamily="18" charset="0"/>
              </a:rPr>
              <a:t>47 lotes aprox.</a:t>
            </a:r>
            <a:endParaRPr lang="es-EC" sz="1200" dirty="0">
              <a:latin typeface="Bookman Old Style" panose="02050604050505020204" pitchFamily="18" charset="0"/>
            </a:endParaRPr>
          </a:p>
          <a:p>
            <a:endParaRPr lang="es-EC" sz="1200" dirty="0">
              <a:latin typeface="Bookman Old Style" panose="02050604050505020204" pitchFamily="18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923928" y="805037"/>
            <a:ext cx="1152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latin typeface="Bookman Old Style" panose="02050604050505020204" pitchFamily="18" charset="0"/>
              </a:rPr>
              <a:t>2 Lotes.</a:t>
            </a:r>
            <a:endParaRPr lang="es-EC" sz="1200" dirty="0">
              <a:latin typeface="Bookman Old Style" panose="02050604050505020204" pitchFamily="18" charset="0"/>
            </a:endParaRPr>
          </a:p>
          <a:p>
            <a:endParaRPr lang="es-EC" sz="1200" dirty="0">
              <a:latin typeface="Bookman Old Style" panose="020506040505050202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1668" y="-25481"/>
            <a:ext cx="2433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solidFill>
                  <a:srgbClr val="FF0000"/>
                </a:solidFill>
              </a:rPr>
              <a:t>Unidad de actuación </a:t>
            </a:r>
            <a:r>
              <a:rPr lang="es-EC" b="1" dirty="0" smtClean="0">
                <a:solidFill>
                  <a:srgbClr val="FF0000"/>
                </a:solidFill>
              </a:rPr>
              <a:t>26</a:t>
            </a:r>
            <a:endParaRPr lang="es-EC" b="1" dirty="0">
              <a:solidFill>
                <a:srgbClr val="FF0000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0701" y="1509784"/>
            <a:ext cx="2421786" cy="2927328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6985383" y="802482"/>
            <a:ext cx="1525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latin typeface="Bookman Old Style" panose="02050604050505020204" pitchFamily="18" charset="0"/>
              </a:rPr>
              <a:t>9 Lotes aprox.</a:t>
            </a:r>
            <a:endParaRPr lang="es-EC" sz="1200" dirty="0">
              <a:latin typeface="Bookman Old Style" panose="02050604050505020204" pitchFamily="18" charset="0"/>
            </a:endParaRPr>
          </a:p>
          <a:p>
            <a:endParaRPr lang="es-EC" sz="1200" dirty="0">
              <a:latin typeface="Bookman Old Style" panose="02050604050505020204" pitchFamily="18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8673" y="4541829"/>
            <a:ext cx="2287446" cy="1797639"/>
          </a:xfrm>
          <a:prstGeom prst="rect">
            <a:avLst/>
          </a:prstGeom>
        </p:spPr>
      </p:pic>
      <p:sp>
        <p:nvSpPr>
          <p:cNvPr id="22" name="Forma libre 21"/>
          <p:cNvSpPr/>
          <p:nvPr/>
        </p:nvSpPr>
        <p:spPr>
          <a:xfrm rot="21155909">
            <a:off x="6431482" y="5033902"/>
            <a:ext cx="2424824" cy="1259345"/>
          </a:xfrm>
          <a:custGeom>
            <a:avLst/>
            <a:gdLst>
              <a:gd name="connsiteX0" fmla="*/ 996778 w 2553729"/>
              <a:gd name="connsiteY0" fmla="*/ 57665 h 1326292"/>
              <a:gd name="connsiteX1" fmla="*/ 996778 w 2553729"/>
              <a:gd name="connsiteY1" fmla="*/ 57665 h 1326292"/>
              <a:gd name="connsiteX2" fmla="*/ 897924 w 2553729"/>
              <a:gd name="connsiteY2" fmla="*/ 98854 h 1326292"/>
              <a:gd name="connsiteX3" fmla="*/ 0 w 2553729"/>
              <a:gd name="connsiteY3" fmla="*/ 403654 h 1326292"/>
              <a:gd name="connsiteX4" fmla="*/ 1416908 w 2553729"/>
              <a:gd name="connsiteY4" fmla="*/ 1326292 h 1326292"/>
              <a:gd name="connsiteX5" fmla="*/ 1458097 w 2553729"/>
              <a:gd name="connsiteY5" fmla="*/ 1260389 h 1326292"/>
              <a:gd name="connsiteX6" fmla="*/ 2553729 w 2553729"/>
              <a:gd name="connsiteY6" fmla="*/ 807308 h 1326292"/>
              <a:gd name="connsiteX7" fmla="*/ 1145059 w 2553729"/>
              <a:gd name="connsiteY7" fmla="*/ 0 h 1326292"/>
              <a:gd name="connsiteX8" fmla="*/ 996778 w 2553729"/>
              <a:gd name="connsiteY8" fmla="*/ 57665 h 132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3729" h="1326292">
                <a:moveTo>
                  <a:pt x="996778" y="57665"/>
                </a:moveTo>
                <a:lnTo>
                  <a:pt x="996778" y="57665"/>
                </a:lnTo>
                <a:lnTo>
                  <a:pt x="897924" y="98854"/>
                </a:lnTo>
                <a:lnTo>
                  <a:pt x="0" y="403654"/>
                </a:lnTo>
                <a:lnTo>
                  <a:pt x="1416908" y="1326292"/>
                </a:lnTo>
                <a:lnTo>
                  <a:pt x="1458097" y="1260389"/>
                </a:lnTo>
                <a:lnTo>
                  <a:pt x="2553729" y="807308"/>
                </a:lnTo>
                <a:lnTo>
                  <a:pt x="1145059" y="0"/>
                </a:lnTo>
                <a:lnTo>
                  <a:pt x="996778" y="57665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4526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9305" y="49580"/>
            <a:ext cx="2016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Zoom-</a:t>
            </a:r>
            <a:r>
              <a:rPr lang="es-EC" b="1" dirty="0" err="1" smtClean="0"/>
              <a:t>microzonas</a:t>
            </a:r>
            <a:endParaRPr lang="es-EC" b="1" dirty="0" smtClean="0"/>
          </a:p>
          <a:p>
            <a:r>
              <a:rPr lang="es-EC" sz="1200" b="1" dirty="0">
                <a:solidFill>
                  <a:srgbClr val="FF0000"/>
                </a:solidFill>
              </a:rPr>
              <a:t>Unidad de actuación </a:t>
            </a:r>
            <a:r>
              <a:rPr lang="es-EC" sz="1200" b="1" dirty="0" smtClean="0">
                <a:solidFill>
                  <a:srgbClr val="FF0000"/>
                </a:solidFill>
              </a:rPr>
              <a:t>25</a:t>
            </a:r>
            <a:endParaRPr lang="es-EC" sz="1200" b="1" dirty="0">
              <a:solidFill>
                <a:srgbClr val="FF0000"/>
              </a:solidFill>
            </a:endParaRPr>
          </a:p>
          <a:p>
            <a:endParaRPr lang="es-EC" sz="1200" b="1" dirty="0"/>
          </a:p>
        </p:txBody>
      </p:sp>
      <p:sp>
        <p:nvSpPr>
          <p:cNvPr id="6" name="Rectángulo 5"/>
          <p:cNvSpPr/>
          <p:nvPr/>
        </p:nvSpPr>
        <p:spPr>
          <a:xfrm>
            <a:off x="5076056" y="262495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Sector – </a:t>
            </a:r>
            <a:r>
              <a:rPr lang="es-EC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Real </a:t>
            </a:r>
            <a:r>
              <a:rPr lang="es-EC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Audiencia-Rafael </a:t>
            </a:r>
            <a:r>
              <a:rPr lang="es-EC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Aulestia</a:t>
            </a:r>
            <a:endParaRPr lang="es-EC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/>
          <a:stretch/>
        </p:blipFill>
        <p:spPr>
          <a:xfrm>
            <a:off x="-149537" y="1046518"/>
            <a:ext cx="4370133" cy="588275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171877" y="796075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Dimensión </a:t>
            </a:r>
            <a:r>
              <a:rPr lang="es-EC" b="1" dirty="0"/>
              <a:t>de </a:t>
            </a:r>
            <a:r>
              <a:rPr lang="es-EC" b="1" dirty="0" smtClean="0"/>
              <a:t>lotes</a:t>
            </a:r>
            <a:endParaRPr lang="es-EC" b="1" dirty="0"/>
          </a:p>
        </p:txBody>
      </p:sp>
      <p:sp>
        <p:nvSpPr>
          <p:cNvPr id="10" name="Rectángulo 9"/>
          <p:cNvSpPr/>
          <p:nvPr/>
        </p:nvSpPr>
        <p:spPr>
          <a:xfrm>
            <a:off x="7956376" y="788244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Tenencia</a:t>
            </a:r>
            <a:endParaRPr lang="es-EC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/>
          <a:stretch/>
        </p:blipFill>
        <p:spPr>
          <a:xfrm>
            <a:off x="4856848" y="1101730"/>
            <a:ext cx="4272331" cy="57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4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2209194" y="686662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Zonificación vigente </a:t>
            </a:r>
            <a:endParaRPr lang="es-EC" b="1" dirty="0"/>
          </a:p>
        </p:txBody>
      </p:sp>
      <p:sp>
        <p:nvSpPr>
          <p:cNvPr id="8" name="Rectángulo 7"/>
          <p:cNvSpPr/>
          <p:nvPr/>
        </p:nvSpPr>
        <p:spPr>
          <a:xfrm>
            <a:off x="6804248" y="686662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Zonificación propuesta</a:t>
            </a:r>
            <a:endParaRPr lang="es-EC" b="1" dirty="0"/>
          </a:p>
        </p:txBody>
      </p:sp>
      <p:sp>
        <p:nvSpPr>
          <p:cNvPr id="16" name="Rectángulo 15"/>
          <p:cNvSpPr/>
          <p:nvPr/>
        </p:nvSpPr>
        <p:spPr>
          <a:xfrm>
            <a:off x="5148064" y="27197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Sector – </a:t>
            </a:r>
            <a:r>
              <a:rPr lang="es-EC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Real </a:t>
            </a:r>
            <a:r>
              <a:rPr lang="es-EC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Audiencia-Rafael </a:t>
            </a:r>
            <a:r>
              <a:rPr lang="es-EC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Aulestia</a:t>
            </a:r>
            <a:endParaRPr lang="es-EC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6364" y="0"/>
            <a:ext cx="2016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Zoom-</a:t>
            </a:r>
            <a:r>
              <a:rPr lang="es-EC" b="1" dirty="0" err="1" smtClean="0"/>
              <a:t>microzonas</a:t>
            </a:r>
            <a:endParaRPr lang="es-EC" b="1" dirty="0" smtClean="0"/>
          </a:p>
          <a:p>
            <a:r>
              <a:rPr lang="es-EC" sz="1200" b="1" dirty="0">
                <a:solidFill>
                  <a:srgbClr val="FF0000"/>
                </a:solidFill>
              </a:rPr>
              <a:t>Unidad de actuación </a:t>
            </a:r>
            <a:r>
              <a:rPr lang="es-EC" sz="1200" b="1" dirty="0" smtClean="0">
                <a:solidFill>
                  <a:srgbClr val="FF0000"/>
                </a:solidFill>
              </a:rPr>
              <a:t>25</a:t>
            </a:r>
            <a:endParaRPr lang="es-EC" sz="1200" b="1" dirty="0">
              <a:solidFill>
                <a:srgbClr val="FF0000"/>
              </a:solidFill>
            </a:endParaRPr>
          </a:p>
          <a:p>
            <a:endParaRPr lang="es-EC" sz="12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46541"/>
            <a:ext cx="4101076" cy="580200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364" y="1077346"/>
            <a:ext cx="2434051" cy="55752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364" y="6021288"/>
            <a:ext cx="723900" cy="2000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655" y="5810587"/>
            <a:ext cx="714375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9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42378" y="4365720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E</a:t>
            </a:r>
            <a:r>
              <a:rPr lang="es-EC" b="1" dirty="0" smtClean="0"/>
              <a:t>conomía</a:t>
            </a:r>
            <a:endParaRPr lang="es-EC" b="1" dirty="0"/>
          </a:p>
        </p:txBody>
      </p:sp>
      <p:sp>
        <p:nvSpPr>
          <p:cNvPr id="9" name="Rectángulo 8"/>
          <p:cNvSpPr/>
          <p:nvPr/>
        </p:nvSpPr>
        <p:spPr>
          <a:xfrm>
            <a:off x="13387" y="631827"/>
            <a:ext cx="4793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>
                <a:latin typeface="Bookman Old Style" panose="02050604050505020204" pitchFamily="18" charset="0"/>
              </a:rPr>
              <a:t>Sistema de Espacio público y Red Verde </a:t>
            </a:r>
            <a:r>
              <a:rPr lang="es-EC" sz="1200" b="1" dirty="0" smtClean="0">
                <a:latin typeface="Bookman Old Style" panose="02050604050505020204" pitchFamily="18" charset="0"/>
              </a:rPr>
              <a:t>Urbana:</a:t>
            </a:r>
            <a:endParaRPr lang="es-EC" sz="1200" b="1" dirty="0">
              <a:latin typeface="Bookman Old Style" panose="02050604050505020204" pitchFamily="18" charset="0"/>
            </a:endParaRPr>
          </a:p>
          <a:p>
            <a:r>
              <a:rPr lang="es-EC" sz="1200" dirty="0">
                <a:latin typeface="Bookman Old Style" panose="02050604050505020204" pitchFamily="18" charset="0"/>
              </a:rPr>
              <a:t>Transformación a sistema peatonal: </a:t>
            </a:r>
            <a:r>
              <a:rPr lang="es-EC" sz="1200" dirty="0" err="1">
                <a:latin typeface="Bookman Old Style" panose="02050604050505020204" pitchFamily="18" charset="0"/>
              </a:rPr>
              <a:t>Lequerica</a:t>
            </a:r>
            <a:r>
              <a:rPr lang="es-EC" sz="1200" dirty="0">
                <a:latin typeface="Bookman Old Style" panose="02050604050505020204" pitchFamily="18" charset="0"/>
              </a:rPr>
              <a:t>, Emperatriz Isabel.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0" y="2159621"/>
            <a:ext cx="47934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>
                <a:latin typeface="Bookman Old Style" panose="02050604050505020204" pitchFamily="18" charset="0"/>
              </a:rPr>
              <a:t>Sistema Vial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36010" y="2440918"/>
            <a:ext cx="4793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latin typeface="Bookman Old Style" panose="02050604050505020204" pitchFamily="18" charset="0"/>
              </a:rPr>
              <a:t>Ampliación Rafael Aulestia</a:t>
            </a:r>
          </a:p>
          <a:p>
            <a:endParaRPr lang="es-EC" sz="1200" b="1" dirty="0">
              <a:latin typeface="Bookman Old Style" panose="020506040505050202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96360"/>
            <a:ext cx="1965464" cy="468052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69680" y="6004328"/>
            <a:ext cx="4793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Ampliación Rafael Aulestia</a:t>
            </a:r>
          </a:p>
          <a:p>
            <a:endParaRPr lang="es-EC" dirty="0"/>
          </a:p>
        </p:txBody>
      </p:sp>
      <p:sp>
        <p:nvSpPr>
          <p:cNvPr id="14" name="Rectángulo 13"/>
          <p:cNvSpPr/>
          <p:nvPr/>
        </p:nvSpPr>
        <p:spPr>
          <a:xfrm>
            <a:off x="0" y="77829"/>
            <a:ext cx="3131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>
                <a:latin typeface="Bookman Old Style" panose="02050604050505020204" pitchFamily="18" charset="0"/>
              </a:rPr>
              <a:t>Objetivo del Planeamiento</a:t>
            </a:r>
          </a:p>
          <a:p>
            <a:endParaRPr lang="es-EC" sz="1200" b="1" dirty="0">
              <a:latin typeface="Bookman Old Style" panose="020506040505050202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904" y="5231385"/>
            <a:ext cx="9180513" cy="51025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188640"/>
            <a:ext cx="2160240" cy="451582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86" y="1377664"/>
            <a:ext cx="4018781" cy="56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2"/>
          <a:srcRect t="6842"/>
          <a:stretch/>
        </p:blipFill>
        <p:spPr>
          <a:xfrm>
            <a:off x="1519376" y="5001522"/>
            <a:ext cx="3824050" cy="185647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753" y="1026467"/>
            <a:ext cx="1997068" cy="420810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877646" y="490325"/>
            <a:ext cx="3131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u="sng" dirty="0" smtClean="0">
                <a:latin typeface="Bookman Old Style" panose="02050604050505020204" pitchFamily="18" charset="0"/>
              </a:rPr>
              <a:t>Reajuste de terrenos OM(352)</a:t>
            </a:r>
          </a:p>
          <a:p>
            <a:endParaRPr lang="es-EC" sz="1400" b="1" dirty="0">
              <a:latin typeface="Bookman Old Style" panose="020506040505050202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14022" y="447892"/>
            <a:ext cx="22342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u="sng" dirty="0">
                <a:latin typeface="Bookman Old Style" panose="02050604050505020204" pitchFamily="18" charset="0"/>
              </a:rPr>
              <a:t>Lotes reales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6956796" y="442811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u="sng" dirty="0">
                <a:latin typeface="Bookman Old Style" panose="02050604050505020204" pitchFamily="18" charset="0"/>
              </a:rPr>
              <a:t>Propuesta</a:t>
            </a:r>
          </a:p>
          <a:p>
            <a:endParaRPr lang="es-EC" sz="1400" b="1" dirty="0">
              <a:latin typeface="Bookman Old Style" panose="02050604050505020204" pitchFamily="18" charset="0"/>
            </a:endParaRPr>
          </a:p>
        </p:txBody>
      </p:sp>
      <p:cxnSp>
        <p:nvCxnSpPr>
          <p:cNvPr id="14" name="Conector recto 13"/>
          <p:cNvCxnSpPr/>
          <p:nvPr/>
        </p:nvCxnSpPr>
        <p:spPr>
          <a:xfrm>
            <a:off x="1601484" y="530167"/>
            <a:ext cx="33401" cy="5002413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5148064" y="343851"/>
            <a:ext cx="0" cy="6189117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89207" y="802482"/>
            <a:ext cx="33123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latin typeface="Bookman Old Style" panose="02050604050505020204" pitchFamily="18" charset="0"/>
              </a:rPr>
              <a:t>147 lotes</a:t>
            </a:r>
            <a:endParaRPr lang="es-EC" sz="1200" dirty="0">
              <a:latin typeface="Bookman Old Style" panose="02050604050505020204" pitchFamily="18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792908" y="802481"/>
            <a:ext cx="1152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latin typeface="Bookman Old Style" panose="02050604050505020204" pitchFamily="18" charset="0"/>
              </a:rPr>
              <a:t>9 Lotes.</a:t>
            </a:r>
            <a:endParaRPr lang="es-EC" sz="1200" dirty="0">
              <a:latin typeface="Bookman Old Style" panose="02050604050505020204" pitchFamily="18" charset="0"/>
            </a:endParaRPr>
          </a:p>
          <a:p>
            <a:endParaRPr lang="es-EC" sz="1200" dirty="0">
              <a:latin typeface="Bookman Old Style" panose="020506040505050202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1668" y="-25481"/>
            <a:ext cx="2433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solidFill>
                  <a:srgbClr val="FF0000"/>
                </a:solidFill>
              </a:rPr>
              <a:t>Unidad de actuación </a:t>
            </a:r>
            <a:r>
              <a:rPr lang="es-EC" b="1" dirty="0" smtClean="0">
                <a:solidFill>
                  <a:srgbClr val="FF0000"/>
                </a:solidFill>
              </a:rPr>
              <a:t>25</a:t>
            </a:r>
            <a:endParaRPr lang="es-EC" b="1" dirty="0">
              <a:solidFill>
                <a:srgbClr val="FF0000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985383" y="802482"/>
            <a:ext cx="1525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latin typeface="Bookman Old Style" panose="02050604050505020204" pitchFamily="18" charset="0"/>
              </a:rPr>
              <a:t>46 Lotes aprox.</a:t>
            </a:r>
            <a:endParaRPr lang="es-EC" sz="1200" dirty="0">
              <a:latin typeface="Bookman Old Style" panose="02050604050505020204" pitchFamily="18" charset="0"/>
            </a:endParaRPr>
          </a:p>
          <a:p>
            <a:endParaRPr lang="es-EC" sz="1200" dirty="0">
              <a:latin typeface="Bookman Old Style" panose="02050604050505020204" pitchFamily="18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4"/>
          <a:srcRect l="11612" t="3637" r="12963" b="1606"/>
          <a:stretch/>
        </p:blipFill>
        <p:spPr>
          <a:xfrm>
            <a:off x="65710" y="1188723"/>
            <a:ext cx="1403245" cy="375280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1089" y="1081835"/>
            <a:ext cx="1849561" cy="4120253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670" y="4967861"/>
            <a:ext cx="3840604" cy="192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9306" y="268714"/>
            <a:ext cx="25364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Zoom-</a:t>
            </a:r>
            <a:r>
              <a:rPr lang="es-EC" b="1" dirty="0" err="1" smtClean="0"/>
              <a:t>microzonas</a:t>
            </a:r>
            <a:endParaRPr lang="es-EC" b="1" dirty="0" smtClean="0"/>
          </a:p>
          <a:p>
            <a:r>
              <a:rPr lang="es-EC" sz="1200" b="1" dirty="0">
                <a:solidFill>
                  <a:srgbClr val="FF0000"/>
                </a:solidFill>
              </a:rPr>
              <a:t>Unidad de actuación </a:t>
            </a:r>
            <a:r>
              <a:rPr lang="es-EC" sz="1200" b="1" dirty="0" smtClean="0">
                <a:solidFill>
                  <a:srgbClr val="FF0000"/>
                </a:solidFill>
              </a:rPr>
              <a:t>42+51+6+43+44+45+7</a:t>
            </a:r>
            <a:endParaRPr lang="es-EC" sz="1200" b="1" dirty="0">
              <a:solidFill>
                <a:srgbClr val="FF0000"/>
              </a:solidFill>
            </a:endParaRPr>
          </a:p>
          <a:p>
            <a:endParaRPr lang="es-EC" sz="1200" b="1" dirty="0"/>
          </a:p>
        </p:txBody>
      </p:sp>
      <p:sp>
        <p:nvSpPr>
          <p:cNvPr id="6" name="Rectángulo 5"/>
          <p:cNvSpPr/>
          <p:nvPr/>
        </p:nvSpPr>
        <p:spPr>
          <a:xfrm>
            <a:off x="5076056" y="262495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Sector – </a:t>
            </a:r>
            <a:r>
              <a:rPr lang="es-EC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Centro de Convenciones</a:t>
            </a:r>
            <a:endParaRPr lang="es-EC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ángulo 6"/>
          <p:cNvSpPr/>
          <p:nvPr/>
        </p:nvSpPr>
        <p:spPr>
          <a:xfrm>
            <a:off x="19306" y="-11253"/>
            <a:ext cx="3400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solidFill>
                  <a:schemeClr val="bg1">
                    <a:lumMod val="65000"/>
                  </a:schemeClr>
                </a:solidFill>
              </a:rPr>
              <a:t>Estado Actual (mapas generales)</a:t>
            </a:r>
            <a:endParaRPr lang="es-EC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171877" y="796075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Dimensión </a:t>
            </a:r>
            <a:r>
              <a:rPr lang="es-EC" b="1" dirty="0"/>
              <a:t>de </a:t>
            </a:r>
            <a:r>
              <a:rPr lang="es-EC" b="1" dirty="0" smtClean="0"/>
              <a:t>lotes</a:t>
            </a:r>
            <a:endParaRPr lang="es-EC" b="1" dirty="0"/>
          </a:p>
        </p:txBody>
      </p:sp>
      <p:sp>
        <p:nvSpPr>
          <p:cNvPr id="10" name="Rectángulo 9"/>
          <p:cNvSpPr/>
          <p:nvPr/>
        </p:nvSpPr>
        <p:spPr>
          <a:xfrm>
            <a:off x="7956376" y="788244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Tenencia</a:t>
            </a:r>
            <a:endParaRPr lang="es-EC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/>
          <a:stretch/>
        </p:blipFill>
        <p:spPr>
          <a:xfrm>
            <a:off x="3624" y="1165407"/>
            <a:ext cx="4276052" cy="569259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5" y="4725143"/>
            <a:ext cx="1461892" cy="199306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/>
          <a:stretch/>
        </p:blipFill>
        <p:spPr>
          <a:xfrm>
            <a:off x="4862635" y="1148773"/>
            <a:ext cx="4234682" cy="570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1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6"/>
          <p:cNvSpPr/>
          <p:nvPr/>
        </p:nvSpPr>
        <p:spPr>
          <a:xfrm>
            <a:off x="19306" y="-11253"/>
            <a:ext cx="3400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solidFill>
                  <a:schemeClr val="bg1">
                    <a:lumMod val="65000"/>
                  </a:schemeClr>
                </a:solidFill>
              </a:rPr>
              <a:t>Estado Actual (mapas generales)</a:t>
            </a:r>
            <a:endParaRPr lang="es-EC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209194" y="686662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Zonificación vigente </a:t>
            </a:r>
            <a:endParaRPr lang="es-EC" b="1" dirty="0"/>
          </a:p>
        </p:txBody>
      </p:sp>
      <p:sp>
        <p:nvSpPr>
          <p:cNvPr id="8" name="Rectángulo 7"/>
          <p:cNvSpPr/>
          <p:nvPr/>
        </p:nvSpPr>
        <p:spPr>
          <a:xfrm>
            <a:off x="6804248" y="686662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Zonificación propuesta</a:t>
            </a:r>
            <a:endParaRPr lang="es-EC" b="1" dirty="0"/>
          </a:p>
        </p:txBody>
      </p:sp>
      <p:sp>
        <p:nvSpPr>
          <p:cNvPr id="10" name="Rectángulo 9"/>
          <p:cNvSpPr/>
          <p:nvPr/>
        </p:nvSpPr>
        <p:spPr>
          <a:xfrm>
            <a:off x="19306" y="268714"/>
            <a:ext cx="25364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/>
              <a:t>Zoom-</a:t>
            </a:r>
            <a:r>
              <a:rPr lang="es-EC" b="1" dirty="0" err="1" smtClean="0"/>
              <a:t>microzonas</a:t>
            </a:r>
            <a:endParaRPr lang="es-EC" b="1" dirty="0" smtClean="0"/>
          </a:p>
          <a:p>
            <a:r>
              <a:rPr lang="es-EC" sz="1200" b="1" dirty="0" smtClean="0">
                <a:solidFill>
                  <a:srgbClr val="FF0000"/>
                </a:solidFill>
              </a:rPr>
              <a:t>Unidades </a:t>
            </a:r>
            <a:r>
              <a:rPr lang="es-EC" sz="1200" b="1" dirty="0">
                <a:solidFill>
                  <a:srgbClr val="FF0000"/>
                </a:solidFill>
              </a:rPr>
              <a:t>de actuación </a:t>
            </a:r>
            <a:r>
              <a:rPr lang="es-EC" sz="1200" b="1" dirty="0" smtClean="0">
                <a:solidFill>
                  <a:srgbClr val="FF0000"/>
                </a:solidFill>
              </a:rPr>
              <a:t>11+31+32+33+34+12</a:t>
            </a:r>
            <a:endParaRPr lang="es-EC" sz="1200" b="1" dirty="0">
              <a:solidFill>
                <a:srgbClr val="FF0000"/>
              </a:solidFill>
            </a:endParaRPr>
          </a:p>
          <a:p>
            <a:endParaRPr lang="es-EC" sz="1200" b="1" dirty="0"/>
          </a:p>
        </p:txBody>
      </p:sp>
      <p:sp>
        <p:nvSpPr>
          <p:cNvPr id="11" name="Rectángulo 10"/>
          <p:cNvSpPr/>
          <p:nvPr/>
        </p:nvSpPr>
        <p:spPr>
          <a:xfrm>
            <a:off x="5076056" y="262495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Sector – </a:t>
            </a:r>
            <a:r>
              <a:rPr lang="es-EC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Entorno Centro de Convenciones</a:t>
            </a:r>
            <a:endParaRPr lang="es-EC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6" y="1054975"/>
            <a:ext cx="4101796" cy="580302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490" y="1060920"/>
            <a:ext cx="3361612" cy="564214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5949280"/>
            <a:ext cx="80962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7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42378" y="4365720"/>
            <a:ext cx="2016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>
                <a:latin typeface="Bookman Old Style" panose="02050604050505020204" pitchFamily="18" charset="0"/>
              </a:rPr>
              <a:t>Economía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3387" y="631827"/>
            <a:ext cx="35505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>
                <a:latin typeface="Bookman Old Style" panose="02050604050505020204" pitchFamily="18" charset="0"/>
              </a:rPr>
              <a:t>Sistema de Espacio público y Red Verde </a:t>
            </a:r>
            <a:endParaRPr lang="es-EC" sz="1200" b="1" dirty="0" smtClean="0">
              <a:latin typeface="Bookman Old Style" panose="02050604050505020204" pitchFamily="18" charset="0"/>
            </a:endParaRPr>
          </a:p>
          <a:p>
            <a:r>
              <a:rPr lang="es-EC" sz="1200" b="1" dirty="0" smtClean="0">
                <a:latin typeface="Bookman Old Style" panose="02050604050505020204" pitchFamily="18" charset="0"/>
              </a:rPr>
              <a:t>Urbana:</a:t>
            </a:r>
            <a:endParaRPr lang="es-EC" sz="1200" b="1" dirty="0">
              <a:latin typeface="Bookman Old Style" panose="02050604050505020204" pitchFamily="18" charset="0"/>
            </a:endParaRPr>
          </a:p>
          <a:p>
            <a:r>
              <a:rPr lang="es-EC" sz="1200" dirty="0">
                <a:latin typeface="Bookman Old Style" panose="02050604050505020204" pitchFamily="18" charset="0"/>
              </a:rPr>
              <a:t>Transformación a sistema peatonal: </a:t>
            </a:r>
            <a:endParaRPr lang="es-EC" sz="1200" dirty="0" smtClean="0">
              <a:latin typeface="Bookman Old Style" panose="02050604050505020204" pitchFamily="18" charset="0"/>
            </a:endParaRPr>
          </a:p>
          <a:p>
            <a:r>
              <a:rPr lang="es-EC" sz="1200" dirty="0" err="1" smtClean="0">
                <a:latin typeface="Bookman Old Style" panose="02050604050505020204" pitchFamily="18" charset="0"/>
              </a:rPr>
              <a:t>Arajuno</a:t>
            </a:r>
            <a:r>
              <a:rPr lang="es-EC" sz="1200" dirty="0" smtClean="0">
                <a:latin typeface="Bookman Old Style" panose="02050604050505020204" pitchFamily="18" charset="0"/>
              </a:rPr>
              <a:t> </a:t>
            </a:r>
            <a:r>
              <a:rPr lang="es-EC" sz="1200" dirty="0">
                <a:latin typeface="Bookman Old Style" panose="02050604050505020204" pitchFamily="18" charset="0"/>
              </a:rPr>
              <a:t>I, </a:t>
            </a:r>
            <a:r>
              <a:rPr lang="es-EC" sz="1200" dirty="0" err="1">
                <a:latin typeface="Bookman Old Style" panose="02050604050505020204" pitchFamily="18" charset="0"/>
              </a:rPr>
              <a:t>Cristobal</a:t>
            </a:r>
            <a:r>
              <a:rPr lang="es-EC" sz="1200" dirty="0">
                <a:latin typeface="Bookman Old Style" panose="02050604050505020204" pitchFamily="18" charset="0"/>
              </a:rPr>
              <a:t> Sandoval, </a:t>
            </a:r>
            <a:endParaRPr lang="es-EC" sz="1200" dirty="0" smtClean="0">
              <a:latin typeface="Bookman Old Style" panose="02050604050505020204" pitchFamily="18" charset="0"/>
            </a:endParaRPr>
          </a:p>
          <a:p>
            <a:r>
              <a:rPr lang="es-EC" sz="1200" dirty="0" smtClean="0">
                <a:latin typeface="Bookman Old Style" panose="02050604050505020204" pitchFamily="18" charset="0"/>
              </a:rPr>
              <a:t>Pasaje </a:t>
            </a:r>
            <a:r>
              <a:rPr lang="es-EC" sz="1200" dirty="0">
                <a:latin typeface="Bookman Old Style" panose="02050604050505020204" pitchFamily="18" charset="0"/>
              </a:rPr>
              <a:t>Juan Paz y Miño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0" y="2159621"/>
            <a:ext cx="47934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>
                <a:latin typeface="Bookman Old Style" panose="02050604050505020204" pitchFamily="18" charset="0"/>
              </a:rPr>
              <a:t>Sistema Vial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36010" y="2440918"/>
            <a:ext cx="4793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latin typeface="Bookman Old Style" panose="02050604050505020204" pitchFamily="18" charset="0"/>
              </a:rPr>
              <a:t>Prolongación Av. </a:t>
            </a:r>
            <a:r>
              <a:rPr lang="es-EC" sz="1200" dirty="0" smtClean="0">
                <a:latin typeface="Bookman Old Style" panose="02050604050505020204" pitchFamily="18" charset="0"/>
              </a:rPr>
              <a:t>Amazonas</a:t>
            </a:r>
          </a:p>
          <a:p>
            <a:r>
              <a:rPr lang="es-EC" sz="1200" dirty="0">
                <a:latin typeface="Bookman Old Style" panose="02050604050505020204" pitchFamily="18" charset="0"/>
              </a:rPr>
              <a:t>Prolongación Av. </a:t>
            </a:r>
            <a:r>
              <a:rPr lang="es-EC" sz="1200" dirty="0" smtClean="0">
                <a:latin typeface="Bookman Old Style" panose="02050604050505020204" pitchFamily="18" charset="0"/>
              </a:rPr>
              <a:t>Florida</a:t>
            </a:r>
            <a:endParaRPr lang="es-EC" sz="1200" dirty="0">
              <a:latin typeface="Bookman Old Style" panose="02050604050505020204" pitchFamily="18" charset="0"/>
            </a:endParaRPr>
          </a:p>
          <a:p>
            <a:endParaRPr lang="es-EC" sz="1200" dirty="0">
              <a:latin typeface="Bookman Old Style" panose="02050604050505020204" pitchFamily="18" charset="0"/>
            </a:endParaRPr>
          </a:p>
          <a:p>
            <a:endParaRPr lang="es-EC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r="16075"/>
          <a:stretch/>
        </p:blipFill>
        <p:spPr>
          <a:xfrm rot="5400000">
            <a:off x="5526949" y="2476116"/>
            <a:ext cx="2165411" cy="3488346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3387" y="4797152"/>
            <a:ext cx="4793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latin typeface="Bookman Old Style" panose="02050604050505020204" pitchFamily="18" charset="0"/>
              </a:rPr>
              <a:t>Integrada por las Unidades de Gestión 10+31+11+32+33+34+12 (alto beneficio)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0" y="77829"/>
            <a:ext cx="3131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>
                <a:latin typeface="Bookman Old Style" panose="02050604050505020204" pitchFamily="18" charset="0"/>
              </a:rPr>
              <a:t>Objetivo del Planeamiento</a:t>
            </a:r>
          </a:p>
          <a:p>
            <a:endParaRPr lang="es-EC" sz="1200" b="1" dirty="0">
              <a:latin typeface="Bookman Old Style" panose="020506040505050202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22992" y="-196692"/>
            <a:ext cx="2692299" cy="3506250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4686300" y="571500"/>
            <a:ext cx="3495675" cy="2095500"/>
          </a:xfrm>
          <a:custGeom>
            <a:avLst/>
            <a:gdLst>
              <a:gd name="connsiteX0" fmla="*/ 0 w 3495675"/>
              <a:gd name="connsiteY0" fmla="*/ 1123950 h 2095500"/>
              <a:gd name="connsiteX1" fmla="*/ 1104900 w 3495675"/>
              <a:gd name="connsiteY1" fmla="*/ 742950 h 2095500"/>
              <a:gd name="connsiteX2" fmla="*/ 1076325 w 3495675"/>
              <a:gd name="connsiteY2" fmla="*/ 542925 h 2095500"/>
              <a:gd name="connsiteX3" fmla="*/ 1771650 w 3495675"/>
              <a:gd name="connsiteY3" fmla="*/ 400050 h 2095500"/>
              <a:gd name="connsiteX4" fmla="*/ 1724025 w 3495675"/>
              <a:gd name="connsiteY4" fmla="*/ 0 h 2095500"/>
              <a:gd name="connsiteX5" fmla="*/ 2400300 w 3495675"/>
              <a:gd name="connsiteY5" fmla="*/ 28575 h 2095500"/>
              <a:gd name="connsiteX6" fmla="*/ 2428875 w 3495675"/>
              <a:gd name="connsiteY6" fmla="*/ 247650 h 2095500"/>
              <a:gd name="connsiteX7" fmla="*/ 3248025 w 3495675"/>
              <a:gd name="connsiteY7" fmla="*/ 133350 h 2095500"/>
              <a:gd name="connsiteX8" fmla="*/ 3495675 w 3495675"/>
              <a:gd name="connsiteY8" fmla="*/ 1238250 h 2095500"/>
              <a:gd name="connsiteX9" fmla="*/ 2600325 w 3495675"/>
              <a:gd name="connsiteY9" fmla="*/ 1238250 h 2095500"/>
              <a:gd name="connsiteX10" fmla="*/ 2247900 w 3495675"/>
              <a:gd name="connsiteY10" fmla="*/ 1304925 h 2095500"/>
              <a:gd name="connsiteX11" fmla="*/ 2152650 w 3495675"/>
              <a:gd name="connsiteY11" fmla="*/ 904875 h 2095500"/>
              <a:gd name="connsiteX12" fmla="*/ 1390650 w 3495675"/>
              <a:gd name="connsiteY12" fmla="*/ 1095375 h 2095500"/>
              <a:gd name="connsiteX13" fmla="*/ 1485900 w 3495675"/>
              <a:gd name="connsiteY13" fmla="*/ 1562100 h 2095500"/>
              <a:gd name="connsiteX14" fmla="*/ 981075 w 3495675"/>
              <a:gd name="connsiteY14" fmla="*/ 1838325 h 2095500"/>
              <a:gd name="connsiteX15" fmla="*/ 685800 w 3495675"/>
              <a:gd name="connsiteY15" fmla="*/ 1914525 h 2095500"/>
              <a:gd name="connsiteX16" fmla="*/ 161925 w 3495675"/>
              <a:gd name="connsiteY16" fmla="*/ 2095500 h 2095500"/>
              <a:gd name="connsiteX17" fmla="*/ 0 w 3495675"/>
              <a:gd name="connsiteY17" fmla="*/ 112395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95675" h="2095500">
                <a:moveTo>
                  <a:pt x="0" y="1123950"/>
                </a:moveTo>
                <a:lnTo>
                  <a:pt x="1104900" y="742950"/>
                </a:lnTo>
                <a:lnTo>
                  <a:pt x="1076325" y="542925"/>
                </a:lnTo>
                <a:lnTo>
                  <a:pt x="1771650" y="400050"/>
                </a:lnTo>
                <a:lnTo>
                  <a:pt x="1724025" y="0"/>
                </a:lnTo>
                <a:lnTo>
                  <a:pt x="2400300" y="28575"/>
                </a:lnTo>
                <a:lnTo>
                  <a:pt x="2428875" y="247650"/>
                </a:lnTo>
                <a:lnTo>
                  <a:pt x="3248025" y="133350"/>
                </a:lnTo>
                <a:lnTo>
                  <a:pt x="3495675" y="1238250"/>
                </a:lnTo>
                <a:lnTo>
                  <a:pt x="2600325" y="1238250"/>
                </a:lnTo>
                <a:lnTo>
                  <a:pt x="2247900" y="1304925"/>
                </a:lnTo>
                <a:lnTo>
                  <a:pt x="2152650" y="904875"/>
                </a:lnTo>
                <a:lnTo>
                  <a:pt x="1390650" y="1095375"/>
                </a:lnTo>
                <a:lnTo>
                  <a:pt x="1485900" y="1562100"/>
                </a:lnTo>
                <a:lnTo>
                  <a:pt x="981075" y="1838325"/>
                </a:lnTo>
                <a:lnTo>
                  <a:pt x="685800" y="1914525"/>
                </a:lnTo>
                <a:lnTo>
                  <a:pt x="161925" y="2095500"/>
                </a:lnTo>
                <a:lnTo>
                  <a:pt x="0" y="112395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Forma libre 3"/>
          <p:cNvSpPr/>
          <p:nvPr/>
        </p:nvSpPr>
        <p:spPr>
          <a:xfrm>
            <a:off x="4800600" y="3324225"/>
            <a:ext cx="3638550" cy="1866900"/>
          </a:xfrm>
          <a:custGeom>
            <a:avLst/>
            <a:gdLst>
              <a:gd name="connsiteX0" fmla="*/ 0 w 3638550"/>
              <a:gd name="connsiteY0" fmla="*/ 1019175 h 1866900"/>
              <a:gd name="connsiteX1" fmla="*/ 1133475 w 3638550"/>
              <a:gd name="connsiteY1" fmla="*/ 742950 h 1866900"/>
              <a:gd name="connsiteX2" fmla="*/ 1114425 w 3638550"/>
              <a:gd name="connsiteY2" fmla="*/ 523875 h 1866900"/>
              <a:gd name="connsiteX3" fmla="*/ 1857375 w 3638550"/>
              <a:gd name="connsiteY3" fmla="*/ 390525 h 1866900"/>
              <a:gd name="connsiteX4" fmla="*/ 1762125 w 3638550"/>
              <a:gd name="connsiteY4" fmla="*/ 0 h 1866900"/>
              <a:gd name="connsiteX5" fmla="*/ 2495550 w 3638550"/>
              <a:gd name="connsiteY5" fmla="*/ 28575 h 1866900"/>
              <a:gd name="connsiteX6" fmla="*/ 2514600 w 3638550"/>
              <a:gd name="connsiteY6" fmla="*/ 285750 h 1866900"/>
              <a:gd name="connsiteX7" fmla="*/ 3314700 w 3638550"/>
              <a:gd name="connsiteY7" fmla="*/ 190500 h 1866900"/>
              <a:gd name="connsiteX8" fmla="*/ 3448050 w 3638550"/>
              <a:gd name="connsiteY8" fmla="*/ 133350 h 1866900"/>
              <a:gd name="connsiteX9" fmla="*/ 3638550 w 3638550"/>
              <a:gd name="connsiteY9" fmla="*/ 1181100 h 1866900"/>
              <a:gd name="connsiteX10" fmla="*/ 3095625 w 3638550"/>
              <a:gd name="connsiteY10" fmla="*/ 1114425 h 1866900"/>
              <a:gd name="connsiteX11" fmla="*/ 2828925 w 3638550"/>
              <a:gd name="connsiteY11" fmla="*/ 1104900 h 1866900"/>
              <a:gd name="connsiteX12" fmla="*/ 2533650 w 3638550"/>
              <a:gd name="connsiteY12" fmla="*/ 1123950 h 1866900"/>
              <a:gd name="connsiteX13" fmla="*/ 2200275 w 3638550"/>
              <a:gd name="connsiteY13" fmla="*/ 1219200 h 1866900"/>
              <a:gd name="connsiteX14" fmla="*/ 2095500 w 3638550"/>
              <a:gd name="connsiteY14" fmla="*/ 819150 h 1866900"/>
              <a:gd name="connsiteX15" fmla="*/ 1609725 w 3638550"/>
              <a:gd name="connsiteY15" fmla="*/ 914400 h 1866900"/>
              <a:gd name="connsiteX16" fmla="*/ 1724025 w 3638550"/>
              <a:gd name="connsiteY16" fmla="*/ 1238250 h 1866900"/>
              <a:gd name="connsiteX17" fmla="*/ 1581150 w 3638550"/>
              <a:gd name="connsiteY17" fmla="*/ 1409700 h 1866900"/>
              <a:gd name="connsiteX18" fmla="*/ 1390650 w 3638550"/>
              <a:gd name="connsiteY18" fmla="*/ 1504950 h 1866900"/>
              <a:gd name="connsiteX19" fmla="*/ 981075 w 3638550"/>
              <a:gd name="connsiteY19" fmla="*/ 1704975 h 1866900"/>
              <a:gd name="connsiteX20" fmla="*/ 447675 w 3638550"/>
              <a:gd name="connsiteY20" fmla="*/ 1800225 h 1866900"/>
              <a:gd name="connsiteX21" fmla="*/ 161925 w 3638550"/>
              <a:gd name="connsiteY21" fmla="*/ 1866900 h 1866900"/>
              <a:gd name="connsiteX22" fmla="*/ 0 w 3638550"/>
              <a:gd name="connsiteY22" fmla="*/ 1019175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638550" h="1866900">
                <a:moveTo>
                  <a:pt x="0" y="1019175"/>
                </a:moveTo>
                <a:lnTo>
                  <a:pt x="1133475" y="742950"/>
                </a:lnTo>
                <a:lnTo>
                  <a:pt x="1114425" y="523875"/>
                </a:lnTo>
                <a:lnTo>
                  <a:pt x="1857375" y="390525"/>
                </a:lnTo>
                <a:lnTo>
                  <a:pt x="1762125" y="0"/>
                </a:lnTo>
                <a:lnTo>
                  <a:pt x="2495550" y="28575"/>
                </a:lnTo>
                <a:lnTo>
                  <a:pt x="2514600" y="285750"/>
                </a:lnTo>
                <a:lnTo>
                  <a:pt x="3314700" y="190500"/>
                </a:lnTo>
                <a:lnTo>
                  <a:pt x="3448050" y="133350"/>
                </a:lnTo>
                <a:lnTo>
                  <a:pt x="3638550" y="1181100"/>
                </a:lnTo>
                <a:lnTo>
                  <a:pt x="3095625" y="1114425"/>
                </a:lnTo>
                <a:lnTo>
                  <a:pt x="2828925" y="1104900"/>
                </a:lnTo>
                <a:lnTo>
                  <a:pt x="2533650" y="1123950"/>
                </a:lnTo>
                <a:lnTo>
                  <a:pt x="2200275" y="1219200"/>
                </a:lnTo>
                <a:lnTo>
                  <a:pt x="2095500" y="819150"/>
                </a:lnTo>
                <a:lnTo>
                  <a:pt x="1609725" y="914400"/>
                </a:lnTo>
                <a:lnTo>
                  <a:pt x="1724025" y="1238250"/>
                </a:lnTo>
                <a:lnTo>
                  <a:pt x="1581150" y="1409700"/>
                </a:lnTo>
                <a:lnTo>
                  <a:pt x="1390650" y="1504950"/>
                </a:lnTo>
                <a:lnTo>
                  <a:pt x="981075" y="1704975"/>
                </a:lnTo>
                <a:lnTo>
                  <a:pt x="447675" y="1800225"/>
                </a:lnTo>
                <a:lnTo>
                  <a:pt x="161925" y="1866900"/>
                </a:lnTo>
                <a:lnTo>
                  <a:pt x="0" y="1019175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1661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 rot="5735560">
            <a:off x="850982" y="235620"/>
            <a:ext cx="2393642" cy="4647805"/>
            <a:chOff x="0" y="1222744"/>
            <a:chExt cx="2636874" cy="4731489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/>
            <a:srcRect r="7741"/>
            <a:stretch/>
          </p:blipFill>
          <p:spPr>
            <a:xfrm>
              <a:off x="0" y="1246160"/>
              <a:ext cx="2505348" cy="4584802"/>
            </a:xfrm>
            <a:prstGeom prst="rect">
              <a:avLst/>
            </a:prstGeom>
          </p:spPr>
        </p:pic>
        <p:sp>
          <p:nvSpPr>
            <p:cNvPr id="5" name="Forma libre 4"/>
            <p:cNvSpPr/>
            <p:nvPr/>
          </p:nvSpPr>
          <p:spPr>
            <a:xfrm>
              <a:off x="0" y="1222744"/>
              <a:ext cx="2636874" cy="4731489"/>
            </a:xfrm>
            <a:custGeom>
              <a:avLst/>
              <a:gdLst>
                <a:gd name="connsiteX0" fmla="*/ 1669312 w 2636874"/>
                <a:gd name="connsiteY0" fmla="*/ 340242 h 4731489"/>
                <a:gd name="connsiteX1" fmla="*/ 350874 w 2636874"/>
                <a:gd name="connsiteY1" fmla="*/ 552893 h 4731489"/>
                <a:gd name="connsiteX2" fmla="*/ 467833 w 2636874"/>
                <a:gd name="connsiteY2" fmla="*/ 1520456 h 4731489"/>
                <a:gd name="connsiteX3" fmla="*/ 212651 w 2636874"/>
                <a:gd name="connsiteY3" fmla="*/ 1562986 h 4731489"/>
                <a:gd name="connsiteX4" fmla="*/ 148856 w 2636874"/>
                <a:gd name="connsiteY4" fmla="*/ 2254103 h 4731489"/>
                <a:gd name="connsiteX5" fmla="*/ 627321 w 2636874"/>
                <a:gd name="connsiteY5" fmla="*/ 2158409 h 4731489"/>
                <a:gd name="connsiteX6" fmla="*/ 754912 w 2636874"/>
                <a:gd name="connsiteY6" fmla="*/ 2902689 h 4731489"/>
                <a:gd name="connsiteX7" fmla="*/ 1020726 w 2636874"/>
                <a:gd name="connsiteY7" fmla="*/ 2838893 h 4731489"/>
                <a:gd name="connsiteX8" fmla="*/ 1435395 w 2636874"/>
                <a:gd name="connsiteY8" fmla="*/ 4253023 h 4731489"/>
                <a:gd name="connsiteX9" fmla="*/ 1711842 w 2636874"/>
                <a:gd name="connsiteY9" fmla="*/ 4274289 h 4731489"/>
                <a:gd name="connsiteX10" fmla="*/ 1860698 w 2636874"/>
                <a:gd name="connsiteY10" fmla="*/ 4327451 h 4731489"/>
                <a:gd name="connsiteX11" fmla="*/ 2232837 w 2636874"/>
                <a:gd name="connsiteY11" fmla="*/ 4242391 h 4731489"/>
                <a:gd name="connsiteX12" fmla="*/ 2477386 w 2636874"/>
                <a:gd name="connsiteY12" fmla="*/ 4231758 h 4731489"/>
                <a:gd name="connsiteX13" fmla="*/ 2636874 w 2636874"/>
                <a:gd name="connsiteY13" fmla="*/ 4731489 h 4731489"/>
                <a:gd name="connsiteX14" fmla="*/ 0 w 2636874"/>
                <a:gd name="connsiteY14" fmla="*/ 4657061 h 4731489"/>
                <a:gd name="connsiteX15" fmla="*/ 0 w 2636874"/>
                <a:gd name="connsiteY15" fmla="*/ 42530 h 4731489"/>
                <a:gd name="connsiteX16" fmla="*/ 127591 w 2636874"/>
                <a:gd name="connsiteY16" fmla="*/ 21265 h 4731489"/>
                <a:gd name="connsiteX17" fmla="*/ 1648047 w 2636874"/>
                <a:gd name="connsiteY17" fmla="*/ 0 h 4731489"/>
                <a:gd name="connsiteX18" fmla="*/ 1669312 w 2636874"/>
                <a:gd name="connsiteY18" fmla="*/ 340242 h 473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36874" h="4731489">
                  <a:moveTo>
                    <a:pt x="1669312" y="340242"/>
                  </a:moveTo>
                  <a:lnTo>
                    <a:pt x="350874" y="552893"/>
                  </a:lnTo>
                  <a:lnTo>
                    <a:pt x="467833" y="1520456"/>
                  </a:lnTo>
                  <a:lnTo>
                    <a:pt x="212651" y="1562986"/>
                  </a:lnTo>
                  <a:lnTo>
                    <a:pt x="148856" y="2254103"/>
                  </a:lnTo>
                  <a:lnTo>
                    <a:pt x="627321" y="2158409"/>
                  </a:lnTo>
                  <a:lnTo>
                    <a:pt x="754912" y="2902689"/>
                  </a:lnTo>
                  <a:lnTo>
                    <a:pt x="1020726" y="2838893"/>
                  </a:lnTo>
                  <a:lnTo>
                    <a:pt x="1435395" y="4253023"/>
                  </a:lnTo>
                  <a:lnTo>
                    <a:pt x="1711842" y="4274289"/>
                  </a:lnTo>
                  <a:lnTo>
                    <a:pt x="1860698" y="4327451"/>
                  </a:lnTo>
                  <a:lnTo>
                    <a:pt x="2232837" y="4242391"/>
                  </a:lnTo>
                  <a:lnTo>
                    <a:pt x="2477386" y="4231758"/>
                  </a:lnTo>
                  <a:lnTo>
                    <a:pt x="2636874" y="4731489"/>
                  </a:lnTo>
                  <a:lnTo>
                    <a:pt x="0" y="4657061"/>
                  </a:lnTo>
                  <a:lnTo>
                    <a:pt x="0" y="42530"/>
                  </a:lnTo>
                  <a:lnTo>
                    <a:pt x="127591" y="21265"/>
                  </a:lnTo>
                  <a:lnTo>
                    <a:pt x="1648047" y="0"/>
                  </a:lnTo>
                  <a:lnTo>
                    <a:pt x="1669312" y="3402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7" name="Rectángulo 6"/>
          <p:cNvSpPr/>
          <p:nvPr/>
        </p:nvSpPr>
        <p:spPr>
          <a:xfrm>
            <a:off x="4904425" y="346207"/>
            <a:ext cx="3131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u="sng" dirty="0" smtClean="0">
                <a:latin typeface="Bookman Old Style" panose="02050604050505020204" pitchFamily="18" charset="0"/>
              </a:rPr>
              <a:t>Reajuste de terrenos OM(352)</a:t>
            </a:r>
          </a:p>
          <a:p>
            <a:endParaRPr lang="es-EC" sz="1400" b="1" dirty="0">
              <a:latin typeface="Bookman Old Style" panose="020506040505050202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14022" y="447892"/>
            <a:ext cx="22342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u="sng" dirty="0">
                <a:latin typeface="Bookman Old Style" panose="02050604050505020204" pitchFamily="18" charset="0"/>
              </a:rPr>
              <a:t>Lotes reales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89207" y="802482"/>
            <a:ext cx="33123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latin typeface="Bookman Old Style" panose="02050604050505020204" pitchFamily="18" charset="0"/>
              </a:rPr>
              <a:t>197 lotes</a:t>
            </a:r>
            <a:endParaRPr lang="es-EC" sz="1200" dirty="0">
              <a:latin typeface="Bookman Old Style" panose="02050604050505020204" pitchFamily="18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5060250" y="803648"/>
            <a:ext cx="1152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latin typeface="Bookman Old Style" panose="02050604050505020204" pitchFamily="18" charset="0"/>
              </a:rPr>
              <a:t>19 Lotes.</a:t>
            </a:r>
            <a:endParaRPr lang="es-EC" sz="1200" dirty="0">
              <a:latin typeface="Bookman Old Style" panose="02050604050505020204" pitchFamily="18" charset="0"/>
            </a:endParaRPr>
          </a:p>
          <a:p>
            <a:endParaRPr lang="es-EC" sz="1200" dirty="0">
              <a:latin typeface="Bookman Old Style" panose="020506040505050202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1668" y="-25481"/>
            <a:ext cx="5940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Unidades </a:t>
            </a:r>
            <a:r>
              <a:rPr lang="es-EC" b="1" dirty="0">
                <a:solidFill>
                  <a:srgbClr val="FF0000"/>
                </a:solidFill>
              </a:rPr>
              <a:t>de actuación 11+31+32+33+34+12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94362">
            <a:off x="5420696" y="176714"/>
            <a:ext cx="2500547" cy="407104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265" y="3831648"/>
            <a:ext cx="4810735" cy="2175733"/>
          </a:xfrm>
          <a:prstGeom prst="rect">
            <a:avLst/>
          </a:prstGeom>
        </p:spPr>
      </p:pic>
      <p:cxnSp>
        <p:nvCxnSpPr>
          <p:cNvPr id="14" name="Conector recto 13"/>
          <p:cNvCxnSpPr/>
          <p:nvPr/>
        </p:nvCxnSpPr>
        <p:spPr>
          <a:xfrm>
            <a:off x="4274886" y="336583"/>
            <a:ext cx="58379" cy="6388275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9" y="4469725"/>
            <a:ext cx="4068288" cy="1537656"/>
          </a:xfrm>
          <a:prstGeom prst="rect">
            <a:avLst/>
          </a:prstGeom>
        </p:spPr>
      </p:pic>
      <p:sp>
        <p:nvSpPr>
          <p:cNvPr id="9" name="Forma libre 8"/>
          <p:cNvSpPr/>
          <p:nvPr/>
        </p:nvSpPr>
        <p:spPr>
          <a:xfrm>
            <a:off x="58994" y="4431890"/>
            <a:ext cx="4151671" cy="766916"/>
          </a:xfrm>
          <a:custGeom>
            <a:avLst/>
            <a:gdLst>
              <a:gd name="connsiteX0" fmla="*/ 0 w 4151671"/>
              <a:gd name="connsiteY0" fmla="*/ 766916 h 766916"/>
              <a:gd name="connsiteX1" fmla="*/ 1511709 w 4151671"/>
              <a:gd name="connsiteY1" fmla="*/ 538316 h 766916"/>
              <a:gd name="connsiteX2" fmla="*/ 1474838 w 4151671"/>
              <a:gd name="connsiteY2" fmla="*/ 420329 h 766916"/>
              <a:gd name="connsiteX3" fmla="*/ 2455606 w 4151671"/>
              <a:gd name="connsiteY3" fmla="*/ 294968 h 766916"/>
              <a:gd name="connsiteX4" fmla="*/ 2315496 w 4151671"/>
              <a:gd name="connsiteY4" fmla="*/ 95865 h 766916"/>
              <a:gd name="connsiteX5" fmla="*/ 3141406 w 4151671"/>
              <a:gd name="connsiteY5" fmla="*/ 103239 h 766916"/>
              <a:gd name="connsiteX6" fmla="*/ 3252019 w 4151671"/>
              <a:gd name="connsiteY6" fmla="*/ 235975 h 766916"/>
              <a:gd name="connsiteX7" fmla="*/ 4151671 w 4151671"/>
              <a:gd name="connsiteY7" fmla="*/ 176981 h 766916"/>
              <a:gd name="connsiteX8" fmla="*/ 4129548 w 4151671"/>
              <a:gd name="connsiteY8" fmla="*/ 0 h 766916"/>
              <a:gd name="connsiteX9" fmla="*/ 7374 w 4151671"/>
              <a:gd name="connsiteY9" fmla="*/ 14749 h 766916"/>
              <a:gd name="connsiteX10" fmla="*/ 0 w 4151671"/>
              <a:gd name="connsiteY10" fmla="*/ 766916 h 76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1671" h="766916">
                <a:moveTo>
                  <a:pt x="0" y="766916"/>
                </a:moveTo>
                <a:lnTo>
                  <a:pt x="1511709" y="538316"/>
                </a:lnTo>
                <a:lnTo>
                  <a:pt x="1474838" y="420329"/>
                </a:lnTo>
                <a:lnTo>
                  <a:pt x="2455606" y="294968"/>
                </a:lnTo>
                <a:lnTo>
                  <a:pt x="2315496" y="95865"/>
                </a:lnTo>
                <a:lnTo>
                  <a:pt x="3141406" y="103239"/>
                </a:lnTo>
                <a:lnTo>
                  <a:pt x="3252019" y="235975"/>
                </a:lnTo>
                <a:lnTo>
                  <a:pt x="4151671" y="176981"/>
                </a:lnTo>
                <a:lnTo>
                  <a:pt x="4129548" y="0"/>
                </a:lnTo>
                <a:lnTo>
                  <a:pt x="7374" y="14749"/>
                </a:lnTo>
                <a:lnTo>
                  <a:pt x="0" y="7669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/>
          <p:cNvSpPr/>
          <p:nvPr/>
        </p:nvSpPr>
        <p:spPr>
          <a:xfrm>
            <a:off x="4556194" y="821261"/>
            <a:ext cx="33123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latin typeface="Bookman Old Style" panose="02050604050505020204" pitchFamily="18" charset="0"/>
              </a:rPr>
              <a:t>19 lotes</a:t>
            </a:r>
            <a:endParaRPr lang="es-EC" sz="1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6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8859"/>
          <a:stretch/>
        </p:blipFill>
        <p:spPr>
          <a:xfrm rot="5400000">
            <a:off x="2169727" y="-1251520"/>
            <a:ext cx="3600400" cy="648072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789040"/>
            <a:ext cx="6624445" cy="2073046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222933" y="405033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u="sng" dirty="0">
                <a:latin typeface="Bookman Old Style" panose="02050604050505020204" pitchFamily="18" charset="0"/>
              </a:rPr>
              <a:t>Propuesta</a:t>
            </a:r>
          </a:p>
          <a:p>
            <a:endParaRPr lang="es-EC" sz="1400" b="1" dirty="0">
              <a:latin typeface="Bookman Old Style" panose="020506040505050202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1668" y="-25481"/>
            <a:ext cx="4387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Unidades </a:t>
            </a:r>
            <a:r>
              <a:rPr lang="es-EC" b="1" dirty="0">
                <a:solidFill>
                  <a:srgbClr val="FF0000"/>
                </a:solidFill>
              </a:rPr>
              <a:t>de actuación 11+31+32+33+34+12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251520" y="764704"/>
            <a:ext cx="1525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latin typeface="Bookman Old Style" panose="02050604050505020204" pitchFamily="18" charset="0"/>
              </a:rPr>
              <a:t>56 Lotes aprox.</a:t>
            </a:r>
            <a:endParaRPr lang="es-EC" sz="1200" dirty="0">
              <a:latin typeface="Bookman Old Style" panose="02050604050505020204" pitchFamily="18" charset="0"/>
            </a:endParaRPr>
          </a:p>
          <a:p>
            <a:endParaRPr lang="es-EC" sz="1200" dirty="0">
              <a:latin typeface="Bookman Old Style" panose="02050604050505020204" pitchFamily="18" charset="0"/>
            </a:endParaRPr>
          </a:p>
        </p:txBody>
      </p:sp>
      <p:sp>
        <p:nvSpPr>
          <p:cNvPr id="2" name="Forma libre 1"/>
          <p:cNvSpPr/>
          <p:nvPr/>
        </p:nvSpPr>
        <p:spPr>
          <a:xfrm>
            <a:off x="3805646" y="1254034"/>
            <a:ext cx="217714" cy="687977"/>
          </a:xfrm>
          <a:custGeom>
            <a:avLst/>
            <a:gdLst>
              <a:gd name="connsiteX0" fmla="*/ 69668 w 217714"/>
              <a:gd name="connsiteY0" fmla="*/ 0 h 687977"/>
              <a:gd name="connsiteX1" fmla="*/ 217714 w 217714"/>
              <a:gd name="connsiteY1" fmla="*/ 661852 h 687977"/>
              <a:gd name="connsiteX2" fmla="*/ 130628 w 217714"/>
              <a:gd name="connsiteY2" fmla="*/ 687977 h 687977"/>
              <a:gd name="connsiteX3" fmla="*/ 0 w 217714"/>
              <a:gd name="connsiteY3" fmla="*/ 26126 h 687977"/>
              <a:gd name="connsiteX4" fmla="*/ 69668 w 217714"/>
              <a:gd name="connsiteY4" fmla="*/ 0 h 68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714" h="687977">
                <a:moveTo>
                  <a:pt x="69668" y="0"/>
                </a:moveTo>
                <a:lnTo>
                  <a:pt x="217714" y="661852"/>
                </a:lnTo>
                <a:lnTo>
                  <a:pt x="130628" y="687977"/>
                </a:lnTo>
                <a:lnTo>
                  <a:pt x="0" y="26126"/>
                </a:lnTo>
                <a:lnTo>
                  <a:pt x="69668" y="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Forma libre 4"/>
          <p:cNvSpPr/>
          <p:nvPr/>
        </p:nvSpPr>
        <p:spPr>
          <a:xfrm>
            <a:off x="6084168" y="853440"/>
            <a:ext cx="69669" cy="400594"/>
          </a:xfrm>
          <a:custGeom>
            <a:avLst/>
            <a:gdLst>
              <a:gd name="connsiteX0" fmla="*/ 0 w 69669"/>
              <a:gd name="connsiteY0" fmla="*/ 0 h 400594"/>
              <a:gd name="connsiteX1" fmla="*/ 69669 w 69669"/>
              <a:gd name="connsiteY1" fmla="*/ 391886 h 400594"/>
              <a:gd name="connsiteX2" fmla="*/ 17417 w 69669"/>
              <a:gd name="connsiteY2" fmla="*/ 400594 h 400594"/>
              <a:gd name="connsiteX3" fmla="*/ 0 w 69669"/>
              <a:gd name="connsiteY3" fmla="*/ 0 h 40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69" h="400594">
                <a:moveTo>
                  <a:pt x="0" y="0"/>
                </a:moveTo>
                <a:lnTo>
                  <a:pt x="69669" y="391886"/>
                </a:lnTo>
                <a:lnTo>
                  <a:pt x="17417" y="40059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Forma libre 5"/>
          <p:cNvSpPr/>
          <p:nvPr/>
        </p:nvSpPr>
        <p:spPr>
          <a:xfrm>
            <a:off x="2339752" y="2682240"/>
            <a:ext cx="261258" cy="722811"/>
          </a:xfrm>
          <a:custGeom>
            <a:avLst/>
            <a:gdLst>
              <a:gd name="connsiteX0" fmla="*/ 60960 w 261258"/>
              <a:gd name="connsiteY0" fmla="*/ 0 h 722811"/>
              <a:gd name="connsiteX1" fmla="*/ 261258 w 261258"/>
              <a:gd name="connsiteY1" fmla="*/ 705394 h 722811"/>
              <a:gd name="connsiteX2" fmla="*/ 182880 w 261258"/>
              <a:gd name="connsiteY2" fmla="*/ 722811 h 722811"/>
              <a:gd name="connsiteX3" fmla="*/ 0 w 261258"/>
              <a:gd name="connsiteY3" fmla="*/ 17417 h 722811"/>
              <a:gd name="connsiteX4" fmla="*/ 60960 w 261258"/>
              <a:gd name="connsiteY4" fmla="*/ 0 h 72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258" h="722811">
                <a:moveTo>
                  <a:pt x="60960" y="0"/>
                </a:moveTo>
                <a:lnTo>
                  <a:pt x="261258" y="705394"/>
                </a:lnTo>
                <a:lnTo>
                  <a:pt x="182880" y="722811"/>
                </a:lnTo>
                <a:lnTo>
                  <a:pt x="0" y="17417"/>
                </a:lnTo>
                <a:lnTo>
                  <a:pt x="60960" y="0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473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539552" y="2646204"/>
            <a:ext cx="7776864" cy="2304256"/>
          </a:xfrm>
        </p:spPr>
        <p:txBody>
          <a:bodyPr/>
          <a:lstStyle/>
          <a:p>
            <a:endParaRPr lang="es-EC" dirty="0" smtClean="0"/>
          </a:p>
          <a:p>
            <a:pPr marL="342900" indent="-342900">
              <a:buAutoNum type="arabicPeriod"/>
            </a:pPr>
            <a:r>
              <a:rPr lang="es-EC" sz="1600" dirty="0" smtClean="0">
                <a:solidFill>
                  <a:srgbClr val="FF0000"/>
                </a:solidFill>
              </a:rPr>
              <a:t>TAMAÑO DE LOTE MÍNIMO</a:t>
            </a:r>
          </a:p>
          <a:p>
            <a:pPr marL="342900" indent="-342900">
              <a:buAutoNum type="arabicPeriod"/>
            </a:pPr>
            <a:r>
              <a:rPr lang="es-EC" sz="1600" dirty="0" smtClean="0">
                <a:solidFill>
                  <a:srgbClr val="FF0000"/>
                </a:solidFill>
              </a:rPr>
              <a:t>PORCENTAJE DE EXIGIBILIDAD DE VIS</a:t>
            </a:r>
          </a:p>
          <a:p>
            <a:pPr marL="342900" indent="-342900">
              <a:buAutoNum type="arabicPeriod"/>
            </a:pPr>
            <a:r>
              <a:rPr lang="es-EC" sz="1600" dirty="0" smtClean="0"/>
              <a:t>ROL DEL OPERADOR URBANO</a:t>
            </a:r>
          </a:p>
          <a:p>
            <a:pPr marL="342900" indent="-342900">
              <a:buAutoNum type="arabicPeriod"/>
            </a:pPr>
            <a:r>
              <a:rPr lang="es-EC" sz="1600" dirty="0" smtClean="0"/>
              <a:t>REPARTO DE CARGAS Y BENEFICIOS</a:t>
            </a:r>
          </a:p>
          <a:p>
            <a:pPr marL="342900" indent="-342900">
              <a:buAutoNum type="arabicPeriod"/>
            </a:pPr>
            <a:r>
              <a:rPr lang="es-EC" sz="1600" dirty="0" smtClean="0"/>
              <a:t>EN EL ÁREA DE TRANSFORMACIÓN NO PERMITE PUAES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115616" y="673265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/>
              <a:t>REVISIÓN QUINQUENAL </a:t>
            </a:r>
          </a:p>
          <a:p>
            <a:pPr algn="ctr"/>
            <a:r>
              <a:rPr lang="es-EC" sz="3600" dirty="0" smtClean="0"/>
              <a:t>ORDENANZA METROPOLITANA 352</a:t>
            </a:r>
            <a:endParaRPr lang="es-EC" sz="36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3275856" y="227687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NUDOS CRÍTICOS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9337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222933" y="405033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u="sng" dirty="0">
                <a:latin typeface="Bookman Old Style" panose="02050604050505020204" pitchFamily="18" charset="0"/>
              </a:rPr>
              <a:t>Propuesta</a:t>
            </a:r>
          </a:p>
          <a:p>
            <a:endParaRPr lang="es-EC" sz="1400" b="1" dirty="0">
              <a:latin typeface="Bookman Old Style" panose="020506040505050202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1668" y="-25481"/>
            <a:ext cx="4387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Unidades </a:t>
            </a:r>
            <a:r>
              <a:rPr lang="es-EC" b="1" dirty="0">
                <a:solidFill>
                  <a:srgbClr val="FF0000"/>
                </a:solidFill>
              </a:rPr>
              <a:t>de actuación 11+31+32+33+34+12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251520" y="764704"/>
            <a:ext cx="1525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latin typeface="Bookman Old Style" panose="02050604050505020204" pitchFamily="18" charset="0"/>
              </a:rPr>
              <a:t>56 Lotes aprox.</a:t>
            </a:r>
            <a:endParaRPr lang="es-EC" sz="1200" dirty="0">
              <a:latin typeface="Bookman Old Style" panose="02050604050505020204" pitchFamily="18" charset="0"/>
            </a:endParaRPr>
          </a:p>
          <a:p>
            <a:endParaRPr lang="es-EC" sz="1200" dirty="0">
              <a:latin typeface="Bookman Old Style" panose="02050604050505020204" pitchFamily="18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76672"/>
            <a:ext cx="6480720" cy="58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3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539552" y="2761450"/>
            <a:ext cx="7776864" cy="2304256"/>
          </a:xfrm>
        </p:spPr>
        <p:txBody>
          <a:bodyPr/>
          <a:lstStyle/>
          <a:p>
            <a:endParaRPr lang="es-EC" dirty="0" smtClean="0"/>
          </a:p>
          <a:p>
            <a:r>
              <a:rPr lang="es-EC" sz="1600" dirty="0" smtClean="0">
                <a:solidFill>
                  <a:srgbClr val="FF0000"/>
                </a:solidFill>
              </a:rPr>
              <a:t>2. PORCENTAJE DE EXIGIBILIDAD DE VIS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331640" y="90872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REVISIÓN QUINQUENAL </a:t>
            </a:r>
          </a:p>
          <a:p>
            <a:pPr algn="ctr"/>
            <a:r>
              <a:rPr lang="es-EC" dirty="0" smtClean="0"/>
              <a:t>ORDENANZA METROPOLITANA 352</a:t>
            </a:r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3707904" y="213285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NUDOS CRÍTICOS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4665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4"/>
          <p:cNvSpPr/>
          <p:nvPr/>
        </p:nvSpPr>
        <p:spPr>
          <a:xfrm>
            <a:off x="467544" y="1465416"/>
            <a:ext cx="7704856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4. Otras obligaciones urbanísticas</a:t>
            </a: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C" sz="1600" b="1" dirty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es-EC" sz="1600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Numeral b) Mínimo el 20% de la oferta de vivienda generada deberá ser calificada como vivienda de interés social.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4"/>
          <p:cNvSpPr/>
          <p:nvPr/>
        </p:nvSpPr>
        <p:spPr>
          <a:xfrm>
            <a:off x="467544" y="188640"/>
            <a:ext cx="770485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Artículos vigentes-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80552" y="780357"/>
            <a:ext cx="7992888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Artículo </a:t>
            </a:r>
            <a:r>
              <a:rPr lang="es-EC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42: </a:t>
            </a:r>
            <a:r>
              <a:rPr lang="es-EC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Normas </a:t>
            </a:r>
            <a:r>
              <a:rPr lang="es-EC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específicas para la gestión de sectores de Tratamiento </a:t>
            </a:r>
            <a:r>
              <a:rPr lang="es-EC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es-EC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solidFill>
                  <a:srgbClr val="7030A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Nuevo Desarrollo</a:t>
            </a:r>
            <a:endParaRPr lang="es-EC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11560" y="4276897"/>
            <a:ext cx="7704856" cy="196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s-EC" sz="1600" b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Otras obligaciones urbanísticas</a:t>
            </a: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C" sz="1600" b="1" dirty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es-EC" sz="1600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Numeral b) Mínimo el 20% de la oferta de vivienda generada </a:t>
            </a:r>
            <a:r>
              <a:rPr lang="es-EC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en terrenos iguales o mayores a 3,000 m2, deberá ser </a:t>
            </a:r>
            <a:r>
              <a:rPr lang="es-EC" sz="1600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calificada como vivienda de interés social.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11560" y="3418201"/>
            <a:ext cx="7992888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Artículo </a:t>
            </a:r>
            <a:r>
              <a:rPr lang="es-EC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43: </a:t>
            </a:r>
            <a:r>
              <a:rPr lang="es-EC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Normas </a:t>
            </a:r>
            <a:r>
              <a:rPr lang="es-EC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específicas para la gestión de sectores de Tratamiento </a:t>
            </a:r>
            <a:r>
              <a:rPr lang="es-EC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es-EC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Redesarrollo</a:t>
            </a:r>
            <a:endParaRPr lang="es-EC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59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4"/>
          <p:cNvSpPr/>
          <p:nvPr/>
        </p:nvSpPr>
        <p:spPr>
          <a:xfrm>
            <a:off x="474969" y="1387303"/>
            <a:ext cx="770485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Artículos vigentes-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74969" y="1850006"/>
            <a:ext cx="7992888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Artículo </a:t>
            </a:r>
            <a:r>
              <a:rPr lang="es-EC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42: </a:t>
            </a:r>
            <a:r>
              <a:rPr lang="es-EC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Normas </a:t>
            </a:r>
            <a:r>
              <a:rPr lang="es-EC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específicas para la gestión de sectores de Tratamiento </a:t>
            </a:r>
            <a:r>
              <a:rPr lang="es-EC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es-EC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solidFill>
                  <a:srgbClr val="7030A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Nuevo Desarrollo</a:t>
            </a:r>
            <a:endParaRPr lang="es-EC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74969" y="2704260"/>
            <a:ext cx="7992888" cy="374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Área total de lotes: 444,774m2</a:t>
            </a:r>
            <a:endParaRPr lang="es-EC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87977" y="5877272"/>
            <a:ext cx="799288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Volumen constructivo potencial: 1´410.000m2 aprox.</a:t>
            </a:r>
            <a:endParaRPr lang="es-EC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74969" y="3114023"/>
            <a:ext cx="799288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Aprovechamiento de suelo:</a:t>
            </a:r>
            <a:endParaRPr lang="es-EC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85" y="3601642"/>
            <a:ext cx="5647928" cy="205216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18985" y="350774"/>
            <a:ext cx="6329279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Oferta Potencial de vivienda (VIS en el PEB) </a:t>
            </a:r>
            <a:endParaRPr lang="es-EC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93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4"/>
          <p:cNvSpPr/>
          <p:nvPr/>
        </p:nvSpPr>
        <p:spPr>
          <a:xfrm>
            <a:off x="467544" y="188640"/>
            <a:ext cx="770485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Artículos vigentes-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65327" y="1429625"/>
            <a:ext cx="799288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Área total de lotes: 558.738 m2</a:t>
            </a:r>
            <a:endParaRPr lang="es-EC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23528" y="4816055"/>
            <a:ext cx="799288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Volumen constructivo potencial: 2´018.477 m2 aprox.</a:t>
            </a:r>
            <a:endParaRPr lang="es-EC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65327" y="1767810"/>
            <a:ext cx="799288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Aprovechamiento de suelo:</a:t>
            </a:r>
            <a:endParaRPr lang="es-EC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80552" y="780357"/>
            <a:ext cx="7992888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Artículo </a:t>
            </a:r>
            <a:r>
              <a:rPr lang="es-EC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42: </a:t>
            </a:r>
            <a:r>
              <a:rPr lang="es-EC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Normas </a:t>
            </a:r>
            <a:r>
              <a:rPr lang="es-EC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específicas para la gestión de sectores de Tratamiento </a:t>
            </a:r>
            <a:r>
              <a:rPr lang="es-EC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es-EC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Redesarrollo</a:t>
            </a:r>
            <a:endParaRPr lang="es-EC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b="47160"/>
          <a:stretch/>
        </p:blipFill>
        <p:spPr>
          <a:xfrm>
            <a:off x="480552" y="2151900"/>
            <a:ext cx="3362601" cy="2587421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2"/>
          <a:srcRect t="51461"/>
          <a:stretch/>
        </p:blipFill>
        <p:spPr>
          <a:xfrm>
            <a:off x="4210172" y="2203935"/>
            <a:ext cx="3586963" cy="253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4"/>
          <p:cNvSpPr/>
          <p:nvPr/>
        </p:nvSpPr>
        <p:spPr>
          <a:xfrm>
            <a:off x="251762" y="159454"/>
            <a:ext cx="640847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Escenario de implementación de VIS en el Plan</a:t>
            </a:r>
            <a:endParaRPr lang="es-EC" sz="1600" b="1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b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264768" y="3841496"/>
            <a:ext cx="4811287" cy="38611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200"/>
          </a:p>
        </p:txBody>
      </p:sp>
      <p:sp>
        <p:nvSpPr>
          <p:cNvPr id="24" name="Rectángulo 23"/>
          <p:cNvSpPr/>
          <p:nvPr/>
        </p:nvSpPr>
        <p:spPr>
          <a:xfrm>
            <a:off x="240835" y="3876945"/>
            <a:ext cx="7128550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sz="12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Vivienda 70% </a:t>
            </a:r>
            <a:r>
              <a:rPr lang="es-EC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2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2´399.772 m2 ; y se deben construir 20% VIS     = 479.954 m2</a:t>
            </a:r>
            <a:endParaRPr lang="es-EC" sz="12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271323" y="4342444"/>
            <a:ext cx="4804732" cy="32835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200"/>
          </a:p>
        </p:txBody>
      </p:sp>
      <p:sp>
        <p:nvSpPr>
          <p:cNvPr id="26" name="Rectángulo 25"/>
          <p:cNvSpPr/>
          <p:nvPr/>
        </p:nvSpPr>
        <p:spPr>
          <a:xfrm>
            <a:off x="271322" y="4821372"/>
            <a:ext cx="4804733" cy="376033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200"/>
          </a:p>
        </p:txBody>
      </p:sp>
      <p:sp>
        <p:nvSpPr>
          <p:cNvPr id="27" name="Rectángulo 26"/>
          <p:cNvSpPr/>
          <p:nvPr/>
        </p:nvSpPr>
        <p:spPr>
          <a:xfrm>
            <a:off x="249544" y="4365104"/>
            <a:ext cx="6194664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sz="12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Vivienda 50%   = 1´714.12 m2,  y se deben construir 20% VIS      = 342.824 m2</a:t>
            </a:r>
            <a:endParaRPr lang="es-EC" sz="12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249544" y="4867241"/>
            <a:ext cx="6194663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sz="12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Vivienda 30%   = 1´028,474 m2; y se deben construir 20% VIS     = 205.694 m2</a:t>
            </a:r>
            <a:endParaRPr lang="es-EC" sz="12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5796136" y="2991777"/>
            <a:ext cx="271499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EC" sz="1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Requerimiento VIS 20</a:t>
            </a:r>
            <a:r>
              <a:rPr lang="es-EC" sz="14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 </a:t>
            </a:r>
          </a:p>
          <a:p>
            <a:pPr>
              <a:lnSpc>
                <a:spcPct val="107000"/>
              </a:lnSpc>
            </a:pPr>
            <a:r>
              <a:rPr lang="es-EC" sz="14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 Bicentenario m2</a:t>
            </a:r>
            <a:endParaRPr lang="es-EC" sz="1400" b="1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262945" y="1592101"/>
            <a:ext cx="6710177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sz="12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Escenario en función del artículo 25, en edificios</a:t>
            </a:r>
            <a:endParaRPr lang="es-EC" sz="12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262945" y="1832503"/>
            <a:ext cx="7656573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sz="14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los tratamientos de nuevo desarrollo, redesarrollo y renovación se establecen los siguientes porcentajes mínimos de usos residenciales en los edificios: Múltiple 30%, Residencial 3: 50%, Residencial 2: 70%.</a:t>
            </a:r>
            <a:endParaRPr lang="es-EC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758629" y="655677"/>
            <a:ext cx="7200801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C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tratamientos ND y RD, el volumen constructivo potencial total: 3´428.246 m2 aprox.</a:t>
            </a:r>
            <a:endParaRPr lang="es-EC" sz="16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2701610" y="3427479"/>
            <a:ext cx="25360" cy="2158282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/>
          <p:cNvCxnSpPr/>
          <p:nvPr/>
        </p:nvCxnSpPr>
        <p:spPr>
          <a:xfrm>
            <a:off x="5105818" y="3320238"/>
            <a:ext cx="0" cy="2479536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ángulo 42"/>
          <p:cNvSpPr/>
          <p:nvPr/>
        </p:nvSpPr>
        <p:spPr>
          <a:xfrm>
            <a:off x="6746576" y="4275299"/>
            <a:ext cx="193319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EC" sz="14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Cuantas unidades de vivienda?</a:t>
            </a:r>
            <a:endParaRPr lang="es-EC" sz="14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043608" y="3119766"/>
            <a:ext cx="1869502" cy="307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EC" sz="14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Escenarios</a:t>
            </a:r>
            <a:endParaRPr lang="es-EC" sz="1400" b="1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lecha derecha 17"/>
          <p:cNvSpPr/>
          <p:nvPr/>
        </p:nvSpPr>
        <p:spPr>
          <a:xfrm>
            <a:off x="6493923" y="4088320"/>
            <a:ext cx="281619" cy="82077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641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973296" y="1200501"/>
            <a:ext cx="2276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Dimensiones aprox.</a:t>
            </a:r>
          </a:p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62 m2</a:t>
            </a:r>
          </a:p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52m2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935" y="249550"/>
            <a:ext cx="2276719" cy="27342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649" y="202691"/>
            <a:ext cx="1940244" cy="287960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61511" y="1559462"/>
            <a:ext cx="2126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Ref. Siete </a:t>
            </a:r>
          </a:p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Colinas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052423" y="2398998"/>
            <a:ext cx="16127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16 VIS</a:t>
            </a:r>
          </a:p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7 VIP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-324544" y="221727"/>
            <a:ext cx="3744416" cy="307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EC" sz="14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Cuantas unidades de vivienda?</a:t>
            </a:r>
            <a:endParaRPr lang="es-EC" sz="1400" b="1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985344" y="2522108"/>
            <a:ext cx="1253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Unidades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44570" y="4163488"/>
            <a:ext cx="17281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Ref. </a:t>
            </a:r>
            <a:r>
              <a:rPr lang="es-EC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Huarcay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3284984"/>
            <a:ext cx="3378298" cy="2603459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 flipH="1">
            <a:off x="1657655" y="3227027"/>
            <a:ext cx="695423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1914099" y="3562986"/>
            <a:ext cx="2276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Dimensiones aprox.</a:t>
            </a:r>
          </a:p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45m2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3067566" y="4260456"/>
            <a:ext cx="16127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128 entre VIS</a:t>
            </a:r>
          </a:p>
          <a:p>
            <a:pPr algn="just"/>
            <a:r>
              <a:rPr lang="es-EC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y VIP 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1949098" y="4383566"/>
            <a:ext cx="1253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Unidades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972762" y="4947510"/>
            <a:ext cx="30399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Costo 18.500 </a:t>
            </a:r>
            <a:r>
              <a:rPr lang="es-EC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usd</a:t>
            </a:r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s-EC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c/u </a:t>
            </a:r>
            <a:endParaRPr lang="es-EC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sin suelo 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23" name="Conector recto 22"/>
          <p:cNvCxnSpPr/>
          <p:nvPr/>
        </p:nvCxnSpPr>
        <p:spPr>
          <a:xfrm>
            <a:off x="1712124" y="629132"/>
            <a:ext cx="0" cy="2231530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1729663" y="3747379"/>
            <a:ext cx="0" cy="2231530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/>
          <p:cNvSpPr/>
          <p:nvPr/>
        </p:nvSpPr>
        <p:spPr>
          <a:xfrm>
            <a:off x="2852447" y="6141614"/>
            <a:ext cx="4320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PROMEDIO POR UNIDAD= 50m2</a:t>
            </a:r>
            <a:endParaRPr lang="es-EC" sz="1600" b="1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62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4"/>
          <p:cNvSpPr/>
          <p:nvPr/>
        </p:nvSpPr>
        <p:spPr>
          <a:xfrm>
            <a:off x="251762" y="159454"/>
            <a:ext cx="640847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Escenario de implementación de VIS en el Plan</a:t>
            </a:r>
            <a:endParaRPr lang="es-EC" sz="1600" b="1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b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1325086" y="2171418"/>
            <a:ext cx="1932955" cy="38611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200"/>
          </a:p>
        </p:txBody>
      </p:sp>
      <p:sp>
        <p:nvSpPr>
          <p:cNvPr id="24" name="Rectángulo 23"/>
          <p:cNvSpPr/>
          <p:nvPr/>
        </p:nvSpPr>
        <p:spPr>
          <a:xfrm>
            <a:off x="1383613" y="2206778"/>
            <a:ext cx="2306476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sz="12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VIS = 9.599 unidades</a:t>
            </a:r>
            <a:endParaRPr lang="es-EC" sz="12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331641" y="2672366"/>
            <a:ext cx="1926400" cy="32835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200"/>
          </a:p>
        </p:txBody>
      </p:sp>
      <p:sp>
        <p:nvSpPr>
          <p:cNvPr id="26" name="Rectángulo 25"/>
          <p:cNvSpPr/>
          <p:nvPr/>
        </p:nvSpPr>
        <p:spPr>
          <a:xfrm>
            <a:off x="1331640" y="3151294"/>
            <a:ext cx="1926401" cy="376033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200"/>
          </a:p>
        </p:txBody>
      </p:sp>
      <p:sp>
        <p:nvSpPr>
          <p:cNvPr id="27" name="Rectángulo 26"/>
          <p:cNvSpPr/>
          <p:nvPr/>
        </p:nvSpPr>
        <p:spPr>
          <a:xfrm>
            <a:off x="1368685" y="2709753"/>
            <a:ext cx="1948179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sz="12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 = 6.856 unidades</a:t>
            </a:r>
            <a:endParaRPr lang="es-EC" sz="12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1309862" y="3146884"/>
            <a:ext cx="1948179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sz="12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 = 4.113 unidades</a:t>
            </a:r>
            <a:endParaRPr lang="es-EC" sz="12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63202" y="1276203"/>
            <a:ext cx="45720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EC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Requerimiento VIS 20</a:t>
            </a:r>
            <a:r>
              <a:rPr lang="es-EC" sz="14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 Plan Bicentenario (UNIDADES)</a:t>
            </a:r>
            <a:endParaRPr lang="es-EC" sz="14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835202" y="2146003"/>
            <a:ext cx="3625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Cubre </a:t>
            </a:r>
            <a:r>
              <a:rPr lang="es-EC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el 33% </a:t>
            </a:r>
            <a:r>
              <a:rPr lang="es-EC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de la demanda de Vivienda  Irrecuperable en el DMQ</a:t>
            </a:r>
            <a:endParaRPr lang="es-EC" sz="12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Flecha derecha 16"/>
          <p:cNvSpPr/>
          <p:nvPr/>
        </p:nvSpPr>
        <p:spPr>
          <a:xfrm>
            <a:off x="3765002" y="2206778"/>
            <a:ext cx="638152" cy="107820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Rectángulo 29"/>
          <p:cNvSpPr/>
          <p:nvPr/>
        </p:nvSpPr>
        <p:spPr>
          <a:xfrm>
            <a:off x="4851292" y="2672366"/>
            <a:ext cx="3625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Cubre </a:t>
            </a:r>
            <a:r>
              <a:rPr lang="es-EC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23 % </a:t>
            </a:r>
            <a:r>
              <a:rPr lang="es-EC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de la demanda </a:t>
            </a:r>
            <a:r>
              <a:rPr lang="es-EC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de Vivienda Irrecuperable del </a:t>
            </a:r>
            <a:r>
              <a:rPr lang="es-EC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DMQ</a:t>
            </a:r>
            <a:endParaRPr lang="es-EC" sz="12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4875335" y="3184600"/>
            <a:ext cx="3625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Cubre </a:t>
            </a:r>
            <a:r>
              <a:rPr lang="es-EC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13 % </a:t>
            </a:r>
            <a:r>
              <a:rPr lang="es-EC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de la demanda </a:t>
            </a:r>
            <a:r>
              <a:rPr lang="es-EC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Vivienda Irrecuperable del </a:t>
            </a:r>
            <a:r>
              <a:rPr lang="es-EC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DMQ</a:t>
            </a:r>
            <a:endParaRPr lang="es-EC" sz="12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03334" y="697561"/>
            <a:ext cx="6140873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EC" sz="14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Existen 30.153 unidades de Vivienda Irrecuperable en el DMQ.</a:t>
            </a:r>
            <a:endParaRPr lang="es-EC" sz="14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4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202" r="763" b="787"/>
          <a:stretch/>
        </p:blipFill>
        <p:spPr>
          <a:xfrm>
            <a:off x="10256" y="858979"/>
            <a:ext cx="4548089" cy="585933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072" y="679133"/>
            <a:ext cx="4912965" cy="626445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23528" y="404664"/>
            <a:ext cx="4248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Reservas de suelo (2012)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5292080" y="404664"/>
            <a:ext cx="30243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Reservas de suelo (2018)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" y="5888015"/>
            <a:ext cx="1263915" cy="842610"/>
          </a:xfrm>
          <a:prstGeom prst="rect">
            <a:avLst/>
          </a:prstGeom>
        </p:spPr>
      </p:pic>
      <p:sp>
        <p:nvSpPr>
          <p:cNvPr id="9" name="Forma libre 8"/>
          <p:cNvSpPr/>
          <p:nvPr/>
        </p:nvSpPr>
        <p:spPr>
          <a:xfrm>
            <a:off x="1043608" y="1772816"/>
            <a:ext cx="2926080" cy="5007428"/>
          </a:xfrm>
          <a:custGeom>
            <a:avLst/>
            <a:gdLst>
              <a:gd name="connsiteX0" fmla="*/ 731520 w 2926080"/>
              <a:gd name="connsiteY0" fmla="*/ 0 h 5007428"/>
              <a:gd name="connsiteX1" fmla="*/ 1010194 w 2926080"/>
              <a:gd name="connsiteY1" fmla="*/ 0 h 5007428"/>
              <a:gd name="connsiteX2" fmla="*/ 1036320 w 2926080"/>
              <a:gd name="connsiteY2" fmla="*/ 444137 h 5007428"/>
              <a:gd name="connsiteX3" fmla="*/ 1079862 w 2926080"/>
              <a:gd name="connsiteY3" fmla="*/ 574765 h 5007428"/>
              <a:gd name="connsiteX4" fmla="*/ 1114697 w 2926080"/>
              <a:gd name="connsiteY4" fmla="*/ 653143 h 5007428"/>
              <a:gd name="connsiteX5" fmla="*/ 1184365 w 2926080"/>
              <a:gd name="connsiteY5" fmla="*/ 722811 h 5007428"/>
              <a:gd name="connsiteX6" fmla="*/ 1332411 w 2926080"/>
              <a:gd name="connsiteY6" fmla="*/ 766354 h 5007428"/>
              <a:gd name="connsiteX7" fmla="*/ 1515291 w 2926080"/>
              <a:gd name="connsiteY7" fmla="*/ 2142308 h 5007428"/>
              <a:gd name="connsiteX8" fmla="*/ 1611085 w 2926080"/>
              <a:gd name="connsiteY8" fmla="*/ 2124891 h 5007428"/>
              <a:gd name="connsiteX9" fmla="*/ 1672045 w 2926080"/>
              <a:gd name="connsiteY9" fmla="*/ 2551611 h 5007428"/>
              <a:gd name="connsiteX10" fmla="*/ 1907177 w 2926080"/>
              <a:gd name="connsiteY10" fmla="*/ 2499360 h 5007428"/>
              <a:gd name="connsiteX11" fmla="*/ 1881051 w 2926080"/>
              <a:gd name="connsiteY11" fmla="*/ 2351314 h 5007428"/>
              <a:gd name="connsiteX12" fmla="*/ 1846217 w 2926080"/>
              <a:gd name="connsiteY12" fmla="*/ 2238103 h 5007428"/>
              <a:gd name="connsiteX13" fmla="*/ 1985554 w 2926080"/>
              <a:gd name="connsiteY13" fmla="*/ 2229394 h 5007428"/>
              <a:gd name="connsiteX14" fmla="*/ 1985554 w 2926080"/>
              <a:gd name="connsiteY14" fmla="*/ 2342605 h 5007428"/>
              <a:gd name="connsiteX15" fmla="*/ 2055222 w 2926080"/>
              <a:gd name="connsiteY15" fmla="*/ 2333897 h 5007428"/>
              <a:gd name="connsiteX16" fmla="*/ 2063931 w 2926080"/>
              <a:gd name="connsiteY16" fmla="*/ 2481943 h 5007428"/>
              <a:gd name="connsiteX17" fmla="*/ 1994262 w 2926080"/>
              <a:gd name="connsiteY17" fmla="*/ 2499360 h 5007428"/>
              <a:gd name="connsiteX18" fmla="*/ 2046514 w 2926080"/>
              <a:gd name="connsiteY18" fmla="*/ 2734491 h 5007428"/>
              <a:gd name="connsiteX19" fmla="*/ 1959428 w 2926080"/>
              <a:gd name="connsiteY19" fmla="*/ 2734491 h 5007428"/>
              <a:gd name="connsiteX20" fmla="*/ 2002971 w 2926080"/>
              <a:gd name="connsiteY20" fmla="*/ 2917371 h 5007428"/>
              <a:gd name="connsiteX21" fmla="*/ 1881051 w 2926080"/>
              <a:gd name="connsiteY21" fmla="*/ 3718560 h 5007428"/>
              <a:gd name="connsiteX22" fmla="*/ 2682240 w 2926080"/>
              <a:gd name="connsiteY22" fmla="*/ 3474720 h 5007428"/>
              <a:gd name="connsiteX23" fmla="*/ 2847702 w 2926080"/>
              <a:gd name="connsiteY23" fmla="*/ 3544388 h 5007428"/>
              <a:gd name="connsiteX24" fmla="*/ 2926080 w 2926080"/>
              <a:gd name="connsiteY24" fmla="*/ 3596640 h 5007428"/>
              <a:gd name="connsiteX25" fmla="*/ 2778034 w 2926080"/>
              <a:gd name="connsiteY25" fmla="*/ 4241074 h 5007428"/>
              <a:gd name="connsiteX26" fmla="*/ 2281645 w 2926080"/>
              <a:gd name="connsiteY26" fmla="*/ 4632960 h 5007428"/>
              <a:gd name="connsiteX27" fmla="*/ 2159725 w 2926080"/>
              <a:gd name="connsiteY27" fmla="*/ 4415245 h 5007428"/>
              <a:gd name="connsiteX28" fmla="*/ 2185851 w 2926080"/>
              <a:gd name="connsiteY28" fmla="*/ 4127863 h 5007428"/>
              <a:gd name="connsiteX29" fmla="*/ 2377440 w 2926080"/>
              <a:gd name="connsiteY29" fmla="*/ 4119154 h 5007428"/>
              <a:gd name="connsiteX30" fmla="*/ 2351314 w 2926080"/>
              <a:gd name="connsiteY30" fmla="*/ 4058194 h 5007428"/>
              <a:gd name="connsiteX31" fmla="*/ 2272937 w 2926080"/>
              <a:gd name="connsiteY31" fmla="*/ 4032068 h 5007428"/>
              <a:gd name="connsiteX32" fmla="*/ 2272937 w 2926080"/>
              <a:gd name="connsiteY32" fmla="*/ 3953691 h 5007428"/>
              <a:gd name="connsiteX33" fmla="*/ 2429691 w 2926080"/>
              <a:gd name="connsiteY33" fmla="*/ 3927565 h 5007428"/>
              <a:gd name="connsiteX34" fmla="*/ 2412274 w 2926080"/>
              <a:gd name="connsiteY34" fmla="*/ 3875314 h 5007428"/>
              <a:gd name="connsiteX35" fmla="*/ 1863634 w 2926080"/>
              <a:gd name="connsiteY35" fmla="*/ 3944983 h 5007428"/>
              <a:gd name="connsiteX36" fmla="*/ 1854925 w 2926080"/>
              <a:gd name="connsiteY36" fmla="*/ 4101737 h 5007428"/>
              <a:gd name="connsiteX37" fmla="*/ 1924594 w 2926080"/>
              <a:gd name="connsiteY37" fmla="*/ 4119154 h 5007428"/>
              <a:gd name="connsiteX38" fmla="*/ 1924594 w 2926080"/>
              <a:gd name="connsiteY38" fmla="*/ 4441371 h 5007428"/>
              <a:gd name="connsiteX39" fmla="*/ 1924594 w 2926080"/>
              <a:gd name="connsiteY39" fmla="*/ 4484914 h 5007428"/>
              <a:gd name="connsiteX40" fmla="*/ 1759131 w 2926080"/>
              <a:gd name="connsiteY40" fmla="*/ 4519748 h 5007428"/>
              <a:gd name="connsiteX41" fmla="*/ 1820091 w 2926080"/>
              <a:gd name="connsiteY41" fmla="*/ 4702628 h 5007428"/>
              <a:gd name="connsiteX42" fmla="*/ 1872342 w 2926080"/>
              <a:gd name="connsiteY42" fmla="*/ 4772297 h 5007428"/>
              <a:gd name="connsiteX43" fmla="*/ 2116182 w 2926080"/>
              <a:gd name="connsiteY43" fmla="*/ 4632960 h 5007428"/>
              <a:gd name="connsiteX44" fmla="*/ 2159725 w 2926080"/>
              <a:gd name="connsiteY44" fmla="*/ 4693920 h 5007428"/>
              <a:gd name="connsiteX45" fmla="*/ 1811382 w 2926080"/>
              <a:gd name="connsiteY45" fmla="*/ 4946468 h 5007428"/>
              <a:gd name="connsiteX46" fmla="*/ 1280160 w 2926080"/>
              <a:gd name="connsiteY46" fmla="*/ 5007428 h 5007428"/>
              <a:gd name="connsiteX47" fmla="*/ 1184365 w 2926080"/>
              <a:gd name="connsiteY47" fmla="*/ 4937760 h 5007428"/>
              <a:gd name="connsiteX48" fmla="*/ 722811 w 2926080"/>
              <a:gd name="connsiteY48" fmla="*/ 3257005 h 5007428"/>
              <a:gd name="connsiteX49" fmla="*/ 592182 w 2926080"/>
              <a:gd name="connsiteY49" fmla="*/ 3082834 h 5007428"/>
              <a:gd name="connsiteX50" fmla="*/ 583474 w 2926080"/>
              <a:gd name="connsiteY50" fmla="*/ 2934788 h 5007428"/>
              <a:gd name="connsiteX51" fmla="*/ 513805 w 2926080"/>
              <a:gd name="connsiteY51" fmla="*/ 2560320 h 5007428"/>
              <a:gd name="connsiteX52" fmla="*/ 435428 w 2926080"/>
              <a:gd name="connsiteY52" fmla="*/ 2063931 h 5007428"/>
              <a:gd name="connsiteX53" fmla="*/ 148045 w 2926080"/>
              <a:gd name="connsiteY53" fmla="*/ 2098765 h 5007428"/>
              <a:gd name="connsiteX54" fmla="*/ 69668 w 2926080"/>
              <a:gd name="connsiteY54" fmla="*/ 1785257 h 5007428"/>
              <a:gd name="connsiteX55" fmla="*/ 0 w 2926080"/>
              <a:gd name="connsiteY55" fmla="*/ 1567543 h 5007428"/>
              <a:gd name="connsiteX56" fmla="*/ 400594 w 2926080"/>
              <a:gd name="connsiteY56" fmla="*/ 1471748 h 5007428"/>
              <a:gd name="connsiteX57" fmla="*/ 391885 w 2926080"/>
              <a:gd name="connsiteY57" fmla="*/ 1393371 h 5007428"/>
              <a:gd name="connsiteX58" fmla="*/ 296091 w 2926080"/>
              <a:gd name="connsiteY58" fmla="*/ 1410788 h 5007428"/>
              <a:gd name="connsiteX59" fmla="*/ 252548 w 2926080"/>
              <a:gd name="connsiteY59" fmla="*/ 862148 h 5007428"/>
              <a:gd name="connsiteX60" fmla="*/ 409302 w 2926080"/>
              <a:gd name="connsiteY60" fmla="*/ 870857 h 5007428"/>
              <a:gd name="connsiteX61" fmla="*/ 452845 w 2926080"/>
              <a:gd name="connsiteY61" fmla="*/ 748937 h 5007428"/>
              <a:gd name="connsiteX62" fmla="*/ 679268 w 2926080"/>
              <a:gd name="connsiteY62" fmla="*/ 705394 h 5007428"/>
              <a:gd name="connsiteX63" fmla="*/ 740228 w 2926080"/>
              <a:gd name="connsiteY63" fmla="*/ 653143 h 5007428"/>
              <a:gd name="connsiteX64" fmla="*/ 722811 w 2926080"/>
              <a:gd name="connsiteY64" fmla="*/ 505097 h 5007428"/>
              <a:gd name="connsiteX65" fmla="*/ 731520 w 2926080"/>
              <a:gd name="connsiteY65" fmla="*/ 0 h 500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926080" h="5007428">
                <a:moveTo>
                  <a:pt x="731520" y="0"/>
                </a:moveTo>
                <a:lnTo>
                  <a:pt x="1010194" y="0"/>
                </a:lnTo>
                <a:lnTo>
                  <a:pt x="1036320" y="444137"/>
                </a:lnTo>
                <a:lnTo>
                  <a:pt x="1079862" y="574765"/>
                </a:lnTo>
                <a:lnTo>
                  <a:pt x="1114697" y="653143"/>
                </a:lnTo>
                <a:lnTo>
                  <a:pt x="1184365" y="722811"/>
                </a:lnTo>
                <a:lnTo>
                  <a:pt x="1332411" y="766354"/>
                </a:lnTo>
                <a:lnTo>
                  <a:pt x="1515291" y="2142308"/>
                </a:lnTo>
                <a:lnTo>
                  <a:pt x="1611085" y="2124891"/>
                </a:lnTo>
                <a:lnTo>
                  <a:pt x="1672045" y="2551611"/>
                </a:lnTo>
                <a:lnTo>
                  <a:pt x="1907177" y="2499360"/>
                </a:lnTo>
                <a:lnTo>
                  <a:pt x="1881051" y="2351314"/>
                </a:lnTo>
                <a:lnTo>
                  <a:pt x="1846217" y="2238103"/>
                </a:lnTo>
                <a:lnTo>
                  <a:pt x="1985554" y="2229394"/>
                </a:lnTo>
                <a:lnTo>
                  <a:pt x="1985554" y="2342605"/>
                </a:lnTo>
                <a:lnTo>
                  <a:pt x="2055222" y="2333897"/>
                </a:lnTo>
                <a:lnTo>
                  <a:pt x="2063931" y="2481943"/>
                </a:lnTo>
                <a:lnTo>
                  <a:pt x="1994262" y="2499360"/>
                </a:lnTo>
                <a:lnTo>
                  <a:pt x="2046514" y="2734491"/>
                </a:lnTo>
                <a:lnTo>
                  <a:pt x="1959428" y="2734491"/>
                </a:lnTo>
                <a:lnTo>
                  <a:pt x="2002971" y="2917371"/>
                </a:lnTo>
                <a:lnTo>
                  <a:pt x="1881051" y="3718560"/>
                </a:lnTo>
                <a:lnTo>
                  <a:pt x="2682240" y="3474720"/>
                </a:lnTo>
                <a:lnTo>
                  <a:pt x="2847702" y="3544388"/>
                </a:lnTo>
                <a:lnTo>
                  <a:pt x="2926080" y="3596640"/>
                </a:lnTo>
                <a:lnTo>
                  <a:pt x="2778034" y="4241074"/>
                </a:lnTo>
                <a:lnTo>
                  <a:pt x="2281645" y="4632960"/>
                </a:lnTo>
                <a:lnTo>
                  <a:pt x="2159725" y="4415245"/>
                </a:lnTo>
                <a:lnTo>
                  <a:pt x="2185851" y="4127863"/>
                </a:lnTo>
                <a:lnTo>
                  <a:pt x="2377440" y="4119154"/>
                </a:lnTo>
                <a:lnTo>
                  <a:pt x="2351314" y="4058194"/>
                </a:lnTo>
                <a:lnTo>
                  <a:pt x="2272937" y="4032068"/>
                </a:lnTo>
                <a:lnTo>
                  <a:pt x="2272937" y="3953691"/>
                </a:lnTo>
                <a:lnTo>
                  <a:pt x="2429691" y="3927565"/>
                </a:lnTo>
                <a:lnTo>
                  <a:pt x="2412274" y="3875314"/>
                </a:lnTo>
                <a:lnTo>
                  <a:pt x="1863634" y="3944983"/>
                </a:lnTo>
                <a:lnTo>
                  <a:pt x="1854925" y="4101737"/>
                </a:lnTo>
                <a:lnTo>
                  <a:pt x="1924594" y="4119154"/>
                </a:lnTo>
                <a:lnTo>
                  <a:pt x="1924594" y="4441371"/>
                </a:lnTo>
                <a:lnTo>
                  <a:pt x="1924594" y="4484914"/>
                </a:lnTo>
                <a:lnTo>
                  <a:pt x="1759131" y="4519748"/>
                </a:lnTo>
                <a:lnTo>
                  <a:pt x="1820091" y="4702628"/>
                </a:lnTo>
                <a:lnTo>
                  <a:pt x="1872342" y="4772297"/>
                </a:lnTo>
                <a:lnTo>
                  <a:pt x="2116182" y="4632960"/>
                </a:lnTo>
                <a:lnTo>
                  <a:pt x="2159725" y="4693920"/>
                </a:lnTo>
                <a:lnTo>
                  <a:pt x="1811382" y="4946468"/>
                </a:lnTo>
                <a:lnTo>
                  <a:pt x="1280160" y="5007428"/>
                </a:lnTo>
                <a:lnTo>
                  <a:pt x="1184365" y="4937760"/>
                </a:lnTo>
                <a:lnTo>
                  <a:pt x="722811" y="3257005"/>
                </a:lnTo>
                <a:lnTo>
                  <a:pt x="592182" y="3082834"/>
                </a:lnTo>
                <a:lnTo>
                  <a:pt x="583474" y="2934788"/>
                </a:lnTo>
                <a:lnTo>
                  <a:pt x="513805" y="2560320"/>
                </a:lnTo>
                <a:lnTo>
                  <a:pt x="435428" y="2063931"/>
                </a:lnTo>
                <a:lnTo>
                  <a:pt x="148045" y="2098765"/>
                </a:lnTo>
                <a:lnTo>
                  <a:pt x="69668" y="1785257"/>
                </a:lnTo>
                <a:lnTo>
                  <a:pt x="0" y="1567543"/>
                </a:lnTo>
                <a:lnTo>
                  <a:pt x="400594" y="1471748"/>
                </a:lnTo>
                <a:lnTo>
                  <a:pt x="391885" y="1393371"/>
                </a:lnTo>
                <a:lnTo>
                  <a:pt x="296091" y="1410788"/>
                </a:lnTo>
                <a:lnTo>
                  <a:pt x="252548" y="862148"/>
                </a:lnTo>
                <a:lnTo>
                  <a:pt x="409302" y="870857"/>
                </a:lnTo>
                <a:lnTo>
                  <a:pt x="452845" y="748937"/>
                </a:lnTo>
                <a:lnTo>
                  <a:pt x="679268" y="705394"/>
                </a:lnTo>
                <a:lnTo>
                  <a:pt x="740228" y="653143"/>
                </a:lnTo>
                <a:lnTo>
                  <a:pt x="722811" y="505097"/>
                </a:lnTo>
                <a:lnTo>
                  <a:pt x="731520" y="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041" y="6269175"/>
            <a:ext cx="1428750" cy="333375"/>
          </a:xfrm>
          <a:prstGeom prst="rect">
            <a:avLst/>
          </a:prstGeom>
        </p:spPr>
      </p:pic>
      <p:sp>
        <p:nvSpPr>
          <p:cNvPr id="11" name="Rectángulo 4"/>
          <p:cNvSpPr/>
          <p:nvPr/>
        </p:nvSpPr>
        <p:spPr>
          <a:xfrm>
            <a:off x="35071" y="21226"/>
            <a:ext cx="8527362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Escenario de implementación de VIS en reservas de suelo del Plan</a:t>
            </a:r>
            <a:endParaRPr lang="es-EC" sz="1600" b="1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b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39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015259"/>
            <a:ext cx="2418356" cy="2826102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96896" y="160123"/>
            <a:ext cx="844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Reservas de suelo (2018), en el Plan Especial</a:t>
            </a:r>
            <a:endParaRPr lang="es-EC" sz="1600" b="1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75630" y="711890"/>
            <a:ext cx="616707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Terrenos </a:t>
            </a:r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subutilizados = 582.601 m2 en tenencia pública y privada</a:t>
            </a:r>
          </a:p>
          <a:p>
            <a:pPr algn="just"/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Privada: 177.568 m2</a:t>
            </a:r>
          </a:p>
          <a:p>
            <a:pPr algn="just"/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Público: 405.033 m2</a:t>
            </a:r>
          </a:p>
          <a:p>
            <a:pPr algn="just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Escenario COS PB 60% 3 pisos  </a:t>
            </a:r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  <a:p>
            <a:pPr algn="just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96896" y="1953917"/>
            <a:ext cx="2727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Predio Municipal= 8.500 </a:t>
            </a:r>
            <a:r>
              <a:rPr lang="es-EC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m2 </a:t>
            </a:r>
          </a:p>
          <a:p>
            <a:pPr algn="just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63865" y="4807371"/>
            <a:ext cx="3712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Volumen total construible= 12.546 m2 </a:t>
            </a:r>
          </a:p>
          <a:p>
            <a:pPr algn="just"/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No. de viviendas VIS generadas= 251 u. </a:t>
            </a:r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4846303" y="1986275"/>
            <a:ext cx="32768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Predio Banco Central = 32.857 </a:t>
            </a:r>
            <a:r>
              <a:rPr lang="es-EC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m2 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4762146" y="4807371"/>
            <a:ext cx="4170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Volumen total construible= 48,496 m2 </a:t>
            </a:r>
          </a:p>
          <a:p>
            <a:pPr algn="just"/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No. de viviendas VIS generadas= 970 u.  </a:t>
            </a:r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1775971" y="5706276"/>
            <a:ext cx="59723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No. de VIS generadas en 2 lotes de oportunidad= </a:t>
            </a:r>
            <a:r>
              <a:rPr lang="es-EC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1.221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1691680" y="6017406"/>
            <a:ext cx="68513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No. de VIS generadas en lotes de oportunidad= </a:t>
            </a:r>
            <a:r>
              <a:rPr lang="es-EC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17.198 U.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641" y="2334338"/>
            <a:ext cx="3175485" cy="238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5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23528" y="675591"/>
            <a:ext cx="842493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C" sz="14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400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ordenanza vigente establece lotes variables entre 600m2 y 10.000m2.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C" sz="14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C" sz="14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19897" y="237110"/>
            <a:ext cx="4176464" cy="572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s-EC" sz="1400" b="1" dirty="0" smtClean="0">
              <a:solidFill>
                <a:srgbClr val="2E74B5"/>
              </a:solidFill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C" sz="1400" b="1" dirty="0" smtClean="0">
                <a:solidFill>
                  <a:srgbClr val="2E74B5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NUDO </a:t>
            </a:r>
            <a:r>
              <a:rPr lang="es-EC" sz="1400" b="1" dirty="0">
                <a:solidFill>
                  <a:srgbClr val="2E74B5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CRÍTICO 1: Tamaño del lote </a:t>
            </a:r>
            <a:r>
              <a:rPr lang="es-EC" sz="1400" b="1" dirty="0" smtClean="0">
                <a:solidFill>
                  <a:srgbClr val="2E74B5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mínimo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55901" y="1238744"/>
            <a:ext cx="4104456" cy="523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En el </a:t>
            </a:r>
            <a:r>
              <a:rPr lang="es-EC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área de transformación </a:t>
            </a:r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del Plan Especial Bicentenario establece tres tratamientos urbanísticos: Nuevo Desarrollo, Redesarrollo y Renovación, en 115 </a:t>
            </a:r>
            <a:r>
              <a:rPr lang="es-EC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hectáreas </a:t>
            </a:r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aprox</a:t>
            </a:r>
            <a:r>
              <a:rPr lang="es-EC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.</a:t>
            </a:r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  <a:p>
            <a:pPr algn="just">
              <a:lnSpc>
                <a:spcPct val="115000"/>
              </a:lnSpc>
            </a:pPr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es-EC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Nuevo </a:t>
            </a:r>
            <a:r>
              <a:rPr lang="es-EC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Desarrollo </a:t>
            </a:r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está conformado por 30 lotes, que representan el </a:t>
            </a:r>
            <a:r>
              <a:rPr lang="es-EC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39</a:t>
            </a:r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% </a:t>
            </a:r>
            <a:r>
              <a:rPr lang="es-EC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de </a:t>
            </a:r>
            <a:r>
              <a:rPr lang="es-EC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la Operación </a:t>
            </a:r>
            <a:r>
              <a:rPr lang="es-EC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urbanística, </a:t>
            </a:r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y el  tamaño de lote mínimo es de  10.000m2 en promedio.</a:t>
            </a:r>
          </a:p>
          <a:p>
            <a:pPr algn="just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es-EC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Redesarrollo </a:t>
            </a:r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está</a:t>
            </a:r>
            <a:r>
              <a:rPr lang="es-EC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conformado por 1199 </a:t>
            </a:r>
            <a:r>
              <a:rPr lang="es-EC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lotes </a:t>
            </a:r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que representan el </a:t>
            </a:r>
            <a:r>
              <a:rPr lang="es-EC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40%</a:t>
            </a:r>
            <a:r>
              <a:rPr lang="es-EC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 la Operación </a:t>
            </a:r>
            <a:r>
              <a:rPr lang="es-EC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urbanística, </a:t>
            </a:r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el tamaño de lote mínimo es de 5.000m2 en promedio.</a:t>
            </a:r>
          </a:p>
          <a:p>
            <a:pPr algn="just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es-EC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Renovación urbana </a:t>
            </a:r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está conformado por 555 lotes, que representa el 21% de la </a:t>
            </a:r>
            <a:r>
              <a:rPr lang="es-EC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Operación </a:t>
            </a:r>
            <a:r>
              <a:rPr lang="es-EC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urbanística, </a:t>
            </a:r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el tamaño de lote mínimo es variable entre 600 a 1.000m2.</a:t>
            </a:r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  <a:p>
            <a:pPr algn="just"/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es-EC" sz="1400" b="1" dirty="0"/>
              <a:t> </a:t>
            </a:r>
            <a:endParaRPr lang="es-EC" sz="1400" dirty="0"/>
          </a:p>
        </p:txBody>
      </p:sp>
      <p:pic>
        <p:nvPicPr>
          <p:cNvPr id="8" name="Imagen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2853293"/>
            <a:ext cx="3909685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9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lecha derecha 29"/>
          <p:cNvSpPr/>
          <p:nvPr/>
        </p:nvSpPr>
        <p:spPr>
          <a:xfrm>
            <a:off x="3088816" y="2812304"/>
            <a:ext cx="574064" cy="179642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Rectángulo 30"/>
          <p:cNvSpPr/>
          <p:nvPr/>
        </p:nvSpPr>
        <p:spPr>
          <a:xfrm>
            <a:off x="264827" y="3457046"/>
            <a:ext cx="79522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50%</a:t>
            </a:r>
            <a:endParaRPr lang="es-EC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218283" y="2713350"/>
            <a:ext cx="877841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70%</a:t>
            </a:r>
            <a:endParaRPr lang="es-EC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283467" y="4336448"/>
            <a:ext cx="717389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30%</a:t>
            </a:r>
            <a:endParaRPr lang="es-EC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95536" y="1766830"/>
            <a:ext cx="28601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Requerimiento PEB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5799249" y="2774226"/>
            <a:ext cx="29301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Se recomienda abrir el espectro territorial para apalancar la implementación de VIS, con el fin de encontrar mayores oportunidades de suelo disponible y/</a:t>
            </a:r>
            <a:r>
              <a:rPr lang="es-EC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ó</a:t>
            </a:r>
            <a:r>
              <a:rPr lang="es-EC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 generar el Banco de suelo Municipal con el objetivo no solo del Plan Especial Bicentenario. Las zonas podrían ser  las Zonas Administrativas que están dentro del Plan y cercanas.</a:t>
            </a:r>
            <a:endParaRPr lang="es-EC" sz="12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3172453" y="1837820"/>
            <a:ext cx="33223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Brecha en función de Vivienda Irrecuperable</a:t>
            </a:r>
            <a:endParaRPr lang="es-EC" sz="11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Flecha derecha 42"/>
          <p:cNvSpPr/>
          <p:nvPr/>
        </p:nvSpPr>
        <p:spPr>
          <a:xfrm>
            <a:off x="5248783" y="2764403"/>
            <a:ext cx="672758" cy="196074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Rectángulo 25"/>
          <p:cNvSpPr/>
          <p:nvPr/>
        </p:nvSpPr>
        <p:spPr>
          <a:xfrm>
            <a:off x="1066310" y="2669313"/>
            <a:ext cx="1932955" cy="38611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200"/>
          </a:p>
        </p:txBody>
      </p:sp>
      <p:sp>
        <p:nvSpPr>
          <p:cNvPr id="40" name="Rectángulo 39"/>
          <p:cNvSpPr/>
          <p:nvPr/>
        </p:nvSpPr>
        <p:spPr>
          <a:xfrm>
            <a:off x="1124836" y="2704673"/>
            <a:ext cx="4095235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sz="12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VIS = 9.599 unidades                  20.554 unidades</a:t>
            </a:r>
            <a:endParaRPr lang="es-EC" sz="12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1072865" y="3424504"/>
            <a:ext cx="1926400" cy="32835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200"/>
          </a:p>
        </p:txBody>
      </p:sp>
      <p:sp>
        <p:nvSpPr>
          <p:cNvPr id="42" name="Rectángulo 41"/>
          <p:cNvSpPr/>
          <p:nvPr/>
        </p:nvSpPr>
        <p:spPr>
          <a:xfrm>
            <a:off x="1072864" y="4335480"/>
            <a:ext cx="1926401" cy="376033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200"/>
          </a:p>
        </p:txBody>
      </p:sp>
      <p:sp>
        <p:nvSpPr>
          <p:cNvPr id="44" name="Rectángulo 43"/>
          <p:cNvSpPr/>
          <p:nvPr/>
        </p:nvSpPr>
        <p:spPr>
          <a:xfrm>
            <a:off x="1109908" y="3461891"/>
            <a:ext cx="4326187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sz="12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 = 6.856 unidades                    23.297 unidades</a:t>
            </a:r>
            <a:endParaRPr lang="es-EC" sz="12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1051086" y="4365104"/>
            <a:ext cx="4457018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sz="12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 = 4.113 unidades                     26.040 unidades</a:t>
            </a:r>
            <a:endParaRPr lang="es-EC" sz="12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229466" y="5668930"/>
            <a:ext cx="63367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Oferta en el Plan Especial </a:t>
            </a:r>
            <a:r>
              <a:rPr lang="es-EC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17.1998</a:t>
            </a:r>
            <a:r>
              <a:rPr lang="es-EC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 unidades de VIS en lotes de oportunidad</a:t>
            </a:r>
            <a:endParaRPr lang="es-EC" sz="12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283467" y="174134"/>
            <a:ext cx="844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Reservas de suelo (2018), en el Plan Especial</a:t>
            </a:r>
            <a:endParaRPr lang="es-EC" sz="1600" b="1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283467" y="605983"/>
            <a:ext cx="6140873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EC" sz="14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30.153 unidades de Vivienda Irrecuperable en el DMQ.</a:t>
            </a:r>
            <a:endParaRPr lang="es-EC" sz="14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1124836" y="6164837"/>
            <a:ext cx="71205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Se propone implementar en el área del Plan Especial, anillo 1, 2 y 3.</a:t>
            </a:r>
            <a:endParaRPr lang="es-EC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80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88880"/>
            <a:ext cx="4371276" cy="61758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22218" y="419189"/>
            <a:ext cx="4248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Plan Especial Bicentenario (2013)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Rectángulo 4"/>
          <p:cNvSpPr/>
          <p:nvPr/>
        </p:nvSpPr>
        <p:spPr>
          <a:xfrm>
            <a:off x="0" y="-13739"/>
            <a:ext cx="529208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Limite de Transformación Urbanística</a:t>
            </a: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796136" y="416401"/>
            <a:ext cx="4248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Reforma (2018)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705444"/>
            <a:ext cx="4263660" cy="6030902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1331640" y="1412776"/>
            <a:ext cx="360040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Elipse 12"/>
          <p:cNvSpPr/>
          <p:nvPr/>
        </p:nvSpPr>
        <p:spPr>
          <a:xfrm>
            <a:off x="6012160" y="1535209"/>
            <a:ext cx="360040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0" name="Conector recto de flecha 9"/>
          <p:cNvCxnSpPr/>
          <p:nvPr/>
        </p:nvCxnSpPr>
        <p:spPr>
          <a:xfrm>
            <a:off x="1835696" y="1628800"/>
            <a:ext cx="41044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45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83" y="547317"/>
            <a:ext cx="4379002" cy="619405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22218" y="419189"/>
            <a:ext cx="4248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Plan Especial Bicentenario (2013)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Rectángulo 4"/>
          <p:cNvSpPr/>
          <p:nvPr/>
        </p:nvSpPr>
        <p:spPr>
          <a:xfrm>
            <a:off x="0" y="-13739"/>
            <a:ext cx="529208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Tratamientos Urbanísticos</a:t>
            </a: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796136" y="416401"/>
            <a:ext cx="4248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Reforma (2018)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650082"/>
            <a:ext cx="4176464" cy="61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9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22218" y="419189"/>
            <a:ext cx="4248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Plan Especial Bicentenario (2013)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Rectángulo 4"/>
          <p:cNvSpPr/>
          <p:nvPr/>
        </p:nvSpPr>
        <p:spPr>
          <a:xfrm>
            <a:off x="0" y="-13739"/>
            <a:ext cx="265637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Usos de Suelo</a:t>
            </a: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796136" y="416401"/>
            <a:ext cx="4248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Reforma (2018)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74313"/>
            <a:ext cx="4464496" cy="63149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2" y="5517232"/>
            <a:ext cx="1302229" cy="86409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74313"/>
            <a:ext cx="4422411" cy="624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5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578008"/>
              </p:ext>
            </p:extLst>
          </p:nvPr>
        </p:nvGraphicFramePr>
        <p:xfrm>
          <a:off x="4235868" y="315582"/>
          <a:ext cx="4872635" cy="6695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1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185">
                <a:tc>
                  <a:txBody>
                    <a:bodyPr/>
                    <a:lstStyle/>
                    <a:p>
                      <a:r>
                        <a:rPr lang="es-EC" sz="900" dirty="0" smtClean="0"/>
                        <a:t>Zonificaciones</a:t>
                      </a:r>
                    </a:p>
                    <a:p>
                      <a:r>
                        <a:rPr lang="es-EC" sz="900" dirty="0" smtClean="0"/>
                        <a:t>(2013)</a:t>
                      </a:r>
                      <a:endParaRPr lang="es-EC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200" dirty="0" smtClean="0"/>
                        <a:t>Acciones reforma (2018)</a:t>
                      </a:r>
                      <a:endParaRPr lang="es-EC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185">
                <a:tc>
                  <a:txBody>
                    <a:bodyPr/>
                    <a:lstStyle/>
                    <a:p>
                      <a:endParaRPr lang="es-EC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900" baseline="0" dirty="0" smtClean="0"/>
                        <a:t> se mantiene</a:t>
                      </a:r>
                      <a:endParaRPr lang="es-EC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185">
                <a:tc>
                  <a:txBody>
                    <a:bodyPr/>
                    <a:lstStyle/>
                    <a:p>
                      <a:endParaRPr lang="es-EC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900" baseline="0" dirty="0" smtClean="0"/>
                        <a:t> se mantiene</a:t>
                      </a:r>
                      <a:endParaRPr lang="es-EC" sz="900" dirty="0" smtClean="0"/>
                    </a:p>
                    <a:p>
                      <a:endParaRPr lang="es-EC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185">
                <a:tc>
                  <a:txBody>
                    <a:bodyPr/>
                    <a:lstStyle/>
                    <a:p>
                      <a:endParaRPr lang="es-EC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900" baseline="0" dirty="0" smtClean="0"/>
                        <a:t>se mantiene</a:t>
                      </a:r>
                      <a:endParaRPr lang="es-EC" sz="900" dirty="0" smtClean="0"/>
                    </a:p>
                    <a:p>
                      <a:endParaRPr lang="es-EC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185">
                <a:tc>
                  <a:txBody>
                    <a:bodyPr/>
                    <a:lstStyle/>
                    <a:p>
                      <a:endParaRPr lang="es-EC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900" baseline="0" dirty="0" smtClean="0"/>
                        <a:t>se mantiene</a:t>
                      </a:r>
                      <a:endParaRPr lang="es-EC" sz="900" dirty="0" smtClean="0"/>
                    </a:p>
                    <a:p>
                      <a:endParaRPr lang="es-EC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026">
                <a:tc>
                  <a:txBody>
                    <a:bodyPr/>
                    <a:lstStyle/>
                    <a:p>
                      <a:endParaRPr lang="es-EC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900" baseline="0" dirty="0" smtClean="0"/>
                        <a:t>se mantiene y se añade al polígono del nuevo límite (geriátrico).</a:t>
                      </a:r>
                      <a:endParaRPr lang="es-EC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314">
                <a:tc>
                  <a:txBody>
                    <a:bodyPr/>
                    <a:lstStyle/>
                    <a:p>
                      <a:endParaRPr lang="es-EC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900" baseline="0" smtClean="0"/>
                        <a:t>se mantiene </a:t>
                      </a:r>
                      <a:endParaRPr lang="es-EC" sz="9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185">
                <a:tc>
                  <a:txBody>
                    <a:bodyPr/>
                    <a:lstStyle/>
                    <a:p>
                      <a:endParaRPr lang="es-EC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900" dirty="0" smtClean="0">
                          <a:solidFill>
                            <a:srgbClr val="FF0000"/>
                          </a:solidFill>
                        </a:rPr>
                        <a:t>Se modifica</a:t>
                      </a:r>
                      <a:r>
                        <a:rPr lang="es-EC" sz="9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s-EC" sz="900" baseline="0" dirty="0" smtClean="0"/>
                        <a:t>( por jerarquización de lotes esquineros, calle Jose Rafael Bustamante, Rafael Ramos y Montalvo con dos pisos adicionales, se mantiene en la Av. El Inca).</a:t>
                      </a:r>
                      <a:endParaRPr lang="es-EC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185">
                <a:tc>
                  <a:txBody>
                    <a:bodyPr/>
                    <a:lstStyle/>
                    <a:p>
                      <a:endParaRPr lang="es-EC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900" dirty="0" smtClean="0">
                          <a:solidFill>
                            <a:srgbClr val="FF0000"/>
                          </a:solidFill>
                        </a:rPr>
                        <a:t>Se modifica</a:t>
                      </a:r>
                      <a:r>
                        <a:rPr lang="es-EC" sz="9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s-EC" sz="900" baseline="0" dirty="0" smtClean="0"/>
                        <a:t>(  por dimensión de lotes no aplica la zonificación vigente, y se mantiene en el flanco occidental de la zonificación).</a:t>
                      </a:r>
                      <a:endParaRPr lang="es-EC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185">
                <a:tc>
                  <a:txBody>
                    <a:bodyPr/>
                    <a:lstStyle/>
                    <a:p>
                      <a:endParaRPr lang="es-EC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900" dirty="0" smtClean="0">
                          <a:solidFill>
                            <a:srgbClr val="FF0000"/>
                          </a:solidFill>
                        </a:rPr>
                        <a:t>Se modifica</a:t>
                      </a:r>
                      <a:r>
                        <a:rPr lang="es-EC" sz="9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s-EC" sz="900" baseline="0" dirty="0" smtClean="0"/>
                        <a:t>( Entre Vaca de Castro y Fernández Salvador, se modifica por localización, respecto a la centralidad sectorial se mantiene la altura. Se modifica en predio Banco Central en Rafael Ramos).</a:t>
                      </a:r>
                      <a:endParaRPr lang="es-EC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6185">
                <a:tc>
                  <a:txBody>
                    <a:bodyPr/>
                    <a:lstStyle/>
                    <a:p>
                      <a:endParaRPr lang="es-EC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900" dirty="0" smtClean="0">
                          <a:solidFill>
                            <a:srgbClr val="FF0000"/>
                          </a:solidFill>
                        </a:rPr>
                        <a:t>Se modifica</a:t>
                      </a:r>
                      <a:r>
                        <a:rPr lang="es-EC" sz="9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s-EC" sz="900" baseline="0" dirty="0" smtClean="0"/>
                        <a:t>( respecto a la centralidad sectorial entre Real Audiencia y Miguel Zambrano; Fernández Salvador y Emperador Carlos manteniéndose altura, se modifica entre José </a:t>
                      </a:r>
                      <a:r>
                        <a:rPr lang="es-EC" sz="900" baseline="0" dirty="0" err="1" smtClean="0"/>
                        <a:t>Vinueza</a:t>
                      </a:r>
                      <a:r>
                        <a:rPr lang="es-EC" sz="900" baseline="0" dirty="0" smtClean="0"/>
                        <a:t> y Telégrafo Primero .</a:t>
                      </a:r>
                      <a:endParaRPr lang="es-EC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6185">
                <a:tc>
                  <a:txBody>
                    <a:bodyPr/>
                    <a:lstStyle/>
                    <a:p>
                      <a:endParaRPr lang="es-EC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900" dirty="0" smtClean="0">
                          <a:solidFill>
                            <a:srgbClr val="FF0000"/>
                          </a:solidFill>
                        </a:rPr>
                        <a:t>Se modifica</a:t>
                      </a:r>
                      <a:r>
                        <a:rPr lang="es-EC" sz="9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s-EC" sz="900" baseline="0" dirty="0" smtClean="0"/>
                        <a:t>( respecto al numero de predios, propietarios e integraciones prediales). Desde 1.000- 1.500 a 2.500m2).</a:t>
                      </a:r>
                      <a:endParaRPr lang="es-EC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6185">
                <a:tc>
                  <a:txBody>
                    <a:bodyPr/>
                    <a:lstStyle/>
                    <a:p>
                      <a:endParaRPr lang="es-EC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900" dirty="0" smtClean="0">
                          <a:solidFill>
                            <a:srgbClr val="FF0000"/>
                          </a:solidFill>
                        </a:rPr>
                        <a:t>Se modifica</a:t>
                      </a:r>
                      <a:r>
                        <a:rPr lang="es-EC" sz="9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s-EC" sz="900" baseline="0" dirty="0" smtClean="0"/>
                        <a:t>( respecto al numero de predios, propietarios e integraciones prediales). Desde 1.000- 1.500 a 2.000m2).</a:t>
                      </a:r>
                      <a:endParaRPr lang="es-EC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6185">
                <a:tc>
                  <a:txBody>
                    <a:bodyPr/>
                    <a:lstStyle/>
                    <a:p>
                      <a:endParaRPr lang="es-EC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900" dirty="0" smtClean="0">
                          <a:solidFill>
                            <a:srgbClr val="FF0000"/>
                          </a:solidFill>
                        </a:rPr>
                        <a:t>Se modifica</a:t>
                      </a:r>
                      <a:r>
                        <a:rPr lang="es-EC" sz="9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s-EC" sz="900" baseline="0" dirty="0" smtClean="0"/>
                        <a:t>( respecto numero de predios, propietarios e integraciones prediales). Desde 1.500- 2.000 - 2.500m2 y 5.000, este último Golf Club).</a:t>
                      </a:r>
                      <a:endParaRPr lang="es-EC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EC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900" dirty="0" smtClean="0">
                          <a:solidFill>
                            <a:srgbClr val="FF0000"/>
                          </a:solidFill>
                        </a:rPr>
                        <a:t>Se modifica</a:t>
                      </a:r>
                      <a:r>
                        <a:rPr lang="es-EC" sz="9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s-EC" sz="900" baseline="0" dirty="0" smtClean="0"/>
                        <a:t>( respecto al numero de predios, propietarios e integraciones prediales). Desde 2.000 a 2.500m2).</a:t>
                      </a:r>
                      <a:endParaRPr lang="es-EC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34586">
                <a:tc>
                  <a:txBody>
                    <a:bodyPr/>
                    <a:lstStyle/>
                    <a:p>
                      <a:endParaRPr lang="es-EC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900" dirty="0" smtClean="0">
                          <a:solidFill>
                            <a:srgbClr val="FF0000"/>
                          </a:solidFill>
                        </a:rPr>
                        <a:t>Se modifica</a:t>
                      </a:r>
                      <a:r>
                        <a:rPr lang="es-EC" sz="9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s-EC" sz="900" baseline="0" dirty="0" smtClean="0"/>
                        <a:t>( respecto al Hospital Pediátrico en A2508-35), ref. </a:t>
                      </a:r>
                      <a:r>
                        <a:rPr lang="es-EC" sz="900" baseline="0" dirty="0" err="1" smtClean="0"/>
                        <a:t>Hosp</a:t>
                      </a:r>
                      <a:r>
                        <a:rPr lang="es-EC" sz="900" baseline="0" dirty="0" smtClean="0"/>
                        <a:t>. Baca Ortiz.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s-EC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900" dirty="0" smtClean="0">
                          <a:solidFill>
                            <a:srgbClr val="FF0000"/>
                          </a:solidFill>
                        </a:rPr>
                        <a:t>Se modifica</a:t>
                      </a:r>
                      <a:r>
                        <a:rPr lang="es-EC" sz="9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s-EC" sz="900" baseline="0" dirty="0" smtClean="0"/>
                        <a:t>( respecto a la centralidad sectorial, en 2.500 m2 y 5.000 a la centralidad metropolitana).</a:t>
                      </a:r>
                      <a:endParaRPr lang="es-EC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t="3693" r="17129" b="9136"/>
          <a:stretch/>
        </p:blipFill>
        <p:spPr>
          <a:xfrm>
            <a:off x="251520" y="656068"/>
            <a:ext cx="3888432" cy="601936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22218" y="419189"/>
            <a:ext cx="4248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Plan Especial Bicentenario (2013)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Rectángulo 4"/>
          <p:cNvSpPr/>
          <p:nvPr/>
        </p:nvSpPr>
        <p:spPr>
          <a:xfrm>
            <a:off x="0" y="-13739"/>
            <a:ext cx="265637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Zonificación</a:t>
            </a: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508104" y="1178"/>
            <a:ext cx="4248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Reforma (2018)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-1868" t="4787" r="-5767" b="88829"/>
          <a:stretch/>
        </p:blipFill>
        <p:spPr>
          <a:xfrm>
            <a:off x="4267454" y="1024837"/>
            <a:ext cx="984133" cy="28803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7" y="2221347"/>
            <a:ext cx="936611" cy="451229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/>
          <a:srcRect r="10505" b="95398"/>
          <a:stretch/>
        </p:blipFill>
        <p:spPr>
          <a:xfrm>
            <a:off x="4289181" y="711393"/>
            <a:ext cx="866055" cy="20764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074" y="2411028"/>
            <a:ext cx="887160" cy="18031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779" y="2152120"/>
            <a:ext cx="870219" cy="18111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2074" y="1831969"/>
            <a:ext cx="887160" cy="2286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2780" y="1435423"/>
            <a:ext cx="870219" cy="24765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7998" y="2741441"/>
            <a:ext cx="887160" cy="17010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4309" y="3228547"/>
            <a:ext cx="878689" cy="2286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2779" y="3681458"/>
            <a:ext cx="870219" cy="21907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82408" y="4169197"/>
            <a:ext cx="890960" cy="21907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2264" y="4602303"/>
            <a:ext cx="878628" cy="2286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2861" y="4939100"/>
            <a:ext cx="890053" cy="219075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79803" y="5348095"/>
            <a:ext cx="863550" cy="21768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0544" y="5703251"/>
            <a:ext cx="886646" cy="21907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0544" y="5929988"/>
            <a:ext cx="839199" cy="201441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0544" y="6184872"/>
            <a:ext cx="839199" cy="20584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92034" y="6497952"/>
            <a:ext cx="854692" cy="2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8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09" y="621110"/>
            <a:ext cx="4857301" cy="686445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t="3693" r="17129" b="9136"/>
          <a:stretch/>
        </p:blipFill>
        <p:spPr>
          <a:xfrm>
            <a:off x="251520" y="757742"/>
            <a:ext cx="3822751" cy="591768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22218" y="419189"/>
            <a:ext cx="4248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Plan Especial Bicentenario (2013)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Rectángulo 4"/>
          <p:cNvSpPr/>
          <p:nvPr/>
        </p:nvSpPr>
        <p:spPr>
          <a:xfrm>
            <a:off x="0" y="-13739"/>
            <a:ext cx="265637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Zonificación</a:t>
            </a: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508104" y="396738"/>
            <a:ext cx="4248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Reforma (2018)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7" y="2221347"/>
            <a:ext cx="936611" cy="451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82960"/>
            <a:ext cx="4848393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22218" y="419189"/>
            <a:ext cx="4248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Plan Especial Bicentenario (2013)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Rectángulo 4"/>
          <p:cNvSpPr/>
          <p:nvPr/>
        </p:nvSpPr>
        <p:spPr>
          <a:xfrm>
            <a:off x="0" y="-13739"/>
            <a:ext cx="478802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Unidades de Gestiona de Suelo         UAU</a:t>
            </a: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796136" y="416401"/>
            <a:ext cx="4248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Reforma (2018)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3419872" y="188640"/>
            <a:ext cx="4320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61013"/>
            <a:ext cx="4968552" cy="702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3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1_ECOEFICIENC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268" y="989579"/>
            <a:ext cx="4615395" cy="651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-22218" y="419189"/>
            <a:ext cx="58183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Suelo creado en el tratamiento de Sostenimiento</a:t>
            </a:r>
            <a:endParaRPr lang="es-EC" sz="1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Rectángulo 4"/>
          <p:cNvSpPr/>
          <p:nvPr/>
        </p:nvSpPr>
        <p:spPr>
          <a:xfrm>
            <a:off x="0" y="-13739"/>
            <a:ext cx="265637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Zonificación</a:t>
            </a: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14" y="995259"/>
            <a:ext cx="4605214" cy="6506339"/>
          </a:xfrm>
          <a:prstGeom prst="rect">
            <a:avLst/>
          </a:prstGeom>
        </p:spPr>
      </p:pic>
      <p:sp>
        <p:nvSpPr>
          <p:cNvPr id="5" name="Flecha derecha 4"/>
          <p:cNvSpPr/>
          <p:nvPr/>
        </p:nvSpPr>
        <p:spPr>
          <a:xfrm>
            <a:off x="3923928" y="3356992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1425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Marcador de contenido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9576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4"/>
          <p:cNvSpPr/>
          <p:nvPr/>
        </p:nvSpPr>
        <p:spPr>
          <a:xfrm>
            <a:off x="467544" y="1628800"/>
            <a:ext cx="7704856" cy="5452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Análisis-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EC" sz="1600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Para la obtención de LMU10 y LMU20 en predios situados en los polígonos de redesarrollo y de renovación</a:t>
            </a:r>
            <a:r>
              <a:rPr lang="es-EC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requieren cumplir con las determinaciones de  </a:t>
            </a:r>
            <a:r>
              <a:rPr lang="es-EC" sz="1600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OM </a:t>
            </a:r>
            <a:r>
              <a:rPr lang="es-EC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352. Es decir la conformación </a:t>
            </a:r>
            <a:r>
              <a:rPr lang="es-EC" sz="1600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 lotes </a:t>
            </a:r>
            <a:r>
              <a:rPr lang="es-EC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mínimos conforme a los tratamientos urbanísticos.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EC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El parcelario actual en los tratamientos urbanísticos está en un rango de 200 a 500 m2, lo que implica que para cumplir con las determinaciones de la norma vigente, es necesario la integración </a:t>
            </a:r>
            <a:r>
              <a:rPr lang="es-EC" sz="1600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 reestructuración </a:t>
            </a:r>
            <a:r>
              <a:rPr lang="es-EC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parcelaria entre varios propietarios , con la complejidad que esto representa.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EC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Esto </a:t>
            </a:r>
            <a:r>
              <a:rPr lang="es-EC" sz="1600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conlleva al impedimento de obtener licencias para intervenciones constructivas que superen los 40 </a:t>
            </a:r>
            <a:r>
              <a:rPr lang="es-EC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m2, sin embargo, sí </a:t>
            </a:r>
            <a:r>
              <a:rPr lang="es-EC" sz="1600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se permite la obtención de </a:t>
            </a:r>
            <a:r>
              <a:rPr lang="es-EC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LMU20, licencia constructiva menor a 40m2.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EC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El 21% de los predios en el área de transformación urbanística, están en PROPIEDAD HORIZONTAL, y se localiza de manera dispersa en dicha área.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4"/>
          <p:cNvSpPr/>
          <p:nvPr/>
        </p:nvSpPr>
        <p:spPr>
          <a:xfrm>
            <a:off x="467544" y="188640"/>
            <a:ext cx="770485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Artículos vigentes-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s-EC" sz="1600" dirty="0" smtClean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80552" y="780357"/>
            <a:ext cx="7992888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C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Artículo 24: Normas urbanísticas para los tratamientos urbanísticos (</a:t>
            </a:r>
            <a:r>
              <a:rPr lang="es-EC" dirty="0">
                <a:solidFill>
                  <a:srgbClr val="2E74B5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modifica)</a:t>
            </a:r>
            <a:endParaRPr lang="es-EC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33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94" y="403136"/>
            <a:ext cx="4549406" cy="64350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66" b="668"/>
          <a:stretch/>
        </p:blipFill>
        <p:spPr>
          <a:xfrm>
            <a:off x="79945" y="403136"/>
            <a:ext cx="4583546" cy="641024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79512" y="78688"/>
            <a:ext cx="4572000" cy="3244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sz="1400" b="1" dirty="0" smtClean="0">
                <a:solidFill>
                  <a:srgbClr val="2E74B5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NORMA VIGENTE (Ord.352)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060381" y="561800"/>
            <a:ext cx="1431776" cy="324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Tratamientos</a:t>
            </a:r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696317" y="561800"/>
            <a:ext cx="1382256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Zonificación</a:t>
            </a:r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74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611560" y="647776"/>
            <a:ext cx="7560840" cy="4351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Propuesta.-</a:t>
            </a:r>
            <a:endParaRPr lang="es-EC" sz="1600" dirty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EC" sz="1600" dirty="0">
              <a:latin typeface="Bookman Old Style" panose="0205060405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sz="1600" dirty="0" smtClean="0">
                <a:latin typeface="Bookman Old Style" panose="02050604050505020204" pitchFamily="18" charset="0"/>
              </a:rPr>
              <a:t>El despunte </a:t>
            </a:r>
            <a:r>
              <a:rPr lang="es-EC" sz="1600" dirty="0">
                <a:latin typeface="Bookman Old Style" panose="02050604050505020204" pitchFamily="18" charset="0"/>
              </a:rPr>
              <a:t>de la transformación urbanística </a:t>
            </a:r>
            <a:r>
              <a:rPr lang="es-EC" sz="1600" dirty="0" smtClean="0">
                <a:latin typeface="Bookman Old Style" panose="02050604050505020204" pitchFamily="18" charset="0"/>
              </a:rPr>
              <a:t>se basa en un ajuste a la zonificación vigente, en función de los diferentes niveles de </a:t>
            </a:r>
            <a:r>
              <a:rPr lang="es-EC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complejidad </a:t>
            </a:r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que atraviesa la </a:t>
            </a:r>
            <a:r>
              <a:rPr lang="es-EC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integración </a:t>
            </a:r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predial.</a:t>
            </a:r>
          </a:p>
          <a:p>
            <a:pPr algn="just"/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Para el redimensionamiento del lote mínimo y su zonificación se considerarán </a:t>
            </a:r>
            <a:r>
              <a:rPr lang="es-EC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las siguientes variables</a:t>
            </a:r>
            <a:r>
              <a:rPr lang="es-EC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:</a:t>
            </a:r>
          </a:p>
          <a:p>
            <a:pPr algn="just"/>
            <a:endParaRPr lang="es-EC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es-EC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- </a:t>
            </a:r>
            <a:r>
              <a:rPr lang="es-EC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Tenencia de la propiedad </a:t>
            </a:r>
            <a:r>
              <a:rPr lang="es-EC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, facilitar las integraciones prediales.</a:t>
            </a:r>
          </a:p>
          <a:p>
            <a:pPr marL="171450" indent="-171450" algn="just">
              <a:buFontTx/>
              <a:buChar char="-"/>
            </a:pPr>
            <a:r>
              <a:rPr lang="es-EC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Dimensión de Lotes real, </a:t>
            </a:r>
            <a:r>
              <a:rPr lang="es-EC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base del reajuste de terrenos y número de propietarios inmersos.</a:t>
            </a:r>
          </a:p>
          <a:p>
            <a:pPr marL="171450" indent="-171450" algn="just">
              <a:buFontTx/>
              <a:buChar char="-"/>
            </a:pPr>
            <a:r>
              <a:rPr lang="es-EC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Edad de edificaciones</a:t>
            </a:r>
            <a:r>
              <a:rPr lang="es-EC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, potencial de recambio de las estructuras edificadas.</a:t>
            </a:r>
          </a:p>
          <a:p>
            <a:pPr marL="171450" indent="-171450" algn="just">
              <a:buFontTx/>
              <a:buChar char="-"/>
            </a:pPr>
            <a:r>
              <a:rPr lang="es-EC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Grado de consolidación</a:t>
            </a:r>
            <a:r>
              <a:rPr lang="es-EC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, para identificar zonas probables de desarrollo urbano inmediato/ corto plazo.</a:t>
            </a:r>
          </a:p>
          <a:p>
            <a:pPr algn="just"/>
            <a:endParaRPr lang="es-EC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  <a:p>
            <a:endParaRPr lang="es-EC" sz="1600" dirty="0" smtClean="0"/>
          </a:p>
        </p:txBody>
      </p:sp>
    </p:spTree>
    <p:extLst>
      <p:ext uri="{BB962C8B-B14F-4D97-AF65-F5344CB8AC3E}">
        <p14:creationId xmlns:p14="http://schemas.microsoft.com/office/powerpoint/2010/main" val="246852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" y="1234404"/>
            <a:ext cx="4440114" cy="574603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56390" y="913029"/>
            <a:ext cx="85915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smtClean="0">
                <a:latin typeface="Bookman Old Style" panose="02050604050505020204" pitchFamily="18" charset="0"/>
              </a:rPr>
              <a:t>Las mayores alturas en el DMQ, se registran en las siguientes zonas: La Carolina, La Mariscal, Sur (ejes viarios principales)</a:t>
            </a:r>
            <a:endParaRPr lang="es-EC" sz="1400" dirty="0">
              <a:latin typeface="Bookman Old Style" panose="020506040505050202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34404"/>
            <a:ext cx="4450229" cy="575912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 rot="16786396">
            <a:off x="1741424" y="3028735"/>
            <a:ext cx="9813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b="1" dirty="0" smtClean="0"/>
              <a:t>Parque La Carolina</a:t>
            </a:r>
            <a:endParaRPr lang="es-EC" sz="800" b="1" dirty="0"/>
          </a:p>
        </p:txBody>
      </p:sp>
      <p:sp>
        <p:nvSpPr>
          <p:cNvPr id="8" name="CuadroTexto 7"/>
          <p:cNvSpPr txBox="1"/>
          <p:nvPr/>
        </p:nvSpPr>
        <p:spPr>
          <a:xfrm rot="17307331">
            <a:off x="871630" y="3779768"/>
            <a:ext cx="8947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b="1" dirty="0" smtClean="0"/>
              <a:t>Av. 10 de Agosto</a:t>
            </a:r>
            <a:endParaRPr lang="es-EC" sz="800" b="1" dirty="0"/>
          </a:p>
        </p:txBody>
      </p:sp>
      <p:sp>
        <p:nvSpPr>
          <p:cNvPr id="9" name="CuadroTexto 8"/>
          <p:cNvSpPr txBox="1"/>
          <p:nvPr/>
        </p:nvSpPr>
        <p:spPr>
          <a:xfrm rot="17307331">
            <a:off x="557668" y="3850519"/>
            <a:ext cx="6992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b="1" dirty="0" smtClean="0"/>
              <a:t>Av. América</a:t>
            </a:r>
            <a:endParaRPr lang="es-EC" sz="800" b="1" dirty="0"/>
          </a:p>
        </p:txBody>
      </p:sp>
      <p:sp>
        <p:nvSpPr>
          <p:cNvPr id="10" name="CuadroTexto 9"/>
          <p:cNvSpPr txBox="1"/>
          <p:nvPr/>
        </p:nvSpPr>
        <p:spPr>
          <a:xfrm rot="16798995">
            <a:off x="2422776" y="2671864"/>
            <a:ext cx="9829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b="1" dirty="0" smtClean="0"/>
              <a:t>Av. 6 de Diciembre</a:t>
            </a:r>
            <a:endParaRPr lang="es-EC" sz="800" b="1" dirty="0"/>
          </a:p>
        </p:txBody>
      </p:sp>
      <p:sp>
        <p:nvSpPr>
          <p:cNvPr id="11" name="CuadroTexto 10"/>
          <p:cNvSpPr txBox="1"/>
          <p:nvPr/>
        </p:nvSpPr>
        <p:spPr>
          <a:xfrm rot="2008900">
            <a:off x="775291" y="5311182"/>
            <a:ext cx="5998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b="1" dirty="0" smtClean="0"/>
              <a:t>Av. Patria</a:t>
            </a:r>
            <a:endParaRPr lang="es-EC" sz="800" b="1" dirty="0"/>
          </a:p>
        </p:txBody>
      </p:sp>
      <p:sp>
        <p:nvSpPr>
          <p:cNvPr id="13" name="CuadroTexto 12"/>
          <p:cNvSpPr txBox="1"/>
          <p:nvPr/>
        </p:nvSpPr>
        <p:spPr>
          <a:xfrm rot="2008900">
            <a:off x="193326" y="5892543"/>
            <a:ext cx="10021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b="1" dirty="0" smtClean="0"/>
              <a:t>Asamblea Nacional</a:t>
            </a:r>
            <a:endParaRPr lang="es-EC" sz="800" b="1" dirty="0"/>
          </a:p>
        </p:txBody>
      </p:sp>
      <p:sp>
        <p:nvSpPr>
          <p:cNvPr id="14" name="CuadroTexto 13"/>
          <p:cNvSpPr txBox="1"/>
          <p:nvPr/>
        </p:nvSpPr>
        <p:spPr>
          <a:xfrm rot="553824">
            <a:off x="498278" y="2084510"/>
            <a:ext cx="10518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b="1" dirty="0" smtClean="0"/>
              <a:t>Av. Naciones Unidas</a:t>
            </a:r>
            <a:endParaRPr lang="es-EC" sz="800" b="1" dirty="0"/>
          </a:p>
        </p:txBody>
      </p:sp>
      <p:sp>
        <p:nvSpPr>
          <p:cNvPr id="15" name="CuadroTexto 14"/>
          <p:cNvSpPr txBox="1"/>
          <p:nvPr/>
        </p:nvSpPr>
        <p:spPr>
          <a:xfrm rot="18863715">
            <a:off x="6215808" y="2507515"/>
            <a:ext cx="9669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b="1" dirty="0" smtClean="0"/>
              <a:t>Av. Mariscal Sucre</a:t>
            </a:r>
            <a:endParaRPr lang="es-EC" sz="800" b="1" dirty="0"/>
          </a:p>
        </p:txBody>
      </p:sp>
      <p:sp>
        <p:nvSpPr>
          <p:cNvPr id="16" name="CuadroTexto 15"/>
          <p:cNvSpPr txBox="1"/>
          <p:nvPr/>
        </p:nvSpPr>
        <p:spPr>
          <a:xfrm rot="18863715">
            <a:off x="6548782" y="3109766"/>
            <a:ext cx="9861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b="1" dirty="0" smtClean="0"/>
              <a:t>Av. </a:t>
            </a:r>
            <a:r>
              <a:rPr lang="es-EC" sz="800" b="1" dirty="0" err="1" smtClean="0"/>
              <a:t>Tnt</a:t>
            </a:r>
            <a:r>
              <a:rPr lang="es-EC" sz="800" b="1" dirty="0" smtClean="0"/>
              <a:t>. Hugo Ortiz</a:t>
            </a:r>
            <a:endParaRPr lang="es-EC" sz="800" b="1" dirty="0"/>
          </a:p>
        </p:txBody>
      </p:sp>
      <p:sp>
        <p:nvSpPr>
          <p:cNvPr id="17" name="CuadroTexto 16"/>
          <p:cNvSpPr txBox="1"/>
          <p:nvPr/>
        </p:nvSpPr>
        <p:spPr>
          <a:xfrm rot="18038608">
            <a:off x="6810578" y="3633713"/>
            <a:ext cx="9396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b="1" dirty="0" smtClean="0"/>
              <a:t>Av. P. Maldonado</a:t>
            </a:r>
            <a:endParaRPr lang="es-EC" sz="800" b="1" dirty="0"/>
          </a:p>
        </p:txBody>
      </p:sp>
      <p:sp>
        <p:nvSpPr>
          <p:cNvPr id="18" name="Rectángulo 17"/>
          <p:cNvSpPr/>
          <p:nvPr/>
        </p:nvSpPr>
        <p:spPr>
          <a:xfrm>
            <a:off x="1347862" y="471391"/>
            <a:ext cx="54262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Contraste -Norma de aprovechamiento DMQ (PUOS)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102797" y="11159"/>
            <a:ext cx="1588883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Referentes</a:t>
            </a:r>
            <a:endParaRPr lang="es-EC" sz="1600" dirty="0" smtClean="0"/>
          </a:p>
        </p:txBody>
      </p:sp>
    </p:spTree>
    <p:extLst>
      <p:ext uri="{BB962C8B-B14F-4D97-AF65-F5344CB8AC3E}">
        <p14:creationId xmlns:p14="http://schemas.microsoft.com/office/powerpoint/2010/main" val="285395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216" y="1261519"/>
            <a:ext cx="3622361" cy="46877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" r="5515"/>
          <a:stretch/>
        </p:blipFill>
        <p:spPr>
          <a:xfrm>
            <a:off x="-468740" y="1412777"/>
            <a:ext cx="3278031" cy="4410364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53333" y="1052065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latin typeface="Bookman Old Style" panose="02050604050505020204" pitchFamily="18" charset="0"/>
              </a:rPr>
              <a:t>Lote mínimo</a:t>
            </a:r>
            <a:endParaRPr lang="es-EC" sz="1400" b="1" dirty="0">
              <a:latin typeface="Bookman Old Style" panose="02050604050505020204" pitchFamily="18" charset="0"/>
            </a:endParaRPr>
          </a:p>
          <a:p>
            <a:endParaRPr lang="es-EC" sz="1400" b="1" dirty="0">
              <a:latin typeface="Bookman Old Style" panose="020506040505050202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365701" y="1052736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latin typeface="Bookman Old Style" panose="02050604050505020204" pitchFamily="18" charset="0"/>
              </a:rPr>
              <a:t>COS PB</a:t>
            </a:r>
            <a:endParaRPr lang="es-EC" sz="1400" b="1" dirty="0">
              <a:latin typeface="Bookman Old Style" panose="02050604050505020204" pitchFamily="18" charset="0"/>
            </a:endParaRPr>
          </a:p>
          <a:p>
            <a:endParaRPr lang="es-EC" sz="1400" b="1" dirty="0">
              <a:latin typeface="Bookman Old Style" panose="020506040505050202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588224" y="107015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latin typeface="Bookman Old Style" panose="02050604050505020204" pitchFamily="18" charset="0"/>
              </a:rPr>
              <a:t>ALTURA TOTAL</a:t>
            </a:r>
            <a:endParaRPr lang="es-EC" sz="1400" b="1" dirty="0">
              <a:latin typeface="Bookman Old Style" panose="02050604050505020204" pitchFamily="18" charset="0"/>
            </a:endParaRPr>
          </a:p>
          <a:p>
            <a:endParaRPr lang="es-EC" sz="1400" b="1" dirty="0">
              <a:latin typeface="Bookman Old Style" panose="020506040505050202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198180" y="515014"/>
            <a:ext cx="22379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LA CAROLINA- Norma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3388"/>
          <a:stretch/>
        </p:blipFill>
        <p:spPr>
          <a:xfrm>
            <a:off x="2776833" y="1459393"/>
            <a:ext cx="3340368" cy="43637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4797151"/>
            <a:ext cx="1621729" cy="8219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8792" y="4797151"/>
            <a:ext cx="1271547" cy="82197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6910" y="4149080"/>
            <a:ext cx="784841" cy="1637928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04136" y="21487"/>
            <a:ext cx="1588883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Referentes</a:t>
            </a:r>
            <a:endParaRPr lang="es-EC" sz="1600" dirty="0" smtClean="0"/>
          </a:p>
        </p:txBody>
      </p:sp>
      <p:sp>
        <p:nvSpPr>
          <p:cNvPr id="14" name="Rectángulo 13"/>
          <p:cNvSpPr/>
          <p:nvPr/>
        </p:nvSpPr>
        <p:spPr>
          <a:xfrm>
            <a:off x="74266" y="800770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>
                <a:latin typeface="Bookman Old Style" panose="02050604050505020204" pitchFamily="18" charset="0"/>
              </a:rPr>
              <a:t>PUOS</a:t>
            </a:r>
            <a:endParaRPr lang="es-EC" sz="1400" b="1" dirty="0">
              <a:latin typeface="Bookman Old Style" panose="02050604050505020204" pitchFamily="18" charset="0"/>
            </a:endParaRPr>
          </a:p>
          <a:p>
            <a:endParaRPr lang="es-EC" sz="14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14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7394</TotalTime>
  <Words>1852</Words>
  <Application>Microsoft Office PowerPoint</Application>
  <PresentationFormat>Presentación en pantalla (4:3)</PresentationFormat>
  <Paragraphs>384</Paragraphs>
  <Slides>48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60" baseType="lpstr">
      <vt:lpstr>Arial</vt:lpstr>
      <vt:lpstr>Bookman Old Style</vt:lpstr>
      <vt:lpstr>Calibri</vt:lpstr>
      <vt:lpstr>HelveticaNeueLT Pro 35 Th</vt:lpstr>
      <vt:lpstr>HelveticaNeueLT Pro 45 Lt</vt:lpstr>
      <vt:lpstr>HelveticaNeueLT Pro 53 Ex</vt:lpstr>
      <vt:lpstr>HelveticaNeueLT Pro 57 Cn</vt:lpstr>
      <vt:lpstr>HelveticaNeueLT Pro 67 MdCn</vt:lpstr>
      <vt:lpstr>HelveticaNeueLT Pro 95 Blk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Alejandro Schurjin Abril</dc:creator>
  <cp:lastModifiedBy>Secretaria de Concejo</cp:lastModifiedBy>
  <cp:revision>301</cp:revision>
  <cp:lastPrinted>2018-09-18T20:22:57Z</cp:lastPrinted>
  <dcterms:created xsi:type="dcterms:W3CDTF">2017-09-19T15:05:17Z</dcterms:created>
  <dcterms:modified xsi:type="dcterms:W3CDTF">2019-07-08T18:07:52Z</dcterms:modified>
</cp:coreProperties>
</file>