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29" r:id="rId3"/>
    <p:sldId id="330" r:id="rId4"/>
    <p:sldId id="332" r:id="rId5"/>
    <p:sldId id="331" r:id="rId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1479" autoAdjust="0"/>
  </p:normalViewPr>
  <p:slideViewPr>
    <p:cSldViewPr>
      <p:cViewPr varScale="1">
        <p:scale>
          <a:sx n="106" d="100"/>
          <a:sy n="106" d="100"/>
        </p:scale>
        <p:origin x="1950" y="114"/>
      </p:cViewPr>
      <p:guideLst>
        <p:guide orient="horz" pos="2160"/>
        <p:guide pos="2880"/>
        <p:guide orient="horz" pos="21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11/6/2019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26532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2551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29291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44793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16707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213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65608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34050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17315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3976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11/6/2019</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811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379013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268653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44490" b="31717"/>
          <a:stretch/>
        </p:blipFill>
        <p:spPr>
          <a:xfrm>
            <a:off x="0" y="6165304"/>
            <a:ext cx="2160240" cy="57606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4392859"/>
          </a:xfrm>
          <a:prstGeom prst="rect">
            <a:avLst/>
          </a:prstGeom>
        </p:spPr>
      </p:pic>
      <p:sp>
        <p:nvSpPr>
          <p:cNvPr id="4" name="CuadroTexto 3"/>
          <p:cNvSpPr txBox="1"/>
          <p:nvPr/>
        </p:nvSpPr>
        <p:spPr>
          <a:xfrm>
            <a:off x="1403648" y="359449"/>
            <a:ext cx="6336704" cy="523220"/>
          </a:xfrm>
          <a:prstGeom prst="rect">
            <a:avLst/>
          </a:prstGeom>
          <a:noFill/>
        </p:spPr>
        <p:txBody>
          <a:bodyPr wrap="square" rtlCol="0">
            <a:spAutoFit/>
          </a:bodyPr>
          <a:lstStyle/>
          <a:p>
            <a:pPr algn="ctr"/>
            <a:r>
              <a:rPr lang="es-EC" sz="1400" b="1" dirty="0" smtClean="0"/>
              <a:t>PLAN PARCIAL ZONA AEROPUERTO</a:t>
            </a:r>
          </a:p>
          <a:p>
            <a:pPr algn="ctr"/>
            <a:r>
              <a:rPr lang="es-EC" sz="1400" dirty="0" smtClean="0"/>
              <a:t>PUEMBO / PIFO / TABABELA / YARUQUÍ / CHECA / EL QUINCHE / GUAYLLABAMBA</a:t>
            </a:r>
            <a:endParaRPr lang="es-EC" sz="1400" dirty="0"/>
          </a:p>
        </p:txBody>
      </p:sp>
    </p:spTree>
    <p:extLst>
      <p:ext uri="{BB962C8B-B14F-4D97-AF65-F5344CB8AC3E}">
        <p14:creationId xmlns:p14="http://schemas.microsoft.com/office/powerpoint/2010/main" val="1281484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3648" y="188640"/>
            <a:ext cx="6336704" cy="523220"/>
          </a:xfrm>
          <a:prstGeom prst="rect">
            <a:avLst/>
          </a:prstGeom>
          <a:noFill/>
        </p:spPr>
        <p:txBody>
          <a:bodyPr wrap="square" rtlCol="0">
            <a:spAutoFit/>
          </a:bodyPr>
          <a:lstStyle/>
          <a:p>
            <a:pPr algn="ctr"/>
            <a:r>
              <a:rPr lang="es-EC" sz="1400" b="1" dirty="0" smtClean="0"/>
              <a:t>PLAN PARCIAL ZONA AEROPUERTO</a:t>
            </a:r>
          </a:p>
          <a:p>
            <a:pPr algn="ctr"/>
            <a:r>
              <a:rPr lang="es-EC" sz="1400" dirty="0" smtClean="0"/>
              <a:t>Problemática</a:t>
            </a:r>
          </a:p>
        </p:txBody>
      </p:sp>
      <p:pic>
        <p:nvPicPr>
          <p:cNvPr id="5" name="Imagen 4"/>
          <p:cNvPicPr/>
          <p:nvPr/>
        </p:nvPicPr>
        <p:blipFill rotWithShape="1">
          <a:blip r:embed="rId2"/>
          <a:srcRect l="65804" t="11936" r="15646" b="23624"/>
          <a:stretch/>
        </p:blipFill>
        <p:spPr bwMode="auto">
          <a:xfrm>
            <a:off x="1884045" y="802957"/>
            <a:ext cx="5375910" cy="5252085"/>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44490" b="31717"/>
          <a:stretch/>
        </p:blipFill>
        <p:spPr>
          <a:xfrm>
            <a:off x="0" y="6165304"/>
            <a:ext cx="2160240" cy="576064"/>
          </a:xfrm>
          <a:prstGeom prst="rect">
            <a:avLst/>
          </a:prstGeom>
        </p:spPr>
      </p:pic>
    </p:spTree>
    <p:extLst>
      <p:ext uri="{BB962C8B-B14F-4D97-AF65-F5344CB8AC3E}">
        <p14:creationId xmlns:p14="http://schemas.microsoft.com/office/powerpoint/2010/main" val="63164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3648" y="188640"/>
            <a:ext cx="6336704" cy="523220"/>
          </a:xfrm>
          <a:prstGeom prst="rect">
            <a:avLst/>
          </a:prstGeom>
          <a:noFill/>
        </p:spPr>
        <p:txBody>
          <a:bodyPr wrap="square" rtlCol="0">
            <a:spAutoFit/>
          </a:bodyPr>
          <a:lstStyle/>
          <a:p>
            <a:pPr algn="ctr"/>
            <a:r>
              <a:rPr lang="es-EC" sz="1400" b="1" dirty="0" smtClean="0"/>
              <a:t>PLAN PARCIAL ZONA AEROPUERTO</a:t>
            </a:r>
          </a:p>
          <a:p>
            <a:pPr algn="ctr"/>
            <a:r>
              <a:rPr lang="es-EC" sz="1400" dirty="0" smtClean="0"/>
              <a:t>Problemática</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44490" b="31717"/>
          <a:stretch/>
        </p:blipFill>
        <p:spPr>
          <a:xfrm>
            <a:off x="0" y="6165304"/>
            <a:ext cx="2160240" cy="576064"/>
          </a:xfrm>
          <a:prstGeom prst="rect">
            <a:avLst/>
          </a:prstGeom>
        </p:spPr>
      </p:pic>
      <p:sp>
        <p:nvSpPr>
          <p:cNvPr id="7" name="CuadroTexto 6"/>
          <p:cNvSpPr txBox="1"/>
          <p:nvPr/>
        </p:nvSpPr>
        <p:spPr>
          <a:xfrm>
            <a:off x="4716016" y="1628800"/>
            <a:ext cx="4248472" cy="1600438"/>
          </a:xfrm>
          <a:prstGeom prst="rect">
            <a:avLst/>
          </a:prstGeom>
          <a:noFill/>
        </p:spPr>
        <p:txBody>
          <a:bodyPr wrap="square" rtlCol="0">
            <a:spAutoFit/>
          </a:bodyPr>
          <a:lstStyle/>
          <a:p>
            <a:pPr algn="just"/>
            <a:r>
              <a:rPr lang="es-ES_tradnl" sz="1400" dirty="0" smtClean="0"/>
              <a:t>Es por esto que, desde el año 2018, esta </a:t>
            </a:r>
            <a:r>
              <a:rPr lang="es-ES_tradnl" sz="1400" dirty="0"/>
              <a:t>omisión involuntaria de compatibilidades comerciales para el Uso de Suelo Residencial 3, impide que los propietarios de inmuebles, que se encuentran inmersos en este uso de suelo, puedan obtener su Licencia Única de Actividades Económicas (LUAE).</a:t>
            </a:r>
            <a:endParaRPr lang="es-EC" sz="1400" dirty="0"/>
          </a:p>
          <a:p>
            <a:r>
              <a:rPr lang="es-ES_tradnl" sz="1400" dirty="0"/>
              <a:t> </a:t>
            </a:r>
            <a:endParaRPr lang="es-EC" sz="14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075350"/>
            <a:ext cx="4104456" cy="3078342"/>
          </a:xfrm>
          <a:prstGeom prst="rect">
            <a:avLst/>
          </a:prstGeom>
        </p:spPr>
      </p:pic>
      <p:sp>
        <p:nvSpPr>
          <p:cNvPr id="8" name="CuadroTexto 7"/>
          <p:cNvSpPr txBox="1"/>
          <p:nvPr/>
        </p:nvSpPr>
        <p:spPr>
          <a:xfrm>
            <a:off x="0" y="2204864"/>
            <a:ext cx="4427984" cy="2893100"/>
          </a:xfrm>
          <a:prstGeom prst="rect">
            <a:avLst/>
          </a:prstGeom>
          <a:solidFill>
            <a:schemeClr val="tx1">
              <a:lumMod val="85000"/>
              <a:lumOff val="15000"/>
            </a:schemeClr>
          </a:solidFill>
        </p:spPr>
        <p:txBody>
          <a:bodyPr wrap="square" rtlCol="0">
            <a:spAutoFit/>
          </a:bodyPr>
          <a:lstStyle/>
          <a:p>
            <a:pPr algn="just"/>
            <a:r>
              <a:rPr lang="es-EC" sz="1400" b="1" dirty="0" smtClean="0">
                <a:solidFill>
                  <a:schemeClr val="bg1"/>
                </a:solidFill>
              </a:rPr>
              <a:t>El Artículo 15 de la Ordenanza Metropolitana No. 210 del 12 de abril de 2018, que contiene el Plan de Uso y Ocupación del Suelo, establece: </a:t>
            </a:r>
          </a:p>
          <a:p>
            <a:pPr algn="just"/>
            <a:endParaRPr lang="es-EC" sz="1400" b="1" dirty="0">
              <a:solidFill>
                <a:schemeClr val="bg1"/>
              </a:solidFill>
            </a:endParaRPr>
          </a:p>
          <a:p>
            <a:pPr algn="just"/>
            <a:endParaRPr lang="es-EC" sz="1400" b="1" dirty="0" smtClean="0">
              <a:solidFill>
                <a:schemeClr val="bg1"/>
              </a:solidFill>
            </a:endParaRPr>
          </a:p>
          <a:p>
            <a:pPr algn="just"/>
            <a:endParaRPr lang="es-EC" sz="1400" b="1" dirty="0" smtClean="0">
              <a:solidFill>
                <a:schemeClr val="bg1"/>
              </a:solidFill>
            </a:endParaRPr>
          </a:p>
          <a:p>
            <a:pPr algn="just"/>
            <a:r>
              <a:rPr lang="es-EC" sz="1400" i="1" dirty="0" smtClean="0">
                <a:solidFill>
                  <a:schemeClr val="bg1"/>
                </a:solidFill>
              </a:rPr>
              <a:t>“Las </a:t>
            </a:r>
            <a:r>
              <a:rPr lang="es-EC" sz="1400" i="1" dirty="0">
                <a:solidFill>
                  <a:schemeClr val="bg1"/>
                </a:solidFill>
              </a:rPr>
              <a:t>asignaciones de uso principal del suelo, forma de ocupación y edificabilidad constantes en el PUOS prevalecerán sobre toda norma de igual o de menor jerarquía que se le oponga, exceptuando las que rigen a los Planes Parciales, Planes Especiales y Proyectos Urbanísticos Arquitectónicos Especiales (PUAE)”.</a:t>
            </a:r>
          </a:p>
          <a:p>
            <a:r>
              <a:rPr lang="es-ES_tradnl" sz="1400" dirty="0">
                <a:solidFill>
                  <a:schemeClr val="bg1"/>
                </a:solidFill>
              </a:rPr>
              <a:t> </a:t>
            </a:r>
            <a:endParaRPr lang="es-EC" sz="1400" dirty="0">
              <a:solidFill>
                <a:schemeClr val="bg1"/>
              </a:solidFill>
            </a:endParaRPr>
          </a:p>
        </p:txBody>
      </p:sp>
    </p:spTree>
    <p:extLst>
      <p:ext uri="{BB962C8B-B14F-4D97-AF65-F5344CB8AC3E}">
        <p14:creationId xmlns:p14="http://schemas.microsoft.com/office/powerpoint/2010/main" val="1126961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44490" b="31717"/>
          <a:stretch/>
        </p:blipFill>
        <p:spPr>
          <a:xfrm>
            <a:off x="0" y="6165304"/>
            <a:ext cx="2160240" cy="576064"/>
          </a:xfrm>
          <a:prstGeom prst="rect">
            <a:avLst/>
          </a:prstGeom>
        </p:spPr>
      </p:pic>
      <p:sp>
        <p:nvSpPr>
          <p:cNvPr id="7" name="CuadroTexto 6"/>
          <p:cNvSpPr txBox="1"/>
          <p:nvPr/>
        </p:nvSpPr>
        <p:spPr>
          <a:xfrm>
            <a:off x="1403648" y="620688"/>
            <a:ext cx="6336704" cy="3323987"/>
          </a:xfrm>
          <a:prstGeom prst="rect">
            <a:avLst/>
          </a:prstGeom>
          <a:noFill/>
        </p:spPr>
        <p:txBody>
          <a:bodyPr wrap="square" rtlCol="0">
            <a:spAutoFit/>
          </a:bodyPr>
          <a:lstStyle/>
          <a:p>
            <a:pPr algn="ctr"/>
            <a:r>
              <a:rPr lang="es-EC" sz="1400" b="1" dirty="0" smtClean="0"/>
              <a:t>PLAN PARCIAL ZONA AEROPUERTO</a:t>
            </a:r>
          </a:p>
          <a:p>
            <a:pPr algn="ctr"/>
            <a:r>
              <a:rPr lang="es-EC" sz="1400" dirty="0" smtClean="0"/>
              <a:t>Propuesta</a:t>
            </a:r>
          </a:p>
          <a:p>
            <a:pPr algn="ctr"/>
            <a:endParaRPr lang="es-EC" sz="1400" dirty="0" smtClean="0"/>
          </a:p>
          <a:p>
            <a:pPr algn="ctr"/>
            <a:endParaRPr lang="es-EC" sz="1400" dirty="0"/>
          </a:p>
          <a:p>
            <a:pPr algn="ctr"/>
            <a:endParaRPr lang="es-EC" sz="1400" dirty="0" smtClean="0"/>
          </a:p>
          <a:p>
            <a:pPr algn="just"/>
            <a:r>
              <a:rPr lang="es-MX" sz="1400" b="1" dirty="0" smtClean="0"/>
              <a:t>Ordenanza </a:t>
            </a:r>
            <a:r>
              <a:rPr lang="es-MX" sz="1400" b="1" dirty="0"/>
              <a:t>Modificatoria que Reforma a la Ordenanza Metropolitana No. 0037</a:t>
            </a:r>
            <a:endParaRPr lang="es-EC" sz="1400" dirty="0"/>
          </a:p>
          <a:p>
            <a:pPr algn="just"/>
            <a:r>
              <a:rPr lang="es-MX" sz="1400" b="1" dirty="0"/>
              <a:t> “de Zonificación que contiene el Plan Parcial de Ordenamiento Territorial de la </a:t>
            </a:r>
            <a:endParaRPr lang="es-EC" sz="1400" dirty="0"/>
          </a:p>
          <a:p>
            <a:pPr algn="just"/>
            <a:r>
              <a:rPr lang="es-MX" sz="1400" b="1" dirty="0"/>
              <a:t>Zona Aeropuerto -parroquias nororientales- (PPZA).</a:t>
            </a:r>
            <a:endParaRPr lang="es-EC" sz="1400" dirty="0"/>
          </a:p>
          <a:p>
            <a:pPr algn="just"/>
            <a:r>
              <a:rPr lang="es-EC" sz="1400" dirty="0"/>
              <a:t> </a:t>
            </a:r>
          </a:p>
          <a:p>
            <a:pPr algn="just"/>
            <a:endParaRPr lang="es-EC" sz="1400" b="1" dirty="0" smtClean="0"/>
          </a:p>
          <a:p>
            <a:pPr algn="just"/>
            <a:r>
              <a:rPr lang="es-EC" sz="1400" b="1" dirty="0" smtClean="0"/>
              <a:t>Artículo </a:t>
            </a:r>
            <a:r>
              <a:rPr lang="es-EC" sz="1400" b="1" dirty="0"/>
              <a:t>único</a:t>
            </a:r>
            <a:r>
              <a:rPr lang="es-EC" sz="1400" dirty="0"/>
              <a:t>.- incorpórese a los códigos existentes en el cuadro No. 1 Relaciones de compatibilidad de usos en la Zona Aeropuerto, en la columna de “PERMITIDOS” y su cruce con la fila de uso principal “R3”  los siguientes códigos de tipologías: CB, CS1A, CS1B, CS2, CS3, CS4, CS5, CS6, CS7, CS8, CZ2A, CZ3, CZ4, CZ5, CM4.</a:t>
            </a:r>
          </a:p>
          <a:p>
            <a:pPr algn="ctr"/>
            <a:endParaRPr lang="es-EC" sz="1400" dirty="0" smtClean="0"/>
          </a:p>
        </p:txBody>
      </p:sp>
    </p:spTree>
    <p:extLst>
      <p:ext uri="{BB962C8B-B14F-4D97-AF65-F5344CB8AC3E}">
        <p14:creationId xmlns:p14="http://schemas.microsoft.com/office/powerpoint/2010/main" val="235672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TotalTime>
  <Words>200</Words>
  <Application>Microsoft Office PowerPoint</Application>
  <PresentationFormat>Presentación en pantalla (4:3)</PresentationFormat>
  <Paragraphs>25</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Ivan Vladimir Tapia Guijarro</cp:lastModifiedBy>
  <cp:revision>214</cp:revision>
  <dcterms:created xsi:type="dcterms:W3CDTF">2017-08-09T20:56:21Z</dcterms:created>
  <dcterms:modified xsi:type="dcterms:W3CDTF">2019-06-11T14:48:16Z</dcterms:modified>
</cp:coreProperties>
</file>