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30" r:id="rId3"/>
    <p:sldId id="317" r:id="rId4"/>
    <p:sldId id="352" r:id="rId5"/>
    <p:sldId id="364" r:id="rId6"/>
    <p:sldId id="358" r:id="rId7"/>
    <p:sldId id="360" r:id="rId8"/>
    <p:sldId id="356" r:id="rId9"/>
    <p:sldId id="374" r:id="rId10"/>
    <p:sldId id="375" r:id="rId11"/>
    <p:sldId id="363" r:id="rId12"/>
    <p:sldId id="368" r:id="rId13"/>
    <p:sldId id="355" r:id="rId14"/>
    <p:sldId id="354" r:id="rId15"/>
    <p:sldId id="315" r:id="rId16"/>
    <p:sldId id="369" r:id="rId17"/>
    <p:sldId id="328" r:id="rId18"/>
    <p:sldId id="321" r:id="rId19"/>
    <p:sldId id="372" r:id="rId20"/>
    <p:sldId id="373" r:id="rId21"/>
    <p:sldId id="370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59595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78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104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40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8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62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549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27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3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79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128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E33A-E33D-41F1-9109-56792F53A46B}" type="datetimeFigureOut">
              <a:rPr lang="es-EC" smtClean="0"/>
              <a:t>20/6/2019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1ED1-C1EB-43BF-82CB-9EF9E34EF4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272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834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C" dirty="0"/>
              <a:t>PROYECTO CITYVAL </a:t>
            </a:r>
            <a:br>
              <a:rPr lang="es-EC" dirty="0"/>
            </a:br>
            <a:r>
              <a:rPr lang="es-EC" dirty="0"/>
              <a:t>Conferencia Episcopal Ecuatoriana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63144"/>
            <a:ext cx="9144000" cy="1655762"/>
          </a:xfrm>
        </p:spPr>
        <p:txBody>
          <a:bodyPr/>
          <a:lstStyle/>
          <a:p>
            <a:r>
              <a:rPr lang="es-EC" dirty="0"/>
              <a:t>JUNIO- 2019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93964" y="118559"/>
          <a:ext cx="1427018" cy="147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17057143" imgH="17057143" progId="MSPhotoEd.3">
                  <p:embed/>
                </p:oleObj>
              </mc:Choice>
              <mc:Fallback>
                <p:oleObj r:id="rId3" imgW="17057143" imgH="17057143" progId="MSPhotoEd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64" y="118559"/>
                        <a:ext cx="1427018" cy="14784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75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034DA-7134-4975-939E-880BE11E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125478"/>
            <a:ext cx="3721395" cy="111111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es-ES" sz="2800" dirty="0"/>
              <a:t>Zonificación:A4 (5002-5) Uso de suelo: RNR/PS</a:t>
            </a:r>
            <a:endParaRPr lang="es-EC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E2C3C-7E76-44A2-849A-23332048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50BD6A1-66C2-40E2-AE52-9067132E376D}"/>
              </a:ext>
            </a:extLst>
          </p:cNvPr>
          <p:cNvSpPr txBox="1">
            <a:spLocks/>
          </p:cNvSpPr>
          <p:nvPr/>
        </p:nvSpPr>
        <p:spPr>
          <a:xfrm>
            <a:off x="7931888" y="99883"/>
            <a:ext cx="3863163" cy="1111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Zonificación:A37 (1002-35) </a:t>
            </a:r>
          </a:p>
          <a:p>
            <a:r>
              <a:rPr lang="es-ES" sz="2800" b="1" dirty="0"/>
              <a:t>Uso de suelo: ARR</a:t>
            </a:r>
            <a:endParaRPr lang="es-EC" sz="2800" b="1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1CDAEFD-7C7F-498A-B31B-8A33D86F8F9D}"/>
              </a:ext>
            </a:extLst>
          </p:cNvPr>
          <p:cNvSpPr txBox="1">
            <a:spLocks/>
          </p:cNvSpPr>
          <p:nvPr/>
        </p:nvSpPr>
        <p:spPr>
          <a:xfrm>
            <a:off x="4617135" y="2355877"/>
            <a:ext cx="2585642" cy="247289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LOTE J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E9CD15B-DD8E-4DB5-8981-C41851B745A8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3806456" y="655442"/>
            <a:ext cx="4125432" cy="25595"/>
          </a:xfrm>
          <a:prstGeom prst="straightConnector1">
            <a:avLst/>
          </a:prstGeom>
          <a:ln w="1301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0E19335D-FE05-4EFC-A649-CEB5F5C7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670" y="1287787"/>
            <a:ext cx="4640330" cy="55446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79CEB9-70B4-4DEE-B8F5-33D9CC93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1" y="1462702"/>
            <a:ext cx="4555271" cy="53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034DA-7134-4975-939E-880BE11E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125478"/>
            <a:ext cx="3721395" cy="111111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es-ES" sz="2800" dirty="0"/>
              <a:t>Zonificación:A4 (5002-5) Uso de suelo: RNR/PS</a:t>
            </a:r>
            <a:endParaRPr lang="es-EC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E2C3C-7E76-44A2-849A-23332048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50BD6A1-66C2-40E2-AE52-9067132E376D}"/>
              </a:ext>
            </a:extLst>
          </p:cNvPr>
          <p:cNvSpPr txBox="1">
            <a:spLocks/>
          </p:cNvSpPr>
          <p:nvPr/>
        </p:nvSpPr>
        <p:spPr>
          <a:xfrm>
            <a:off x="7931888" y="99883"/>
            <a:ext cx="3863163" cy="1111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Zonificación:A37 (1002-35) </a:t>
            </a:r>
          </a:p>
          <a:p>
            <a:r>
              <a:rPr lang="es-ES" sz="2800" b="1" dirty="0"/>
              <a:t>Uso de suelo: ARR</a:t>
            </a:r>
            <a:endParaRPr lang="es-EC" sz="2800" b="1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1CDAEFD-7C7F-498A-B31B-8A33D86F8F9D}"/>
              </a:ext>
            </a:extLst>
          </p:cNvPr>
          <p:cNvSpPr txBox="1">
            <a:spLocks/>
          </p:cNvSpPr>
          <p:nvPr/>
        </p:nvSpPr>
        <p:spPr>
          <a:xfrm>
            <a:off x="4803179" y="2378737"/>
            <a:ext cx="2585642" cy="247289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LOTE M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E9CD15B-DD8E-4DB5-8981-C41851B745A8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3806456" y="655442"/>
            <a:ext cx="4125432" cy="25595"/>
          </a:xfrm>
          <a:prstGeom prst="straightConnector1">
            <a:avLst/>
          </a:prstGeom>
          <a:ln w="1301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A502D21-E9EE-4647-82D4-FD37B6DC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901"/>
            <a:ext cx="3806456" cy="56864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A097FD2-F0AF-431F-9634-303BE662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288" y="1145279"/>
            <a:ext cx="3863164" cy="57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CRECIMIENTO COLLAQUÍ/TUMBACO</a:t>
            </a:r>
          </a:p>
        </p:txBody>
      </p:sp>
    </p:spTree>
    <p:extLst>
      <p:ext uri="{BB962C8B-B14F-4D97-AF65-F5344CB8AC3E}">
        <p14:creationId xmlns:p14="http://schemas.microsoft.com/office/powerpoint/2010/main" val="1105928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45F928-9E6B-4001-990D-CF54872E8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8" t="8000" b="13168"/>
          <a:stretch/>
        </p:blipFill>
        <p:spPr>
          <a:xfrm>
            <a:off x="0" y="-19245"/>
            <a:ext cx="12191999" cy="6890871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BF5A8-55DD-490F-80ED-5DCD07FF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dirty="0"/>
              <a:t>2003 – SE ESTIMA UNA POBLACIÓN DE 40,000 HAB EN TUMBACO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7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2138CD-7331-47BA-9543-38B119ED6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 t="8167" r="1938" b="6333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BF5A8-55DD-490F-80ED-5DCD07FF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/>
              <a:t>2019 – SE ESTIMA UNA POBLACION EN TUMBACO DE 180,000 HABITANTES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5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IMPACTO A LA COMUNIDAD</a:t>
            </a:r>
          </a:p>
        </p:txBody>
      </p:sp>
    </p:spTree>
    <p:extLst>
      <p:ext uri="{BB962C8B-B14F-4D97-AF65-F5344CB8AC3E}">
        <p14:creationId xmlns:p14="http://schemas.microsoft.com/office/powerpoint/2010/main" val="292218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C"/>
              <a:t>COMUNIDAD/SOCIAL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CDD0725-7D38-402A-9E73-12DDF5DC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BAE0D4-B96D-448B-8194-CEB69A6D9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39" y="2871981"/>
            <a:ext cx="6172782" cy="3783462"/>
          </a:xfrm>
        </p:spPr>
        <p:txBody>
          <a:bodyPr anchor="t">
            <a:normAutofit/>
          </a:bodyPr>
          <a:lstStyle/>
          <a:p>
            <a:r>
              <a:rPr lang="es-EC" sz="2400" dirty="0"/>
              <a:t>ENTREGA DE PARQUE DE 6 HECTAREAS APROX. CON AREAS RECREATIVAS Y DEPORTIVAS A LA COMUNIDAD DE COLLAQUI</a:t>
            </a:r>
          </a:p>
          <a:p>
            <a:r>
              <a:rPr lang="es-EC" sz="2400" dirty="0"/>
              <a:t>ENTREGA DE EQUIPAMIENTO COMUNITARIO PARA SEGURIDAD, SALUD, RELIGIOSO Y SOCIAL</a:t>
            </a:r>
          </a:p>
          <a:p>
            <a:r>
              <a:rPr lang="es-EC" sz="2400" dirty="0"/>
              <a:t>OPORTUNIDAD DE TRABAJO A CORTO PLAZO PARA LOS HABITANTES DE COLLAQUI EN LA CONSTRUCCIÓN DE LOS PROYECTOS</a:t>
            </a:r>
          </a:p>
        </p:txBody>
      </p:sp>
    </p:spTree>
    <p:extLst>
      <p:ext uri="{BB962C8B-B14F-4D97-AF65-F5344CB8AC3E}">
        <p14:creationId xmlns:p14="http://schemas.microsoft.com/office/powerpoint/2010/main" val="2314177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243255"/>
            <a:ext cx="5314536" cy="1325563"/>
          </a:xfrm>
        </p:spPr>
        <p:txBody>
          <a:bodyPr>
            <a:normAutofit/>
          </a:bodyPr>
          <a:lstStyle/>
          <a:p>
            <a:r>
              <a:rPr lang="es-EC" dirty="0"/>
              <a:t>COMUNIDAD/SOCIAL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CDD0725-7D38-402A-9E73-12DDF5DC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90866" y="1607585"/>
            <a:ext cx="6314955" cy="5007159"/>
          </a:xfrm>
        </p:spPr>
        <p:txBody>
          <a:bodyPr anchor="t">
            <a:noAutofit/>
          </a:bodyPr>
          <a:lstStyle/>
          <a:p>
            <a:r>
              <a:rPr lang="es-EC" sz="2400" dirty="0"/>
              <a:t>DESARROLLO URBANO DEL SECTOR</a:t>
            </a:r>
          </a:p>
          <a:p>
            <a:pPr lvl="1"/>
            <a:r>
              <a:rPr lang="es-EC" dirty="0"/>
              <a:t>EVITAR INVASIONES/ASENTAMIENTOS ILEGALES (INVASIÓN EN EL 2010)</a:t>
            </a:r>
          </a:p>
          <a:p>
            <a:pPr lvl="1"/>
            <a:r>
              <a:rPr lang="es-EC" dirty="0"/>
              <a:t>CRECIMIENTO ORDENADO (EVITAR ALTOS COSTOS AL MUNICIPIO POR PREVENCIÓN Y REGULARIZACIÓN DE ASENTAMIENTOS ILEGALES)</a:t>
            </a:r>
          </a:p>
          <a:p>
            <a:r>
              <a:rPr lang="es-EC" sz="2400" dirty="0"/>
              <a:t>OPORTUNIDAD DE NEGOCIOS PYMES ENFOCADOS EN LA ECONOMÍA POPULAR Y SOLIDARIO</a:t>
            </a:r>
          </a:p>
          <a:p>
            <a:pPr lvl="1"/>
            <a:r>
              <a:rPr lang="es-EC" dirty="0"/>
              <a:t>FARMACIAS, COOPERATIVAS DE TAXI, JARDINERÍA, SERVICIO DE LIMPIEZA, ETC.</a:t>
            </a:r>
          </a:p>
        </p:txBody>
      </p:sp>
    </p:spTree>
    <p:extLst>
      <p:ext uri="{BB962C8B-B14F-4D97-AF65-F5344CB8AC3E}">
        <p14:creationId xmlns:p14="http://schemas.microsoft.com/office/powerpoint/2010/main" val="347077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IMPACTO AMBIENTAL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46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E248A67-C6EB-45CB-896E-5B74BA12108E}"/>
              </a:ext>
            </a:extLst>
          </p:cNvPr>
          <p:cNvSpPr txBox="1">
            <a:spLocks/>
          </p:cNvSpPr>
          <p:nvPr/>
        </p:nvSpPr>
        <p:spPr>
          <a:xfrm>
            <a:off x="6004023" y="54313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AMBIENTAL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8640E1-89DB-4B36-A0BB-99B1113FE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F9C1C-1C23-48E4-AC83-949ACFCA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830" y="1868246"/>
            <a:ext cx="6444923" cy="40989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ACTUALMENTE ESTOS LOTES TIENEN UN RIESGO ALTO DE INCENDIOS</a:t>
            </a:r>
          </a:p>
          <a:p>
            <a:pPr lvl="1"/>
            <a:r>
              <a:rPr lang="en-US" sz="2000" dirty="0"/>
              <a:t>INCENDIO DE PUEMBO 2015</a:t>
            </a:r>
          </a:p>
          <a:p>
            <a:pPr lvl="1"/>
            <a:r>
              <a:rPr lang="en-US" sz="2000" dirty="0"/>
              <a:t>INCENDIO DE TUMBACO 2010</a:t>
            </a:r>
          </a:p>
          <a:p>
            <a:r>
              <a:rPr lang="en-US" sz="2000" dirty="0"/>
              <a:t>ALTA CONTAMINACIÓN POR BOTADEROS DE ESCOMBROS, BASURA Y POLVO</a:t>
            </a:r>
          </a:p>
          <a:p>
            <a:r>
              <a:rPr lang="en-US" sz="2000" dirty="0"/>
              <a:t>SE  PRESERVAN 250 ARBOLES ENDEMICOS DENTRO DE LOS PROYECTOS (TRABAJO CONJUNTO CON SECRETARIA DE MEDIO AMBIENTE)</a:t>
            </a:r>
          </a:p>
          <a:p>
            <a:pPr lvl="1"/>
            <a:r>
              <a:rPr lang="en-US" sz="2000" dirty="0"/>
              <a:t>127 HAS DE ÁREA ECOLÓGICO (BOSQUE SECO)</a:t>
            </a:r>
          </a:p>
          <a:p>
            <a:pPr lvl="1"/>
            <a:r>
              <a:rPr lang="en-US" sz="2000" dirty="0"/>
              <a:t>ESTUDIOS EVIDENCIAN LA POSIBILIDAD DE UN PARQUE DE INTERPRETACIÓN</a:t>
            </a:r>
          </a:p>
        </p:txBody>
      </p:sp>
    </p:spTree>
    <p:extLst>
      <p:ext uri="{BB962C8B-B14F-4D97-AF65-F5344CB8AC3E}">
        <p14:creationId xmlns:p14="http://schemas.microsoft.com/office/powerpoint/2010/main" val="15258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7226" y="2535221"/>
            <a:ext cx="10515600" cy="33176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i="1" dirty="0"/>
              <a:t>LA CEE ES LA ENTIDAD COORDINADORA DE TODAS LAS OBRAS DE LA IGLESIA CATOLICA EN EL ECUADOR. ESTAS OBRAS CONSISTEN BASICAMENTE EN ASISTENCIA SOCIAL,  SALUD, EDUCACIÓN,  FORMACIÓN DE LAICOS, ATENCION A LA FAMILIA, NIÑOS, JOVENES Y ADULTO MAYOR, ENTRE OTRAS.</a:t>
            </a:r>
          </a:p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LA CEE ES PROPIETARIA DE 3 MACRO LOTES DE 8HA, 15HA Y 172 HAS EN LA PARROQUIA DE TUMBACO (LOTE B, J Y M).</a:t>
            </a:r>
          </a:p>
          <a:p>
            <a:pPr marL="1028700" lvl="1" indent="-571500" algn="just">
              <a:buFont typeface="+mj-lt"/>
              <a:buAutoNum type="romanUcPeriod"/>
            </a:pPr>
            <a:endParaRPr lang="es-EC" dirty="0"/>
          </a:p>
          <a:p>
            <a:pPr marL="1028700" lvl="1" indent="-571500" algn="just">
              <a:buFont typeface="+mj-lt"/>
              <a:buAutoNum type="romanUcPeriod"/>
            </a:pPr>
            <a:endParaRPr lang="es-EC" dirty="0"/>
          </a:p>
          <a:p>
            <a:pPr marL="1028700" lvl="1" indent="-571500" algn="just">
              <a:buFont typeface="+mj-lt"/>
              <a:buAutoNum type="romanUcPeriod"/>
            </a:pPr>
            <a:endParaRPr lang="es-EC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35269"/>
              </p:ext>
            </p:extLst>
          </p:nvPr>
        </p:nvGraphicFramePr>
        <p:xfrm>
          <a:off x="5207719" y="170621"/>
          <a:ext cx="2094614" cy="217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3" imgW="17057143" imgH="17057143" progId="MSPhotoEd.3">
                  <p:embed/>
                </p:oleObj>
              </mc:Choice>
              <mc:Fallback>
                <p:oleObj r:id="rId3" imgW="17057143" imgH="17057143" progId="MSPhotoEd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719" y="170621"/>
                        <a:ext cx="2094614" cy="2170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52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BF1E88-2613-44DB-B3C4-A8055D0B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99060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091" y="643002"/>
            <a:ext cx="5314536" cy="1325563"/>
          </a:xfrm>
        </p:spPr>
        <p:txBody>
          <a:bodyPr>
            <a:normAutofit/>
          </a:bodyPr>
          <a:lstStyle/>
          <a:p>
            <a:r>
              <a:rPr lang="es-EC" dirty="0"/>
              <a:t>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2128888"/>
            <a:ext cx="6354180" cy="4489082"/>
          </a:xfrm>
        </p:spPr>
        <p:txBody>
          <a:bodyPr anchor="t">
            <a:noAutofit/>
          </a:bodyPr>
          <a:lstStyle/>
          <a:p>
            <a:r>
              <a:rPr lang="es-EC" sz="2000" dirty="0"/>
              <a:t>SE LOGRA UN DESARROLLO ORDENADO NO SOLO DOTANDO DE ESPACIO PUBLICO AL SECTOR SI NO TAMBIEN DE OPORTUNIDADES DE VIVIENDA</a:t>
            </a:r>
          </a:p>
          <a:p>
            <a:r>
              <a:rPr lang="es-EC" sz="2000" dirty="0"/>
              <a:t>SE GENERA TRABAJO EN EL SECTOR DURANTE TODO EL PROCESO DE CONSTRUCCIÓN Y DESARROLLO</a:t>
            </a:r>
          </a:p>
          <a:p>
            <a:r>
              <a:rPr lang="es-EC" sz="2000" dirty="0"/>
              <a:t>HABRAN OPORTUNIDADES DE CRECIMIENTO DE EMPRENDIMIENTOS PARA LOS MIEMBROS DE LA COMUNIDAD DE COLLAQUÍ ATRAVES DE SERVICIOS Y COMERCIO</a:t>
            </a:r>
          </a:p>
          <a:p>
            <a:r>
              <a:rPr lang="es-EC" sz="2000" dirty="0"/>
              <a:t>ESTOS PROYECTOS ENRIQUECEN A LA COMUNIDAD DE COLLAQUI MEJORANDO SUS CONDICIONES DE VIDA</a:t>
            </a:r>
          </a:p>
          <a:p>
            <a:r>
              <a:rPr lang="es-EC" sz="2000" dirty="0"/>
              <a:t>LOS RECURSOS GENERADOS DEL PROYECTO CUMPLIARÍAN FINES SOCIALES CONSIDERANDO LA CEE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D5FF5F5-5422-4711-8CF0-9FB99418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UBICACIÓN </a:t>
            </a:r>
            <a:br>
              <a:rPr lang="en-US" sz="4000" dirty="0"/>
            </a:br>
            <a:r>
              <a:rPr lang="en-US" sz="4000" dirty="0"/>
              <a:t>TERRENOS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8D21D4B4-326C-477A-B8D6-F2DC6BDAE8C0}"/>
              </a:ext>
            </a:extLst>
          </p:cNvPr>
          <p:cNvSpPr/>
          <p:nvPr/>
        </p:nvSpPr>
        <p:spPr>
          <a:xfrm>
            <a:off x="5007935" y="74428"/>
            <a:ext cx="350874" cy="478465"/>
          </a:xfrm>
          <a:custGeom>
            <a:avLst/>
            <a:gdLst>
              <a:gd name="connsiteX0" fmla="*/ 0 w 350874"/>
              <a:gd name="connsiteY0" fmla="*/ 53163 h 478465"/>
              <a:gd name="connsiteX1" fmla="*/ 0 w 350874"/>
              <a:gd name="connsiteY1" fmla="*/ 53163 h 478465"/>
              <a:gd name="connsiteX2" fmla="*/ 74428 w 350874"/>
              <a:gd name="connsiteY2" fmla="*/ 127591 h 478465"/>
              <a:gd name="connsiteX3" fmla="*/ 116958 w 350874"/>
              <a:gd name="connsiteY3" fmla="*/ 191386 h 478465"/>
              <a:gd name="connsiteX4" fmla="*/ 116958 w 350874"/>
              <a:gd name="connsiteY4" fmla="*/ 191386 h 478465"/>
              <a:gd name="connsiteX5" fmla="*/ 127591 w 350874"/>
              <a:gd name="connsiteY5" fmla="*/ 382772 h 478465"/>
              <a:gd name="connsiteX6" fmla="*/ 265814 w 350874"/>
              <a:gd name="connsiteY6" fmla="*/ 478465 h 478465"/>
              <a:gd name="connsiteX7" fmla="*/ 350874 w 350874"/>
              <a:gd name="connsiteY7" fmla="*/ 382772 h 478465"/>
              <a:gd name="connsiteX8" fmla="*/ 350874 w 350874"/>
              <a:gd name="connsiteY8" fmla="*/ 382772 h 478465"/>
              <a:gd name="connsiteX9" fmla="*/ 308344 w 350874"/>
              <a:gd name="connsiteY9" fmla="*/ 116958 h 478465"/>
              <a:gd name="connsiteX10" fmla="*/ 308344 w 350874"/>
              <a:gd name="connsiteY10" fmla="*/ 0 h 478465"/>
              <a:gd name="connsiteX11" fmla="*/ 180753 w 350874"/>
              <a:gd name="connsiteY11" fmla="*/ 0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874" h="478465">
                <a:moveTo>
                  <a:pt x="0" y="53163"/>
                </a:moveTo>
                <a:lnTo>
                  <a:pt x="0" y="53163"/>
                </a:lnTo>
                <a:cubicBezTo>
                  <a:pt x="24809" y="77972"/>
                  <a:pt x="51765" y="100807"/>
                  <a:pt x="74428" y="127591"/>
                </a:cubicBezTo>
                <a:cubicBezTo>
                  <a:pt x="90937" y="147101"/>
                  <a:pt x="116958" y="191386"/>
                  <a:pt x="116958" y="191386"/>
                </a:cubicBezTo>
                <a:lnTo>
                  <a:pt x="116958" y="191386"/>
                </a:lnTo>
                <a:lnTo>
                  <a:pt x="127591" y="382772"/>
                </a:lnTo>
                <a:lnTo>
                  <a:pt x="265814" y="478465"/>
                </a:lnTo>
                <a:lnTo>
                  <a:pt x="350874" y="382772"/>
                </a:lnTo>
                <a:lnTo>
                  <a:pt x="350874" y="382772"/>
                </a:lnTo>
                <a:lnTo>
                  <a:pt x="308344" y="116958"/>
                </a:lnTo>
                <a:lnTo>
                  <a:pt x="308344" y="0"/>
                </a:lnTo>
                <a:lnTo>
                  <a:pt x="180753" y="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3 Imagen" descr="3.jpg">
            <a:extLst>
              <a:ext uri="{FF2B5EF4-FFF2-40B4-BE49-F238E27FC236}">
                <a16:creationId xmlns:a16="http://schemas.microsoft.com/office/drawing/2014/main" id="{A8C08D7A-4730-4384-9A13-09D921105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710" b="25000"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7DDC94-A334-4403-A197-BAC250EBDAFF}"/>
              </a:ext>
            </a:extLst>
          </p:cNvPr>
          <p:cNvCxnSpPr>
            <a:cxnSpLocks/>
          </p:cNvCxnSpPr>
          <p:nvPr/>
        </p:nvCxnSpPr>
        <p:spPr>
          <a:xfrm>
            <a:off x="9947844" y="1569085"/>
            <a:ext cx="224413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2F309C12-A896-4F46-A270-3B1821ACB71E}"/>
              </a:ext>
            </a:extLst>
          </p:cNvPr>
          <p:cNvSpPr txBox="1">
            <a:spLocks/>
          </p:cNvSpPr>
          <p:nvPr/>
        </p:nvSpPr>
        <p:spPr>
          <a:xfrm>
            <a:off x="9311342" y="4253"/>
            <a:ext cx="2880658" cy="282303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UBICACIÓN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7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073" y="2464089"/>
            <a:ext cx="10515600" cy="1325563"/>
          </a:xfrm>
        </p:spPr>
        <p:txBody>
          <a:bodyPr/>
          <a:lstStyle/>
          <a:p>
            <a:pPr algn="ctr"/>
            <a:endParaRPr lang="es-EC" dirty="0"/>
          </a:p>
        </p:txBody>
      </p:sp>
      <p:pic>
        <p:nvPicPr>
          <p:cNvPr id="3" name="2 Imagen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UBICACIÓN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TERRENOS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/>
          </a:blip>
          <a:srcRect l="2618" r="3438" b="3"/>
          <a:stretch/>
        </p:blipFill>
        <p:spPr>
          <a:xfrm>
            <a:off x="0" y="0"/>
            <a:ext cx="12078929" cy="6651523"/>
          </a:xfrm>
          <a:prstGeom prst="rect">
            <a:avLst/>
          </a:prstGeom>
          <a:ln w="9525"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ACD646E-4F4B-48E1-AD7B-05E2B7583E62}"/>
              </a:ext>
            </a:extLst>
          </p:cNvPr>
          <p:cNvSpPr txBox="1">
            <a:spLocks/>
          </p:cNvSpPr>
          <p:nvPr/>
        </p:nvSpPr>
        <p:spPr>
          <a:xfrm>
            <a:off x="3884428" y="941479"/>
            <a:ext cx="1314893" cy="5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Lote M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8E9C9F0-28A5-4994-B2CD-E592F914AC24}"/>
              </a:ext>
            </a:extLst>
          </p:cNvPr>
          <p:cNvSpPr txBox="1">
            <a:spLocks/>
          </p:cNvSpPr>
          <p:nvPr/>
        </p:nvSpPr>
        <p:spPr>
          <a:xfrm>
            <a:off x="2555083" y="3757367"/>
            <a:ext cx="1314893" cy="5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Lote J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B0CC8CF-B4E0-4643-94A2-AEF165B8AD8E}"/>
              </a:ext>
            </a:extLst>
          </p:cNvPr>
          <p:cNvSpPr txBox="1">
            <a:spLocks/>
          </p:cNvSpPr>
          <p:nvPr/>
        </p:nvSpPr>
        <p:spPr>
          <a:xfrm>
            <a:off x="7981231" y="5696036"/>
            <a:ext cx="1314893" cy="5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Lote B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EF23E6C-5DAE-4362-97E1-391765547299}"/>
              </a:ext>
            </a:extLst>
          </p:cNvPr>
          <p:cNvCxnSpPr>
            <a:cxnSpLocks/>
          </p:cNvCxnSpPr>
          <p:nvPr/>
        </p:nvCxnSpPr>
        <p:spPr>
          <a:xfrm>
            <a:off x="9675646" y="1071216"/>
            <a:ext cx="224413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2">
            <a:extLst>
              <a:ext uri="{FF2B5EF4-FFF2-40B4-BE49-F238E27FC236}">
                <a16:creationId xmlns:a16="http://schemas.microsoft.com/office/drawing/2014/main" id="{B8F93EE2-72E3-48F5-A368-FB5DC205D9A6}"/>
              </a:ext>
            </a:extLst>
          </p:cNvPr>
          <p:cNvSpPr txBox="1">
            <a:spLocks/>
          </p:cNvSpPr>
          <p:nvPr/>
        </p:nvSpPr>
        <p:spPr>
          <a:xfrm>
            <a:off x="9311342" y="4253"/>
            <a:ext cx="2880658" cy="282303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COLLAQUÍ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SITUACIÓN ACTUAL</a:t>
            </a:r>
          </a:p>
        </p:txBody>
      </p:sp>
    </p:spTree>
    <p:extLst>
      <p:ext uri="{BB962C8B-B14F-4D97-AF65-F5344CB8AC3E}">
        <p14:creationId xmlns:p14="http://schemas.microsoft.com/office/powerpoint/2010/main" val="221322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s-EC" sz="4000" dirty="0"/>
              <a:t>REFORMA DEL PUOS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C" sz="2000" dirty="0"/>
              <a:t>SE RENUNCIÓ AL PROCESO PUAE DEBIDO A QUE EL VALOR DE LA CONCESIÓN ONEROSA ERA DE $18MM</a:t>
            </a:r>
          </a:p>
          <a:p>
            <a:pPr marL="571500" indent="-571500">
              <a:buFont typeface="+mj-lt"/>
              <a:buAutoNum type="romanUcPeriod"/>
            </a:pPr>
            <a:r>
              <a:rPr lang="es-EC" sz="2000" dirty="0"/>
              <a:t>SE PLANTEÓ HOMOLOGAR LAS CARACTERÍSTICAS MUNICIPALES DE ESTOS LOTES DE ACUERDO A LOS LOTES ALEDAÑOS: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ES" sz="2000" dirty="0"/>
              <a:t>ACTUALMENTE LA ZONIFICACIÓN Y USO DE SUELO DE NUESTROS LOTES ES A4 (5002-5) RNR/PS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ES" sz="2000" dirty="0"/>
              <a:t>LOS LOTES VECINOS CUENTAN CON UNA ZONIFICACIÓN Y USO DE SUELO </a:t>
            </a:r>
            <a:r>
              <a:rPr lang="es-ES" sz="2000" b="1" dirty="0"/>
              <a:t>A37 (1002-35) ARR </a:t>
            </a:r>
            <a:endParaRPr lang="es-EC" sz="2000" dirty="0"/>
          </a:p>
          <a:p>
            <a:pPr marL="571500" indent="-571500">
              <a:buFont typeface="+mj-lt"/>
              <a:buAutoNum type="romanUcPeriod"/>
            </a:pPr>
            <a:r>
              <a:rPr lang="es-EC" sz="2000" dirty="0"/>
              <a:t>ESTA REFORMA DEL PUOS NO ALTERA NUESTRO COMPROMISO DE ENTREGA DE ÁREA VERDE A LA COMUNIDAD DE COLLAQUI</a:t>
            </a:r>
          </a:p>
        </p:txBody>
      </p:sp>
    </p:spTree>
    <p:extLst>
      <p:ext uri="{BB962C8B-B14F-4D97-AF65-F5344CB8AC3E}">
        <p14:creationId xmlns:p14="http://schemas.microsoft.com/office/powerpoint/2010/main" val="96883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/>
          </a:blip>
          <a:srcRect l="2618" r="3438" b="3"/>
          <a:stretch/>
        </p:blipFill>
        <p:spPr>
          <a:xfrm>
            <a:off x="-91546" y="0"/>
            <a:ext cx="12192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49690" y="45900"/>
            <a:ext cx="2880658" cy="282303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ZONIFICACIÓN ARR </a:t>
            </a:r>
            <a:r>
              <a:rPr lang="en-US" sz="24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LOTES VECINOS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85E266-E489-4F78-8347-2FADBE97A817}"/>
              </a:ext>
            </a:extLst>
          </p:cNvPr>
          <p:cNvSpPr/>
          <p:nvPr/>
        </p:nvSpPr>
        <p:spPr>
          <a:xfrm rot="21086320">
            <a:off x="-253460" y="1507393"/>
            <a:ext cx="4275639" cy="1612336"/>
          </a:xfrm>
          <a:custGeom>
            <a:avLst/>
            <a:gdLst>
              <a:gd name="connsiteX0" fmla="*/ 2328530 w 2328530"/>
              <a:gd name="connsiteY0" fmla="*/ 457200 h 935665"/>
              <a:gd name="connsiteX1" fmla="*/ 1669311 w 2328530"/>
              <a:gd name="connsiteY1" fmla="*/ 0 h 935665"/>
              <a:gd name="connsiteX2" fmla="*/ 212651 w 2328530"/>
              <a:gd name="connsiteY2" fmla="*/ 404037 h 935665"/>
              <a:gd name="connsiteX3" fmla="*/ 0 w 2328530"/>
              <a:gd name="connsiteY3" fmla="*/ 691116 h 935665"/>
              <a:gd name="connsiteX4" fmla="*/ 542260 w 2328530"/>
              <a:gd name="connsiteY4" fmla="*/ 627321 h 935665"/>
              <a:gd name="connsiteX5" fmla="*/ 1339702 w 2328530"/>
              <a:gd name="connsiteY5" fmla="*/ 935665 h 935665"/>
              <a:gd name="connsiteX6" fmla="*/ 2328530 w 2328530"/>
              <a:gd name="connsiteY6" fmla="*/ 457200 h 9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530" h="935665">
                <a:moveTo>
                  <a:pt x="2328530" y="457200"/>
                </a:moveTo>
                <a:lnTo>
                  <a:pt x="1669311" y="0"/>
                </a:lnTo>
                <a:lnTo>
                  <a:pt x="212651" y="404037"/>
                </a:lnTo>
                <a:lnTo>
                  <a:pt x="0" y="691116"/>
                </a:lnTo>
                <a:lnTo>
                  <a:pt x="542260" y="627321"/>
                </a:lnTo>
                <a:lnTo>
                  <a:pt x="1339702" y="935665"/>
                </a:lnTo>
                <a:lnTo>
                  <a:pt x="2328530" y="457200"/>
                </a:lnTo>
                <a:close/>
              </a:path>
            </a:pathLst>
          </a:custGeom>
          <a:solidFill>
            <a:srgbClr val="FFC000">
              <a:alpha val="46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B382CB4-CE07-40B6-9638-47B3562A23D8}"/>
              </a:ext>
            </a:extLst>
          </p:cNvPr>
          <p:cNvSpPr/>
          <p:nvPr/>
        </p:nvSpPr>
        <p:spPr>
          <a:xfrm>
            <a:off x="3452388" y="3223260"/>
            <a:ext cx="2354052" cy="2048090"/>
          </a:xfrm>
          <a:custGeom>
            <a:avLst/>
            <a:gdLst>
              <a:gd name="connsiteX0" fmla="*/ 868680 w 1554480"/>
              <a:gd name="connsiteY0" fmla="*/ 45720 h 1714500"/>
              <a:gd name="connsiteX1" fmla="*/ 1554480 w 1554480"/>
              <a:gd name="connsiteY1" fmla="*/ 308610 h 1714500"/>
              <a:gd name="connsiteX2" fmla="*/ 1120140 w 1554480"/>
              <a:gd name="connsiteY2" fmla="*/ 1165860 h 1714500"/>
              <a:gd name="connsiteX3" fmla="*/ 548640 w 1554480"/>
              <a:gd name="connsiteY3" fmla="*/ 1714500 h 1714500"/>
              <a:gd name="connsiteX4" fmla="*/ 57150 w 1554480"/>
              <a:gd name="connsiteY4" fmla="*/ 1383030 h 1714500"/>
              <a:gd name="connsiteX5" fmla="*/ 434340 w 1554480"/>
              <a:gd name="connsiteY5" fmla="*/ 1062990 h 1714500"/>
              <a:gd name="connsiteX6" fmla="*/ 0 w 1554480"/>
              <a:gd name="connsiteY6" fmla="*/ 605790 h 1714500"/>
              <a:gd name="connsiteX7" fmla="*/ 834390 w 1554480"/>
              <a:gd name="connsiteY7" fmla="*/ 0 h 1714500"/>
              <a:gd name="connsiteX8" fmla="*/ 868680 w 1554480"/>
              <a:gd name="connsiteY8" fmla="*/ 4572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714500">
                <a:moveTo>
                  <a:pt x="868680" y="45720"/>
                </a:moveTo>
                <a:lnTo>
                  <a:pt x="1554480" y="308610"/>
                </a:lnTo>
                <a:lnTo>
                  <a:pt x="1120140" y="1165860"/>
                </a:lnTo>
                <a:lnTo>
                  <a:pt x="548640" y="1714500"/>
                </a:lnTo>
                <a:lnTo>
                  <a:pt x="57150" y="1383030"/>
                </a:lnTo>
                <a:lnTo>
                  <a:pt x="434340" y="1062990"/>
                </a:lnTo>
                <a:lnTo>
                  <a:pt x="0" y="605790"/>
                </a:lnTo>
                <a:lnTo>
                  <a:pt x="834390" y="0"/>
                </a:lnTo>
                <a:lnTo>
                  <a:pt x="868680" y="4572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0A1B0484-4DAB-4AE2-ADB5-7482E5F25650}"/>
              </a:ext>
            </a:extLst>
          </p:cNvPr>
          <p:cNvSpPr/>
          <p:nvPr/>
        </p:nvSpPr>
        <p:spPr>
          <a:xfrm>
            <a:off x="8683825" y="5120820"/>
            <a:ext cx="2013557" cy="1737180"/>
          </a:xfrm>
          <a:custGeom>
            <a:avLst/>
            <a:gdLst>
              <a:gd name="connsiteX0" fmla="*/ 0 w 1657350"/>
              <a:gd name="connsiteY0" fmla="*/ 1268730 h 1348740"/>
              <a:gd name="connsiteX1" fmla="*/ 0 w 1657350"/>
              <a:gd name="connsiteY1" fmla="*/ 1268730 h 1348740"/>
              <a:gd name="connsiteX2" fmla="*/ 57150 w 1657350"/>
              <a:gd name="connsiteY2" fmla="*/ 1165860 h 1348740"/>
              <a:gd name="connsiteX3" fmla="*/ 148590 w 1657350"/>
              <a:gd name="connsiteY3" fmla="*/ 1085850 h 1348740"/>
              <a:gd name="connsiteX4" fmla="*/ 182880 w 1657350"/>
              <a:gd name="connsiteY4" fmla="*/ 1051560 h 1348740"/>
              <a:gd name="connsiteX5" fmla="*/ 274320 w 1657350"/>
              <a:gd name="connsiteY5" fmla="*/ 982980 h 1348740"/>
              <a:gd name="connsiteX6" fmla="*/ 308610 w 1657350"/>
              <a:gd name="connsiteY6" fmla="*/ 948690 h 1348740"/>
              <a:gd name="connsiteX7" fmla="*/ 342900 w 1657350"/>
              <a:gd name="connsiteY7" fmla="*/ 925830 h 1348740"/>
              <a:gd name="connsiteX8" fmla="*/ 422910 w 1657350"/>
              <a:gd name="connsiteY8" fmla="*/ 845820 h 1348740"/>
              <a:gd name="connsiteX9" fmla="*/ 445770 w 1657350"/>
              <a:gd name="connsiteY9" fmla="*/ 811530 h 1348740"/>
              <a:gd name="connsiteX10" fmla="*/ 480060 w 1657350"/>
              <a:gd name="connsiteY10" fmla="*/ 788670 h 1348740"/>
              <a:gd name="connsiteX11" fmla="*/ 537210 w 1657350"/>
              <a:gd name="connsiteY11" fmla="*/ 720090 h 1348740"/>
              <a:gd name="connsiteX12" fmla="*/ 571500 w 1657350"/>
              <a:gd name="connsiteY12" fmla="*/ 674370 h 1348740"/>
              <a:gd name="connsiteX13" fmla="*/ 605790 w 1657350"/>
              <a:gd name="connsiteY13" fmla="*/ 617220 h 1348740"/>
              <a:gd name="connsiteX14" fmla="*/ 640080 w 1657350"/>
              <a:gd name="connsiteY14" fmla="*/ 594360 h 1348740"/>
              <a:gd name="connsiteX15" fmla="*/ 697230 w 1657350"/>
              <a:gd name="connsiteY15" fmla="*/ 502920 h 1348740"/>
              <a:gd name="connsiteX16" fmla="*/ 731520 w 1657350"/>
              <a:gd name="connsiteY16" fmla="*/ 468630 h 1348740"/>
              <a:gd name="connsiteX17" fmla="*/ 777240 w 1657350"/>
              <a:gd name="connsiteY17" fmla="*/ 388620 h 1348740"/>
              <a:gd name="connsiteX18" fmla="*/ 811530 w 1657350"/>
              <a:gd name="connsiteY18" fmla="*/ 365760 h 1348740"/>
              <a:gd name="connsiteX19" fmla="*/ 868680 w 1657350"/>
              <a:gd name="connsiteY19" fmla="*/ 297180 h 1348740"/>
              <a:gd name="connsiteX20" fmla="*/ 891540 w 1657350"/>
              <a:gd name="connsiteY20" fmla="*/ 262890 h 1348740"/>
              <a:gd name="connsiteX21" fmla="*/ 925830 w 1657350"/>
              <a:gd name="connsiteY21" fmla="*/ 228600 h 1348740"/>
              <a:gd name="connsiteX22" fmla="*/ 948690 w 1657350"/>
              <a:gd name="connsiteY22" fmla="*/ 194310 h 1348740"/>
              <a:gd name="connsiteX23" fmla="*/ 982980 w 1657350"/>
              <a:gd name="connsiteY23" fmla="*/ 171450 h 1348740"/>
              <a:gd name="connsiteX24" fmla="*/ 994410 w 1657350"/>
              <a:gd name="connsiteY24" fmla="*/ 137160 h 1348740"/>
              <a:gd name="connsiteX25" fmla="*/ 1028700 w 1657350"/>
              <a:gd name="connsiteY25" fmla="*/ 114300 h 1348740"/>
              <a:gd name="connsiteX26" fmla="*/ 1051560 w 1657350"/>
              <a:gd name="connsiteY26" fmla="*/ 45720 h 1348740"/>
              <a:gd name="connsiteX27" fmla="*/ 1085850 w 1657350"/>
              <a:gd name="connsiteY27" fmla="*/ 0 h 1348740"/>
              <a:gd name="connsiteX28" fmla="*/ 1165860 w 1657350"/>
              <a:gd name="connsiteY28" fmla="*/ 22860 h 1348740"/>
              <a:gd name="connsiteX29" fmla="*/ 1657350 w 1657350"/>
              <a:gd name="connsiteY29" fmla="*/ 262890 h 1348740"/>
              <a:gd name="connsiteX30" fmla="*/ 445770 w 1657350"/>
              <a:gd name="connsiteY30" fmla="*/ 1348740 h 1348740"/>
              <a:gd name="connsiteX31" fmla="*/ 0 w 1657350"/>
              <a:gd name="connsiteY31" fmla="*/ 126873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57350" h="1348740">
                <a:moveTo>
                  <a:pt x="0" y="1268730"/>
                </a:moveTo>
                <a:lnTo>
                  <a:pt x="0" y="1268730"/>
                </a:lnTo>
                <a:cubicBezTo>
                  <a:pt x="19050" y="1234440"/>
                  <a:pt x="34822" y="1198112"/>
                  <a:pt x="57150" y="1165860"/>
                </a:cubicBezTo>
                <a:cubicBezTo>
                  <a:pt x="84543" y="1126292"/>
                  <a:pt x="113733" y="1115727"/>
                  <a:pt x="148590" y="1085850"/>
                </a:cubicBezTo>
                <a:cubicBezTo>
                  <a:pt x="160863" y="1075330"/>
                  <a:pt x="170369" y="1061796"/>
                  <a:pt x="182880" y="1051560"/>
                </a:cubicBezTo>
                <a:cubicBezTo>
                  <a:pt x="212368" y="1027434"/>
                  <a:pt x="247379" y="1009921"/>
                  <a:pt x="274320" y="982980"/>
                </a:cubicBezTo>
                <a:cubicBezTo>
                  <a:pt x="285750" y="971550"/>
                  <a:pt x="296192" y="959038"/>
                  <a:pt x="308610" y="948690"/>
                </a:cubicBezTo>
                <a:cubicBezTo>
                  <a:pt x="319163" y="939896"/>
                  <a:pt x="332689" y="935020"/>
                  <a:pt x="342900" y="925830"/>
                </a:cubicBezTo>
                <a:cubicBezTo>
                  <a:pt x="370935" y="900599"/>
                  <a:pt x="401988" y="877203"/>
                  <a:pt x="422910" y="845820"/>
                </a:cubicBezTo>
                <a:cubicBezTo>
                  <a:pt x="430530" y="834390"/>
                  <a:pt x="436056" y="821244"/>
                  <a:pt x="445770" y="811530"/>
                </a:cubicBezTo>
                <a:cubicBezTo>
                  <a:pt x="455484" y="801816"/>
                  <a:pt x="469507" y="797464"/>
                  <a:pt x="480060" y="788670"/>
                </a:cubicBezTo>
                <a:cubicBezTo>
                  <a:pt x="517730" y="757278"/>
                  <a:pt x="510766" y="757112"/>
                  <a:pt x="537210" y="720090"/>
                </a:cubicBezTo>
                <a:cubicBezTo>
                  <a:pt x="548283" y="704588"/>
                  <a:pt x="560933" y="690221"/>
                  <a:pt x="571500" y="674370"/>
                </a:cubicBezTo>
                <a:cubicBezTo>
                  <a:pt x="583823" y="655885"/>
                  <a:pt x="591332" y="634088"/>
                  <a:pt x="605790" y="617220"/>
                </a:cubicBezTo>
                <a:cubicBezTo>
                  <a:pt x="614730" y="606790"/>
                  <a:pt x="628650" y="601980"/>
                  <a:pt x="640080" y="594360"/>
                </a:cubicBezTo>
                <a:cubicBezTo>
                  <a:pt x="663497" y="547527"/>
                  <a:pt x="661619" y="544466"/>
                  <a:pt x="697230" y="502920"/>
                </a:cubicBezTo>
                <a:cubicBezTo>
                  <a:pt x="707750" y="490647"/>
                  <a:pt x="722125" y="481784"/>
                  <a:pt x="731520" y="468630"/>
                </a:cubicBezTo>
                <a:cubicBezTo>
                  <a:pt x="753932" y="437253"/>
                  <a:pt x="750243" y="415617"/>
                  <a:pt x="777240" y="388620"/>
                </a:cubicBezTo>
                <a:cubicBezTo>
                  <a:pt x="786954" y="378906"/>
                  <a:pt x="800100" y="373380"/>
                  <a:pt x="811530" y="365760"/>
                </a:cubicBezTo>
                <a:cubicBezTo>
                  <a:pt x="868287" y="280624"/>
                  <a:pt x="795341" y="385187"/>
                  <a:pt x="868680" y="297180"/>
                </a:cubicBezTo>
                <a:cubicBezTo>
                  <a:pt x="877474" y="286627"/>
                  <a:pt x="882746" y="273443"/>
                  <a:pt x="891540" y="262890"/>
                </a:cubicBezTo>
                <a:cubicBezTo>
                  <a:pt x="901888" y="250472"/>
                  <a:pt x="915482" y="241018"/>
                  <a:pt x="925830" y="228600"/>
                </a:cubicBezTo>
                <a:cubicBezTo>
                  <a:pt x="934624" y="218047"/>
                  <a:pt x="938976" y="204024"/>
                  <a:pt x="948690" y="194310"/>
                </a:cubicBezTo>
                <a:cubicBezTo>
                  <a:pt x="958404" y="184596"/>
                  <a:pt x="971550" y="179070"/>
                  <a:pt x="982980" y="171450"/>
                </a:cubicBezTo>
                <a:cubicBezTo>
                  <a:pt x="986790" y="160020"/>
                  <a:pt x="986884" y="146568"/>
                  <a:pt x="994410" y="137160"/>
                </a:cubicBezTo>
                <a:cubicBezTo>
                  <a:pt x="1002992" y="126433"/>
                  <a:pt x="1021419" y="125949"/>
                  <a:pt x="1028700" y="114300"/>
                </a:cubicBezTo>
                <a:cubicBezTo>
                  <a:pt x="1041471" y="93866"/>
                  <a:pt x="1031510" y="59086"/>
                  <a:pt x="1051560" y="45720"/>
                </a:cubicBezTo>
                <a:cubicBezTo>
                  <a:pt x="1092190" y="18633"/>
                  <a:pt x="1085850" y="36597"/>
                  <a:pt x="1085850" y="0"/>
                </a:cubicBezTo>
                <a:lnTo>
                  <a:pt x="1165860" y="22860"/>
                </a:lnTo>
                <a:lnTo>
                  <a:pt x="1657350" y="262890"/>
                </a:lnTo>
                <a:lnTo>
                  <a:pt x="445770" y="1348740"/>
                </a:lnTo>
                <a:lnTo>
                  <a:pt x="0" y="1268730"/>
                </a:lnTo>
                <a:close/>
              </a:path>
            </a:pathLst>
          </a:custGeom>
          <a:solidFill>
            <a:srgbClr val="FFC000">
              <a:alpha val="3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B623122-206E-4B1C-B545-2C8FF32E9A0C}"/>
              </a:ext>
            </a:extLst>
          </p:cNvPr>
          <p:cNvSpPr txBox="1">
            <a:spLocks/>
          </p:cNvSpPr>
          <p:nvPr/>
        </p:nvSpPr>
        <p:spPr>
          <a:xfrm>
            <a:off x="4180340" y="1047223"/>
            <a:ext cx="1314893" cy="5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Lote M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98E4EDA1-2C7F-4888-B722-E2A70A564299}"/>
              </a:ext>
            </a:extLst>
          </p:cNvPr>
          <p:cNvSpPr txBox="1">
            <a:spLocks/>
          </p:cNvSpPr>
          <p:nvPr/>
        </p:nvSpPr>
        <p:spPr>
          <a:xfrm>
            <a:off x="2408517" y="3834992"/>
            <a:ext cx="1314893" cy="5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Lote J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1A6CE13-35A3-4B61-B336-C941FE9BBF95}"/>
              </a:ext>
            </a:extLst>
          </p:cNvPr>
          <p:cNvSpPr txBox="1">
            <a:spLocks/>
          </p:cNvSpPr>
          <p:nvPr/>
        </p:nvSpPr>
        <p:spPr>
          <a:xfrm>
            <a:off x="8026378" y="5849767"/>
            <a:ext cx="1314893" cy="5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</a:rPr>
              <a:t>Lote B</a:t>
            </a:r>
          </a:p>
        </p:txBody>
      </p:sp>
    </p:spTree>
    <p:extLst>
      <p:ext uri="{BB962C8B-B14F-4D97-AF65-F5344CB8AC3E}">
        <p14:creationId xmlns:p14="http://schemas.microsoft.com/office/powerpoint/2010/main" val="403287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034DA-7134-4975-939E-880BE11E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125478"/>
            <a:ext cx="3721395" cy="111111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es-ES" sz="2800" dirty="0"/>
              <a:t>Zonificación:A4 (5002-5) Uso de suelo: RNR/PS</a:t>
            </a:r>
            <a:endParaRPr lang="es-EC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E2C3C-7E76-44A2-849A-23332048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1D0EA8-65AD-40B0-A65C-3B5D90712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59"/>
          <a:stretch/>
        </p:blipFill>
        <p:spPr>
          <a:xfrm>
            <a:off x="0" y="1476242"/>
            <a:ext cx="4421270" cy="53764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E7CF81-B7BF-4332-A0C1-2CE4ECA5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1"/>
          <a:stretch/>
        </p:blipFill>
        <p:spPr>
          <a:xfrm>
            <a:off x="7400420" y="1385692"/>
            <a:ext cx="4691581" cy="523120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50BD6A1-66C2-40E2-AE52-9067132E376D}"/>
              </a:ext>
            </a:extLst>
          </p:cNvPr>
          <p:cNvSpPr txBox="1">
            <a:spLocks/>
          </p:cNvSpPr>
          <p:nvPr/>
        </p:nvSpPr>
        <p:spPr>
          <a:xfrm>
            <a:off x="7931888" y="99883"/>
            <a:ext cx="3863163" cy="1111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Zonificación:A37 (1002-35) </a:t>
            </a:r>
          </a:p>
          <a:p>
            <a:r>
              <a:rPr lang="es-ES" sz="2800" b="1" dirty="0"/>
              <a:t>Uso de suelo: ARR</a:t>
            </a:r>
            <a:endParaRPr lang="es-EC" sz="2800" b="1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1CDAEFD-7C7F-498A-B31B-8A33D86F8F9D}"/>
              </a:ext>
            </a:extLst>
          </p:cNvPr>
          <p:cNvSpPr txBox="1">
            <a:spLocks/>
          </p:cNvSpPr>
          <p:nvPr/>
        </p:nvSpPr>
        <p:spPr>
          <a:xfrm>
            <a:off x="4814778" y="2333017"/>
            <a:ext cx="2585642" cy="247289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LOTE B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E9CD15B-DD8E-4DB5-8981-C41851B745A8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3806456" y="655442"/>
            <a:ext cx="4125432" cy="25595"/>
          </a:xfrm>
          <a:prstGeom prst="straightConnector1">
            <a:avLst/>
          </a:prstGeom>
          <a:ln w="1301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85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555</Words>
  <Application>Microsoft Office PowerPoint</Application>
  <PresentationFormat>Panorámica</PresentationFormat>
  <Paragraphs>66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MSPhotoEd.3</vt:lpstr>
      <vt:lpstr>PROYECTO CITYVAL  Conferencia Episcopal Ecuatoriana</vt:lpstr>
      <vt:lpstr>Presentación de PowerPoint</vt:lpstr>
      <vt:lpstr>UBICACIÓN  TERRENOS</vt:lpstr>
      <vt:lpstr>Presentación de PowerPoint</vt:lpstr>
      <vt:lpstr>UBICACIÓN  TERRENOS</vt:lpstr>
      <vt:lpstr>SITUACIÓN ACTUAL</vt:lpstr>
      <vt:lpstr>REFORMA DEL PUOS</vt:lpstr>
      <vt:lpstr>ZONIFICACIÓN ARR LOTES VECINOS</vt:lpstr>
      <vt:lpstr>Zonificación:A4 (5002-5) Uso de suelo: RNR/PS</vt:lpstr>
      <vt:lpstr>Zonificación:A4 (5002-5) Uso de suelo: RNR/PS</vt:lpstr>
      <vt:lpstr>Zonificación:A4 (5002-5) Uso de suelo: RNR/PS</vt:lpstr>
      <vt:lpstr>CRECIMIENTO COLLAQUÍ/TUMBACO</vt:lpstr>
      <vt:lpstr>2003 – SE ESTIMA UNA POBLACIÓN DE 40,000 HAB EN TUMBACO</vt:lpstr>
      <vt:lpstr>2019 – SE ESTIMA UNA POBLACION EN TUMBACO DE 180,000 HABITANTES</vt:lpstr>
      <vt:lpstr>IMPACTO A LA COMUNIDAD</vt:lpstr>
      <vt:lpstr>COMUNIDAD/SOCIAL</vt:lpstr>
      <vt:lpstr>COMUNIDAD/SOCIAL</vt:lpstr>
      <vt:lpstr>IMPACTO AMBIENTAL</vt:lpstr>
      <vt:lpstr>Presentación de PowerPoint</vt:lpstr>
      <vt:lpstr>RESULTADOS</vt:lpstr>
      <vt:lpstr>RESULTADOS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CITYVAL  Conferencia Episcopal Ecuatoriana</dc:title>
  <dc:creator>Ignacio Barra</dc:creator>
  <cp:lastModifiedBy>Ignacio Barra</cp:lastModifiedBy>
  <cp:revision>4</cp:revision>
  <dcterms:created xsi:type="dcterms:W3CDTF">2019-06-13T18:11:02Z</dcterms:created>
  <dcterms:modified xsi:type="dcterms:W3CDTF">2019-06-20T20:13:13Z</dcterms:modified>
</cp:coreProperties>
</file>