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319" r:id="rId3"/>
    <p:sldId id="295" r:id="rId4"/>
    <p:sldId id="317" r:id="rId5"/>
    <p:sldId id="298" r:id="rId6"/>
    <p:sldId id="297" r:id="rId7"/>
    <p:sldId id="296" r:id="rId8"/>
    <p:sldId id="304" r:id="rId9"/>
    <p:sldId id="310" r:id="rId10"/>
    <p:sldId id="306" r:id="rId11"/>
    <p:sldId id="307" r:id="rId12"/>
    <p:sldId id="308" r:id="rId13"/>
    <p:sldId id="309" r:id="rId14"/>
    <p:sldId id="316" r:id="rId15"/>
    <p:sldId id="299" r:id="rId16"/>
    <p:sldId id="311" r:id="rId17"/>
    <p:sldId id="312" r:id="rId18"/>
    <p:sldId id="315" r:id="rId19"/>
    <p:sldId id="313" r:id="rId20"/>
    <p:sldId id="314" r:id="rId21"/>
    <p:sldId id="318" r:id="rId22"/>
    <p:sldId id="321" r:id="rId23"/>
    <p:sldId id="320" r:id="rId24"/>
    <p:sldId id="322" r:id="rId25"/>
    <p:sldId id="323" r:id="rId2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BEEC"/>
    <a:srgbClr val="FF7C80"/>
    <a:srgbClr val="FEF6F0"/>
    <a:srgbClr val="FFABAB"/>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6366" autoAdjust="0"/>
  </p:normalViewPr>
  <p:slideViewPr>
    <p:cSldViewPr snapToGrid="0">
      <p:cViewPr>
        <p:scale>
          <a:sx n="50" d="100"/>
          <a:sy n="50" d="100"/>
        </p:scale>
        <p:origin x="2838" y="1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F70A3F03-0842-4B5D-AAC4-DF13163A63D1}" type="datetimeFigureOut">
              <a:rPr lang="es-ES" smtClean="0"/>
              <a:t>20/01/2020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325706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70A3F03-0842-4B5D-AAC4-DF13163A63D1}" type="datetimeFigureOut">
              <a:rPr lang="es-ES" smtClean="0"/>
              <a:t>20/01/2020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010689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70A3F03-0842-4B5D-AAC4-DF13163A63D1}" type="datetimeFigureOut">
              <a:rPr lang="es-ES" smtClean="0"/>
              <a:t>20/01/2020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25248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70A3F03-0842-4B5D-AAC4-DF13163A63D1}" type="datetimeFigureOut">
              <a:rPr lang="es-ES" smtClean="0"/>
              <a:t>20/01/2020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73653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F70A3F03-0842-4B5D-AAC4-DF13163A63D1}" type="datetimeFigureOut">
              <a:rPr lang="es-ES" smtClean="0"/>
              <a:t>20/01/2020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83777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F70A3F03-0842-4B5D-AAC4-DF13163A63D1}" type="datetimeFigureOut">
              <a:rPr lang="es-ES" smtClean="0"/>
              <a:t>20/01/2020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53100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F70A3F03-0842-4B5D-AAC4-DF13163A63D1}" type="datetimeFigureOut">
              <a:rPr lang="es-ES" smtClean="0"/>
              <a:t>20/01/2020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52458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F70A3F03-0842-4B5D-AAC4-DF13163A63D1}" type="datetimeFigureOut">
              <a:rPr lang="es-ES" smtClean="0"/>
              <a:t>20/01/2020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48255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70A3F03-0842-4B5D-AAC4-DF13163A63D1}" type="datetimeFigureOut">
              <a:rPr lang="es-ES" smtClean="0"/>
              <a:t>20/01/2020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294019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70A3F03-0842-4B5D-AAC4-DF13163A63D1}" type="datetimeFigureOut">
              <a:rPr lang="es-ES" smtClean="0"/>
              <a:t>20/01/2020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123552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70A3F03-0842-4B5D-AAC4-DF13163A63D1}" type="datetimeFigureOut">
              <a:rPr lang="es-ES" smtClean="0"/>
              <a:t>20/01/2020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7EFC431-1ED7-47ED-9330-61D8DB0CF2ED}" type="slidenum">
              <a:rPr lang="es-ES" smtClean="0"/>
              <a:t>‹Nº›</a:t>
            </a:fld>
            <a:endParaRPr lang="es-ES"/>
          </a:p>
        </p:txBody>
      </p:sp>
    </p:spTree>
    <p:extLst>
      <p:ext uri="{BB962C8B-B14F-4D97-AF65-F5344CB8AC3E}">
        <p14:creationId xmlns:p14="http://schemas.microsoft.com/office/powerpoint/2010/main" val="563487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A3F03-0842-4B5D-AAC4-DF13163A63D1}" type="datetimeFigureOut">
              <a:rPr lang="es-ES" smtClean="0"/>
              <a:t>20/01/2020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FC431-1ED7-47ED-9330-61D8DB0CF2ED}" type="slidenum">
              <a:rPr lang="es-ES" smtClean="0"/>
              <a:t>‹Nº›</a:t>
            </a:fld>
            <a:endParaRPr lang="es-ES"/>
          </a:p>
        </p:txBody>
      </p:sp>
    </p:spTree>
    <p:extLst>
      <p:ext uri="{BB962C8B-B14F-4D97-AF65-F5344CB8AC3E}">
        <p14:creationId xmlns:p14="http://schemas.microsoft.com/office/powerpoint/2010/main" val="3000767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640" y="2917132"/>
            <a:ext cx="10515600" cy="1325563"/>
          </a:xfrm>
        </p:spPr>
        <p:txBody>
          <a:bodyPr>
            <a:normAutofit/>
          </a:bodyPr>
          <a:lstStyle/>
          <a:p>
            <a:pPr algn="ctr"/>
            <a:r>
              <a:rPr lang="es-ES" dirty="0">
                <a:solidFill>
                  <a:schemeClr val="accent1">
                    <a:lumMod val="75000"/>
                  </a:schemeClr>
                </a:solidFill>
              </a:rPr>
              <a:t>7. VIALIDAD TECNICA Y LEGAL</a:t>
            </a:r>
          </a:p>
        </p:txBody>
      </p:sp>
    </p:spTree>
    <p:extLst>
      <p:ext uri="{BB962C8B-B14F-4D97-AF65-F5344CB8AC3E}">
        <p14:creationId xmlns:p14="http://schemas.microsoft.com/office/powerpoint/2010/main" val="3685703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D2783F-EFC4-4633-8CF2-39451AC1F39F}"/>
              </a:ext>
            </a:extLst>
          </p:cNvPr>
          <p:cNvPicPr>
            <a:picLocks noChangeAspect="1"/>
          </p:cNvPicPr>
          <p:nvPr/>
        </p:nvPicPr>
        <p:blipFill rotWithShape="1">
          <a:blip r:embed="rId2"/>
          <a:srcRect l="34688" t="9861" r="35077" b="14167"/>
          <a:stretch/>
        </p:blipFill>
        <p:spPr>
          <a:xfrm>
            <a:off x="1381125" y="0"/>
            <a:ext cx="4852003" cy="6858000"/>
          </a:xfrm>
          <a:prstGeom prst="rect">
            <a:avLst/>
          </a:prstGeom>
        </p:spPr>
      </p:pic>
      <p:pic>
        <p:nvPicPr>
          <p:cNvPr id="6" name="Imagen 5">
            <a:extLst>
              <a:ext uri="{FF2B5EF4-FFF2-40B4-BE49-F238E27FC236}">
                <a16:creationId xmlns:a16="http://schemas.microsoft.com/office/drawing/2014/main" id="{1CD2438F-46B0-411F-AEBA-C935345FBA22}"/>
              </a:ext>
            </a:extLst>
          </p:cNvPr>
          <p:cNvPicPr>
            <a:picLocks noChangeAspect="1"/>
          </p:cNvPicPr>
          <p:nvPr/>
        </p:nvPicPr>
        <p:blipFill rotWithShape="1">
          <a:blip r:embed="rId3"/>
          <a:srcRect l="34531" t="13194" r="34922" b="9305"/>
          <a:stretch/>
        </p:blipFill>
        <p:spPr>
          <a:xfrm>
            <a:off x="6543675" y="0"/>
            <a:ext cx="4752975" cy="6783019"/>
          </a:xfrm>
          <a:prstGeom prst="rect">
            <a:avLst/>
          </a:prstGeom>
        </p:spPr>
      </p:pic>
    </p:spTree>
    <p:extLst>
      <p:ext uri="{BB962C8B-B14F-4D97-AF65-F5344CB8AC3E}">
        <p14:creationId xmlns:p14="http://schemas.microsoft.com/office/powerpoint/2010/main" val="1152250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DC3E646-F99B-48A9-8FFD-330F0A2A8E69}"/>
              </a:ext>
            </a:extLst>
          </p:cNvPr>
          <p:cNvPicPr>
            <a:picLocks noChangeAspect="1"/>
          </p:cNvPicPr>
          <p:nvPr/>
        </p:nvPicPr>
        <p:blipFill rotWithShape="1">
          <a:blip r:embed="rId2"/>
          <a:srcRect l="34609" t="15279" r="34844" b="8194"/>
          <a:stretch/>
        </p:blipFill>
        <p:spPr>
          <a:xfrm>
            <a:off x="948092" y="0"/>
            <a:ext cx="4866566" cy="6858000"/>
          </a:xfrm>
          <a:prstGeom prst="rect">
            <a:avLst/>
          </a:prstGeom>
        </p:spPr>
      </p:pic>
    </p:spTree>
    <p:extLst>
      <p:ext uri="{BB962C8B-B14F-4D97-AF65-F5344CB8AC3E}">
        <p14:creationId xmlns:p14="http://schemas.microsoft.com/office/powerpoint/2010/main" val="155349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D092A6-364F-4119-B22B-0A027B8B7307}"/>
              </a:ext>
            </a:extLst>
          </p:cNvPr>
          <p:cNvPicPr>
            <a:picLocks noChangeAspect="1"/>
          </p:cNvPicPr>
          <p:nvPr/>
        </p:nvPicPr>
        <p:blipFill rotWithShape="1">
          <a:blip r:embed="rId2"/>
          <a:srcRect l="35156" t="11111" r="35469" b="12361"/>
          <a:stretch/>
        </p:blipFill>
        <p:spPr>
          <a:xfrm>
            <a:off x="6572249" y="0"/>
            <a:ext cx="4627871" cy="6781800"/>
          </a:xfrm>
          <a:prstGeom prst="rect">
            <a:avLst/>
          </a:prstGeom>
        </p:spPr>
      </p:pic>
      <p:pic>
        <p:nvPicPr>
          <p:cNvPr id="4" name="Imagen 3">
            <a:extLst>
              <a:ext uri="{FF2B5EF4-FFF2-40B4-BE49-F238E27FC236}">
                <a16:creationId xmlns:a16="http://schemas.microsoft.com/office/drawing/2014/main" id="{4AECDF57-E131-4AA9-8AEB-948A27D1D0A9}"/>
              </a:ext>
            </a:extLst>
          </p:cNvPr>
          <p:cNvPicPr>
            <a:picLocks noChangeAspect="1"/>
          </p:cNvPicPr>
          <p:nvPr/>
        </p:nvPicPr>
        <p:blipFill rotWithShape="1">
          <a:blip r:embed="rId3"/>
          <a:srcRect l="35000" t="9861" r="35078" b="14167"/>
          <a:stretch/>
        </p:blipFill>
        <p:spPr>
          <a:xfrm>
            <a:off x="844576" y="19050"/>
            <a:ext cx="4775176" cy="6819900"/>
          </a:xfrm>
          <a:prstGeom prst="rect">
            <a:avLst/>
          </a:prstGeom>
        </p:spPr>
      </p:pic>
    </p:spTree>
    <p:extLst>
      <p:ext uri="{BB962C8B-B14F-4D97-AF65-F5344CB8AC3E}">
        <p14:creationId xmlns:p14="http://schemas.microsoft.com/office/powerpoint/2010/main" val="161514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7F734B-F88B-484B-8BD9-CACD97357F48}"/>
              </a:ext>
            </a:extLst>
          </p:cNvPr>
          <p:cNvPicPr>
            <a:picLocks noChangeAspect="1"/>
          </p:cNvPicPr>
          <p:nvPr/>
        </p:nvPicPr>
        <p:blipFill rotWithShape="1">
          <a:blip r:embed="rId2"/>
          <a:srcRect l="34844" t="17083" r="34766" b="6389"/>
          <a:stretch/>
        </p:blipFill>
        <p:spPr>
          <a:xfrm>
            <a:off x="6505575" y="0"/>
            <a:ext cx="4841672" cy="6858000"/>
          </a:xfrm>
          <a:prstGeom prst="rect">
            <a:avLst/>
          </a:prstGeom>
        </p:spPr>
      </p:pic>
      <p:pic>
        <p:nvPicPr>
          <p:cNvPr id="5" name="Imagen 4">
            <a:extLst>
              <a:ext uri="{FF2B5EF4-FFF2-40B4-BE49-F238E27FC236}">
                <a16:creationId xmlns:a16="http://schemas.microsoft.com/office/drawing/2014/main" id="{D94D9E12-92FD-409D-BA92-E82FDC859931}"/>
              </a:ext>
            </a:extLst>
          </p:cNvPr>
          <p:cNvPicPr>
            <a:picLocks noChangeAspect="1"/>
          </p:cNvPicPr>
          <p:nvPr/>
        </p:nvPicPr>
        <p:blipFill rotWithShape="1">
          <a:blip r:embed="rId3"/>
          <a:srcRect l="35547" t="13611" r="34766" b="10416"/>
          <a:stretch/>
        </p:blipFill>
        <p:spPr>
          <a:xfrm>
            <a:off x="647700" y="0"/>
            <a:ext cx="4724400" cy="6800649"/>
          </a:xfrm>
          <a:prstGeom prst="rect">
            <a:avLst/>
          </a:prstGeom>
        </p:spPr>
      </p:pic>
    </p:spTree>
    <p:extLst>
      <p:ext uri="{BB962C8B-B14F-4D97-AF65-F5344CB8AC3E}">
        <p14:creationId xmlns:p14="http://schemas.microsoft.com/office/powerpoint/2010/main" val="4245535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DF0AD9-5F96-4C05-8150-C4F6EC6FB598}"/>
              </a:ext>
            </a:extLst>
          </p:cNvPr>
          <p:cNvPicPr>
            <a:picLocks noChangeAspect="1"/>
          </p:cNvPicPr>
          <p:nvPr/>
        </p:nvPicPr>
        <p:blipFill rotWithShape="1">
          <a:blip r:embed="rId2"/>
          <a:srcRect l="34765" t="9722" r="34766" b="13334"/>
          <a:stretch/>
        </p:blipFill>
        <p:spPr>
          <a:xfrm>
            <a:off x="1181099" y="104775"/>
            <a:ext cx="4754075" cy="6753225"/>
          </a:xfrm>
          <a:prstGeom prst="rect">
            <a:avLst/>
          </a:prstGeom>
        </p:spPr>
      </p:pic>
      <p:pic>
        <p:nvPicPr>
          <p:cNvPr id="4" name="Imagen 3">
            <a:extLst>
              <a:ext uri="{FF2B5EF4-FFF2-40B4-BE49-F238E27FC236}">
                <a16:creationId xmlns:a16="http://schemas.microsoft.com/office/drawing/2014/main" id="{77AADB02-D31E-43A2-AEF8-CAE7A5A4698D}"/>
              </a:ext>
            </a:extLst>
          </p:cNvPr>
          <p:cNvPicPr>
            <a:picLocks noChangeAspect="1"/>
          </p:cNvPicPr>
          <p:nvPr/>
        </p:nvPicPr>
        <p:blipFill rotWithShape="1">
          <a:blip r:embed="rId3"/>
          <a:srcRect l="35078" t="15417" r="35000" b="9444"/>
          <a:stretch/>
        </p:blipFill>
        <p:spPr>
          <a:xfrm>
            <a:off x="6096000" y="0"/>
            <a:ext cx="4855110" cy="6858000"/>
          </a:xfrm>
          <a:prstGeom prst="rect">
            <a:avLst/>
          </a:prstGeom>
        </p:spPr>
      </p:pic>
    </p:spTree>
    <p:extLst>
      <p:ext uri="{BB962C8B-B14F-4D97-AF65-F5344CB8AC3E}">
        <p14:creationId xmlns:p14="http://schemas.microsoft.com/office/powerpoint/2010/main" val="413563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108B043-0AD1-472E-BD3C-A71B146A4B8E}"/>
              </a:ext>
            </a:extLst>
          </p:cNvPr>
          <p:cNvSpPr/>
          <p:nvPr/>
        </p:nvSpPr>
        <p:spPr>
          <a:xfrm>
            <a:off x="-17751" y="29527"/>
            <a:ext cx="2441172" cy="507831"/>
          </a:xfrm>
          <a:prstGeom prst="rect">
            <a:avLst/>
          </a:prstGeom>
        </p:spPr>
        <p:txBody>
          <a:bodyPr wrap="square">
            <a:spAutoFit/>
          </a:bodyPr>
          <a:lstStyle/>
          <a:p>
            <a:r>
              <a:rPr lang="es-ES" sz="900" b="1" dirty="0"/>
              <a:t>B) TOPOGRAFIA</a:t>
            </a:r>
          </a:p>
          <a:p>
            <a:endParaRPr lang="es-ES" sz="900" b="1" dirty="0"/>
          </a:p>
          <a:p>
            <a:endParaRPr lang="es-ES" sz="900" dirty="0"/>
          </a:p>
        </p:txBody>
      </p:sp>
      <p:pic>
        <p:nvPicPr>
          <p:cNvPr id="3" name="Imagen 2">
            <a:extLst>
              <a:ext uri="{FF2B5EF4-FFF2-40B4-BE49-F238E27FC236}">
                <a16:creationId xmlns:a16="http://schemas.microsoft.com/office/drawing/2014/main" id="{9E928F51-E1FC-4AFA-9D67-149C1B05E04E}"/>
              </a:ext>
            </a:extLst>
          </p:cNvPr>
          <p:cNvPicPr>
            <a:picLocks noChangeAspect="1"/>
          </p:cNvPicPr>
          <p:nvPr/>
        </p:nvPicPr>
        <p:blipFill rotWithShape="1">
          <a:blip r:embed="rId2"/>
          <a:srcRect l="18906" t="18610" r="22735" b="10417"/>
          <a:stretch/>
        </p:blipFill>
        <p:spPr>
          <a:xfrm>
            <a:off x="1938105" y="0"/>
            <a:ext cx="10025295" cy="6858000"/>
          </a:xfrm>
          <a:prstGeom prst="rect">
            <a:avLst/>
          </a:prstGeom>
        </p:spPr>
      </p:pic>
    </p:spTree>
    <p:extLst>
      <p:ext uri="{BB962C8B-B14F-4D97-AF65-F5344CB8AC3E}">
        <p14:creationId xmlns:p14="http://schemas.microsoft.com/office/powerpoint/2010/main" val="1657372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DD9E6C1-661C-416F-8208-D6996AADFB77}"/>
              </a:ext>
            </a:extLst>
          </p:cNvPr>
          <p:cNvPicPr>
            <a:picLocks noChangeAspect="1"/>
          </p:cNvPicPr>
          <p:nvPr/>
        </p:nvPicPr>
        <p:blipFill rotWithShape="1">
          <a:blip r:embed="rId2"/>
          <a:srcRect l="36015" t="10417" r="36094" b="12500"/>
          <a:stretch/>
        </p:blipFill>
        <p:spPr>
          <a:xfrm rot="5400000">
            <a:off x="1677492" y="-577045"/>
            <a:ext cx="3102969" cy="4823944"/>
          </a:xfrm>
          <a:prstGeom prst="rect">
            <a:avLst/>
          </a:prstGeom>
        </p:spPr>
      </p:pic>
      <p:pic>
        <p:nvPicPr>
          <p:cNvPr id="4" name="Imagen 3">
            <a:extLst>
              <a:ext uri="{FF2B5EF4-FFF2-40B4-BE49-F238E27FC236}">
                <a16:creationId xmlns:a16="http://schemas.microsoft.com/office/drawing/2014/main" id="{7AE85245-310A-4E49-90ED-D7B67A708F4F}"/>
              </a:ext>
            </a:extLst>
          </p:cNvPr>
          <p:cNvPicPr>
            <a:picLocks noChangeAspect="1"/>
          </p:cNvPicPr>
          <p:nvPr/>
        </p:nvPicPr>
        <p:blipFill rotWithShape="1">
          <a:blip r:embed="rId3"/>
          <a:srcRect l="36016" t="13473" r="35938" b="10000"/>
          <a:stretch/>
        </p:blipFill>
        <p:spPr>
          <a:xfrm rot="5400000">
            <a:off x="1672821" y="2687484"/>
            <a:ext cx="3200401" cy="4912037"/>
          </a:xfrm>
          <a:prstGeom prst="rect">
            <a:avLst/>
          </a:prstGeom>
        </p:spPr>
      </p:pic>
      <p:pic>
        <p:nvPicPr>
          <p:cNvPr id="5" name="Imagen 4">
            <a:extLst>
              <a:ext uri="{FF2B5EF4-FFF2-40B4-BE49-F238E27FC236}">
                <a16:creationId xmlns:a16="http://schemas.microsoft.com/office/drawing/2014/main" id="{5DD75E30-BD02-490C-9AEC-F5649DB715F6}"/>
              </a:ext>
            </a:extLst>
          </p:cNvPr>
          <p:cNvPicPr>
            <a:picLocks noChangeAspect="1"/>
          </p:cNvPicPr>
          <p:nvPr/>
        </p:nvPicPr>
        <p:blipFill rotWithShape="1">
          <a:blip r:embed="rId4"/>
          <a:srcRect l="36485" t="10834" r="36328" b="13333"/>
          <a:stretch/>
        </p:blipFill>
        <p:spPr>
          <a:xfrm rot="5400000">
            <a:off x="7278981" y="-561853"/>
            <a:ext cx="3120432" cy="4895850"/>
          </a:xfrm>
          <a:prstGeom prst="rect">
            <a:avLst/>
          </a:prstGeom>
        </p:spPr>
      </p:pic>
      <p:pic>
        <p:nvPicPr>
          <p:cNvPr id="6" name="Imagen 5">
            <a:extLst>
              <a:ext uri="{FF2B5EF4-FFF2-40B4-BE49-F238E27FC236}">
                <a16:creationId xmlns:a16="http://schemas.microsoft.com/office/drawing/2014/main" id="{F268C5AA-E5D1-4B13-B529-308144D4109A}"/>
              </a:ext>
            </a:extLst>
          </p:cNvPr>
          <p:cNvPicPr>
            <a:picLocks noChangeAspect="1"/>
          </p:cNvPicPr>
          <p:nvPr/>
        </p:nvPicPr>
        <p:blipFill rotWithShape="1">
          <a:blip r:embed="rId5"/>
          <a:srcRect l="35547" t="16112" r="35469" b="8055"/>
          <a:stretch/>
        </p:blipFill>
        <p:spPr>
          <a:xfrm rot="5400000">
            <a:off x="7272944" y="2695578"/>
            <a:ext cx="3132503" cy="4895848"/>
          </a:xfrm>
          <a:prstGeom prst="rect">
            <a:avLst/>
          </a:prstGeom>
        </p:spPr>
      </p:pic>
      <p:sp>
        <p:nvSpPr>
          <p:cNvPr id="7" name="Rectángulo 6">
            <a:extLst>
              <a:ext uri="{FF2B5EF4-FFF2-40B4-BE49-F238E27FC236}">
                <a16:creationId xmlns:a16="http://schemas.microsoft.com/office/drawing/2014/main" id="{85BAA606-75AF-4FA7-8ECF-62814EE1D958}"/>
              </a:ext>
            </a:extLst>
          </p:cNvPr>
          <p:cNvSpPr/>
          <p:nvPr/>
        </p:nvSpPr>
        <p:spPr>
          <a:xfrm>
            <a:off x="-17751" y="29527"/>
            <a:ext cx="2441172" cy="507831"/>
          </a:xfrm>
          <a:prstGeom prst="rect">
            <a:avLst/>
          </a:prstGeom>
        </p:spPr>
        <p:txBody>
          <a:bodyPr wrap="square">
            <a:spAutoFit/>
          </a:bodyPr>
          <a:lstStyle/>
          <a:p>
            <a:r>
              <a:rPr lang="es-ES" sz="900" b="1" dirty="0"/>
              <a:t>C) ESTATUS DE LA PROPIEDAD </a:t>
            </a:r>
          </a:p>
          <a:p>
            <a:endParaRPr lang="es-ES" sz="900" b="1" dirty="0"/>
          </a:p>
          <a:p>
            <a:endParaRPr lang="es-ES" sz="900" dirty="0"/>
          </a:p>
        </p:txBody>
      </p:sp>
      <p:sp>
        <p:nvSpPr>
          <p:cNvPr id="8" name="Título 1">
            <a:extLst>
              <a:ext uri="{FF2B5EF4-FFF2-40B4-BE49-F238E27FC236}">
                <a16:creationId xmlns:a16="http://schemas.microsoft.com/office/drawing/2014/main" id="{D7FC60CB-4736-4C38-B624-09C47D4B7CEB}"/>
              </a:ext>
            </a:extLst>
          </p:cNvPr>
          <p:cNvSpPr txBox="1">
            <a:spLocks/>
          </p:cNvSpPr>
          <p:nvPr/>
        </p:nvSpPr>
        <p:spPr>
          <a:xfrm>
            <a:off x="1296753" y="-28575"/>
            <a:ext cx="2253336" cy="3544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800" dirty="0"/>
              <a:t>GRAVAMENES, AFECTACIONES, DUEÑOS….</a:t>
            </a:r>
            <a:endParaRPr lang="es-ES" sz="2000" dirty="0"/>
          </a:p>
        </p:txBody>
      </p:sp>
    </p:spTree>
    <p:extLst>
      <p:ext uri="{BB962C8B-B14F-4D97-AF65-F5344CB8AC3E}">
        <p14:creationId xmlns:p14="http://schemas.microsoft.com/office/powerpoint/2010/main" val="3687173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9F43BE7-ED3F-4800-8B07-AB0CF4C01D4A}"/>
              </a:ext>
            </a:extLst>
          </p:cNvPr>
          <p:cNvPicPr>
            <a:picLocks noChangeAspect="1"/>
          </p:cNvPicPr>
          <p:nvPr/>
        </p:nvPicPr>
        <p:blipFill rotWithShape="1">
          <a:blip r:embed="rId2"/>
          <a:srcRect l="36172" t="12639" r="36094" b="11528"/>
          <a:stretch/>
        </p:blipFill>
        <p:spPr>
          <a:xfrm rot="5400000">
            <a:off x="1981108" y="-721157"/>
            <a:ext cx="3186295" cy="4900612"/>
          </a:xfrm>
          <a:prstGeom prst="rect">
            <a:avLst/>
          </a:prstGeom>
        </p:spPr>
      </p:pic>
      <p:pic>
        <p:nvPicPr>
          <p:cNvPr id="5" name="Imagen 4">
            <a:extLst>
              <a:ext uri="{FF2B5EF4-FFF2-40B4-BE49-F238E27FC236}">
                <a16:creationId xmlns:a16="http://schemas.microsoft.com/office/drawing/2014/main" id="{79B8D66C-4DDA-4EFD-B254-9195CBD6E636}"/>
              </a:ext>
            </a:extLst>
          </p:cNvPr>
          <p:cNvPicPr>
            <a:picLocks noChangeAspect="1"/>
          </p:cNvPicPr>
          <p:nvPr/>
        </p:nvPicPr>
        <p:blipFill rotWithShape="1">
          <a:blip r:embed="rId3"/>
          <a:srcRect l="35781" t="14445" r="35938" b="9722"/>
          <a:stretch/>
        </p:blipFill>
        <p:spPr>
          <a:xfrm rot="5400000">
            <a:off x="7182722" y="-677331"/>
            <a:ext cx="3189130" cy="4810125"/>
          </a:xfrm>
          <a:prstGeom prst="rect">
            <a:avLst/>
          </a:prstGeom>
        </p:spPr>
      </p:pic>
    </p:spTree>
    <p:extLst>
      <p:ext uri="{BB962C8B-B14F-4D97-AF65-F5344CB8AC3E}">
        <p14:creationId xmlns:p14="http://schemas.microsoft.com/office/powerpoint/2010/main" val="1989133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94B862E-A59E-43FA-98EC-958AC4F72712}"/>
              </a:ext>
            </a:extLst>
          </p:cNvPr>
          <p:cNvPicPr>
            <a:picLocks noChangeAspect="1"/>
          </p:cNvPicPr>
          <p:nvPr/>
        </p:nvPicPr>
        <p:blipFill rotWithShape="1">
          <a:blip r:embed="rId2"/>
          <a:srcRect l="35859" t="15418" r="35860" b="10416"/>
          <a:stretch/>
        </p:blipFill>
        <p:spPr>
          <a:xfrm>
            <a:off x="761999" y="0"/>
            <a:ext cx="4649055" cy="6858000"/>
          </a:xfrm>
          <a:prstGeom prst="rect">
            <a:avLst/>
          </a:prstGeom>
        </p:spPr>
      </p:pic>
      <p:pic>
        <p:nvPicPr>
          <p:cNvPr id="6" name="Imagen 5">
            <a:extLst>
              <a:ext uri="{FF2B5EF4-FFF2-40B4-BE49-F238E27FC236}">
                <a16:creationId xmlns:a16="http://schemas.microsoft.com/office/drawing/2014/main" id="{21D9B4D0-749B-46F4-868F-72B0556CD509}"/>
              </a:ext>
            </a:extLst>
          </p:cNvPr>
          <p:cNvPicPr>
            <a:picLocks noChangeAspect="1"/>
          </p:cNvPicPr>
          <p:nvPr/>
        </p:nvPicPr>
        <p:blipFill rotWithShape="1">
          <a:blip r:embed="rId3"/>
          <a:srcRect l="38047" t="10695" r="34765" b="18333"/>
          <a:stretch/>
        </p:blipFill>
        <p:spPr>
          <a:xfrm>
            <a:off x="6496050" y="0"/>
            <a:ext cx="4670419" cy="6858000"/>
          </a:xfrm>
          <a:prstGeom prst="rect">
            <a:avLst/>
          </a:prstGeom>
        </p:spPr>
      </p:pic>
    </p:spTree>
    <p:extLst>
      <p:ext uri="{BB962C8B-B14F-4D97-AF65-F5344CB8AC3E}">
        <p14:creationId xmlns:p14="http://schemas.microsoft.com/office/powerpoint/2010/main" val="3321583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FED7B41-7669-4E67-B172-F57076ADCB30}"/>
              </a:ext>
            </a:extLst>
          </p:cNvPr>
          <p:cNvPicPr>
            <a:picLocks noChangeAspect="1"/>
          </p:cNvPicPr>
          <p:nvPr/>
        </p:nvPicPr>
        <p:blipFill rotWithShape="1">
          <a:blip r:embed="rId2"/>
          <a:srcRect l="36172" t="9722" r="35234" b="14027"/>
          <a:stretch/>
        </p:blipFill>
        <p:spPr>
          <a:xfrm>
            <a:off x="1009650" y="0"/>
            <a:ext cx="4533900" cy="6800850"/>
          </a:xfrm>
          <a:prstGeom prst="rect">
            <a:avLst/>
          </a:prstGeom>
        </p:spPr>
      </p:pic>
      <p:pic>
        <p:nvPicPr>
          <p:cNvPr id="7" name="Imagen 6">
            <a:extLst>
              <a:ext uri="{FF2B5EF4-FFF2-40B4-BE49-F238E27FC236}">
                <a16:creationId xmlns:a16="http://schemas.microsoft.com/office/drawing/2014/main" id="{7D0AF574-61B8-4163-B486-2C7FE381B5BA}"/>
              </a:ext>
            </a:extLst>
          </p:cNvPr>
          <p:cNvPicPr>
            <a:picLocks noChangeAspect="1"/>
          </p:cNvPicPr>
          <p:nvPr/>
        </p:nvPicPr>
        <p:blipFill rotWithShape="1">
          <a:blip r:embed="rId3"/>
          <a:srcRect l="37031" t="17500" r="35391" b="7639"/>
          <a:stretch/>
        </p:blipFill>
        <p:spPr>
          <a:xfrm>
            <a:off x="6267450" y="-5666"/>
            <a:ext cx="4457700" cy="6806516"/>
          </a:xfrm>
          <a:prstGeom prst="rect">
            <a:avLst/>
          </a:prstGeom>
        </p:spPr>
      </p:pic>
    </p:spTree>
    <p:extLst>
      <p:ext uri="{BB962C8B-B14F-4D97-AF65-F5344CB8AC3E}">
        <p14:creationId xmlns:p14="http://schemas.microsoft.com/office/powerpoint/2010/main" val="190339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CA98DE5-E7A9-45C9-83E4-2982ED019C3C}"/>
              </a:ext>
            </a:extLst>
          </p:cNvPr>
          <p:cNvPicPr>
            <a:picLocks noChangeAspect="1"/>
          </p:cNvPicPr>
          <p:nvPr/>
        </p:nvPicPr>
        <p:blipFill rotWithShape="1">
          <a:blip r:embed="rId2"/>
          <a:srcRect l="34610" t="11528" r="34687" b="11250"/>
          <a:stretch/>
        </p:blipFill>
        <p:spPr>
          <a:xfrm>
            <a:off x="295275" y="0"/>
            <a:ext cx="4847470" cy="6858000"/>
          </a:xfrm>
          <a:prstGeom prst="rect">
            <a:avLst/>
          </a:prstGeom>
        </p:spPr>
      </p:pic>
      <p:pic>
        <p:nvPicPr>
          <p:cNvPr id="7" name="Imagen 6">
            <a:extLst>
              <a:ext uri="{FF2B5EF4-FFF2-40B4-BE49-F238E27FC236}">
                <a16:creationId xmlns:a16="http://schemas.microsoft.com/office/drawing/2014/main" id="{2537464E-311F-4192-AD43-17C592593AEB}"/>
              </a:ext>
            </a:extLst>
          </p:cNvPr>
          <p:cNvPicPr>
            <a:picLocks noChangeAspect="1"/>
          </p:cNvPicPr>
          <p:nvPr/>
        </p:nvPicPr>
        <p:blipFill rotWithShape="1">
          <a:blip r:embed="rId3"/>
          <a:srcRect l="22813" t="10556" r="22968" b="21527"/>
          <a:stretch/>
        </p:blipFill>
        <p:spPr>
          <a:xfrm>
            <a:off x="5286375" y="838200"/>
            <a:ext cx="6610350" cy="4657725"/>
          </a:xfrm>
          <a:prstGeom prst="rect">
            <a:avLst/>
          </a:prstGeom>
        </p:spPr>
      </p:pic>
    </p:spTree>
    <p:extLst>
      <p:ext uri="{BB962C8B-B14F-4D97-AF65-F5344CB8AC3E}">
        <p14:creationId xmlns:p14="http://schemas.microsoft.com/office/powerpoint/2010/main" val="1679611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BF7BD5F-0ADB-44E8-8722-B69C63129B07}"/>
              </a:ext>
            </a:extLst>
          </p:cNvPr>
          <p:cNvPicPr>
            <a:picLocks noChangeAspect="1"/>
          </p:cNvPicPr>
          <p:nvPr/>
        </p:nvPicPr>
        <p:blipFill rotWithShape="1">
          <a:blip r:embed="rId2"/>
          <a:srcRect l="35938" t="11667" r="36653" b="12639"/>
          <a:stretch/>
        </p:blipFill>
        <p:spPr>
          <a:xfrm>
            <a:off x="1133474" y="0"/>
            <a:ext cx="4381501" cy="6806516"/>
          </a:xfrm>
          <a:prstGeom prst="rect">
            <a:avLst/>
          </a:prstGeom>
        </p:spPr>
      </p:pic>
      <p:pic>
        <p:nvPicPr>
          <p:cNvPr id="6" name="Imagen 5">
            <a:extLst>
              <a:ext uri="{FF2B5EF4-FFF2-40B4-BE49-F238E27FC236}">
                <a16:creationId xmlns:a16="http://schemas.microsoft.com/office/drawing/2014/main" id="{7EE0A213-E701-46F4-A792-F334CF4EEEEB}"/>
              </a:ext>
            </a:extLst>
          </p:cNvPr>
          <p:cNvPicPr>
            <a:picLocks noChangeAspect="1"/>
          </p:cNvPicPr>
          <p:nvPr/>
        </p:nvPicPr>
        <p:blipFill rotWithShape="1">
          <a:blip r:embed="rId3"/>
          <a:srcRect l="36328" t="14028" r="35156" b="10556"/>
          <a:stretch/>
        </p:blipFill>
        <p:spPr>
          <a:xfrm>
            <a:off x="5991224" y="0"/>
            <a:ext cx="4609890" cy="6858000"/>
          </a:xfrm>
          <a:prstGeom prst="rect">
            <a:avLst/>
          </a:prstGeom>
        </p:spPr>
      </p:pic>
    </p:spTree>
    <p:extLst>
      <p:ext uri="{BB962C8B-B14F-4D97-AF65-F5344CB8AC3E}">
        <p14:creationId xmlns:p14="http://schemas.microsoft.com/office/powerpoint/2010/main" val="1219314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07439B-85A7-4A01-AFAD-9616E2D179E6}"/>
              </a:ext>
            </a:extLst>
          </p:cNvPr>
          <p:cNvPicPr>
            <a:picLocks noChangeAspect="1"/>
          </p:cNvPicPr>
          <p:nvPr/>
        </p:nvPicPr>
        <p:blipFill rotWithShape="1">
          <a:blip r:embed="rId2"/>
          <a:srcRect l="34766" t="10972" r="35078" b="11806"/>
          <a:stretch/>
        </p:blipFill>
        <p:spPr>
          <a:xfrm>
            <a:off x="914399" y="0"/>
            <a:ext cx="4761129" cy="6858000"/>
          </a:xfrm>
          <a:prstGeom prst="rect">
            <a:avLst/>
          </a:prstGeom>
        </p:spPr>
      </p:pic>
      <p:pic>
        <p:nvPicPr>
          <p:cNvPr id="4" name="Imagen 3">
            <a:extLst>
              <a:ext uri="{FF2B5EF4-FFF2-40B4-BE49-F238E27FC236}">
                <a16:creationId xmlns:a16="http://schemas.microsoft.com/office/drawing/2014/main" id="{D496AFAB-B361-4EFF-9A64-93F532FCC410}"/>
              </a:ext>
            </a:extLst>
          </p:cNvPr>
          <p:cNvPicPr>
            <a:picLocks noChangeAspect="1"/>
          </p:cNvPicPr>
          <p:nvPr/>
        </p:nvPicPr>
        <p:blipFill rotWithShape="1">
          <a:blip r:embed="rId3"/>
          <a:srcRect l="34531" t="11528" r="35313" b="10555"/>
          <a:stretch/>
        </p:blipFill>
        <p:spPr>
          <a:xfrm>
            <a:off x="6047004" y="0"/>
            <a:ext cx="4648200" cy="6755546"/>
          </a:xfrm>
          <a:prstGeom prst="rect">
            <a:avLst/>
          </a:prstGeom>
        </p:spPr>
      </p:pic>
    </p:spTree>
    <p:extLst>
      <p:ext uri="{BB962C8B-B14F-4D97-AF65-F5344CB8AC3E}">
        <p14:creationId xmlns:p14="http://schemas.microsoft.com/office/powerpoint/2010/main" val="1651253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640" y="2917132"/>
            <a:ext cx="10515600" cy="1325563"/>
          </a:xfrm>
        </p:spPr>
        <p:txBody>
          <a:bodyPr>
            <a:normAutofit/>
          </a:bodyPr>
          <a:lstStyle/>
          <a:p>
            <a:pPr algn="ctr"/>
            <a:r>
              <a:rPr lang="es-ES" dirty="0">
                <a:solidFill>
                  <a:schemeClr val="accent1"/>
                </a:solidFill>
                <a:ea typeface="Calibri" panose="020F0502020204030204" pitchFamily="34" charset="0"/>
                <a:cs typeface="Calibri" panose="020F0502020204030204" pitchFamily="34" charset="0"/>
              </a:rPr>
              <a:t>8. VIALIDAD ECONOMICA Y FINANCIERA </a:t>
            </a:r>
            <a:br>
              <a:rPr lang="en-US" dirty="0">
                <a:solidFill>
                  <a:schemeClr val="accent1"/>
                </a:solidFill>
                <a:ea typeface="Calibri" panose="020F0502020204030204" pitchFamily="34" charset="0"/>
                <a:cs typeface="Times New Roman" panose="02020603050405020304" pitchFamily="18" charset="0"/>
              </a:rPr>
            </a:br>
            <a:endParaRPr lang="es-ES" dirty="0">
              <a:solidFill>
                <a:schemeClr val="accent1"/>
              </a:solidFill>
            </a:endParaRPr>
          </a:p>
        </p:txBody>
      </p:sp>
    </p:spTree>
    <p:extLst>
      <p:ext uri="{BB962C8B-B14F-4D97-AF65-F5344CB8AC3E}">
        <p14:creationId xmlns:p14="http://schemas.microsoft.com/office/powerpoint/2010/main" val="614490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ACAE5F4-337F-4CF7-B90E-9CA04540D0F1}"/>
              </a:ext>
            </a:extLst>
          </p:cNvPr>
          <p:cNvSpPr/>
          <p:nvPr/>
        </p:nvSpPr>
        <p:spPr>
          <a:xfrm>
            <a:off x="2800350" y="2354877"/>
            <a:ext cx="6915150" cy="4461221"/>
          </a:xfrm>
          <a:prstGeom prst="rect">
            <a:avLst/>
          </a:prstGeom>
        </p:spPr>
        <p:txBody>
          <a:bodyPr wrap="square">
            <a:spAutoFit/>
          </a:bodyPr>
          <a:lstStyle/>
          <a:p>
            <a:pPr algn="just">
              <a:spcAft>
                <a:spcPts val="0"/>
              </a:spcAft>
            </a:pPr>
            <a:r>
              <a:rPr lang="es-EC" sz="1600" dirty="0">
                <a:latin typeface="Calibri" panose="020F0502020204030204" pitchFamily="34" charset="0"/>
                <a:ea typeface="Calibri" panose="020F0502020204030204" pitchFamily="34" charset="0"/>
                <a:cs typeface="Times New Roman" panose="02020603050405020304" pitchFamily="18" charset="0"/>
              </a:rPr>
              <a:t>Este proyecto atenderá a todos los propietarios de las manzanas, por iniciativa de los mismos se desarrolla la planificación de este proyecto para su aprobación. Y el financiamiento esta por parte de ellos. Se tiene una cuenta donde los socios aportan mensualmente y cierto porcentaje se destinada puntualmente para el desarrollar este proyecto. Mientras que la fase de construcción de obras de infraestructura dependerá de cada una de los propietarios por manzanas y su organización.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C" sz="16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s-EC" sz="1600"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C" sz="1600" b="1"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2400" dirty="0">
                <a:latin typeface="Calibri" panose="020F0502020204030204" pitchFamily="34" charset="0"/>
                <a:ea typeface="Calibri" panose="020F0502020204030204" pitchFamily="34" charset="0"/>
                <a:cs typeface="Calibri" panose="020F050202020403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2400" dirty="0">
                <a:latin typeface="Calibri" panose="020F0502020204030204" pitchFamily="34" charset="0"/>
                <a:ea typeface="Calibri" panose="020F0502020204030204" pitchFamily="34" charset="0"/>
                <a:cs typeface="Calibri" panose="020F050202020403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2400" dirty="0">
                <a:latin typeface="Calibri" panose="020F0502020204030204" pitchFamily="34" charset="0"/>
                <a:ea typeface="Calibri" panose="020F0502020204030204" pitchFamily="34" charset="0"/>
                <a:cs typeface="Calibri" panose="020F0502020204030204" pitchFamily="34"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2485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640" y="2917132"/>
            <a:ext cx="10515600" cy="1325563"/>
          </a:xfrm>
        </p:spPr>
        <p:txBody>
          <a:bodyPr>
            <a:normAutofit/>
          </a:bodyPr>
          <a:lstStyle/>
          <a:p>
            <a:pPr algn="ctr"/>
            <a:r>
              <a:rPr lang="es-EC" dirty="0">
                <a:solidFill>
                  <a:schemeClr val="accent1"/>
                </a:solidFill>
                <a:ea typeface="Calibri" panose="020F0502020204030204" pitchFamily="34" charset="0"/>
                <a:cs typeface="Times New Roman" panose="02020603050405020304" pitchFamily="18" charset="0"/>
              </a:rPr>
              <a:t>9. APORTES URBANOS</a:t>
            </a:r>
            <a:br>
              <a:rPr lang="en-US" dirty="0">
                <a:solidFill>
                  <a:schemeClr val="accent1"/>
                </a:solidFill>
                <a:ea typeface="Calibri" panose="020F0502020204030204" pitchFamily="34" charset="0"/>
                <a:cs typeface="Times New Roman" panose="02020603050405020304" pitchFamily="18" charset="0"/>
              </a:rPr>
            </a:br>
            <a:endParaRPr lang="es-ES" dirty="0">
              <a:solidFill>
                <a:schemeClr val="accent1"/>
              </a:solidFill>
            </a:endParaRPr>
          </a:p>
        </p:txBody>
      </p:sp>
    </p:spTree>
    <p:extLst>
      <p:ext uri="{BB962C8B-B14F-4D97-AF65-F5344CB8AC3E}">
        <p14:creationId xmlns:p14="http://schemas.microsoft.com/office/powerpoint/2010/main" val="266370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64EA537-8166-4562-BFE3-5D1791EF99B8}"/>
              </a:ext>
            </a:extLst>
          </p:cNvPr>
          <p:cNvSpPr/>
          <p:nvPr/>
        </p:nvSpPr>
        <p:spPr>
          <a:xfrm>
            <a:off x="3048000" y="1198069"/>
            <a:ext cx="6096000" cy="4461862"/>
          </a:xfrm>
          <a:prstGeom prst="rect">
            <a:avLst/>
          </a:prstGeom>
        </p:spPr>
        <p:txBody>
          <a:bodyPr>
            <a:spAutoFit/>
          </a:bodyPr>
          <a:lstStyle/>
          <a:p>
            <a:pPr algn="just">
              <a:lnSpc>
                <a:spcPct val="107000"/>
              </a:lnSpc>
              <a:spcAft>
                <a:spcPts val="0"/>
              </a:spcAft>
            </a:pPr>
            <a:r>
              <a:rPr lang="es-ES" sz="1400" dirty="0">
                <a:latin typeface="Calibri" panose="020F0502020204030204" pitchFamily="34" charset="0"/>
                <a:ea typeface="Calibri" panose="020F0502020204030204" pitchFamily="34" charset="0"/>
                <a:cs typeface="Calibri" panose="020F0502020204030204" pitchFamily="34" charset="0"/>
              </a:rPr>
              <a:t>AREAS VERDES: El proyecto no es solo lograr la subdivisión de lotes de cada manzana si no integrar las áreas verdes de la misma morfología. Esta integración se da mediante la trama urbana generada.</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sz="14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sz="1400" dirty="0">
                <a:latin typeface="Calibri" panose="020F0502020204030204" pitchFamily="34" charset="0"/>
                <a:ea typeface="Calibri" panose="020F0502020204030204" pitchFamily="34" charset="0"/>
                <a:cs typeface="Calibri" panose="020F0502020204030204" pitchFamily="34" charset="0"/>
              </a:rPr>
              <a:t>MOVILIDAD: Las nuevas proyecciones viales permiten al individuo dirigirse a zonas específicas con una mayor facilidad debido a que las manzanas han sido fragmentadas evitando rodear una distancia mayor para llegar al destino.</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4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sz="1400" dirty="0">
                <a:latin typeface="Calibri" panose="020F0502020204030204" pitchFamily="34" charset="0"/>
                <a:ea typeface="Calibri" panose="020F0502020204030204" pitchFamily="34" charset="0"/>
                <a:cs typeface="Calibri" panose="020F0502020204030204" pitchFamily="34" charset="0"/>
              </a:rPr>
              <a:t>SERVICIOS: esta nueva distribución permite que cada predio pueda poner su área de comercio dentro de su propiedad para crear así una red de servicios para los habitantes.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C" sz="14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sz="1400" dirty="0">
                <a:latin typeface="Calibri" panose="020F0502020204030204" pitchFamily="34" charset="0"/>
                <a:ea typeface="Calibri" panose="020F0502020204030204" pitchFamily="34" charset="0"/>
                <a:cs typeface="Calibri" panose="020F0502020204030204" pitchFamily="34" charset="0"/>
              </a:rPr>
              <a:t>ESPACIOS PUBLICOS: Se ubica las áreas verdes en los puntos centrales de cada manzana con el fin de que los habitantes tengan la misma distancia accesible para ocupar el lugar. Con esto se logra que cada habitante este a la misma distancia de estas zonas.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sz="14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sz="1400" dirty="0">
                <a:latin typeface="Calibri" panose="020F0502020204030204" pitchFamily="34" charset="0"/>
                <a:ea typeface="Calibri" panose="020F0502020204030204" pitchFamily="34" charset="0"/>
                <a:cs typeface="Calibri" panose="020F0502020204030204" pitchFamily="34" charset="0"/>
              </a:rPr>
              <a:t>EQUIPAMIENTOS: implementación una unidad educativa planificado por parte de la asociación para su construcción.</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6733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84A51CB-4CD7-4852-9D18-C2F9894F2046}"/>
              </a:ext>
            </a:extLst>
          </p:cNvPr>
          <p:cNvSpPr/>
          <p:nvPr/>
        </p:nvSpPr>
        <p:spPr>
          <a:xfrm>
            <a:off x="-17751" y="29527"/>
            <a:ext cx="2441172" cy="507831"/>
          </a:xfrm>
          <a:prstGeom prst="rect">
            <a:avLst/>
          </a:prstGeom>
        </p:spPr>
        <p:txBody>
          <a:bodyPr wrap="square">
            <a:spAutoFit/>
          </a:bodyPr>
          <a:lstStyle/>
          <a:p>
            <a:r>
              <a:rPr lang="es-ES" sz="900" b="1" dirty="0"/>
              <a:t>A) FACTIBILIDAD DE SERVICIOS</a:t>
            </a:r>
          </a:p>
          <a:p>
            <a:endParaRPr lang="es-ES" sz="900" b="1" dirty="0"/>
          </a:p>
          <a:p>
            <a:endParaRPr lang="es-ES" sz="900" dirty="0"/>
          </a:p>
        </p:txBody>
      </p:sp>
      <p:pic>
        <p:nvPicPr>
          <p:cNvPr id="8" name="Imagen 7">
            <a:extLst>
              <a:ext uri="{FF2B5EF4-FFF2-40B4-BE49-F238E27FC236}">
                <a16:creationId xmlns:a16="http://schemas.microsoft.com/office/drawing/2014/main" id="{ED798E24-C2F4-4EC3-BBA7-4937123810C7}"/>
              </a:ext>
            </a:extLst>
          </p:cNvPr>
          <p:cNvPicPr>
            <a:picLocks noChangeAspect="1"/>
          </p:cNvPicPr>
          <p:nvPr/>
        </p:nvPicPr>
        <p:blipFill rotWithShape="1">
          <a:blip r:embed="rId2"/>
          <a:srcRect l="34766" t="12778" r="35234" b="10417"/>
          <a:stretch/>
        </p:blipFill>
        <p:spPr>
          <a:xfrm>
            <a:off x="3486150" y="0"/>
            <a:ext cx="4762156" cy="6858000"/>
          </a:xfrm>
          <a:prstGeom prst="rect">
            <a:avLst/>
          </a:prstGeom>
        </p:spPr>
      </p:pic>
    </p:spTree>
    <p:extLst>
      <p:ext uri="{BB962C8B-B14F-4D97-AF65-F5344CB8AC3E}">
        <p14:creationId xmlns:p14="http://schemas.microsoft.com/office/powerpoint/2010/main" val="2999574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84A51CB-4CD7-4852-9D18-C2F9894F2046}"/>
              </a:ext>
            </a:extLst>
          </p:cNvPr>
          <p:cNvSpPr/>
          <p:nvPr/>
        </p:nvSpPr>
        <p:spPr>
          <a:xfrm>
            <a:off x="-17751" y="29527"/>
            <a:ext cx="2441172" cy="507831"/>
          </a:xfrm>
          <a:prstGeom prst="rect">
            <a:avLst/>
          </a:prstGeom>
        </p:spPr>
        <p:txBody>
          <a:bodyPr wrap="square">
            <a:spAutoFit/>
          </a:bodyPr>
          <a:lstStyle/>
          <a:p>
            <a:r>
              <a:rPr lang="es-ES" sz="900" b="1" dirty="0"/>
              <a:t>A) FACTIBILIDAD DE SERVICIOS</a:t>
            </a:r>
          </a:p>
          <a:p>
            <a:endParaRPr lang="es-ES" sz="900" b="1" dirty="0"/>
          </a:p>
          <a:p>
            <a:endParaRPr lang="es-ES" sz="900" dirty="0"/>
          </a:p>
        </p:txBody>
      </p:sp>
      <p:pic>
        <p:nvPicPr>
          <p:cNvPr id="5" name="Imagen 4">
            <a:extLst>
              <a:ext uri="{FF2B5EF4-FFF2-40B4-BE49-F238E27FC236}">
                <a16:creationId xmlns:a16="http://schemas.microsoft.com/office/drawing/2014/main" id="{394276B0-19E8-4E3D-B09C-F3BC80E8A580}"/>
              </a:ext>
            </a:extLst>
          </p:cNvPr>
          <p:cNvPicPr>
            <a:picLocks noChangeAspect="1"/>
          </p:cNvPicPr>
          <p:nvPr/>
        </p:nvPicPr>
        <p:blipFill rotWithShape="1">
          <a:blip r:embed="rId2"/>
          <a:srcRect l="37031" t="12222" r="37891" b="24444"/>
          <a:stretch/>
        </p:blipFill>
        <p:spPr>
          <a:xfrm>
            <a:off x="1202835" y="238125"/>
            <a:ext cx="4492416" cy="6381750"/>
          </a:xfrm>
          <a:prstGeom prst="rect">
            <a:avLst/>
          </a:prstGeom>
        </p:spPr>
      </p:pic>
      <p:pic>
        <p:nvPicPr>
          <p:cNvPr id="6" name="Imagen 5">
            <a:extLst>
              <a:ext uri="{FF2B5EF4-FFF2-40B4-BE49-F238E27FC236}">
                <a16:creationId xmlns:a16="http://schemas.microsoft.com/office/drawing/2014/main" id="{EFD8EFF9-DF1E-4E2A-97A6-DAB4F8AB481D}"/>
              </a:ext>
            </a:extLst>
          </p:cNvPr>
          <p:cNvPicPr>
            <a:picLocks noChangeAspect="1"/>
          </p:cNvPicPr>
          <p:nvPr/>
        </p:nvPicPr>
        <p:blipFill rotWithShape="1">
          <a:blip r:embed="rId3"/>
          <a:srcRect l="37473" t="31390" r="38281" b="5277"/>
          <a:stretch/>
        </p:blipFill>
        <p:spPr>
          <a:xfrm>
            <a:off x="6315075" y="233361"/>
            <a:ext cx="4427718" cy="6505575"/>
          </a:xfrm>
          <a:prstGeom prst="rect">
            <a:avLst/>
          </a:prstGeom>
        </p:spPr>
      </p:pic>
    </p:spTree>
    <p:extLst>
      <p:ext uri="{BB962C8B-B14F-4D97-AF65-F5344CB8AC3E}">
        <p14:creationId xmlns:p14="http://schemas.microsoft.com/office/powerpoint/2010/main" val="487003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E258BB3-19AA-4998-B182-013275E94D8C}"/>
              </a:ext>
            </a:extLst>
          </p:cNvPr>
          <p:cNvPicPr>
            <a:picLocks noChangeAspect="1"/>
          </p:cNvPicPr>
          <p:nvPr/>
        </p:nvPicPr>
        <p:blipFill rotWithShape="1">
          <a:blip r:embed="rId2"/>
          <a:srcRect l="37188" t="23056" r="38047" b="13889"/>
          <a:stretch/>
        </p:blipFill>
        <p:spPr>
          <a:xfrm>
            <a:off x="1085850" y="107299"/>
            <a:ext cx="4638675" cy="6643402"/>
          </a:xfrm>
          <a:prstGeom prst="rect">
            <a:avLst/>
          </a:prstGeom>
        </p:spPr>
      </p:pic>
      <p:pic>
        <p:nvPicPr>
          <p:cNvPr id="4" name="Imagen 3">
            <a:extLst>
              <a:ext uri="{FF2B5EF4-FFF2-40B4-BE49-F238E27FC236}">
                <a16:creationId xmlns:a16="http://schemas.microsoft.com/office/drawing/2014/main" id="{598A1EDE-3BF2-4CE0-AFAA-CF894D482A46}"/>
              </a:ext>
            </a:extLst>
          </p:cNvPr>
          <p:cNvPicPr>
            <a:picLocks noChangeAspect="1"/>
          </p:cNvPicPr>
          <p:nvPr/>
        </p:nvPicPr>
        <p:blipFill rotWithShape="1">
          <a:blip r:embed="rId3"/>
          <a:srcRect l="34688" t="14445" r="35234" b="8750"/>
          <a:stretch/>
        </p:blipFill>
        <p:spPr>
          <a:xfrm>
            <a:off x="6467477" y="0"/>
            <a:ext cx="4774557" cy="6858000"/>
          </a:xfrm>
          <a:prstGeom prst="rect">
            <a:avLst/>
          </a:prstGeom>
        </p:spPr>
      </p:pic>
    </p:spTree>
    <p:extLst>
      <p:ext uri="{BB962C8B-B14F-4D97-AF65-F5344CB8AC3E}">
        <p14:creationId xmlns:p14="http://schemas.microsoft.com/office/powerpoint/2010/main" val="1998705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7026EE-1BE5-4252-B3FD-B9E3577F1DB5}"/>
              </a:ext>
            </a:extLst>
          </p:cNvPr>
          <p:cNvPicPr>
            <a:picLocks noChangeAspect="1"/>
          </p:cNvPicPr>
          <p:nvPr/>
        </p:nvPicPr>
        <p:blipFill rotWithShape="1">
          <a:blip r:embed="rId2"/>
          <a:srcRect l="37656" t="22083" r="38828" b="15555"/>
          <a:stretch/>
        </p:blipFill>
        <p:spPr>
          <a:xfrm>
            <a:off x="1095375" y="175278"/>
            <a:ext cx="4362450" cy="6507444"/>
          </a:xfrm>
          <a:prstGeom prst="rect">
            <a:avLst/>
          </a:prstGeom>
        </p:spPr>
      </p:pic>
      <p:pic>
        <p:nvPicPr>
          <p:cNvPr id="3" name="Imagen 2">
            <a:extLst>
              <a:ext uri="{FF2B5EF4-FFF2-40B4-BE49-F238E27FC236}">
                <a16:creationId xmlns:a16="http://schemas.microsoft.com/office/drawing/2014/main" id="{418E8122-CB5C-45B3-81ED-2C7A84605269}"/>
              </a:ext>
            </a:extLst>
          </p:cNvPr>
          <p:cNvPicPr>
            <a:picLocks noChangeAspect="1"/>
          </p:cNvPicPr>
          <p:nvPr/>
        </p:nvPicPr>
        <p:blipFill rotWithShape="1">
          <a:blip r:embed="rId3"/>
          <a:srcRect l="37734" t="22917" r="38438" b="14583"/>
          <a:stretch/>
        </p:blipFill>
        <p:spPr>
          <a:xfrm>
            <a:off x="5924550" y="175278"/>
            <a:ext cx="4362450" cy="6436403"/>
          </a:xfrm>
          <a:prstGeom prst="rect">
            <a:avLst/>
          </a:prstGeom>
        </p:spPr>
      </p:pic>
    </p:spTree>
    <p:extLst>
      <p:ext uri="{BB962C8B-B14F-4D97-AF65-F5344CB8AC3E}">
        <p14:creationId xmlns:p14="http://schemas.microsoft.com/office/powerpoint/2010/main" val="941470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E145E8-FA14-4807-BA31-92001FF0F9ED}"/>
              </a:ext>
            </a:extLst>
          </p:cNvPr>
          <p:cNvPicPr>
            <a:picLocks noChangeAspect="1"/>
          </p:cNvPicPr>
          <p:nvPr/>
        </p:nvPicPr>
        <p:blipFill rotWithShape="1">
          <a:blip r:embed="rId2"/>
          <a:srcRect l="37578" t="23610" r="38203" b="14029"/>
          <a:stretch/>
        </p:blipFill>
        <p:spPr>
          <a:xfrm>
            <a:off x="5905499" y="107299"/>
            <a:ext cx="4638675" cy="6718597"/>
          </a:xfrm>
          <a:prstGeom prst="rect">
            <a:avLst/>
          </a:prstGeom>
        </p:spPr>
      </p:pic>
      <p:pic>
        <p:nvPicPr>
          <p:cNvPr id="2" name="Imagen 1">
            <a:extLst>
              <a:ext uri="{FF2B5EF4-FFF2-40B4-BE49-F238E27FC236}">
                <a16:creationId xmlns:a16="http://schemas.microsoft.com/office/drawing/2014/main" id="{8AD685F5-D806-4739-A6E4-C9D637E80EA5}"/>
              </a:ext>
            </a:extLst>
          </p:cNvPr>
          <p:cNvPicPr>
            <a:picLocks noChangeAspect="1"/>
          </p:cNvPicPr>
          <p:nvPr/>
        </p:nvPicPr>
        <p:blipFill rotWithShape="1">
          <a:blip r:embed="rId3"/>
          <a:srcRect l="37578" t="15556" r="38125" b="23750"/>
          <a:stretch/>
        </p:blipFill>
        <p:spPr>
          <a:xfrm>
            <a:off x="895349" y="107299"/>
            <a:ext cx="4810126" cy="6758923"/>
          </a:xfrm>
          <a:prstGeom prst="rect">
            <a:avLst/>
          </a:prstGeom>
        </p:spPr>
      </p:pic>
    </p:spTree>
    <p:extLst>
      <p:ext uri="{BB962C8B-B14F-4D97-AF65-F5344CB8AC3E}">
        <p14:creationId xmlns:p14="http://schemas.microsoft.com/office/powerpoint/2010/main" val="721223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2CCAFB4-2F29-474B-9A53-0ECF3B73B04A}"/>
              </a:ext>
            </a:extLst>
          </p:cNvPr>
          <p:cNvPicPr>
            <a:picLocks noChangeAspect="1"/>
          </p:cNvPicPr>
          <p:nvPr/>
        </p:nvPicPr>
        <p:blipFill rotWithShape="1">
          <a:blip r:embed="rId2"/>
          <a:srcRect l="34610" t="11667" r="34687" b="15555"/>
          <a:stretch/>
        </p:blipFill>
        <p:spPr>
          <a:xfrm>
            <a:off x="3505199" y="0"/>
            <a:ext cx="5143500" cy="6858000"/>
          </a:xfrm>
          <a:prstGeom prst="rect">
            <a:avLst/>
          </a:prstGeom>
        </p:spPr>
      </p:pic>
    </p:spTree>
    <p:extLst>
      <p:ext uri="{BB962C8B-B14F-4D97-AF65-F5344CB8AC3E}">
        <p14:creationId xmlns:p14="http://schemas.microsoft.com/office/powerpoint/2010/main" val="3418098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1CA818F-BE23-434E-99E5-6D6D4923F68D}"/>
              </a:ext>
            </a:extLst>
          </p:cNvPr>
          <p:cNvPicPr>
            <a:picLocks noChangeAspect="1"/>
          </p:cNvPicPr>
          <p:nvPr/>
        </p:nvPicPr>
        <p:blipFill rotWithShape="1">
          <a:blip r:embed="rId2"/>
          <a:srcRect l="34844" t="14166" r="34766" b="9445"/>
          <a:stretch/>
        </p:blipFill>
        <p:spPr>
          <a:xfrm>
            <a:off x="590549" y="104775"/>
            <a:ext cx="4776372" cy="6753225"/>
          </a:xfrm>
          <a:prstGeom prst="rect">
            <a:avLst/>
          </a:prstGeom>
        </p:spPr>
      </p:pic>
      <p:pic>
        <p:nvPicPr>
          <p:cNvPr id="4" name="Imagen 3">
            <a:extLst>
              <a:ext uri="{FF2B5EF4-FFF2-40B4-BE49-F238E27FC236}">
                <a16:creationId xmlns:a16="http://schemas.microsoft.com/office/drawing/2014/main" id="{31DC2D6D-6CF9-4B37-B214-EA3CD074E586}"/>
              </a:ext>
            </a:extLst>
          </p:cNvPr>
          <p:cNvPicPr>
            <a:picLocks noChangeAspect="1"/>
          </p:cNvPicPr>
          <p:nvPr/>
        </p:nvPicPr>
        <p:blipFill rotWithShape="1">
          <a:blip r:embed="rId3"/>
          <a:srcRect l="34921" t="10695" r="34923" b="11389"/>
          <a:stretch/>
        </p:blipFill>
        <p:spPr>
          <a:xfrm>
            <a:off x="6019800" y="104775"/>
            <a:ext cx="4482760" cy="6515101"/>
          </a:xfrm>
          <a:prstGeom prst="rect">
            <a:avLst/>
          </a:prstGeom>
        </p:spPr>
      </p:pic>
    </p:spTree>
    <p:extLst>
      <p:ext uri="{BB962C8B-B14F-4D97-AF65-F5344CB8AC3E}">
        <p14:creationId xmlns:p14="http://schemas.microsoft.com/office/powerpoint/2010/main" val="334999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4687</TotalTime>
  <Words>298</Words>
  <Application>Microsoft Office PowerPoint</Application>
  <PresentationFormat>Panorámica</PresentationFormat>
  <Paragraphs>27</Paragraphs>
  <Slides>25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Calibri</vt:lpstr>
      <vt:lpstr>Calibri Light</vt:lpstr>
      <vt:lpstr>Tema de Office</vt:lpstr>
      <vt:lpstr>7. VIALIDAD TECNICA Y LEGAL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8. VIALIDAD ECONOMICA Y FINANCIERA  </vt:lpstr>
      <vt:lpstr>Presentación de PowerPoint</vt:lpstr>
      <vt:lpstr>9. APORTES URBANOS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Inmobiliaria ISV</dc:creator>
  <cp:lastModifiedBy>Inmoamigo</cp:lastModifiedBy>
  <cp:revision>214</cp:revision>
  <cp:lastPrinted>2019-06-07T19:08:37Z</cp:lastPrinted>
  <dcterms:created xsi:type="dcterms:W3CDTF">2019-01-16T17:55:11Z</dcterms:created>
  <dcterms:modified xsi:type="dcterms:W3CDTF">2020-01-21T02:39:46Z</dcterms:modified>
</cp:coreProperties>
</file>