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56" r:id="rId3"/>
    <p:sldId id="268" r:id="rId4"/>
    <p:sldId id="271" r:id="rId5"/>
    <p:sldId id="277" r:id="rId6"/>
    <p:sldId id="281" r:id="rId7"/>
    <p:sldId id="283" r:id="rId8"/>
    <p:sldId id="265" r:id="rId9"/>
    <p:sldId id="282" r:id="rId10"/>
    <p:sldId id="272" r:id="rId11"/>
    <p:sldId id="260" r:id="rId12"/>
    <p:sldId id="262" r:id="rId13"/>
    <p:sldId id="263" r:id="rId14"/>
    <p:sldId id="261"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EEC"/>
    <a:srgbClr val="FF7C80"/>
    <a:srgbClr val="FEF6F0"/>
    <a:srgbClr val="FFABAB"/>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6366" autoAdjust="0"/>
  </p:normalViewPr>
  <p:slideViewPr>
    <p:cSldViewPr snapToGrid="0">
      <p:cViewPr varScale="1">
        <p:scale>
          <a:sx n="110" d="100"/>
          <a:sy n="110" d="100"/>
        </p:scale>
        <p:origin x="5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F70A3F03-0842-4B5D-AAC4-DF13163A63D1}" type="datetimeFigureOut">
              <a:rPr lang="es-ES" smtClean="0"/>
              <a:t>22/01/2020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325706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22/01/2020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01068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22/01/2020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25248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22/01/2020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73653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70A3F03-0842-4B5D-AAC4-DF13163A63D1}" type="datetimeFigureOut">
              <a:rPr lang="es-ES" smtClean="0"/>
              <a:t>22/01/2020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83777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F70A3F03-0842-4B5D-AAC4-DF13163A63D1}" type="datetimeFigureOut">
              <a:rPr lang="es-ES" smtClean="0"/>
              <a:t>22/01/2020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5310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F70A3F03-0842-4B5D-AAC4-DF13163A63D1}" type="datetimeFigureOut">
              <a:rPr lang="es-ES" smtClean="0"/>
              <a:t>22/01/2020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52458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F70A3F03-0842-4B5D-AAC4-DF13163A63D1}" type="datetimeFigureOut">
              <a:rPr lang="es-ES" smtClean="0"/>
              <a:t>22/01/2020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48255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70A3F03-0842-4B5D-AAC4-DF13163A63D1}" type="datetimeFigureOut">
              <a:rPr lang="es-ES" smtClean="0"/>
              <a:t>22/01/2020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94019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70A3F03-0842-4B5D-AAC4-DF13163A63D1}" type="datetimeFigureOut">
              <a:rPr lang="es-ES" smtClean="0"/>
              <a:t>22/01/2020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123552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70A3F03-0842-4B5D-AAC4-DF13163A63D1}" type="datetimeFigureOut">
              <a:rPr lang="es-ES" smtClean="0"/>
              <a:t>22/01/2020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56348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A3F03-0842-4B5D-AAC4-DF13163A63D1}" type="datetimeFigureOut">
              <a:rPr lang="es-ES" smtClean="0"/>
              <a:t>22/01/2020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FC431-1ED7-47ED-9330-61D8DB0CF2ED}" type="slidenum">
              <a:rPr lang="es-ES" smtClean="0"/>
              <a:t>‹Nº›</a:t>
            </a:fld>
            <a:endParaRPr lang="es-ES"/>
          </a:p>
        </p:txBody>
      </p:sp>
    </p:spTree>
    <p:extLst>
      <p:ext uri="{BB962C8B-B14F-4D97-AF65-F5344CB8AC3E}">
        <p14:creationId xmlns:p14="http://schemas.microsoft.com/office/powerpoint/2010/main" val="300076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1.jpe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3.jpeg"/><Relationship Id="rId5" Type="http://schemas.openxmlformats.org/officeDocument/2006/relationships/image" Target="../media/image9.png"/><Relationship Id="rId15" Type="http://schemas.openxmlformats.org/officeDocument/2006/relationships/image" Target="../media/image17.jpeg"/><Relationship Id="rId10" Type="http://schemas.openxmlformats.org/officeDocument/2006/relationships/image" Target="../media/image6.png"/><Relationship Id="rId19"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S" sz="2000" dirty="0">
                <a:solidFill>
                  <a:schemeClr val="accent1">
                    <a:lumMod val="75000"/>
                  </a:schemeClr>
                </a:solidFill>
              </a:rPr>
              <a:t>3. UBICACIÓN GEOGRÁFICA Y CONTEXTO GENERAL DE LA IMPLANTACION DEL PROYECTO</a:t>
            </a:r>
          </a:p>
        </p:txBody>
      </p:sp>
    </p:spTree>
    <p:extLst>
      <p:ext uri="{BB962C8B-B14F-4D97-AF65-F5344CB8AC3E}">
        <p14:creationId xmlns:p14="http://schemas.microsoft.com/office/powerpoint/2010/main" val="114503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S" dirty="0">
                <a:solidFill>
                  <a:schemeClr val="accent1">
                    <a:lumMod val="75000"/>
                  </a:schemeClr>
                </a:solidFill>
              </a:rPr>
              <a:t>5. PROPUESTA EN EL AMBITO DE MOVILIDAD </a:t>
            </a:r>
          </a:p>
        </p:txBody>
      </p:sp>
    </p:spTree>
    <p:extLst>
      <p:ext uri="{BB962C8B-B14F-4D97-AF65-F5344CB8AC3E}">
        <p14:creationId xmlns:p14="http://schemas.microsoft.com/office/powerpoint/2010/main" val="151711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96C8B9C-086C-47FE-9A81-E59FC681FF4D}"/>
              </a:ext>
            </a:extLst>
          </p:cNvPr>
          <p:cNvSpPr>
            <a:spLocks noGrp="1"/>
          </p:cNvSpPr>
          <p:nvPr>
            <p:ph type="title"/>
          </p:nvPr>
        </p:nvSpPr>
        <p:spPr>
          <a:xfrm>
            <a:off x="9785205" y="58619"/>
            <a:ext cx="2370465" cy="2195661"/>
          </a:xfrm>
        </p:spPr>
        <p:txBody>
          <a:bodyPr>
            <a:noAutofit/>
          </a:bodyPr>
          <a:lstStyle/>
          <a:p>
            <a:pPr algn="just"/>
            <a:r>
              <a:rPr lang="es-ES" sz="800" b="1" dirty="0"/>
              <a:t>a) DESCRIPCIÓN GENERAL DEL TRÁFICO (SITUACIÓN ACTUAL)</a:t>
            </a:r>
            <a:br>
              <a:rPr lang="es-ES" sz="700" dirty="0"/>
            </a:br>
            <a:br>
              <a:rPr lang="es-ES" sz="900" dirty="0"/>
            </a:br>
            <a:r>
              <a:rPr lang="es-ES" sz="900" dirty="0"/>
              <a:t>No existen vías de rápida velocidad dentro de un radio de 800m, La Av. Pedro Vicente Maldonado más cercana es la que cuenta con un tráfico elevado. Y la Av. Simón Bolívar es una constante de flujo vehicular moderado.</a:t>
            </a:r>
            <a:br>
              <a:rPr lang="es-ES" sz="900" dirty="0"/>
            </a:br>
            <a:br>
              <a:rPr lang="es-ES" sz="900" dirty="0"/>
            </a:br>
            <a:r>
              <a:rPr lang="es-ES" sz="900" dirty="0"/>
              <a:t>Las vías locales señaladas dentro del radio no se congestionan durante las 24 horas, llegando a un nivel bajo de congestión en horas pico.</a:t>
            </a:r>
            <a:br>
              <a:rPr lang="es-ES" sz="900" dirty="0"/>
            </a:br>
            <a:r>
              <a:rPr lang="es-ES" sz="900" dirty="0"/>
              <a:t> </a:t>
            </a:r>
            <a:br>
              <a:rPr lang="es-ES" sz="900" dirty="0"/>
            </a:br>
            <a:r>
              <a:rPr lang="es-ES" sz="900" dirty="0"/>
              <a:t>Existen intersecciones donde hay conflictos de paso vehicular debido a vías en mal estado o incompletas. Existen otras vías donde el vehículo no transita por falta de culminación de obras o interrupciones en las calzadas </a:t>
            </a:r>
            <a:endParaRPr lang="es-ES" sz="2000" dirty="0"/>
          </a:p>
        </p:txBody>
      </p:sp>
      <p:sp>
        <p:nvSpPr>
          <p:cNvPr id="9" name="CuadroTexto 8"/>
          <p:cNvSpPr txBox="1"/>
          <p:nvPr/>
        </p:nvSpPr>
        <p:spPr>
          <a:xfrm>
            <a:off x="9792821" y="3023889"/>
            <a:ext cx="2377070" cy="3293209"/>
          </a:xfrm>
          <a:prstGeom prst="rect">
            <a:avLst/>
          </a:prstGeom>
          <a:noFill/>
        </p:spPr>
        <p:txBody>
          <a:bodyPr wrap="square" rtlCol="0">
            <a:spAutoFit/>
          </a:bodyPr>
          <a:lstStyle/>
          <a:p>
            <a:pPr algn="just"/>
            <a:r>
              <a:rPr lang="es-419" sz="800" dirty="0">
                <a:latin typeface="+mj-lt"/>
              </a:rPr>
              <a:t>Av. Pedro Vicente Maldonado</a:t>
            </a:r>
          </a:p>
          <a:p>
            <a:pPr algn="just"/>
            <a:endParaRPr lang="es-419" sz="800" dirty="0">
              <a:latin typeface="+mj-lt"/>
            </a:endParaRPr>
          </a:p>
          <a:p>
            <a:pPr marL="171450" indent="-171450" algn="just">
              <a:buFontTx/>
              <a:buChar char="-"/>
            </a:pPr>
            <a:r>
              <a:rPr lang="es-419" sz="800" dirty="0">
                <a:latin typeface="+mj-lt"/>
              </a:rPr>
              <a:t>Vía de alta velocidad</a:t>
            </a:r>
          </a:p>
          <a:p>
            <a:pPr marL="171450" indent="-171450" algn="just">
              <a:buFontTx/>
              <a:buChar char="-"/>
            </a:pPr>
            <a:r>
              <a:rPr lang="es-419" sz="800" dirty="0">
                <a:latin typeface="+mj-lt"/>
              </a:rPr>
              <a:t>Alta congestión vehicular</a:t>
            </a:r>
          </a:p>
          <a:p>
            <a:pPr marL="171450" indent="-171450" algn="just">
              <a:buFontTx/>
              <a:buChar char="-"/>
            </a:pPr>
            <a:endParaRPr lang="es-419" sz="800" dirty="0">
              <a:latin typeface="+mj-lt"/>
            </a:endParaRPr>
          </a:p>
          <a:p>
            <a:pPr algn="just"/>
            <a:r>
              <a:rPr lang="es-419" sz="800" dirty="0">
                <a:latin typeface="+mj-lt"/>
              </a:rPr>
              <a:t>Av. Simón Bolívar</a:t>
            </a:r>
          </a:p>
          <a:p>
            <a:pPr algn="just"/>
            <a:endParaRPr lang="es-419" sz="800" dirty="0">
              <a:latin typeface="+mj-lt"/>
            </a:endParaRPr>
          </a:p>
          <a:p>
            <a:pPr marL="171450" indent="-171450" algn="just">
              <a:buFontTx/>
              <a:buChar char="-"/>
            </a:pPr>
            <a:r>
              <a:rPr lang="es-419" sz="800" dirty="0">
                <a:latin typeface="+mj-lt"/>
              </a:rPr>
              <a:t>Vía de alta velocidad</a:t>
            </a:r>
          </a:p>
          <a:p>
            <a:pPr marL="171450" indent="-171450" algn="just">
              <a:buFontTx/>
              <a:buChar char="-"/>
            </a:pPr>
            <a:r>
              <a:rPr lang="es-419" sz="800" dirty="0">
                <a:latin typeface="+mj-lt"/>
              </a:rPr>
              <a:t>Media congestión vehicular en horas pico</a:t>
            </a:r>
          </a:p>
          <a:p>
            <a:pPr algn="just"/>
            <a:endParaRPr lang="es-419" sz="800" dirty="0">
              <a:latin typeface="+mj-lt"/>
            </a:endParaRPr>
          </a:p>
          <a:p>
            <a:pPr algn="just"/>
            <a:r>
              <a:rPr lang="es-ES" sz="800" dirty="0">
                <a:latin typeface="+mj-lt"/>
              </a:rPr>
              <a:t>Av. </a:t>
            </a:r>
            <a:r>
              <a:rPr lang="es-ES" sz="800" dirty="0" err="1">
                <a:latin typeface="+mj-lt"/>
              </a:rPr>
              <a:t>Turubamba</a:t>
            </a:r>
            <a:endParaRPr lang="es-ES" sz="800" dirty="0">
              <a:latin typeface="+mj-lt"/>
            </a:endParaRPr>
          </a:p>
          <a:p>
            <a:pPr algn="just"/>
            <a:endParaRPr lang="es-ES" sz="800" dirty="0">
              <a:latin typeface="+mj-lt"/>
            </a:endParaRPr>
          </a:p>
          <a:p>
            <a:pPr marL="171450" indent="-171450" algn="just">
              <a:buFontTx/>
              <a:buChar char="-"/>
            </a:pPr>
            <a:r>
              <a:rPr lang="es-ES" sz="800" dirty="0">
                <a:latin typeface="+mj-lt"/>
              </a:rPr>
              <a:t>Vía de media velocidad </a:t>
            </a:r>
          </a:p>
          <a:p>
            <a:pPr marL="171450" indent="-171450" algn="just">
              <a:buFontTx/>
              <a:buChar char="-"/>
            </a:pPr>
            <a:r>
              <a:rPr lang="es-ES" sz="800" dirty="0">
                <a:latin typeface="+mj-lt"/>
              </a:rPr>
              <a:t>Inconclusa</a:t>
            </a:r>
          </a:p>
          <a:p>
            <a:pPr marL="171450" indent="-171450" algn="just">
              <a:buFontTx/>
              <a:buChar char="-"/>
            </a:pPr>
            <a:r>
              <a:rPr lang="es-ES" sz="800" dirty="0">
                <a:latin typeface="+mj-lt"/>
              </a:rPr>
              <a:t>Trafico de flujo normal</a:t>
            </a:r>
          </a:p>
          <a:p>
            <a:pPr algn="just"/>
            <a:endParaRPr lang="es-ES" sz="800" dirty="0">
              <a:latin typeface="+mj-lt"/>
            </a:endParaRPr>
          </a:p>
          <a:p>
            <a:pPr algn="just"/>
            <a:r>
              <a:rPr lang="es-ES" sz="800" dirty="0">
                <a:latin typeface="+mj-lt"/>
              </a:rPr>
              <a:t>Vía colectoras y locales</a:t>
            </a:r>
          </a:p>
          <a:p>
            <a:pPr algn="just"/>
            <a:endParaRPr lang="es-ES" sz="800" dirty="0">
              <a:latin typeface="+mj-lt"/>
            </a:endParaRPr>
          </a:p>
          <a:p>
            <a:pPr marL="171450" indent="-171450" algn="just">
              <a:buFontTx/>
              <a:buChar char="-"/>
            </a:pPr>
            <a:r>
              <a:rPr lang="es-ES" sz="800" dirty="0">
                <a:latin typeface="+mj-lt"/>
              </a:rPr>
              <a:t>No alcanzan un punto de flujo lento o trafico elevado por ser zonas limítrofes de la ciudad</a:t>
            </a:r>
          </a:p>
          <a:p>
            <a:pPr algn="just"/>
            <a:endParaRPr lang="es-ES" sz="800" dirty="0">
              <a:latin typeface="+mj-lt"/>
            </a:endParaRPr>
          </a:p>
          <a:p>
            <a:pPr algn="just"/>
            <a:r>
              <a:rPr lang="es-ES" sz="800" dirty="0">
                <a:latin typeface="+mj-lt"/>
              </a:rPr>
              <a:t>Existen puntos de congestión y caos vehicular leve en intersecciones de la calle transversal 3 con Av. </a:t>
            </a:r>
            <a:r>
              <a:rPr lang="es-ES" sz="800" dirty="0" err="1">
                <a:latin typeface="+mj-lt"/>
              </a:rPr>
              <a:t>Turubamba</a:t>
            </a:r>
            <a:r>
              <a:rPr lang="es-ES" sz="800" dirty="0">
                <a:latin typeface="+mj-lt"/>
              </a:rPr>
              <a:t> y con la Av. Simón Bolívar e ingreso a ciudad jardín. Otro punto de congestión y caos vehicular cerca al terminal sur de la </a:t>
            </a:r>
            <a:r>
              <a:rPr lang="es-ES" sz="800" dirty="0" err="1">
                <a:latin typeface="+mj-lt"/>
              </a:rPr>
              <a:t>ecovia</a:t>
            </a:r>
            <a:r>
              <a:rPr lang="es-ES" sz="800" dirty="0">
                <a:latin typeface="+mj-lt"/>
              </a:rPr>
              <a:t>.</a:t>
            </a:r>
            <a:endParaRPr lang="es-419" sz="800" dirty="0">
              <a:latin typeface="+mj-lt"/>
            </a:endParaRPr>
          </a:p>
        </p:txBody>
      </p:sp>
      <p:pic>
        <p:nvPicPr>
          <p:cNvPr id="25" name="Imagen 24"/>
          <p:cNvPicPr>
            <a:picLocks noChangeAspect="1"/>
          </p:cNvPicPr>
          <p:nvPr/>
        </p:nvPicPr>
        <p:blipFill rotWithShape="1">
          <a:blip r:embed="rId2">
            <a:extLst>
              <a:ext uri="{28A0092B-C50C-407E-A947-70E740481C1C}">
                <a14:useLocalDpi xmlns:a14="http://schemas.microsoft.com/office/drawing/2010/main" val="0"/>
              </a:ext>
            </a:extLst>
          </a:blip>
          <a:srcRect l="15472" t="18721" r="36426" b="31332"/>
          <a:stretch/>
        </p:blipFill>
        <p:spPr>
          <a:xfrm>
            <a:off x="-9119" y="6346"/>
            <a:ext cx="9760898" cy="6851294"/>
          </a:xfrm>
          <a:prstGeom prst="rect">
            <a:avLst/>
          </a:prstGeom>
          <a:ln w="9525">
            <a:solidFill>
              <a:schemeClr val="tx1"/>
            </a:solidFill>
          </a:ln>
        </p:spPr>
      </p:pic>
      <p:sp>
        <p:nvSpPr>
          <p:cNvPr id="21" name="Elipse 20"/>
          <p:cNvSpPr/>
          <p:nvPr/>
        </p:nvSpPr>
        <p:spPr>
          <a:xfrm flipV="1">
            <a:off x="11856987" y="2442593"/>
            <a:ext cx="239991" cy="239991"/>
          </a:xfrm>
          <a:prstGeom prst="ellips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p:cNvSpPr txBox="1"/>
          <p:nvPr/>
        </p:nvSpPr>
        <p:spPr>
          <a:xfrm>
            <a:off x="10648051" y="2538616"/>
            <a:ext cx="1264981" cy="215444"/>
          </a:xfrm>
          <a:prstGeom prst="rect">
            <a:avLst/>
          </a:prstGeom>
          <a:noFill/>
        </p:spPr>
        <p:txBody>
          <a:bodyPr wrap="square" rtlCol="0">
            <a:spAutoFit/>
          </a:bodyPr>
          <a:lstStyle/>
          <a:p>
            <a:r>
              <a:rPr lang="es-419" sz="800" dirty="0">
                <a:latin typeface="BankGothic Md BT" panose="020B0807020203060204" pitchFamily="34" charset="0"/>
              </a:rPr>
              <a:t>radio 800 metros</a:t>
            </a:r>
            <a:endParaRPr lang="es-ES" sz="800" dirty="0">
              <a:latin typeface="BankGothic Md BT" panose="020B0807020203060204" pitchFamily="34" charset="0"/>
            </a:endParaRPr>
          </a:p>
        </p:txBody>
      </p:sp>
      <p:sp>
        <p:nvSpPr>
          <p:cNvPr id="15" name="Elipse 14"/>
          <p:cNvSpPr/>
          <p:nvPr/>
        </p:nvSpPr>
        <p:spPr>
          <a:xfrm>
            <a:off x="1825319" y="732327"/>
            <a:ext cx="5879122" cy="5879121"/>
          </a:xfrm>
          <a:prstGeom prst="ellipse">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Forma libre 35"/>
          <p:cNvSpPr/>
          <p:nvPr/>
        </p:nvSpPr>
        <p:spPr>
          <a:xfrm>
            <a:off x="3952729" y="3884084"/>
            <a:ext cx="1802461" cy="983191"/>
          </a:xfrm>
          <a:custGeom>
            <a:avLst/>
            <a:gdLst>
              <a:gd name="connsiteX0" fmla="*/ 0 w 1524000"/>
              <a:gd name="connsiteY0" fmla="*/ 304800 h 847725"/>
              <a:gd name="connsiteX1" fmla="*/ 1123950 w 1524000"/>
              <a:gd name="connsiteY1" fmla="*/ 400050 h 847725"/>
              <a:gd name="connsiteX2" fmla="*/ 1181100 w 1524000"/>
              <a:gd name="connsiteY2" fmla="*/ 0 h 847725"/>
              <a:gd name="connsiteX3" fmla="*/ 1524000 w 1524000"/>
              <a:gd name="connsiteY3" fmla="*/ 19050 h 847725"/>
              <a:gd name="connsiteX4" fmla="*/ 1352550 w 1524000"/>
              <a:gd name="connsiteY4" fmla="*/ 847725 h 847725"/>
              <a:gd name="connsiteX5" fmla="*/ 9525 w 1524000"/>
              <a:gd name="connsiteY5" fmla="*/ 723900 h 847725"/>
              <a:gd name="connsiteX6" fmla="*/ 0 w 1524000"/>
              <a:gd name="connsiteY6" fmla="*/ 304800 h 847725"/>
              <a:gd name="connsiteX0" fmla="*/ 39662 w 1563662"/>
              <a:gd name="connsiteY0" fmla="*/ 304800 h 847725"/>
              <a:gd name="connsiteX1" fmla="*/ 1163612 w 1563662"/>
              <a:gd name="connsiteY1" fmla="*/ 400050 h 847725"/>
              <a:gd name="connsiteX2" fmla="*/ 1220762 w 1563662"/>
              <a:gd name="connsiteY2" fmla="*/ 0 h 847725"/>
              <a:gd name="connsiteX3" fmla="*/ 1563662 w 1563662"/>
              <a:gd name="connsiteY3" fmla="*/ 19050 h 847725"/>
              <a:gd name="connsiteX4" fmla="*/ 1392212 w 1563662"/>
              <a:gd name="connsiteY4" fmla="*/ 847725 h 847725"/>
              <a:gd name="connsiteX5" fmla="*/ 0 w 1563662"/>
              <a:gd name="connsiteY5" fmla="*/ 720723 h 847725"/>
              <a:gd name="connsiteX6" fmla="*/ 39662 w 1563662"/>
              <a:gd name="connsiteY6" fmla="*/ 304800 h 847725"/>
              <a:gd name="connsiteX0" fmla="*/ 39662 w 1563662"/>
              <a:gd name="connsiteY0" fmla="*/ 304800 h 852933"/>
              <a:gd name="connsiteX1" fmla="*/ 1163612 w 1563662"/>
              <a:gd name="connsiteY1" fmla="*/ 400050 h 852933"/>
              <a:gd name="connsiteX2" fmla="*/ 1220762 w 1563662"/>
              <a:gd name="connsiteY2" fmla="*/ 0 h 852933"/>
              <a:gd name="connsiteX3" fmla="*/ 1563662 w 1563662"/>
              <a:gd name="connsiteY3" fmla="*/ 19050 h 852933"/>
              <a:gd name="connsiteX4" fmla="*/ 1421377 w 1563662"/>
              <a:gd name="connsiteY4" fmla="*/ 852933 h 852933"/>
              <a:gd name="connsiteX5" fmla="*/ 0 w 1563662"/>
              <a:gd name="connsiteY5" fmla="*/ 720723 h 852933"/>
              <a:gd name="connsiteX6" fmla="*/ 39662 w 1563662"/>
              <a:gd name="connsiteY6" fmla="*/ 304800 h 8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662" h="852933">
                <a:moveTo>
                  <a:pt x="39662" y="304800"/>
                </a:moveTo>
                <a:lnTo>
                  <a:pt x="1163612" y="400050"/>
                </a:lnTo>
                <a:lnTo>
                  <a:pt x="1220762" y="0"/>
                </a:lnTo>
                <a:lnTo>
                  <a:pt x="1563662" y="19050"/>
                </a:lnTo>
                <a:lnTo>
                  <a:pt x="1421377" y="852933"/>
                </a:lnTo>
                <a:lnTo>
                  <a:pt x="0" y="720723"/>
                </a:lnTo>
                <a:lnTo>
                  <a:pt x="39662" y="304800"/>
                </a:lnTo>
                <a:close/>
              </a:path>
            </a:pathLst>
          </a:custGeom>
          <a:solidFill>
            <a:schemeClr val="accent1">
              <a:alpha val="9000"/>
            </a:schemeClr>
          </a:solidFill>
          <a:ln w="3175">
            <a:solidFill>
              <a:schemeClr val="accent1">
                <a:shade val="50000"/>
                <a:alpha val="7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0" name="Conector recto 39"/>
          <p:cNvCxnSpPr>
            <a:stCxn id="43" idx="0"/>
          </p:cNvCxnSpPr>
          <p:nvPr/>
        </p:nvCxnSpPr>
        <p:spPr>
          <a:xfrm flipH="1" flipV="1">
            <a:off x="342231" y="2579926"/>
            <a:ext cx="395267" cy="216056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2" name="Forma libre 41"/>
          <p:cNvSpPr/>
          <p:nvPr/>
        </p:nvSpPr>
        <p:spPr>
          <a:xfrm>
            <a:off x="221453" y="37321"/>
            <a:ext cx="120776" cy="2540186"/>
          </a:xfrm>
          <a:custGeom>
            <a:avLst/>
            <a:gdLst>
              <a:gd name="connsiteX0" fmla="*/ 104775 w 104775"/>
              <a:gd name="connsiteY0" fmla="*/ 2628900 h 2628900"/>
              <a:gd name="connsiteX1" fmla="*/ 0 w 104775"/>
              <a:gd name="connsiteY1" fmla="*/ 1495425 h 2628900"/>
              <a:gd name="connsiteX2" fmla="*/ 76200 w 104775"/>
              <a:gd name="connsiteY2" fmla="*/ 0 h 2628900"/>
              <a:gd name="connsiteX0" fmla="*/ 104775 w 104775"/>
              <a:gd name="connsiteY0" fmla="*/ 2203649 h 2203649"/>
              <a:gd name="connsiteX1" fmla="*/ 0 w 104775"/>
              <a:gd name="connsiteY1" fmla="*/ 1070174 h 2203649"/>
              <a:gd name="connsiteX2" fmla="*/ 51667 w 104775"/>
              <a:gd name="connsiteY2" fmla="*/ 0 h 2203649"/>
            </a:gdLst>
            <a:ahLst/>
            <a:cxnLst>
              <a:cxn ang="0">
                <a:pos x="connsiteX0" y="connsiteY0"/>
              </a:cxn>
              <a:cxn ang="0">
                <a:pos x="connsiteX1" y="connsiteY1"/>
              </a:cxn>
              <a:cxn ang="0">
                <a:pos x="connsiteX2" y="connsiteY2"/>
              </a:cxn>
            </a:cxnLst>
            <a:rect l="l" t="t" r="r" b="b"/>
            <a:pathLst>
              <a:path w="104775" h="2203649">
                <a:moveTo>
                  <a:pt x="104775" y="2203649"/>
                </a:moveTo>
                <a:lnTo>
                  <a:pt x="0" y="1070174"/>
                </a:lnTo>
                <a:cubicBezTo>
                  <a:pt x="25400" y="571699"/>
                  <a:pt x="26267" y="498475"/>
                  <a:pt x="51667" y="0"/>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43" name="Forma libre 42"/>
          <p:cNvSpPr/>
          <p:nvPr/>
        </p:nvSpPr>
        <p:spPr>
          <a:xfrm>
            <a:off x="662412" y="4740494"/>
            <a:ext cx="129984" cy="2038009"/>
          </a:xfrm>
          <a:custGeom>
            <a:avLst/>
            <a:gdLst>
              <a:gd name="connsiteX0" fmla="*/ 171450 w 219075"/>
              <a:gd name="connsiteY0" fmla="*/ 0 h 2324100"/>
              <a:gd name="connsiteX1" fmla="*/ 219075 w 219075"/>
              <a:gd name="connsiteY1" fmla="*/ 619125 h 2324100"/>
              <a:gd name="connsiteX2" fmla="*/ 200025 w 219075"/>
              <a:gd name="connsiteY2" fmla="*/ 1381125 h 2324100"/>
              <a:gd name="connsiteX3" fmla="*/ 0 w 219075"/>
              <a:gd name="connsiteY3" fmla="*/ 2324100 h 2324100"/>
              <a:gd name="connsiteX0" fmla="*/ 81493 w 129118"/>
              <a:gd name="connsiteY0" fmla="*/ 0 h 1882494"/>
              <a:gd name="connsiteX1" fmla="*/ 129118 w 129118"/>
              <a:gd name="connsiteY1" fmla="*/ 619125 h 1882494"/>
              <a:gd name="connsiteX2" fmla="*/ 110068 w 129118"/>
              <a:gd name="connsiteY2" fmla="*/ 1381125 h 1882494"/>
              <a:gd name="connsiteX3" fmla="*/ 0 w 129118"/>
              <a:gd name="connsiteY3" fmla="*/ 1882494 h 1882494"/>
              <a:gd name="connsiteX0" fmla="*/ 65138 w 112763"/>
              <a:gd name="connsiteY0" fmla="*/ 0 h 1768003"/>
              <a:gd name="connsiteX1" fmla="*/ 112763 w 112763"/>
              <a:gd name="connsiteY1" fmla="*/ 619125 h 1768003"/>
              <a:gd name="connsiteX2" fmla="*/ 93713 w 112763"/>
              <a:gd name="connsiteY2" fmla="*/ 1381125 h 1768003"/>
              <a:gd name="connsiteX3" fmla="*/ 0 w 112763"/>
              <a:gd name="connsiteY3" fmla="*/ 1768003 h 1768003"/>
            </a:gdLst>
            <a:ahLst/>
            <a:cxnLst>
              <a:cxn ang="0">
                <a:pos x="connsiteX0" y="connsiteY0"/>
              </a:cxn>
              <a:cxn ang="0">
                <a:pos x="connsiteX1" y="connsiteY1"/>
              </a:cxn>
              <a:cxn ang="0">
                <a:pos x="connsiteX2" y="connsiteY2"/>
              </a:cxn>
              <a:cxn ang="0">
                <a:pos x="connsiteX3" y="connsiteY3"/>
              </a:cxn>
            </a:cxnLst>
            <a:rect l="l" t="t" r="r" b="b"/>
            <a:pathLst>
              <a:path w="112763" h="1768003">
                <a:moveTo>
                  <a:pt x="65138" y="0"/>
                </a:moveTo>
                <a:lnTo>
                  <a:pt x="112763" y="619125"/>
                </a:lnTo>
                <a:lnTo>
                  <a:pt x="93713" y="1381125"/>
                </a:lnTo>
                <a:cubicBezTo>
                  <a:pt x="27038" y="1695450"/>
                  <a:pt x="66675" y="1453678"/>
                  <a:pt x="0" y="1768003"/>
                </a:cubicBez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45" name="Forma libre 44"/>
          <p:cNvSpPr/>
          <p:nvPr/>
        </p:nvSpPr>
        <p:spPr>
          <a:xfrm>
            <a:off x="513400" y="3247266"/>
            <a:ext cx="1256182" cy="248168"/>
          </a:xfrm>
          <a:custGeom>
            <a:avLst/>
            <a:gdLst>
              <a:gd name="connsiteX0" fmla="*/ 0 w 990600"/>
              <a:gd name="connsiteY0" fmla="*/ 190500 h 190500"/>
              <a:gd name="connsiteX1" fmla="*/ 990600 w 990600"/>
              <a:gd name="connsiteY1" fmla="*/ 0 h 190500"/>
              <a:gd name="connsiteX0" fmla="*/ 0 w 1089757"/>
              <a:gd name="connsiteY0" fmla="*/ 215289 h 215289"/>
              <a:gd name="connsiteX1" fmla="*/ 1089757 w 1089757"/>
              <a:gd name="connsiteY1" fmla="*/ 0 h 215289"/>
            </a:gdLst>
            <a:ahLst/>
            <a:cxnLst>
              <a:cxn ang="0">
                <a:pos x="connsiteX0" y="connsiteY0"/>
              </a:cxn>
              <a:cxn ang="0">
                <a:pos x="connsiteX1" y="connsiteY1"/>
              </a:cxn>
            </a:cxnLst>
            <a:rect l="l" t="t" r="r" b="b"/>
            <a:pathLst>
              <a:path w="1089757" h="215289">
                <a:moveTo>
                  <a:pt x="0" y="215289"/>
                </a:moveTo>
                <a:lnTo>
                  <a:pt x="1089757"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46" name="Forma libre 45"/>
          <p:cNvSpPr/>
          <p:nvPr/>
        </p:nvSpPr>
        <p:spPr>
          <a:xfrm>
            <a:off x="3460447" y="3107440"/>
            <a:ext cx="366958" cy="417492"/>
          </a:xfrm>
          <a:custGeom>
            <a:avLst/>
            <a:gdLst>
              <a:gd name="connsiteX0" fmla="*/ 38100 w 323850"/>
              <a:gd name="connsiteY0" fmla="*/ 0 h 352425"/>
              <a:gd name="connsiteX1" fmla="*/ 209550 w 323850"/>
              <a:gd name="connsiteY1" fmla="*/ 9525 h 352425"/>
              <a:gd name="connsiteX2" fmla="*/ 323850 w 323850"/>
              <a:gd name="connsiteY2" fmla="*/ 76200 h 352425"/>
              <a:gd name="connsiteX3" fmla="*/ 314325 w 323850"/>
              <a:gd name="connsiteY3" fmla="*/ 228600 h 352425"/>
              <a:gd name="connsiteX4" fmla="*/ 228600 w 323850"/>
              <a:gd name="connsiteY4" fmla="*/ 352425 h 352425"/>
              <a:gd name="connsiteX5" fmla="*/ 0 w 323850"/>
              <a:gd name="connsiteY5" fmla="*/ 352425 h 352425"/>
              <a:gd name="connsiteX0" fmla="*/ 38100 w 318341"/>
              <a:gd name="connsiteY0" fmla="*/ 0 h 352425"/>
              <a:gd name="connsiteX1" fmla="*/ 209550 w 318341"/>
              <a:gd name="connsiteY1" fmla="*/ 9525 h 352425"/>
              <a:gd name="connsiteX2" fmla="*/ 318341 w 318341"/>
              <a:gd name="connsiteY2" fmla="*/ 54165 h 352425"/>
              <a:gd name="connsiteX3" fmla="*/ 314325 w 318341"/>
              <a:gd name="connsiteY3" fmla="*/ 228600 h 352425"/>
              <a:gd name="connsiteX4" fmla="*/ 228600 w 318341"/>
              <a:gd name="connsiteY4" fmla="*/ 352425 h 352425"/>
              <a:gd name="connsiteX5" fmla="*/ 0 w 318341"/>
              <a:gd name="connsiteY5" fmla="*/ 352425 h 352425"/>
              <a:gd name="connsiteX0" fmla="*/ 38100 w 318341"/>
              <a:gd name="connsiteY0" fmla="*/ 0 h 352425"/>
              <a:gd name="connsiteX1" fmla="*/ 209550 w 318341"/>
              <a:gd name="connsiteY1" fmla="*/ 9525 h 352425"/>
              <a:gd name="connsiteX2" fmla="*/ 318341 w 318341"/>
              <a:gd name="connsiteY2" fmla="*/ 43148 h 352425"/>
              <a:gd name="connsiteX3" fmla="*/ 314325 w 318341"/>
              <a:gd name="connsiteY3" fmla="*/ 228600 h 352425"/>
              <a:gd name="connsiteX4" fmla="*/ 228600 w 318341"/>
              <a:gd name="connsiteY4" fmla="*/ 352425 h 352425"/>
              <a:gd name="connsiteX5" fmla="*/ 0 w 318341"/>
              <a:gd name="connsiteY5" fmla="*/ 352425 h 352425"/>
              <a:gd name="connsiteX0" fmla="*/ 38100 w 318341"/>
              <a:gd name="connsiteY0" fmla="*/ 7001 h 359426"/>
              <a:gd name="connsiteX1" fmla="*/ 206795 w 318341"/>
              <a:gd name="connsiteY1" fmla="*/ 0 h 359426"/>
              <a:gd name="connsiteX2" fmla="*/ 318341 w 318341"/>
              <a:gd name="connsiteY2" fmla="*/ 50149 h 359426"/>
              <a:gd name="connsiteX3" fmla="*/ 314325 w 318341"/>
              <a:gd name="connsiteY3" fmla="*/ 235601 h 359426"/>
              <a:gd name="connsiteX4" fmla="*/ 228600 w 318341"/>
              <a:gd name="connsiteY4" fmla="*/ 359426 h 359426"/>
              <a:gd name="connsiteX5" fmla="*/ 0 w 318341"/>
              <a:gd name="connsiteY5" fmla="*/ 359426 h 359426"/>
              <a:gd name="connsiteX0" fmla="*/ 38100 w 325470"/>
              <a:gd name="connsiteY0" fmla="*/ 7001 h 359426"/>
              <a:gd name="connsiteX1" fmla="*/ 206795 w 325470"/>
              <a:gd name="connsiteY1" fmla="*/ 0 h 359426"/>
              <a:gd name="connsiteX2" fmla="*/ 318341 w 325470"/>
              <a:gd name="connsiteY2" fmla="*/ 50149 h 359426"/>
              <a:gd name="connsiteX3" fmla="*/ 325343 w 325470"/>
              <a:gd name="connsiteY3" fmla="*/ 254882 h 359426"/>
              <a:gd name="connsiteX4" fmla="*/ 228600 w 325470"/>
              <a:gd name="connsiteY4" fmla="*/ 359426 h 359426"/>
              <a:gd name="connsiteX5" fmla="*/ 0 w 325470"/>
              <a:gd name="connsiteY5" fmla="*/ 359426 h 359426"/>
              <a:gd name="connsiteX0" fmla="*/ 38100 w 325470"/>
              <a:gd name="connsiteY0" fmla="*/ 7001 h 362180"/>
              <a:gd name="connsiteX1" fmla="*/ 206795 w 325470"/>
              <a:gd name="connsiteY1" fmla="*/ 0 h 362180"/>
              <a:gd name="connsiteX2" fmla="*/ 318341 w 325470"/>
              <a:gd name="connsiteY2" fmla="*/ 50149 h 362180"/>
              <a:gd name="connsiteX3" fmla="*/ 325343 w 325470"/>
              <a:gd name="connsiteY3" fmla="*/ 254882 h 362180"/>
              <a:gd name="connsiteX4" fmla="*/ 190039 w 325470"/>
              <a:gd name="connsiteY4" fmla="*/ 362180 h 362180"/>
              <a:gd name="connsiteX5" fmla="*/ 0 w 325470"/>
              <a:gd name="connsiteY5" fmla="*/ 359426 h 362180"/>
              <a:gd name="connsiteX0" fmla="*/ 38100 w 325470"/>
              <a:gd name="connsiteY0" fmla="*/ 7001 h 362180"/>
              <a:gd name="connsiteX1" fmla="*/ 206795 w 325470"/>
              <a:gd name="connsiteY1" fmla="*/ 0 h 362180"/>
              <a:gd name="connsiteX2" fmla="*/ 318341 w 325470"/>
              <a:gd name="connsiteY2" fmla="*/ 50149 h 362180"/>
              <a:gd name="connsiteX3" fmla="*/ 325343 w 325470"/>
              <a:gd name="connsiteY3" fmla="*/ 254882 h 362180"/>
              <a:gd name="connsiteX4" fmla="*/ 190039 w 325470"/>
              <a:gd name="connsiteY4" fmla="*/ 362180 h 362180"/>
              <a:gd name="connsiteX5" fmla="*/ 0 w 325470"/>
              <a:gd name="connsiteY5" fmla="*/ 359426 h 362180"/>
              <a:gd name="connsiteX0" fmla="*/ 38100 w 318341"/>
              <a:gd name="connsiteY0" fmla="*/ 7001 h 362180"/>
              <a:gd name="connsiteX1" fmla="*/ 206795 w 318341"/>
              <a:gd name="connsiteY1" fmla="*/ 0 h 362180"/>
              <a:gd name="connsiteX2" fmla="*/ 318341 w 318341"/>
              <a:gd name="connsiteY2" fmla="*/ 50149 h 362180"/>
              <a:gd name="connsiteX3" fmla="*/ 314326 w 318341"/>
              <a:gd name="connsiteY3" fmla="*/ 254882 h 362180"/>
              <a:gd name="connsiteX4" fmla="*/ 190039 w 318341"/>
              <a:gd name="connsiteY4" fmla="*/ 362180 h 362180"/>
              <a:gd name="connsiteX5" fmla="*/ 0 w 318341"/>
              <a:gd name="connsiteY5" fmla="*/ 359426 h 36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41" h="362180">
                <a:moveTo>
                  <a:pt x="38100" y="7001"/>
                </a:moveTo>
                <a:lnTo>
                  <a:pt x="206795" y="0"/>
                </a:lnTo>
                <a:lnTo>
                  <a:pt x="318341" y="50149"/>
                </a:lnTo>
                <a:cubicBezTo>
                  <a:pt x="317002" y="108294"/>
                  <a:pt x="315665" y="196737"/>
                  <a:pt x="314326" y="254882"/>
                </a:cubicBezTo>
                <a:lnTo>
                  <a:pt x="190039" y="362180"/>
                </a:lnTo>
                <a:lnTo>
                  <a:pt x="0" y="359426"/>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47" name="Forma libre 46"/>
          <p:cNvSpPr/>
          <p:nvPr/>
        </p:nvSpPr>
        <p:spPr>
          <a:xfrm>
            <a:off x="3824227" y="3383651"/>
            <a:ext cx="293393" cy="8070"/>
          </a:xfrm>
          <a:custGeom>
            <a:avLst/>
            <a:gdLst>
              <a:gd name="connsiteX0" fmla="*/ 0 w 361950"/>
              <a:gd name="connsiteY0" fmla="*/ 9525 h 9525"/>
              <a:gd name="connsiteX1" fmla="*/ 361950 w 361950"/>
              <a:gd name="connsiteY1" fmla="*/ 0 h 9525"/>
              <a:gd name="connsiteX0" fmla="*/ 0 w 7032"/>
              <a:gd name="connsiteY0" fmla="*/ 0 h 7350"/>
              <a:gd name="connsiteX1" fmla="*/ 7032 w 7032"/>
              <a:gd name="connsiteY1" fmla="*/ 7350 h 7350"/>
            </a:gdLst>
            <a:ahLst/>
            <a:cxnLst>
              <a:cxn ang="0">
                <a:pos x="connsiteX0" y="connsiteY0"/>
              </a:cxn>
              <a:cxn ang="0">
                <a:pos x="connsiteX1" y="connsiteY1"/>
              </a:cxn>
            </a:cxnLst>
            <a:rect l="l" t="t" r="r" b="b"/>
            <a:pathLst>
              <a:path w="7032" h="7350">
                <a:moveTo>
                  <a:pt x="0" y="0"/>
                </a:moveTo>
                <a:lnTo>
                  <a:pt x="7032" y="735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50" name="Forma libre 49"/>
          <p:cNvSpPr/>
          <p:nvPr/>
        </p:nvSpPr>
        <p:spPr>
          <a:xfrm>
            <a:off x="4105275" y="3392036"/>
            <a:ext cx="1685925" cy="0"/>
          </a:xfrm>
          <a:custGeom>
            <a:avLst/>
            <a:gdLst>
              <a:gd name="connsiteX0" fmla="*/ 0 w 1685925"/>
              <a:gd name="connsiteY0" fmla="*/ 0 h 0"/>
              <a:gd name="connsiteX1" fmla="*/ 1685925 w 1685925"/>
              <a:gd name="connsiteY1" fmla="*/ 0 h 0"/>
            </a:gdLst>
            <a:ahLst/>
            <a:cxnLst>
              <a:cxn ang="0">
                <a:pos x="connsiteX0" y="connsiteY0"/>
              </a:cxn>
              <a:cxn ang="0">
                <a:pos x="connsiteX1" y="connsiteY1"/>
              </a:cxn>
            </a:cxnLst>
            <a:rect l="l" t="t" r="r" b="b"/>
            <a:pathLst>
              <a:path w="1685925">
                <a:moveTo>
                  <a:pt x="0" y="0"/>
                </a:moveTo>
                <a:lnTo>
                  <a:pt x="1685925"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52" name="Forma libre 51"/>
          <p:cNvSpPr/>
          <p:nvPr/>
        </p:nvSpPr>
        <p:spPr>
          <a:xfrm>
            <a:off x="1800225" y="3105150"/>
            <a:ext cx="1704975" cy="9525"/>
          </a:xfrm>
          <a:custGeom>
            <a:avLst/>
            <a:gdLst>
              <a:gd name="connsiteX0" fmla="*/ 1704975 w 1704975"/>
              <a:gd name="connsiteY0" fmla="*/ 9525 h 9525"/>
              <a:gd name="connsiteX1" fmla="*/ 0 w 1704975"/>
              <a:gd name="connsiteY1" fmla="*/ 0 h 9525"/>
            </a:gdLst>
            <a:ahLst/>
            <a:cxnLst>
              <a:cxn ang="0">
                <a:pos x="connsiteX0" y="connsiteY0"/>
              </a:cxn>
              <a:cxn ang="0">
                <a:pos x="connsiteX1" y="connsiteY1"/>
              </a:cxn>
            </a:cxnLst>
            <a:rect l="l" t="t" r="r" b="b"/>
            <a:pathLst>
              <a:path w="1704975" h="9525">
                <a:moveTo>
                  <a:pt x="1704975" y="9525"/>
                </a:moveTo>
                <a:lnTo>
                  <a:pt x="0"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53" name="Forma libre 52"/>
          <p:cNvSpPr/>
          <p:nvPr/>
        </p:nvSpPr>
        <p:spPr>
          <a:xfrm>
            <a:off x="1743075" y="3514725"/>
            <a:ext cx="1685925" cy="9525"/>
          </a:xfrm>
          <a:custGeom>
            <a:avLst/>
            <a:gdLst>
              <a:gd name="connsiteX0" fmla="*/ 1685925 w 1685925"/>
              <a:gd name="connsiteY0" fmla="*/ 9525 h 9525"/>
              <a:gd name="connsiteX1" fmla="*/ 0 w 1685925"/>
              <a:gd name="connsiteY1" fmla="*/ 0 h 9525"/>
            </a:gdLst>
            <a:ahLst/>
            <a:cxnLst>
              <a:cxn ang="0">
                <a:pos x="connsiteX0" y="connsiteY0"/>
              </a:cxn>
              <a:cxn ang="0">
                <a:pos x="connsiteX1" y="connsiteY1"/>
              </a:cxn>
            </a:cxnLst>
            <a:rect l="l" t="t" r="r" b="b"/>
            <a:pathLst>
              <a:path w="1685925" h="9525">
                <a:moveTo>
                  <a:pt x="1685925" y="9525"/>
                </a:moveTo>
                <a:lnTo>
                  <a:pt x="0"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cxnSp>
        <p:nvCxnSpPr>
          <p:cNvPr id="55" name="Conector recto 54"/>
          <p:cNvCxnSpPr/>
          <p:nvPr/>
        </p:nvCxnSpPr>
        <p:spPr>
          <a:xfrm flipV="1">
            <a:off x="5353050" y="3391721"/>
            <a:ext cx="85725" cy="492363"/>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6" name="Conector recto 55"/>
          <p:cNvCxnSpPr/>
          <p:nvPr/>
        </p:nvCxnSpPr>
        <p:spPr>
          <a:xfrm flipV="1">
            <a:off x="4801202" y="3391722"/>
            <a:ext cx="140977" cy="91656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8" name="Conector recto 57"/>
          <p:cNvCxnSpPr/>
          <p:nvPr/>
        </p:nvCxnSpPr>
        <p:spPr>
          <a:xfrm flipV="1">
            <a:off x="4371529" y="3391722"/>
            <a:ext cx="66571" cy="91656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60" name="Conector recto 59"/>
          <p:cNvCxnSpPr/>
          <p:nvPr/>
        </p:nvCxnSpPr>
        <p:spPr>
          <a:xfrm flipV="1">
            <a:off x="4019084" y="3400425"/>
            <a:ext cx="48091" cy="907857"/>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63" name="CuadroTexto 62"/>
          <p:cNvSpPr txBox="1"/>
          <p:nvPr/>
        </p:nvSpPr>
        <p:spPr>
          <a:xfrm>
            <a:off x="10376972" y="6364780"/>
            <a:ext cx="1427177" cy="215444"/>
          </a:xfrm>
          <a:prstGeom prst="rect">
            <a:avLst/>
          </a:prstGeom>
          <a:noFill/>
        </p:spPr>
        <p:txBody>
          <a:bodyPr wrap="square" rtlCol="0">
            <a:spAutoFit/>
          </a:bodyPr>
          <a:lstStyle/>
          <a:p>
            <a:r>
              <a:rPr lang="es-419" sz="800" dirty="0">
                <a:latin typeface="BankGothic Md BT" panose="020B0807020203060204" pitchFamily="34" charset="0"/>
              </a:rPr>
              <a:t>Trafico flujo usual</a:t>
            </a:r>
            <a:endParaRPr lang="es-ES" sz="800" dirty="0">
              <a:latin typeface="BankGothic Md BT" panose="020B0807020203060204" pitchFamily="34" charset="0"/>
            </a:endParaRPr>
          </a:p>
        </p:txBody>
      </p:sp>
      <p:cxnSp>
        <p:nvCxnSpPr>
          <p:cNvPr id="65" name="Conector recto 64"/>
          <p:cNvCxnSpPr/>
          <p:nvPr/>
        </p:nvCxnSpPr>
        <p:spPr>
          <a:xfrm flipV="1">
            <a:off x="1571625" y="2577507"/>
            <a:ext cx="325342" cy="174047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73" name="Forma libre 72"/>
          <p:cNvSpPr/>
          <p:nvPr/>
        </p:nvSpPr>
        <p:spPr>
          <a:xfrm>
            <a:off x="3681413" y="238125"/>
            <a:ext cx="66675" cy="2867025"/>
          </a:xfrm>
          <a:custGeom>
            <a:avLst/>
            <a:gdLst>
              <a:gd name="connsiteX0" fmla="*/ 0 w 66675"/>
              <a:gd name="connsiteY0" fmla="*/ 2867025 h 2867025"/>
              <a:gd name="connsiteX1" fmla="*/ 28575 w 66675"/>
              <a:gd name="connsiteY1" fmla="*/ 1042988 h 2867025"/>
              <a:gd name="connsiteX2" fmla="*/ 66675 w 66675"/>
              <a:gd name="connsiteY2" fmla="*/ 995363 h 2867025"/>
              <a:gd name="connsiteX3" fmla="*/ 66675 w 66675"/>
              <a:gd name="connsiteY3" fmla="*/ 0 h 2867025"/>
            </a:gdLst>
            <a:ahLst/>
            <a:cxnLst>
              <a:cxn ang="0">
                <a:pos x="connsiteX0" y="connsiteY0"/>
              </a:cxn>
              <a:cxn ang="0">
                <a:pos x="connsiteX1" y="connsiteY1"/>
              </a:cxn>
              <a:cxn ang="0">
                <a:pos x="connsiteX2" y="connsiteY2"/>
              </a:cxn>
              <a:cxn ang="0">
                <a:pos x="connsiteX3" y="connsiteY3"/>
              </a:cxn>
            </a:cxnLst>
            <a:rect l="l" t="t" r="r" b="b"/>
            <a:pathLst>
              <a:path w="66675" h="2867025">
                <a:moveTo>
                  <a:pt x="0" y="2867025"/>
                </a:moveTo>
                <a:lnTo>
                  <a:pt x="28575" y="1042988"/>
                </a:lnTo>
                <a:lnTo>
                  <a:pt x="66675" y="995363"/>
                </a:lnTo>
                <a:lnTo>
                  <a:pt x="66675"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74" name="Forma libre 73"/>
          <p:cNvSpPr/>
          <p:nvPr/>
        </p:nvSpPr>
        <p:spPr>
          <a:xfrm>
            <a:off x="3790950" y="2557463"/>
            <a:ext cx="52388" cy="590550"/>
          </a:xfrm>
          <a:custGeom>
            <a:avLst/>
            <a:gdLst>
              <a:gd name="connsiteX0" fmla="*/ 0 w 52388"/>
              <a:gd name="connsiteY0" fmla="*/ 590550 h 590550"/>
              <a:gd name="connsiteX1" fmla="*/ 9525 w 52388"/>
              <a:gd name="connsiteY1" fmla="*/ 28575 h 590550"/>
              <a:gd name="connsiteX2" fmla="*/ 52388 w 52388"/>
              <a:gd name="connsiteY2" fmla="*/ 0 h 590550"/>
            </a:gdLst>
            <a:ahLst/>
            <a:cxnLst>
              <a:cxn ang="0">
                <a:pos x="connsiteX0" y="connsiteY0"/>
              </a:cxn>
              <a:cxn ang="0">
                <a:pos x="connsiteX1" y="connsiteY1"/>
              </a:cxn>
              <a:cxn ang="0">
                <a:pos x="connsiteX2" y="connsiteY2"/>
              </a:cxn>
            </a:cxnLst>
            <a:rect l="l" t="t" r="r" b="b"/>
            <a:pathLst>
              <a:path w="52388" h="590550">
                <a:moveTo>
                  <a:pt x="0" y="590550"/>
                </a:moveTo>
                <a:lnTo>
                  <a:pt x="9525" y="28575"/>
                </a:lnTo>
                <a:lnTo>
                  <a:pt x="52388"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76" name="Forma libre 75"/>
          <p:cNvSpPr/>
          <p:nvPr/>
        </p:nvSpPr>
        <p:spPr>
          <a:xfrm>
            <a:off x="3833813" y="461963"/>
            <a:ext cx="71437" cy="2100262"/>
          </a:xfrm>
          <a:custGeom>
            <a:avLst/>
            <a:gdLst>
              <a:gd name="connsiteX0" fmla="*/ 0 w 71437"/>
              <a:gd name="connsiteY0" fmla="*/ 2100262 h 2100262"/>
              <a:gd name="connsiteX1" fmla="*/ 28575 w 71437"/>
              <a:gd name="connsiteY1" fmla="*/ 852487 h 2100262"/>
              <a:gd name="connsiteX2" fmla="*/ 71437 w 71437"/>
              <a:gd name="connsiteY2" fmla="*/ 528637 h 2100262"/>
              <a:gd name="connsiteX3" fmla="*/ 14287 w 71437"/>
              <a:gd name="connsiteY3" fmla="*/ 257175 h 2100262"/>
              <a:gd name="connsiteX4" fmla="*/ 19050 w 71437"/>
              <a:gd name="connsiteY4" fmla="*/ 0 h 210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100262">
                <a:moveTo>
                  <a:pt x="0" y="2100262"/>
                </a:moveTo>
                <a:lnTo>
                  <a:pt x="28575" y="852487"/>
                </a:lnTo>
                <a:lnTo>
                  <a:pt x="71437" y="528637"/>
                </a:lnTo>
                <a:lnTo>
                  <a:pt x="14287" y="257175"/>
                </a:lnTo>
                <a:cubicBezTo>
                  <a:pt x="15875" y="171450"/>
                  <a:pt x="17462" y="85725"/>
                  <a:pt x="19050" y="0"/>
                </a:cubicBez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79" name="Forma libre 78"/>
          <p:cNvSpPr/>
          <p:nvPr/>
        </p:nvSpPr>
        <p:spPr>
          <a:xfrm>
            <a:off x="3829050" y="3167063"/>
            <a:ext cx="1728788" cy="233362"/>
          </a:xfrm>
          <a:custGeom>
            <a:avLst/>
            <a:gdLst>
              <a:gd name="connsiteX0" fmla="*/ 0 w 1728788"/>
              <a:gd name="connsiteY0" fmla="*/ 9525 h 233362"/>
              <a:gd name="connsiteX1" fmla="*/ 971550 w 1728788"/>
              <a:gd name="connsiteY1" fmla="*/ 0 h 233362"/>
              <a:gd name="connsiteX2" fmla="*/ 1143000 w 1728788"/>
              <a:gd name="connsiteY2" fmla="*/ 19050 h 233362"/>
              <a:gd name="connsiteX3" fmla="*/ 1728788 w 1728788"/>
              <a:gd name="connsiteY3" fmla="*/ 233362 h 233362"/>
            </a:gdLst>
            <a:ahLst/>
            <a:cxnLst>
              <a:cxn ang="0">
                <a:pos x="connsiteX0" y="connsiteY0"/>
              </a:cxn>
              <a:cxn ang="0">
                <a:pos x="connsiteX1" y="connsiteY1"/>
              </a:cxn>
              <a:cxn ang="0">
                <a:pos x="connsiteX2" y="connsiteY2"/>
              </a:cxn>
              <a:cxn ang="0">
                <a:pos x="connsiteX3" y="connsiteY3"/>
              </a:cxn>
            </a:cxnLst>
            <a:rect l="l" t="t" r="r" b="b"/>
            <a:pathLst>
              <a:path w="1728788" h="233362">
                <a:moveTo>
                  <a:pt x="0" y="9525"/>
                </a:moveTo>
                <a:lnTo>
                  <a:pt x="971550" y="0"/>
                </a:lnTo>
                <a:lnTo>
                  <a:pt x="1143000" y="19050"/>
                </a:lnTo>
                <a:lnTo>
                  <a:pt x="1728788" y="233362"/>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80" name="Forma libre 79"/>
          <p:cNvSpPr/>
          <p:nvPr/>
        </p:nvSpPr>
        <p:spPr>
          <a:xfrm>
            <a:off x="5434013" y="2462213"/>
            <a:ext cx="3233737" cy="1042987"/>
          </a:xfrm>
          <a:custGeom>
            <a:avLst/>
            <a:gdLst>
              <a:gd name="connsiteX0" fmla="*/ 0 w 3233737"/>
              <a:gd name="connsiteY0" fmla="*/ 933450 h 1042987"/>
              <a:gd name="connsiteX1" fmla="*/ 161925 w 3233737"/>
              <a:gd name="connsiteY1" fmla="*/ 119062 h 1042987"/>
              <a:gd name="connsiteX2" fmla="*/ 409575 w 3233737"/>
              <a:gd name="connsiteY2" fmla="*/ 242887 h 1042987"/>
              <a:gd name="connsiteX3" fmla="*/ 490537 w 3233737"/>
              <a:gd name="connsiteY3" fmla="*/ 195262 h 1042987"/>
              <a:gd name="connsiteX4" fmla="*/ 571500 w 3233737"/>
              <a:gd name="connsiteY4" fmla="*/ 4762 h 1042987"/>
              <a:gd name="connsiteX5" fmla="*/ 633412 w 3233737"/>
              <a:gd name="connsiteY5" fmla="*/ 0 h 1042987"/>
              <a:gd name="connsiteX6" fmla="*/ 647700 w 3233737"/>
              <a:gd name="connsiteY6" fmla="*/ 504825 h 1042987"/>
              <a:gd name="connsiteX7" fmla="*/ 666750 w 3233737"/>
              <a:gd name="connsiteY7" fmla="*/ 547687 h 1042987"/>
              <a:gd name="connsiteX8" fmla="*/ 909637 w 3233737"/>
              <a:gd name="connsiteY8" fmla="*/ 166687 h 1042987"/>
              <a:gd name="connsiteX9" fmla="*/ 966787 w 3233737"/>
              <a:gd name="connsiteY9" fmla="*/ 495300 h 1042987"/>
              <a:gd name="connsiteX10" fmla="*/ 1181100 w 3233737"/>
              <a:gd name="connsiteY10" fmla="*/ 857250 h 1042987"/>
              <a:gd name="connsiteX11" fmla="*/ 1328737 w 3233737"/>
              <a:gd name="connsiteY11" fmla="*/ 1042987 h 1042987"/>
              <a:gd name="connsiteX12" fmla="*/ 1619250 w 3233737"/>
              <a:gd name="connsiteY12" fmla="*/ 995362 h 1042987"/>
              <a:gd name="connsiteX13" fmla="*/ 1733550 w 3233737"/>
              <a:gd name="connsiteY13" fmla="*/ 857250 h 1042987"/>
              <a:gd name="connsiteX14" fmla="*/ 1895475 w 3233737"/>
              <a:gd name="connsiteY14" fmla="*/ 590550 h 1042987"/>
              <a:gd name="connsiteX15" fmla="*/ 2014537 w 3233737"/>
              <a:gd name="connsiteY15" fmla="*/ 542925 h 1042987"/>
              <a:gd name="connsiteX16" fmla="*/ 2109787 w 3233737"/>
              <a:gd name="connsiteY16" fmla="*/ 547687 h 1042987"/>
              <a:gd name="connsiteX17" fmla="*/ 2214562 w 3233737"/>
              <a:gd name="connsiteY17" fmla="*/ 566737 h 1042987"/>
              <a:gd name="connsiteX18" fmla="*/ 2333625 w 3233737"/>
              <a:gd name="connsiteY18" fmla="*/ 595312 h 1042987"/>
              <a:gd name="connsiteX19" fmla="*/ 2414587 w 3233737"/>
              <a:gd name="connsiteY19" fmla="*/ 533400 h 1042987"/>
              <a:gd name="connsiteX20" fmla="*/ 2519362 w 3233737"/>
              <a:gd name="connsiteY20" fmla="*/ 385762 h 1042987"/>
              <a:gd name="connsiteX21" fmla="*/ 2714625 w 3233737"/>
              <a:gd name="connsiteY21" fmla="*/ 119062 h 1042987"/>
              <a:gd name="connsiteX22" fmla="*/ 2757487 w 3233737"/>
              <a:gd name="connsiteY22" fmla="*/ 100012 h 1042987"/>
              <a:gd name="connsiteX23" fmla="*/ 2800350 w 3233737"/>
              <a:gd name="connsiteY23" fmla="*/ 104775 h 1042987"/>
              <a:gd name="connsiteX24" fmla="*/ 2852737 w 3233737"/>
              <a:gd name="connsiteY24" fmla="*/ 128587 h 1042987"/>
              <a:gd name="connsiteX25" fmla="*/ 2890837 w 3233737"/>
              <a:gd name="connsiteY25" fmla="*/ 161925 h 1042987"/>
              <a:gd name="connsiteX26" fmla="*/ 2876550 w 3233737"/>
              <a:gd name="connsiteY26" fmla="*/ 252412 h 1042987"/>
              <a:gd name="connsiteX27" fmla="*/ 2828925 w 3233737"/>
              <a:gd name="connsiteY27" fmla="*/ 566737 h 1042987"/>
              <a:gd name="connsiteX28" fmla="*/ 2847975 w 3233737"/>
              <a:gd name="connsiteY28" fmla="*/ 614362 h 1042987"/>
              <a:gd name="connsiteX29" fmla="*/ 3233737 w 3233737"/>
              <a:gd name="connsiteY29" fmla="*/ 842962 h 104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33737" h="1042987">
                <a:moveTo>
                  <a:pt x="0" y="933450"/>
                </a:moveTo>
                <a:lnTo>
                  <a:pt x="161925" y="119062"/>
                </a:lnTo>
                <a:lnTo>
                  <a:pt x="409575" y="242887"/>
                </a:lnTo>
                <a:lnTo>
                  <a:pt x="490537" y="195262"/>
                </a:lnTo>
                <a:lnTo>
                  <a:pt x="571500" y="4762"/>
                </a:lnTo>
                <a:lnTo>
                  <a:pt x="633412" y="0"/>
                </a:lnTo>
                <a:lnTo>
                  <a:pt x="647700" y="504825"/>
                </a:lnTo>
                <a:lnTo>
                  <a:pt x="666750" y="547687"/>
                </a:lnTo>
                <a:lnTo>
                  <a:pt x="909637" y="166687"/>
                </a:lnTo>
                <a:lnTo>
                  <a:pt x="966787" y="495300"/>
                </a:lnTo>
                <a:lnTo>
                  <a:pt x="1181100" y="857250"/>
                </a:lnTo>
                <a:lnTo>
                  <a:pt x="1328737" y="1042987"/>
                </a:lnTo>
                <a:lnTo>
                  <a:pt x="1619250" y="995362"/>
                </a:lnTo>
                <a:lnTo>
                  <a:pt x="1733550" y="857250"/>
                </a:lnTo>
                <a:lnTo>
                  <a:pt x="1895475" y="590550"/>
                </a:lnTo>
                <a:lnTo>
                  <a:pt x="2014537" y="542925"/>
                </a:lnTo>
                <a:lnTo>
                  <a:pt x="2109787" y="547687"/>
                </a:lnTo>
                <a:lnTo>
                  <a:pt x="2214562" y="566737"/>
                </a:lnTo>
                <a:lnTo>
                  <a:pt x="2333625" y="595312"/>
                </a:lnTo>
                <a:lnTo>
                  <a:pt x="2414587" y="533400"/>
                </a:lnTo>
                <a:lnTo>
                  <a:pt x="2519362" y="385762"/>
                </a:lnTo>
                <a:lnTo>
                  <a:pt x="2714625" y="119062"/>
                </a:lnTo>
                <a:lnTo>
                  <a:pt x="2757487" y="100012"/>
                </a:lnTo>
                <a:lnTo>
                  <a:pt x="2800350" y="104775"/>
                </a:lnTo>
                <a:lnTo>
                  <a:pt x="2852737" y="128587"/>
                </a:lnTo>
                <a:lnTo>
                  <a:pt x="2890837" y="161925"/>
                </a:lnTo>
                <a:lnTo>
                  <a:pt x="2876550" y="252412"/>
                </a:lnTo>
                <a:lnTo>
                  <a:pt x="2828925" y="566737"/>
                </a:lnTo>
                <a:lnTo>
                  <a:pt x="2847975" y="614362"/>
                </a:lnTo>
                <a:lnTo>
                  <a:pt x="3233737" y="842962"/>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81" name="Forma libre 80"/>
          <p:cNvSpPr/>
          <p:nvPr/>
        </p:nvSpPr>
        <p:spPr>
          <a:xfrm>
            <a:off x="8653463" y="3295650"/>
            <a:ext cx="357187" cy="376238"/>
          </a:xfrm>
          <a:custGeom>
            <a:avLst/>
            <a:gdLst>
              <a:gd name="connsiteX0" fmla="*/ 0 w 357187"/>
              <a:gd name="connsiteY0" fmla="*/ 0 h 376238"/>
              <a:gd name="connsiteX1" fmla="*/ 90487 w 357187"/>
              <a:gd name="connsiteY1" fmla="*/ 71438 h 376238"/>
              <a:gd name="connsiteX2" fmla="*/ 357187 w 357187"/>
              <a:gd name="connsiteY2" fmla="*/ 376238 h 376238"/>
            </a:gdLst>
            <a:ahLst/>
            <a:cxnLst>
              <a:cxn ang="0">
                <a:pos x="connsiteX0" y="connsiteY0"/>
              </a:cxn>
              <a:cxn ang="0">
                <a:pos x="connsiteX1" y="connsiteY1"/>
              </a:cxn>
              <a:cxn ang="0">
                <a:pos x="connsiteX2" y="connsiteY2"/>
              </a:cxn>
            </a:cxnLst>
            <a:rect l="l" t="t" r="r" b="b"/>
            <a:pathLst>
              <a:path w="357187" h="376238">
                <a:moveTo>
                  <a:pt x="0" y="0"/>
                </a:moveTo>
                <a:lnTo>
                  <a:pt x="90487" y="71438"/>
                </a:lnTo>
                <a:lnTo>
                  <a:pt x="357187" y="376238"/>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84" name="Forma libre 83"/>
          <p:cNvSpPr/>
          <p:nvPr/>
        </p:nvSpPr>
        <p:spPr>
          <a:xfrm>
            <a:off x="8239125" y="0"/>
            <a:ext cx="1419225" cy="6829425"/>
          </a:xfrm>
          <a:custGeom>
            <a:avLst/>
            <a:gdLst>
              <a:gd name="connsiteX0" fmla="*/ 180975 w 1419225"/>
              <a:gd name="connsiteY0" fmla="*/ 6829425 h 6829425"/>
              <a:gd name="connsiteX1" fmla="*/ 0 w 1419225"/>
              <a:gd name="connsiteY1" fmla="*/ 5676900 h 6829425"/>
              <a:gd name="connsiteX2" fmla="*/ 9525 w 1419225"/>
              <a:gd name="connsiteY2" fmla="*/ 5372100 h 6829425"/>
              <a:gd name="connsiteX3" fmla="*/ 66675 w 1419225"/>
              <a:gd name="connsiteY3" fmla="*/ 5162550 h 6829425"/>
              <a:gd name="connsiteX4" fmla="*/ 123825 w 1419225"/>
              <a:gd name="connsiteY4" fmla="*/ 5019675 h 6829425"/>
              <a:gd name="connsiteX5" fmla="*/ 762000 w 1419225"/>
              <a:gd name="connsiteY5" fmla="*/ 3905250 h 6829425"/>
              <a:gd name="connsiteX6" fmla="*/ 847725 w 1419225"/>
              <a:gd name="connsiteY6" fmla="*/ 3571875 h 6829425"/>
              <a:gd name="connsiteX7" fmla="*/ 1171575 w 1419225"/>
              <a:gd name="connsiteY7" fmla="*/ 2028825 h 6829425"/>
              <a:gd name="connsiteX8" fmla="*/ 1343025 w 1419225"/>
              <a:gd name="connsiteY8" fmla="*/ 990600 h 6829425"/>
              <a:gd name="connsiteX9" fmla="*/ 1419225 w 1419225"/>
              <a:gd name="connsiteY9" fmla="*/ 504825 h 6829425"/>
              <a:gd name="connsiteX10" fmla="*/ 1371600 w 1419225"/>
              <a:gd name="connsiteY10" fmla="*/ 0 h 682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225" h="6829425">
                <a:moveTo>
                  <a:pt x="180975" y="6829425"/>
                </a:moveTo>
                <a:lnTo>
                  <a:pt x="0" y="5676900"/>
                </a:lnTo>
                <a:lnTo>
                  <a:pt x="9525" y="5372100"/>
                </a:lnTo>
                <a:lnTo>
                  <a:pt x="66675" y="5162550"/>
                </a:lnTo>
                <a:lnTo>
                  <a:pt x="123825" y="5019675"/>
                </a:lnTo>
                <a:lnTo>
                  <a:pt x="762000" y="3905250"/>
                </a:lnTo>
                <a:lnTo>
                  <a:pt x="847725" y="3571875"/>
                </a:lnTo>
                <a:lnTo>
                  <a:pt x="1171575" y="2028825"/>
                </a:lnTo>
                <a:lnTo>
                  <a:pt x="1343025" y="990600"/>
                </a:lnTo>
                <a:lnTo>
                  <a:pt x="1419225" y="504825"/>
                </a:lnTo>
                <a:lnTo>
                  <a:pt x="1371600"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85" name="Elipse 84"/>
          <p:cNvSpPr/>
          <p:nvPr/>
        </p:nvSpPr>
        <p:spPr>
          <a:xfrm>
            <a:off x="150500" y="3266099"/>
            <a:ext cx="1003435" cy="969221"/>
          </a:xfrm>
          <a:prstGeom prst="ellipse">
            <a:avLst/>
          </a:prstGeom>
          <a:solidFill>
            <a:srgbClr val="D8BEEC">
              <a:alpha val="25000"/>
            </a:srgb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Forma libre 86"/>
          <p:cNvSpPr/>
          <p:nvPr/>
        </p:nvSpPr>
        <p:spPr>
          <a:xfrm>
            <a:off x="3848100" y="2305050"/>
            <a:ext cx="1762125" cy="276225"/>
          </a:xfrm>
          <a:custGeom>
            <a:avLst/>
            <a:gdLst>
              <a:gd name="connsiteX0" fmla="*/ 1762125 w 1762125"/>
              <a:gd name="connsiteY0" fmla="*/ 276225 h 276225"/>
              <a:gd name="connsiteX1" fmla="*/ 1038225 w 1762125"/>
              <a:gd name="connsiteY1" fmla="*/ 0 h 276225"/>
              <a:gd name="connsiteX2" fmla="*/ 619125 w 1762125"/>
              <a:gd name="connsiteY2" fmla="*/ 161925 h 276225"/>
              <a:gd name="connsiteX3" fmla="*/ 0 w 1762125"/>
              <a:gd name="connsiteY3" fmla="*/ 257175 h 276225"/>
            </a:gdLst>
            <a:ahLst/>
            <a:cxnLst>
              <a:cxn ang="0">
                <a:pos x="connsiteX0" y="connsiteY0"/>
              </a:cxn>
              <a:cxn ang="0">
                <a:pos x="connsiteX1" y="connsiteY1"/>
              </a:cxn>
              <a:cxn ang="0">
                <a:pos x="connsiteX2" y="connsiteY2"/>
              </a:cxn>
              <a:cxn ang="0">
                <a:pos x="connsiteX3" y="connsiteY3"/>
              </a:cxn>
            </a:cxnLst>
            <a:rect l="l" t="t" r="r" b="b"/>
            <a:pathLst>
              <a:path w="1762125" h="276225">
                <a:moveTo>
                  <a:pt x="1762125" y="276225"/>
                </a:moveTo>
                <a:lnTo>
                  <a:pt x="1038225" y="0"/>
                </a:lnTo>
                <a:lnTo>
                  <a:pt x="619125" y="161925"/>
                </a:lnTo>
                <a:lnTo>
                  <a:pt x="0" y="257175"/>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88" name="Forma libre 87"/>
          <p:cNvSpPr/>
          <p:nvPr/>
        </p:nvSpPr>
        <p:spPr>
          <a:xfrm>
            <a:off x="3543300" y="3495675"/>
            <a:ext cx="152400" cy="1181100"/>
          </a:xfrm>
          <a:custGeom>
            <a:avLst/>
            <a:gdLst>
              <a:gd name="connsiteX0" fmla="*/ 152400 w 152400"/>
              <a:gd name="connsiteY0" fmla="*/ 0 h 1181100"/>
              <a:gd name="connsiteX1" fmla="*/ 133350 w 152400"/>
              <a:gd name="connsiteY1" fmla="*/ 933450 h 1181100"/>
              <a:gd name="connsiteX2" fmla="*/ 0 w 152400"/>
              <a:gd name="connsiteY2" fmla="*/ 1181100 h 1181100"/>
            </a:gdLst>
            <a:ahLst/>
            <a:cxnLst>
              <a:cxn ang="0">
                <a:pos x="connsiteX0" y="connsiteY0"/>
              </a:cxn>
              <a:cxn ang="0">
                <a:pos x="connsiteX1" y="connsiteY1"/>
              </a:cxn>
              <a:cxn ang="0">
                <a:pos x="connsiteX2" y="connsiteY2"/>
              </a:cxn>
            </a:cxnLst>
            <a:rect l="l" t="t" r="r" b="b"/>
            <a:pathLst>
              <a:path w="152400" h="1181100">
                <a:moveTo>
                  <a:pt x="152400" y="0"/>
                </a:moveTo>
                <a:lnTo>
                  <a:pt x="133350" y="933450"/>
                </a:lnTo>
                <a:lnTo>
                  <a:pt x="0" y="118110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90" name="Elipse 89"/>
          <p:cNvSpPr/>
          <p:nvPr/>
        </p:nvSpPr>
        <p:spPr>
          <a:xfrm>
            <a:off x="3371383" y="3005739"/>
            <a:ext cx="654481" cy="632163"/>
          </a:xfrm>
          <a:prstGeom prst="ellipse">
            <a:avLst/>
          </a:prstGeom>
          <a:solidFill>
            <a:srgbClr val="D8BEEC">
              <a:alpha val="25000"/>
            </a:srgb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Elipse 90"/>
          <p:cNvSpPr/>
          <p:nvPr/>
        </p:nvSpPr>
        <p:spPr>
          <a:xfrm>
            <a:off x="8832056" y="3458354"/>
            <a:ext cx="443998" cy="428859"/>
          </a:xfrm>
          <a:prstGeom prst="ellipse">
            <a:avLst/>
          </a:prstGeom>
          <a:solidFill>
            <a:srgbClr val="D8BEEC">
              <a:alpha val="25000"/>
            </a:srgb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Forma libre 94"/>
          <p:cNvSpPr/>
          <p:nvPr/>
        </p:nvSpPr>
        <p:spPr>
          <a:xfrm>
            <a:off x="3371850" y="409575"/>
            <a:ext cx="962025" cy="95250"/>
          </a:xfrm>
          <a:custGeom>
            <a:avLst/>
            <a:gdLst>
              <a:gd name="connsiteX0" fmla="*/ 962025 w 962025"/>
              <a:gd name="connsiteY0" fmla="*/ 95250 h 95250"/>
              <a:gd name="connsiteX1" fmla="*/ 476250 w 962025"/>
              <a:gd name="connsiteY1" fmla="*/ 28575 h 95250"/>
              <a:gd name="connsiteX2" fmla="*/ 0 w 962025"/>
              <a:gd name="connsiteY2" fmla="*/ 0 h 95250"/>
            </a:gdLst>
            <a:ahLst/>
            <a:cxnLst>
              <a:cxn ang="0">
                <a:pos x="connsiteX0" y="connsiteY0"/>
              </a:cxn>
              <a:cxn ang="0">
                <a:pos x="connsiteX1" y="connsiteY1"/>
              </a:cxn>
              <a:cxn ang="0">
                <a:pos x="connsiteX2" y="connsiteY2"/>
              </a:cxn>
            </a:cxnLst>
            <a:rect l="l" t="t" r="r" b="b"/>
            <a:pathLst>
              <a:path w="962025" h="95250">
                <a:moveTo>
                  <a:pt x="962025" y="95250"/>
                </a:moveTo>
                <a:lnTo>
                  <a:pt x="476250" y="28575"/>
                </a:lnTo>
                <a:lnTo>
                  <a:pt x="0"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96" name="Forma libre 95"/>
          <p:cNvSpPr/>
          <p:nvPr/>
        </p:nvSpPr>
        <p:spPr>
          <a:xfrm>
            <a:off x="6057900" y="66675"/>
            <a:ext cx="3009900" cy="952500"/>
          </a:xfrm>
          <a:custGeom>
            <a:avLst/>
            <a:gdLst>
              <a:gd name="connsiteX0" fmla="*/ 0 w 3009900"/>
              <a:gd name="connsiteY0" fmla="*/ 762000 h 952500"/>
              <a:gd name="connsiteX1" fmla="*/ 171450 w 3009900"/>
              <a:gd name="connsiteY1" fmla="*/ 762000 h 952500"/>
              <a:gd name="connsiteX2" fmla="*/ 209550 w 3009900"/>
              <a:gd name="connsiteY2" fmla="*/ 561975 h 952500"/>
              <a:gd name="connsiteX3" fmla="*/ 285750 w 3009900"/>
              <a:gd name="connsiteY3" fmla="*/ 523875 h 952500"/>
              <a:gd name="connsiteX4" fmla="*/ 342900 w 3009900"/>
              <a:gd name="connsiteY4" fmla="*/ 638175 h 952500"/>
              <a:gd name="connsiteX5" fmla="*/ 485775 w 3009900"/>
              <a:gd name="connsiteY5" fmla="*/ 904875 h 952500"/>
              <a:gd name="connsiteX6" fmla="*/ 600075 w 3009900"/>
              <a:gd name="connsiteY6" fmla="*/ 952500 h 952500"/>
              <a:gd name="connsiteX7" fmla="*/ 685800 w 3009900"/>
              <a:gd name="connsiteY7" fmla="*/ 942975 h 952500"/>
              <a:gd name="connsiteX8" fmla="*/ 762000 w 3009900"/>
              <a:gd name="connsiteY8" fmla="*/ 923925 h 952500"/>
              <a:gd name="connsiteX9" fmla="*/ 838200 w 3009900"/>
              <a:gd name="connsiteY9" fmla="*/ 809625 h 952500"/>
              <a:gd name="connsiteX10" fmla="*/ 981075 w 3009900"/>
              <a:gd name="connsiteY10" fmla="*/ 333375 h 952500"/>
              <a:gd name="connsiteX11" fmla="*/ 1038225 w 3009900"/>
              <a:gd name="connsiteY11" fmla="*/ 285750 h 952500"/>
              <a:gd name="connsiteX12" fmla="*/ 1095375 w 3009900"/>
              <a:gd name="connsiteY12" fmla="*/ 352425 h 952500"/>
              <a:gd name="connsiteX13" fmla="*/ 1247775 w 3009900"/>
              <a:gd name="connsiteY13" fmla="*/ 771525 h 952500"/>
              <a:gd name="connsiteX14" fmla="*/ 1304925 w 3009900"/>
              <a:gd name="connsiteY14" fmla="*/ 857250 h 952500"/>
              <a:gd name="connsiteX15" fmla="*/ 1409700 w 3009900"/>
              <a:gd name="connsiteY15" fmla="*/ 904875 h 952500"/>
              <a:gd name="connsiteX16" fmla="*/ 1504950 w 3009900"/>
              <a:gd name="connsiteY16" fmla="*/ 885825 h 952500"/>
              <a:gd name="connsiteX17" fmla="*/ 1590675 w 3009900"/>
              <a:gd name="connsiteY17" fmla="*/ 838200 h 952500"/>
              <a:gd name="connsiteX18" fmla="*/ 1657350 w 3009900"/>
              <a:gd name="connsiteY18" fmla="*/ 676275 h 952500"/>
              <a:gd name="connsiteX19" fmla="*/ 1800225 w 3009900"/>
              <a:gd name="connsiteY19" fmla="*/ 200025 h 952500"/>
              <a:gd name="connsiteX20" fmla="*/ 1895475 w 3009900"/>
              <a:gd name="connsiteY20" fmla="*/ 66675 h 952500"/>
              <a:gd name="connsiteX21" fmla="*/ 2028825 w 3009900"/>
              <a:gd name="connsiteY21" fmla="*/ 28575 h 952500"/>
              <a:gd name="connsiteX22" fmla="*/ 2714625 w 3009900"/>
              <a:gd name="connsiteY22" fmla="*/ 9525 h 952500"/>
              <a:gd name="connsiteX23" fmla="*/ 3009900 w 3009900"/>
              <a:gd name="connsiteY23"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09900" h="952500">
                <a:moveTo>
                  <a:pt x="0" y="762000"/>
                </a:moveTo>
                <a:lnTo>
                  <a:pt x="171450" y="762000"/>
                </a:lnTo>
                <a:lnTo>
                  <a:pt x="209550" y="561975"/>
                </a:lnTo>
                <a:lnTo>
                  <a:pt x="285750" y="523875"/>
                </a:lnTo>
                <a:lnTo>
                  <a:pt x="342900" y="638175"/>
                </a:lnTo>
                <a:lnTo>
                  <a:pt x="485775" y="904875"/>
                </a:lnTo>
                <a:lnTo>
                  <a:pt x="600075" y="952500"/>
                </a:lnTo>
                <a:lnTo>
                  <a:pt x="685800" y="942975"/>
                </a:lnTo>
                <a:lnTo>
                  <a:pt x="762000" y="923925"/>
                </a:lnTo>
                <a:lnTo>
                  <a:pt x="838200" y="809625"/>
                </a:lnTo>
                <a:lnTo>
                  <a:pt x="981075" y="333375"/>
                </a:lnTo>
                <a:lnTo>
                  <a:pt x="1038225" y="285750"/>
                </a:lnTo>
                <a:lnTo>
                  <a:pt x="1095375" y="352425"/>
                </a:lnTo>
                <a:lnTo>
                  <a:pt x="1247775" y="771525"/>
                </a:lnTo>
                <a:lnTo>
                  <a:pt x="1304925" y="857250"/>
                </a:lnTo>
                <a:lnTo>
                  <a:pt x="1409700" y="904875"/>
                </a:lnTo>
                <a:lnTo>
                  <a:pt x="1504950" y="885825"/>
                </a:lnTo>
                <a:lnTo>
                  <a:pt x="1590675" y="838200"/>
                </a:lnTo>
                <a:lnTo>
                  <a:pt x="1657350" y="676275"/>
                </a:lnTo>
                <a:lnTo>
                  <a:pt x="1800225" y="200025"/>
                </a:lnTo>
                <a:lnTo>
                  <a:pt x="1895475" y="66675"/>
                </a:lnTo>
                <a:lnTo>
                  <a:pt x="2028825" y="28575"/>
                </a:lnTo>
                <a:lnTo>
                  <a:pt x="2714625" y="9525"/>
                </a:lnTo>
                <a:lnTo>
                  <a:pt x="3009900"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97" name="Forma libre 96"/>
          <p:cNvSpPr/>
          <p:nvPr/>
        </p:nvSpPr>
        <p:spPr>
          <a:xfrm>
            <a:off x="4343400" y="514350"/>
            <a:ext cx="1714500" cy="314325"/>
          </a:xfrm>
          <a:custGeom>
            <a:avLst/>
            <a:gdLst>
              <a:gd name="connsiteX0" fmla="*/ 1714500 w 1714500"/>
              <a:gd name="connsiteY0" fmla="*/ 314325 h 314325"/>
              <a:gd name="connsiteX1" fmla="*/ 0 w 1714500"/>
              <a:gd name="connsiteY1" fmla="*/ 0 h 314325"/>
            </a:gdLst>
            <a:ahLst/>
            <a:cxnLst>
              <a:cxn ang="0">
                <a:pos x="connsiteX0" y="connsiteY0"/>
              </a:cxn>
              <a:cxn ang="0">
                <a:pos x="connsiteX1" y="connsiteY1"/>
              </a:cxn>
            </a:cxnLst>
            <a:rect l="l" t="t" r="r" b="b"/>
            <a:pathLst>
              <a:path w="1714500" h="314325">
                <a:moveTo>
                  <a:pt x="1714500" y="314325"/>
                </a:moveTo>
                <a:lnTo>
                  <a:pt x="0"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98" name="Forma libre 97"/>
          <p:cNvSpPr/>
          <p:nvPr/>
        </p:nvSpPr>
        <p:spPr>
          <a:xfrm>
            <a:off x="2533650" y="381000"/>
            <a:ext cx="847725" cy="28575"/>
          </a:xfrm>
          <a:custGeom>
            <a:avLst/>
            <a:gdLst>
              <a:gd name="connsiteX0" fmla="*/ 847725 w 847725"/>
              <a:gd name="connsiteY0" fmla="*/ 28575 h 28575"/>
              <a:gd name="connsiteX1" fmla="*/ 0 w 847725"/>
              <a:gd name="connsiteY1" fmla="*/ 0 h 28575"/>
            </a:gdLst>
            <a:ahLst/>
            <a:cxnLst>
              <a:cxn ang="0">
                <a:pos x="connsiteX0" y="connsiteY0"/>
              </a:cxn>
              <a:cxn ang="0">
                <a:pos x="connsiteX1" y="connsiteY1"/>
              </a:cxn>
            </a:cxnLst>
            <a:rect l="l" t="t" r="r" b="b"/>
            <a:pathLst>
              <a:path w="847725" h="28575">
                <a:moveTo>
                  <a:pt x="847725" y="28575"/>
                </a:moveTo>
                <a:lnTo>
                  <a:pt x="0"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99" name="Forma libre 98"/>
          <p:cNvSpPr/>
          <p:nvPr/>
        </p:nvSpPr>
        <p:spPr>
          <a:xfrm>
            <a:off x="657225" y="276225"/>
            <a:ext cx="1409700" cy="333375"/>
          </a:xfrm>
          <a:custGeom>
            <a:avLst/>
            <a:gdLst>
              <a:gd name="connsiteX0" fmla="*/ 1409700 w 1409700"/>
              <a:gd name="connsiteY0" fmla="*/ 333375 h 333375"/>
              <a:gd name="connsiteX1" fmla="*/ 285750 w 1409700"/>
              <a:gd name="connsiteY1" fmla="*/ 19050 h 333375"/>
              <a:gd name="connsiteX2" fmla="*/ 0 w 1409700"/>
              <a:gd name="connsiteY2" fmla="*/ 0 h 333375"/>
            </a:gdLst>
            <a:ahLst/>
            <a:cxnLst>
              <a:cxn ang="0">
                <a:pos x="connsiteX0" y="connsiteY0"/>
              </a:cxn>
              <a:cxn ang="0">
                <a:pos x="connsiteX1" y="connsiteY1"/>
              </a:cxn>
              <a:cxn ang="0">
                <a:pos x="connsiteX2" y="connsiteY2"/>
              </a:cxn>
            </a:cxnLst>
            <a:rect l="l" t="t" r="r" b="b"/>
            <a:pathLst>
              <a:path w="1409700" h="333375">
                <a:moveTo>
                  <a:pt x="1409700" y="333375"/>
                </a:moveTo>
                <a:lnTo>
                  <a:pt x="285750" y="19050"/>
                </a:lnTo>
                <a:lnTo>
                  <a:pt x="0" y="0"/>
                </a:lnTo>
              </a:path>
            </a:pathLst>
          </a:cu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100" name="Forma libre 99"/>
          <p:cNvSpPr/>
          <p:nvPr/>
        </p:nvSpPr>
        <p:spPr>
          <a:xfrm>
            <a:off x="295275" y="238125"/>
            <a:ext cx="361950" cy="47625"/>
          </a:xfrm>
          <a:custGeom>
            <a:avLst/>
            <a:gdLst>
              <a:gd name="connsiteX0" fmla="*/ 361950 w 361950"/>
              <a:gd name="connsiteY0" fmla="*/ 47625 h 47625"/>
              <a:gd name="connsiteX1" fmla="*/ 0 w 361950"/>
              <a:gd name="connsiteY1" fmla="*/ 0 h 47625"/>
            </a:gdLst>
            <a:ahLst/>
            <a:cxnLst>
              <a:cxn ang="0">
                <a:pos x="connsiteX0" y="connsiteY0"/>
              </a:cxn>
              <a:cxn ang="0">
                <a:pos x="connsiteX1" y="connsiteY1"/>
              </a:cxn>
            </a:cxnLst>
            <a:rect l="l" t="t" r="r" b="b"/>
            <a:pathLst>
              <a:path w="361950" h="47625">
                <a:moveTo>
                  <a:pt x="361950" y="47625"/>
                </a:moveTo>
                <a:lnTo>
                  <a:pt x="0"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101" name="Forma libre 100"/>
          <p:cNvSpPr/>
          <p:nvPr/>
        </p:nvSpPr>
        <p:spPr>
          <a:xfrm>
            <a:off x="2028825" y="381000"/>
            <a:ext cx="504825" cy="266700"/>
          </a:xfrm>
          <a:custGeom>
            <a:avLst/>
            <a:gdLst>
              <a:gd name="connsiteX0" fmla="*/ 0 w 504825"/>
              <a:gd name="connsiteY0" fmla="*/ 228600 h 266700"/>
              <a:gd name="connsiteX1" fmla="*/ 247650 w 504825"/>
              <a:gd name="connsiteY1" fmla="*/ 266700 h 266700"/>
              <a:gd name="connsiteX2" fmla="*/ 304800 w 504825"/>
              <a:gd name="connsiteY2" fmla="*/ 0 h 266700"/>
              <a:gd name="connsiteX3" fmla="*/ 504825 w 504825"/>
              <a:gd name="connsiteY3" fmla="*/ 0 h 266700"/>
            </a:gdLst>
            <a:ahLst/>
            <a:cxnLst>
              <a:cxn ang="0">
                <a:pos x="connsiteX0" y="connsiteY0"/>
              </a:cxn>
              <a:cxn ang="0">
                <a:pos x="connsiteX1" y="connsiteY1"/>
              </a:cxn>
              <a:cxn ang="0">
                <a:pos x="connsiteX2" y="connsiteY2"/>
              </a:cxn>
              <a:cxn ang="0">
                <a:pos x="connsiteX3" y="connsiteY3"/>
              </a:cxn>
            </a:cxnLst>
            <a:rect l="l" t="t" r="r" b="b"/>
            <a:pathLst>
              <a:path w="504825" h="266700">
                <a:moveTo>
                  <a:pt x="0" y="228600"/>
                </a:moveTo>
                <a:lnTo>
                  <a:pt x="247650" y="266700"/>
                </a:lnTo>
                <a:lnTo>
                  <a:pt x="304800" y="0"/>
                </a:lnTo>
                <a:lnTo>
                  <a:pt x="504825"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cxnSp>
        <p:nvCxnSpPr>
          <p:cNvPr id="3" name="Conector recto 2"/>
          <p:cNvCxnSpPr>
            <a:stCxn id="97" idx="0"/>
          </p:cNvCxnSpPr>
          <p:nvPr/>
        </p:nvCxnSpPr>
        <p:spPr>
          <a:xfrm flipH="1">
            <a:off x="5791200" y="828675"/>
            <a:ext cx="266700" cy="181292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67" name="CuadroTexto 66"/>
          <p:cNvSpPr txBox="1"/>
          <p:nvPr/>
        </p:nvSpPr>
        <p:spPr>
          <a:xfrm>
            <a:off x="9751905" y="6601434"/>
            <a:ext cx="2524888" cy="215444"/>
          </a:xfrm>
          <a:prstGeom prst="rect">
            <a:avLst/>
          </a:prstGeom>
          <a:noFill/>
        </p:spPr>
        <p:txBody>
          <a:bodyPr wrap="square" rtlCol="0">
            <a:spAutoFit/>
          </a:bodyPr>
          <a:lstStyle/>
          <a:p>
            <a:r>
              <a:rPr lang="es-419" sz="800" dirty="0">
                <a:latin typeface="BankGothic Md BT" panose="020B0807020203060204" pitchFamily="34" charset="0"/>
              </a:rPr>
              <a:t>bajo           </a:t>
            </a:r>
            <a:r>
              <a:rPr lang="es-419" sz="800" dirty="0" err="1">
                <a:latin typeface="BankGothic Md BT" panose="020B0807020203060204" pitchFamily="34" charset="0"/>
              </a:rPr>
              <a:t>rapido</a:t>
            </a:r>
            <a:r>
              <a:rPr lang="es-419" sz="800" dirty="0">
                <a:latin typeface="BankGothic Md BT" panose="020B0807020203060204" pitchFamily="34" charset="0"/>
              </a:rPr>
              <a:t>      normal       lento         </a:t>
            </a:r>
            <a:endParaRPr lang="es-ES" sz="800" dirty="0">
              <a:latin typeface="BankGothic Md BT" panose="020B0807020203060204" pitchFamily="34" charset="0"/>
            </a:endParaRPr>
          </a:p>
        </p:txBody>
      </p:sp>
      <p:grpSp>
        <p:nvGrpSpPr>
          <p:cNvPr id="16" name="Grupo 15"/>
          <p:cNvGrpSpPr/>
          <p:nvPr/>
        </p:nvGrpSpPr>
        <p:grpSpPr>
          <a:xfrm>
            <a:off x="9838922" y="6602809"/>
            <a:ext cx="2334415" cy="45719"/>
            <a:chOff x="9662566" y="5583847"/>
            <a:chExt cx="2458506" cy="45719"/>
          </a:xfrm>
        </p:grpSpPr>
        <p:sp>
          <p:nvSpPr>
            <p:cNvPr id="7" name="Rectángulo 6"/>
            <p:cNvSpPr/>
            <p:nvPr/>
          </p:nvSpPr>
          <p:spPr>
            <a:xfrm>
              <a:off x="10272443" y="5583847"/>
              <a:ext cx="619376" cy="4571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64" name="Rectángulo 63"/>
            <p:cNvSpPr/>
            <p:nvPr/>
          </p:nvSpPr>
          <p:spPr>
            <a:xfrm>
              <a:off x="10889740" y="5583848"/>
              <a:ext cx="619376" cy="4571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66" name="Rectángulo 65"/>
            <p:cNvSpPr/>
            <p:nvPr/>
          </p:nvSpPr>
          <p:spPr>
            <a:xfrm>
              <a:off x="11501696" y="5583848"/>
              <a:ext cx="619376" cy="457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ángulo 67"/>
            <p:cNvSpPr/>
            <p:nvPr/>
          </p:nvSpPr>
          <p:spPr>
            <a:xfrm>
              <a:off x="9662566" y="5583847"/>
              <a:ext cx="619376" cy="45718"/>
            </a:xfrm>
            <a:prstGeom prst="rect">
              <a:avLst/>
            </a:prstGeom>
            <a:solidFill>
              <a:schemeClr val="bg1">
                <a:lumMod val="8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grpSp>
      <p:sp>
        <p:nvSpPr>
          <p:cNvPr id="70" name="CuadroTexto 69"/>
          <p:cNvSpPr txBox="1"/>
          <p:nvPr/>
        </p:nvSpPr>
        <p:spPr>
          <a:xfrm rot="16906052">
            <a:off x="8473097" y="2313227"/>
            <a:ext cx="1406446" cy="208408"/>
          </a:xfrm>
          <a:prstGeom prst="rect">
            <a:avLst/>
          </a:prstGeom>
          <a:noFill/>
          <a:ln w="19050">
            <a:noFill/>
          </a:ln>
        </p:spPr>
        <p:txBody>
          <a:bodyPr wrap="square" rtlCol="0">
            <a:spAutoFit/>
          </a:bodyPr>
          <a:lstStyle/>
          <a:p>
            <a:r>
              <a:rPr lang="es-ES" sz="700" b="1" dirty="0"/>
              <a:t>AV. SIMON BOLIVAR</a:t>
            </a:r>
          </a:p>
        </p:txBody>
      </p:sp>
      <p:sp>
        <p:nvSpPr>
          <p:cNvPr id="71" name="CuadroTexto 70"/>
          <p:cNvSpPr txBox="1"/>
          <p:nvPr/>
        </p:nvSpPr>
        <p:spPr>
          <a:xfrm rot="15870487">
            <a:off x="-367118" y="1820796"/>
            <a:ext cx="1615488" cy="208408"/>
          </a:xfrm>
          <a:prstGeom prst="rect">
            <a:avLst/>
          </a:prstGeom>
          <a:noFill/>
          <a:ln w="19050">
            <a:noFill/>
          </a:ln>
        </p:spPr>
        <p:txBody>
          <a:bodyPr wrap="square" rtlCol="0">
            <a:spAutoFit/>
          </a:bodyPr>
          <a:lstStyle/>
          <a:p>
            <a:r>
              <a:rPr lang="es-ES" sz="700" b="1" dirty="0"/>
              <a:t>AV. PEDRO VICENTE MALDONADO</a:t>
            </a:r>
          </a:p>
        </p:txBody>
      </p:sp>
      <p:sp>
        <p:nvSpPr>
          <p:cNvPr id="72" name="CuadroTexto 71"/>
          <p:cNvSpPr txBox="1"/>
          <p:nvPr/>
        </p:nvSpPr>
        <p:spPr>
          <a:xfrm>
            <a:off x="4205843" y="3238877"/>
            <a:ext cx="712970" cy="192376"/>
          </a:xfrm>
          <a:prstGeom prst="rect">
            <a:avLst/>
          </a:prstGeom>
          <a:noFill/>
          <a:ln w="19050">
            <a:noFill/>
          </a:ln>
        </p:spPr>
        <p:txBody>
          <a:bodyPr wrap="square" rtlCol="0">
            <a:spAutoFit/>
          </a:bodyPr>
          <a:lstStyle/>
          <a:p>
            <a:r>
              <a:rPr lang="es-ES" sz="600" b="1" dirty="0"/>
              <a:t>Transversal 3</a:t>
            </a:r>
          </a:p>
        </p:txBody>
      </p:sp>
      <p:sp>
        <p:nvSpPr>
          <p:cNvPr id="75" name="Elipse 74"/>
          <p:cNvSpPr/>
          <p:nvPr/>
        </p:nvSpPr>
        <p:spPr>
          <a:xfrm flipV="1">
            <a:off x="9842292" y="2459683"/>
            <a:ext cx="239991" cy="239991"/>
          </a:xfrm>
          <a:prstGeom prst="ellipse">
            <a:avLst/>
          </a:prstGeom>
          <a:noFill/>
          <a:ln w="952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adroTexto 76"/>
          <p:cNvSpPr txBox="1"/>
          <p:nvPr/>
        </p:nvSpPr>
        <p:spPr>
          <a:xfrm>
            <a:off x="10051817" y="2342850"/>
            <a:ext cx="1264981" cy="215444"/>
          </a:xfrm>
          <a:prstGeom prst="rect">
            <a:avLst/>
          </a:prstGeom>
          <a:noFill/>
        </p:spPr>
        <p:txBody>
          <a:bodyPr wrap="square" rtlCol="0">
            <a:spAutoFit/>
          </a:bodyPr>
          <a:lstStyle/>
          <a:p>
            <a:r>
              <a:rPr lang="es-419" sz="800" dirty="0">
                <a:latin typeface="BankGothic Md BT" panose="020B0807020203060204" pitchFamily="34" charset="0"/>
              </a:rPr>
              <a:t>conflictos</a:t>
            </a:r>
            <a:endParaRPr lang="es-ES" sz="800" dirty="0">
              <a:latin typeface="BankGothic Md BT" panose="020B0807020203060204" pitchFamily="34" charset="0"/>
            </a:endParaRPr>
          </a:p>
        </p:txBody>
      </p:sp>
      <p:sp>
        <p:nvSpPr>
          <p:cNvPr id="78" name="CuadroTexto 77"/>
          <p:cNvSpPr txBox="1"/>
          <p:nvPr/>
        </p:nvSpPr>
        <p:spPr>
          <a:xfrm rot="16200000">
            <a:off x="3325734" y="1865109"/>
            <a:ext cx="880599" cy="200055"/>
          </a:xfrm>
          <a:prstGeom prst="rect">
            <a:avLst/>
          </a:prstGeom>
          <a:noFill/>
          <a:ln w="19050">
            <a:noFill/>
          </a:ln>
        </p:spPr>
        <p:txBody>
          <a:bodyPr wrap="square" rtlCol="0">
            <a:spAutoFit/>
          </a:bodyPr>
          <a:lstStyle/>
          <a:p>
            <a:r>
              <a:rPr lang="es-ES" sz="700" b="1" dirty="0"/>
              <a:t>AV. TURUBAMBA</a:t>
            </a:r>
          </a:p>
        </p:txBody>
      </p:sp>
      <p:sp>
        <p:nvSpPr>
          <p:cNvPr id="82" name="CuadroTexto 81"/>
          <p:cNvSpPr txBox="1"/>
          <p:nvPr/>
        </p:nvSpPr>
        <p:spPr>
          <a:xfrm rot="18448008">
            <a:off x="6884237" y="3253221"/>
            <a:ext cx="770637" cy="276999"/>
          </a:xfrm>
          <a:prstGeom prst="rect">
            <a:avLst/>
          </a:prstGeom>
          <a:noFill/>
          <a:ln w="19050">
            <a:noFill/>
          </a:ln>
        </p:spPr>
        <p:txBody>
          <a:bodyPr wrap="square" rtlCol="0">
            <a:spAutoFit/>
          </a:bodyPr>
          <a:lstStyle/>
          <a:p>
            <a:pPr algn="ctr"/>
            <a:r>
              <a:rPr lang="es-ES" sz="600" b="1" dirty="0"/>
              <a:t>Ingreso ciudad Jardín</a:t>
            </a:r>
          </a:p>
        </p:txBody>
      </p:sp>
      <p:sp>
        <p:nvSpPr>
          <p:cNvPr id="86" name="CuadroTexto 85"/>
          <p:cNvSpPr txBox="1"/>
          <p:nvPr/>
        </p:nvSpPr>
        <p:spPr>
          <a:xfrm>
            <a:off x="4489987" y="4463774"/>
            <a:ext cx="712970" cy="200055"/>
          </a:xfrm>
          <a:prstGeom prst="rect">
            <a:avLst/>
          </a:prstGeom>
          <a:noFill/>
          <a:ln w="19050">
            <a:noFill/>
          </a:ln>
        </p:spPr>
        <p:txBody>
          <a:bodyPr wrap="square" rtlCol="0">
            <a:spAutoFit/>
          </a:bodyPr>
          <a:lstStyle/>
          <a:p>
            <a:r>
              <a:rPr lang="es-ES" sz="700" b="1" dirty="0">
                <a:solidFill>
                  <a:srgbClr val="0070C0"/>
                </a:solidFill>
                <a:latin typeface="+mj-lt"/>
              </a:rPr>
              <a:t>Área proyecto</a:t>
            </a:r>
          </a:p>
        </p:txBody>
      </p:sp>
      <p:sp>
        <p:nvSpPr>
          <p:cNvPr id="59" name="Forma libre 58"/>
          <p:cNvSpPr/>
          <p:nvPr/>
        </p:nvSpPr>
        <p:spPr>
          <a:xfrm>
            <a:off x="585376" y="3812678"/>
            <a:ext cx="1087668" cy="227629"/>
          </a:xfrm>
          <a:custGeom>
            <a:avLst/>
            <a:gdLst>
              <a:gd name="connsiteX0" fmla="*/ 0 w 990600"/>
              <a:gd name="connsiteY0" fmla="*/ 190500 h 190500"/>
              <a:gd name="connsiteX1" fmla="*/ 990600 w 990600"/>
              <a:gd name="connsiteY1" fmla="*/ 0 h 190500"/>
              <a:gd name="connsiteX0" fmla="*/ 0 w 1089757"/>
              <a:gd name="connsiteY0" fmla="*/ 215289 h 215289"/>
              <a:gd name="connsiteX1" fmla="*/ 1089757 w 1089757"/>
              <a:gd name="connsiteY1" fmla="*/ 0 h 215289"/>
            </a:gdLst>
            <a:ahLst/>
            <a:cxnLst>
              <a:cxn ang="0">
                <a:pos x="connsiteX0" y="connsiteY0"/>
              </a:cxn>
              <a:cxn ang="0">
                <a:pos x="connsiteX1" y="connsiteY1"/>
              </a:cxn>
            </a:cxnLst>
            <a:rect l="l" t="t" r="r" b="b"/>
            <a:pathLst>
              <a:path w="1089757" h="215289">
                <a:moveTo>
                  <a:pt x="0" y="215289"/>
                </a:moveTo>
                <a:lnTo>
                  <a:pt x="1089757" y="0"/>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9674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618874A-BFCF-4595-A810-2EC285697D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871" y="91422"/>
            <a:ext cx="3080005" cy="6534662"/>
          </a:xfrm>
          <a:prstGeom prst="rect">
            <a:avLst/>
          </a:prstGeom>
        </p:spPr>
      </p:pic>
      <p:sp>
        <p:nvSpPr>
          <p:cNvPr id="9" name="Elipse 8">
            <a:extLst>
              <a:ext uri="{FF2B5EF4-FFF2-40B4-BE49-F238E27FC236}">
                <a16:creationId xmlns:a16="http://schemas.microsoft.com/office/drawing/2014/main" id="{2E479BA7-D5AF-4DAA-A106-44CF1C311FE0}"/>
              </a:ext>
            </a:extLst>
          </p:cNvPr>
          <p:cNvSpPr/>
          <p:nvPr/>
        </p:nvSpPr>
        <p:spPr>
          <a:xfrm>
            <a:off x="3622779" y="5951458"/>
            <a:ext cx="220980" cy="220980"/>
          </a:xfrm>
          <a:prstGeom prst="ellipse">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Elipse 9">
            <a:extLst>
              <a:ext uri="{FF2B5EF4-FFF2-40B4-BE49-F238E27FC236}">
                <a16:creationId xmlns:a16="http://schemas.microsoft.com/office/drawing/2014/main" id="{F45054EB-4C25-49AF-8D3A-46412AFCFC93}"/>
              </a:ext>
            </a:extLst>
          </p:cNvPr>
          <p:cNvSpPr/>
          <p:nvPr/>
        </p:nvSpPr>
        <p:spPr>
          <a:xfrm>
            <a:off x="4787958" y="3739481"/>
            <a:ext cx="185125" cy="18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 name="Marcador de contenido 2">
            <a:extLst>
              <a:ext uri="{FF2B5EF4-FFF2-40B4-BE49-F238E27FC236}">
                <a16:creationId xmlns:a16="http://schemas.microsoft.com/office/drawing/2014/main" id="{FE9BD45D-2350-42CA-BAE0-4F353B6D64BC}"/>
              </a:ext>
            </a:extLst>
          </p:cNvPr>
          <p:cNvSpPr>
            <a:spLocks noGrp="1"/>
          </p:cNvSpPr>
          <p:nvPr>
            <p:ph idx="1"/>
          </p:nvPr>
        </p:nvSpPr>
        <p:spPr>
          <a:xfrm>
            <a:off x="221858" y="2287395"/>
            <a:ext cx="3367821" cy="1637211"/>
          </a:xfrm>
        </p:spPr>
        <p:txBody>
          <a:bodyPr>
            <a:normAutofit/>
          </a:bodyPr>
          <a:lstStyle/>
          <a:p>
            <a:pPr marL="0" indent="0">
              <a:lnSpc>
                <a:spcPct val="100000"/>
              </a:lnSpc>
              <a:buNone/>
            </a:pPr>
            <a:r>
              <a:rPr lang="es-ES" sz="900" b="1" dirty="0"/>
              <a:t>EN VEHICULO</a:t>
            </a:r>
          </a:p>
          <a:p>
            <a:pPr>
              <a:lnSpc>
                <a:spcPct val="100000"/>
              </a:lnSpc>
            </a:pPr>
            <a:r>
              <a:rPr lang="es-ES" sz="900" dirty="0"/>
              <a:t>25 min por la Av. Simón Bolívar </a:t>
            </a:r>
          </a:p>
          <a:p>
            <a:pPr>
              <a:lnSpc>
                <a:spcPct val="100000"/>
              </a:lnSpc>
            </a:pPr>
            <a:r>
              <a:rPr lang="es-ES" sz="900" dirty="0"/>
              <a:t>40 min por la Av. Pedro Vicente Maldonado</a:t>
            </a:r>
          </a:p>
          <a:p>
            <a:pPr marL="0" indent="0">
              <a:lnSpc>
                <a:spcPct val="100000"/>
              </a:lnSpc>
              <a:buNone/>
            </a:pPr>
            <a:r>
              <a:rPr lang="es-ES" sz="900" b="1" dirty="0"/>
              <a:t>TRANSPORTE PÚBLICO</a:t>
            </a:r>
          </a:p>
          <a:p>
            <a:pPr>
              <a:lnSpc>
                <a:spcPct val="100000"/>
              </a:lnSpc>
            </a:pPr>
            <a:r>
              <a:rPr lang="es-ES" sz="900" dirty="0"/>
              <a:t>1H 30 MIN POR LA VICENTE MALDONADO</a:t>
            </a:r>
          </a:p>
          <a:p>
            <a:pPr marL="0" indent="0">
              <a:buNone/>
            </a:pPr>
            <a:endParaRPr lang="es-ES" dirty="0"/>
          </a:p>
          <a:p>
            <a:pPr marL="0" indent="0">
              <a:buNone/>
            </a:pPr>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p:txBody>
      </p:sp>
      <p:sp>
        <p:nvSpPr>
          <p:cNvPr id="15" name="Forma libre: forma 14">
            <a:extLst>
              <a:ext uri="{FF2B5EF4-FFF2-40B4-BE49-F238E27FC236}">
                <a16:creationId xmlns:a16="http://schemas.microsoft.com/office/drawing/2014/main" id="{413D13D3-F434-4AAB-841B-29C03F15001B}"/>
              </a:ext>
            </a:extLst>
          </p:cNvPr>
          <p:cNvSpPr/>
          <p:nvPr/>
        </p:nvSpPr>
        <p:spPr>
          <a:xfrm>
            <a:off x="3840039" y="3914378"/>
            <a:ext cx="1114425" cy="2127250"/>
          </a:xfrm>
          <a:custGeom>
            <a:avLst/>
            <a:gdLst>
              <a:gd name="connsiteX0" fmla="*/ 0 w 1114425"/>
              <a:gd name="connsiteY0" fmla="*/ 2127250 h 2127250"/>
              <a:gd name="connsiteX1" fmla="*/ 63500 w 1114425"/>
              <a:gd name="connsiteY1" fmla="*/ 2060575 h 2127250"/>
              <a:gd name="connsiteX2" fmla="*/ 120650 w 1114425"/>
              <a:gd name="connsiteY2" fmla="*/ 2101850 h 2127250"/>
              <a:gd name="connsiteX3" fmla="*/ 158750 w 1114425"/>
              <a:gd name="connsiteY3" fmla="*/ 2060575 h 2127250"/>
              <a:gd name="connsiteX4" fmla="*/ 180975 w 1114425"/>
              <a:gd name="connsiteY4" fmla="*/ 2054225 h 2127250"/>
              <a:gd name="connsiteX5" fmla="*/ 196850 w 1114425"/>
              <a:gd name="connsiteY5" fmla="*/ 2089150 h 2127250"/>
              <a:gd name="connsiteX6" fmla="*/ 228600 w 1114425"/>
              <a:gd name="connsiteY6" fmla="*/ 2127250 h 2127250"/>
              <a:gd name="connsiteX7" fmla="*/ 269875 w 1114425"/>
              <a:gd name="connsiteY7" fmla="*/ 2003425 h 2127250"/>
              <a:gd name="connsiteX8" fmla="*/ 282575 w 1114425"/>
              <a:gd name="connsiteY8" fmla="*/ 1885950 h 2127250"/>
              <a:gd name="connsiteX9" fmla="*/ 247650 w 1114425"/>
              <a:gd name="connsiteY9" fmla="*/ 1774825 h 2127250"/>
              <a:gd name="connsiteX10" fmla="*/ 238125 w 1114425"/>
              <a:gd name="connsiteY10" fmla="*/ 1663700 h 2127250"/>
              <a:gd name="connsiteX11" fmla="*/ 215900 w 1114425"/>
              <a:gd name="connsiteY11" fmla="*/ 1597025 h 2127250"/>
              <a:gd name="connsiteX12" fmla="*/ 247650 w 1114425"/>
              <a:gd name="connsiteY12" fmla="*/ 1384300 h 2127250"/>
              <a:gd name="connsiteX13" fmla="*/ 282575 w 1114425"/>
              <a:gd name="connsiteY13" fmla="*/ 1260475 h 2127250"/>
              <a:gd name="connsiteX14" fmla="*/ 279400 w 1114425"/>
              <a:gd name="connsiteY14" fmla="*/ 1092200 h 2127250"/>
              <a:gd name="connsiteX15" fmla="*/ 368300 w 1114425"/>
              <a:gd name="connsiteY15" fmla="*/ 939800 h 2127250"/>
              <a:gd name="connsiteX16" fmla="*/ 374650 w 1114425"/>
              <a:gd name="connsiteY16" fmla="*/ 917575 h 2127250"/>
              <a:gd name="connsiteX17" fmla="*/ 419100 w 1114425"/>
              <a:gd name="connsiteY17" fmla="*/ 895350 h 2127250"/>
              <a:gd name="connsiteX18" fmla="*/ 447675 w 1114425"/>
              <a:gd name="connsiteY18" fmla="*/ 869950 h 2127250"/>
              <a:gd name="connsiteX19" fmla="*/ 508000 w 1114425"/>
              <a:gd name="connsiteY19" fmla="*/ 787400 h 2127250"/>
              <a:gd name="connsiteX20" fmla="*/ 508000 w 1114425"/>
              <a:gd name="connsiteY20" fmla="*/ 749300 h 2127250"/>
              <a:gd name="connsiteX21" fmla="*/ 549275 w 1114425"/>
              <a:gd name="connsiteY21" fmla="*/ 679450 h 2127250"/>
              <a:gd name="connsiteX22" fmla="*/ 574675 w 1114425"/>
              <a:gd name="connsiteY22" fmla="*/ 549275 h 2127250"/>
              <a:gd name="connsiteX23" fmla="*/ 612775 w 1114425"/>
              <a:gd name="connsiteY23" fmla="*/ 466725 h 2127250"/>
              <a:gd name="connsiteX24" fmla="*/ 669925 w 1114425"/>
              <a:gd name="connsiteY24" fmla="*/ 387350 h 2127250"/>
              <a:gd name="connsiteX25" fmla="*/ 711200 w 1114425"/>
              <a:gd name="connsiteY25" fmla="*/ 381000 h 2127250"/>
              <a:gd name="connsiteX26" fmla="*/ 742950 w 1114425"/>
              <a:gd name="connsiteY26" fmla="*/ 355600 h 2127250"/>
              <a:gd name="connsiteX27" fmla="*/ 758825 w 1114425"/>
              <a:gd name="connsiteY27" fmla="*/ 330200 h 2127250"/>
              <a:gd name="connsiteX28" fmla="*/ 752475 w 1114425"/>
              <a:gd name="connsiteY28" fmla="*/ 273050 h 2127250"/>
              <a:gd name="connsiteX29" fmla="*/ 800100 w 1114425"/>
              <a:gd name="connsiteY29" fmla="*/ 301625 h 2127250"/>
              <a:gd name="connsiteX30" fmla="*/ 844550 w 1114425"/>
              <a:gd name="connsiteY30" fmla="*/ 330200 h 2127250"/>
              <a:gd name="connsiteX31" fmla="*/ 901700 w 1114425"/>
              <a:gd name="connsiteY31" fmla="*/ 339725 h 2127250"/>
              <a:gd name="connsiteX32" fmla="*/ 901700 w 1114425"/>
              <a:gd name="connsiteY32" fmla="*/ 377825 h 2127250"/>
              <a:gd name="connsiteX33" fmla="*/ 952500 w 1114425"/>
              <a:gd name="connsiteY33" fmla="*/ 400050 h 2127250"/>
              <a:gd name="connsiteX34" fmla="*/ 1025525 w 1114425"/>
              <a:gd name="connsiteY34" fmla="*/ 346075 h 2127250"/>
              <a:gd name="connsiteX35" fmla="*/ 1079500 w 1114425"/>
              <a:gd name="connsiteY35" fmla="*/ 317500 h 2127250"/>
              <a:gd name="connsiteX36" fmla="*/ 1114425 w 1114425"/>
              <a:gd name="connsiteY36" fmla="*/ 247650 h 2127250"/>
              <a:gd name="connsiteX37" fmla="*/ 1114425 w 1114425"/>
              <a:gd name="connsiteY37" fmla="*/ 203200 h 2127250"/>
              <a:gd name="connsiteX38" fmla="*/ 1089025 w 1114425"/>
              <a:gd name="connsiteY38" fmla="*/ 114300 h 2127250"/>
              <a:gd name="connsiteX39" fmla="*/ 1069975 w 1114425"/>
              <a:gd name="connsiteY39" fmla="*/ 47625 h 2127250"/>
              <a:gd name="connsiteX40" fmla="*/ 1041400 w 1114425"/>
              <a:gd name="connsiteY40" fmla="*/ 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14425" h="2127250">
                <a:moveTo>
                  <a:pt x="0" y="2127250"/>
                </a:moveTo>
                <a:lnTo>
                  <a:pt x="63500" y="2060575"/>
                </a:lnTo>
                <a:lnTo>
                  <a:pt x="120650" y="2101850"/>
                </a:lnTo>
                <a:lnTo>
                  <a:pt x="158750" y="2060575"/>
                </a:lnTo>
                <a:lnTo>
                  <a:pt x="180975" y="2054225"/>
                </a:lnTo>
                <a:lnTo>
                  <a:pt x="196850" y="2089150"/>
                </a:lnTo>
                <a:lnTo>
                  <a:pt x="228600" y="2127250"/>
                </a:lnTo>
                <a:lnTo>
                  <a:pt x="269875" y="2003425"/>
                </a:lnTo>
                <a:lnTo>
                  <a:pt x="282575" y="1885950"/>
                </a:lnTo>
                <a:lnTo>
                  <a:pt x="247650" y="1774825"/>
                </a:lnTo>
                <a:lnTo>
                  <a:pt x="238125" y="1663700"/>
                </a:lnTo>
                <a:lnTo>
                  <a:pt x="215900" y="1597025"/>
                </a:lnTo>
                <a:lnTo>
                  <a:pt x="247650" y="1384300"/>
                </a:lnTo>
                <a:lnTo>
                  <a:pt x="282575" y="1260475"/>
                </a:lnTo>
                <a:cubicBezTo>
                  <a:pt x="281517" y="1204383"/>
                  <a:pt x="280458" y="1148292"/>
                  <a:pt x="279400" y="1092200"/>
                </a:cubicBezTo>
                <a:lnTo>
                  <a:pt x="368300" y="939800"/>
                </a:lnTo>
                <a:lnTo>
                  <a:pt x="374650" y="917575"/>
                </a:lnTo>
                <a:lnTo>
                  <a:pt x="419100" y="895350"/>
                </a:lnTo>
                <a:lnTo>
                  <a:pt x="447675" y="869950"/>
                </a:lnTo>
                <a:lnTo>
                  <a:pt x="508000" y="787400"/>
                </a:lnTo>
                <a:lnTo>
                  <a:pt x="508000" y="749300"/>
                </a:lnTo>
                <a:lnTo>
                  <a:pt x="549275" y="679450"/>
                </a:lnTo>
                <a:lnTo>
                  <a:pt x="574675" y="549275"/>
                </a:lnTo>
                <a:lnTo>
                  <a:pt x="612775" y="466725"/>
                </a:lnTo>
                <a:lnTo>
                  <a:pt x="669925" y="387350"/>
                </a:lnTo>
                <a:lnTo>
                  <a:pt x="711200" y="381000"/>
                </a:lnTo>
                <a:lnTo>
                  <a:pt x="742950" y="355600"/>
                </a:lnTo>
                <a:lnTo>
                  <a:pt x="758825" y="330200"/>
                </a:lnTo>
                <a:lnTo>
                  <a:pt x="752475" y="273050"/>
                </a:lnTo>
                <a:lnTo>
                  <a:pt x="800100" y="301625"/>
                </a:lnTo>
                <a:lnTo>
                  <a:pt x="844550" y="330200"/>
                </a:lnTo>
                <a:lnTo>
                  <a:pt x="901700" y="339725"/>
                </a:lnTo>
                <a:lnTo>
                  <a:pt x="901700" y="377825"/>
                </a:lnTo>
                <a:lnTo>
                  <a:pt x="952500" y="400050"/>
                </a:lnTo>
                <a:lnTo>
                  <a:pt x="1025525" y="346075"/>
                </a:lnTo>
                <a:lnTo>
                  <a:pt x="1079500" y="317500"/>
                </a:lnTo>
                <a:lnTo>
                  <a:pt x="1114425" y="247650"/>
                </a:lnTo>
                <a:lnTo>
                  <a:pt x="1114425" y="203200"/>
                </a:lnTo>
                <a:lnTo>
                  <a:pt x="1089025" y="114300"/>
                </a:lnTo>
                <a:lnTo>
                  <a:pt x="1069975" y="47625"/>
                </a:lnTo>
                <a:lnTo>
                  <a:pt x="1041400" y="0"/>
                </a:lnTo>
              </a:path>
            </a:pathLst>
          </a:custGeom>
          <a:ln w="28575">
            <a:solidFill>
              <a:srgbClr val="FFFF0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s-EC">
              <a:ln w="76200">
                <a:solidFill>
                  <a:srgbClr val="FFFF00"/>
                </a:solidFill>
              </a:ln>
              <a:solidFill>
                <a:srgbClr val="FFFF00"/>
              </a:solidFill>
            </a:endParaRPr>
          </a:p>
        </p:txBody>
      </p:sp>
      <p:sp>
        <p:nvSpPr>
          <p:cNvPr id="16" name="CuadroTexto 15">
            <a:extLst>
              <a:ext uri="{FF2B5EF4-FFF2-40B4-BE49-F238E27FC236}">
                <a16:creationId xmlns:a16="http://schemas.microsoft.com/office/drawing/2014/main" id="{94D245BD-31B5-4518-97EB-7933AA76A3FD}"/>
              </a:ext>
            </a:extLst>
          </p:cNvPr>
          <p:cNvSpPr txBox="1"/>
          <p:nvPr/>
        </p:nvSpPr>
        <p:spPr>
          <a:xfrm>
            <a:off x="5154853" y="3590669"/>
            <a:ext cx="643753" cy="230832"/>
          </a:xfrm>
          <a:prstGeom prst="rect">
            <a:avLst/>
          </a:prstGeom>
          <a:solidFill>
            <a:srgbClr val="00B0F0">
              <a:alpha val="50000"/>
            </a:srgbClr>
          </a:solidFill>
          <a:ln>
            <a:solidFill>
              <a:srgbClr val="0070C0"/>
            </a:solidFill>
          </a:ln>
        </p:spPr>
        <p:txBody>
          <a:bodyPr wrap="square" rtlCol="0">
            <a:spAutoFit/>
          </a:bodyPr>
          <a:lstStyle/>
          <a:p>
            <a:r>
              <a:rPr lang="es-EC" sz="900" dirty="0"/>
              <a:t>El trébol</a:t>
            </a:r>
          </a:p>
        </p:txBody>
      </p:sp>
      <p:sp>
        <p:nvSpPr>
          <p:cNvPr id="17" name="CuadroTexto 16">
            <a:extLst>
              <a:ext uri="{FF2B5EF4-FFF2-40B4-BE49-F238E27FC236}">
                <a16:creationId xmlns:a16="http://schemas.microsoft.com/office/drawing/2014/main" id="{39EC1AE6-AAF3-4B2E-9C4F-876D0CE5FF6D}"/>
              </a:ext>
            </a:extLst>
          </p:cNvPr>
          <p:cNvSpPr txBox="1"/>
          <p:nvPr/>
        </p:nvSpPr>
        <p:spPr>
          <a:xfrm>
            <a:off x="1627464" y="6122983"/>
            <a:ext cx="1829935" cy="230832"/>
          </a:xfrm>
          <a:prstGeom prst="rect">
            <a:avLst/>
          </a:prstGeom>
          <a:solidFill>
            <a:srgbClr val="00B0F0">
              <a:alpha val="50000"/>
            </a:srgbClr>
          </a:solidFill>
          <a:ln>
            <a:solidFill>
              <a:srgbClr val="0070C0"/>
            </a:solidFill>
          </a:ln>
        </p:spPr>
        <p:txBody>
          <a:bodyPr wrap="square" rtlCol="0">
            <a:spAutoFit/>
          </a:bodyPr>
          <a:lstStyle/>
          <a:p>
            <a:r>
              <a:rPr lang="es-EC" sz="900" dirty="0"/>
              <a:t>San Vicente de Terranova</a:t>
            </a:r>
          </a:p>
        </p:txBody>
      </p:sp>
      <p:sp>
        <p:nvSpPr>
          <p:cNvPr id="19" name="Forma libre: forma 18">
            <a:extLst>
              <a:ext uri="{FF2B5EF4-FFF2-40B4-BE49-F238E27FC236}">
                <a16:creationId xmlns:a16="http://schemas.microsoft.com/office/drawing/2014/main" id="{C20C727D-41DF-4E83-98C2-3D02824A5A3C}"/>
              </a:ext>
            </a:extLst>
          </p:cNvPr>
          <p:cNvSpPr/>
          <p:nvPr/>
        </p:nvSpPr>
        <p:spPr>
          <a:xfrm>
            <a:off x="3433639" y="3590528"/>
            <a:ext cx="1495425" cy="2425700"/>
          </a:xfrm>
          <a:custGeom>
            <a:avLst/>
            <a:gdLst>
              <a:gd name="connsiteX0" fmla="*/ 190500 w 1495425"/>
              <a:gd name="connsiteY0" fmla="*/ 2425700 h 2425700"/>
              <a:gd name="connsiteX1" fmla="*/ 139700 w 1495425"/>
              <a:gd name="connsiteY1" fmla="*/ 2416175 h 2425700"/>
              <a:gd name="connsiteX2" fmla="*/ 142875 w 1495425"/>
              <a:gd name="connsiteY2" fmla="*/ 2387600 h 2425700"/>
              <a:gd name="connsiteX3" fmla="*/ 3175 w 1495425"/>
              <a:gd name="connsiteY3" fmla="*/ 2381250 h 2425700"/>
              <a:gd name="connsiteX4" fmla="*/ 0 w 1495425"/>
              <a:gd name="connsiteY4" fmla="*/ 2222500 h 2425700"/>
              <a:gd name="connsiteX5" fmla="*/ 28575 w 1495425"/>
              <a:gd name="connsiteY5" fmla="*/ 2089150 h 2425700"/>
              <a:gd name="connsiteX6" fmla="*/ 31750 w 1495425"/>
              <a:gd name="connsiteY6" fmla="*/ 1965325 h 2425700"/>
              <a:gd name="connsiteX7" fmla="*/ 127000 w 1495425"/>
              <a:gd name="connsiteY7" fmla="*/ 1844675 h 2425700"/>
              <a:gd name="connsiteX8" fmla="*/ 187325 w 1495425"/>
              <a:gd name="connsiteY8" fmla="*/ 1727200 h 2425700"/>
              <a:gd name="connsiteX9" fmla="*/ 209550 w 1495425"/>
              <a:gd name="connsiteY9" fmla="*/ 1606550 h 2425700"/>
              <a:gd name="connsiteX10" fmla="*/ 273050 w 1495425"/>
              <a:gd name="connsiteY10" fmla="*/ 1412875 h 2425700"/>
              <a:gd name="connsiteX11" fmla="*/ 311150 w 1495425"/>
              <a:gd name="connsiteY11" fmla="*/ 1314450 h 2425700"/>
              <a:gd name="connsiteX12" fmla="*/ 390525 w 1495425"/>
              <a:gd name="connsiteY12" fmla="*/ 1190625 h 2425700"/>
              <a:gd name="connsiteX13" fmla="*/ 457200 w 1495425"/>
              <a:gd name="connsiteY13" fmla="*/ 1098550 h 2425700"/>
              <a:gd name="connsiteX14" fmla="*/ 482600 w 1495425"/>
              <a:gd name="connsiteY14" fmla="*/ 1019175 h 2425700"/>
              <a:gd name="connsiteX15" fmla="*/ 552450 w 1495425"/>
              <a:gd name="connsiteY15" fmla="*/ 876300 h 2425700"/>
              <a:gd name="connsiteX16" fmla="*/ 609600 w 1495425"/>
              <a:gd name="connsiteY16" fmla="*/ 784225 h 2425700"/>
              <a:gd name="connsiteX17" fmla="*/ 631825 w 1495425"/>
              <a:gd name="connsiteY17" fmla="*/ 688975 h 2425700"/>
              <a:gd name="connsiteX18" fmla="*/ 666750 w 1495425"/>
              <a:gd name="connsiteY18" fmla="*/ 571500 h 2425700"/>
              <a:gd name="connsiteX19" fmla="*/ 755650 w 1495425"/>
              <a:gd name="connsiteY19" fmla="*/ 317500 h 2425700"/>
              <a:gd name="connsiteX20" fmla="*/ 815975 w 1495425"/>
              <a:gd name="connsiteY20" fmla="*/ 168275 h 2425700"/>
              <a:gd name="connsiteX21" fmla="*/ 895350 w 1495425"/>
              <a:gd name="connsiteY21" fmla="*/ 174625 h 2425700"/>
              <a:gd name="connsiteX22" fmla="*/ 952500 w 1495425"/>
              <a:gd name="connsiteY22" fmla="*/ 174625 h 2425700"/>
              <a:gd name="connsiteX23" fmla="*/ 1025525 w 1495425"/>
              <a:gd name="connsiteY23" fmla="*/ 120650 h 2425700"/>
              <a:gd name="connsiteX24" fmla="*/ 1050925 w 1495425"/>
              <a:gd name="connsiteY24" fmla="*/ 165100 h 2425700"/>
              <a:gd name="connsiteX25" fmla="*/ 1104900 w 1495425"/>
              <a:gd name="connsiteY25" fmla="*/ 136525 h 2425700"/>
              <a:gd name="connsiteX26" fmla="*/ 1206500 w 1495425"/>
              <a:gd name="connsiteY26" fmla="*/ 69850 h 2425700"/>
              <a:gd name="connsiteX27" fmla="*/ 1320800 w 1495425"/>
              <a:gd name="connsiteY27" fmla="*/ 15875 h 2425700"/>
              <a:gd name="connsiteX28" fmla="*/ 1384300 w 1495425"/>
              <a:gd name="connsiteY28" fmla="*/ 0 h 2425700"/>
              <a:gd name="connsiteX29" fmla="*/ 1444625 w 1495425"/>
              <a:gd name="connsiteY29" fmla="*/ 25400 h 2425700"/>
              <a:gd name="connsiteX30" fmla="*/ 1495425 w 1495425"/>
              <a:gd name="connsiteY30" fmla="*/ 69850 h 2425700"/>
              <a:gd name="connsiteX31" fmla="*/ 1495425 w 1495425"/>
              <a:gd name="connsiteY31" fmla="*/ 161925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5425" h="2425700">
                <a:moveTo>
                  <a:pt x="190500" y="2425700"/>
                </a:moveTo>
                <a:lnTo>
                  <a:pt x="139700" y="2416175"/>
                </a:lnTo>
                <a:lnTo>
                  <a:pt x="142875" y="2387600"/>
                </a:lnTo>
                <a:lnTo>
                  <a:pt x="3175" y="2381250"/>
                </a:lnTo>
                <a:cubicBezTo>
                  <a:pt x="2117" y="2328333"/>
                  <a:pt x="1058" y="2275417"/>
                  <a:pt x="0" y="2222500"/>
                </a:cubicBezTo>
                <a:lnTo>
                  <a:pt x="28575" y="2089150"/>
                </a:lnTo>
                <a:cubicBezTo>
                  <a:pt x="29633" y="2047875"/>
                  <a:pt x="30692" y="2006600"/>
                  <a:pt x="31750" y="1965325"/>
                </a:cubicBezTo>
                <a:lnTo>
                  <a:pt x="127000" y="1844675"/>
                </a:lnTo>
                <a:lnTo>
                  <a:pt x="187325" y="1727200"/>
                </a:lnTo>
                <a:lnTo>
                  <a:pt x="209550" y="1606550"/>
                </a:lnTo>
                <a:lnTo>
                  <a:pt x="273050" y="1412875"/>
                </a:lnTo>
                <a:lnTo>
                  <a:pt x="311150" y="1314450"/>
                </a:lnTo>
                <a:lnTo>
                  <a:pt x="390525" y="1190625"/>
                </a:lnTo>
                <a:lnTo>
                  <a:pt x="457200" y="1098550"/>
                </a:lnTo>
                <a:lnTo>
                  <a:pt x="482600" y="1019175"/>
                </a:lnTo>
                <a:lnTo>
                  <a:pt x="552450" y="876300"/>
                </a:lnTo>
                <a:lnTo>
                  <a:pt x="609600" y="784225"/>
                </a:lnTo>
                <a:lnTo>
                  <a:pt x="631825" y="688975"/>
                </a:lnTo>
                <a:lnTo>
                  <a:pt x="666750" y="571500"/>
                </a:lnTo>
                <a:lnTo>
                  <a:pt x="755650" y="317500"/>
                </a:lnTo>
                <a:lnTo>
                  <a:pt x="815975" y="168275"/>
                </a:lnTo>
                <a:lnTo>
                  <a:pt x="895350" y="174625"/>
                </a:lnTo>
                <a:lnTo>
                  <a:pt x="952500" y="174625"/>
                </a:lnTo>
                <a:lnTo>
                  <a:pt x="1025525" y="120650"/>
                </a:lnTo>
                <a:lnTo>
                  <a:pt x="1050925" y="165100"/>
                </a:lnTo>
                <a:lnTo>
                  <a:pt x="1104900" y="136525"/>
                </a:lnTo>
                <a:lnTo>
                  <a:pt x="1206500" y="69850"/>
                </a:lnTo>
                <a:lnTo>
                  <a:pt x="1320800" y="15875"/>
                </a:lnTo>
                <a:lnTo>
                  <a:pt x="1384300" y="0"/>
                </a:lnTo>
                <a:lnTo>
                  <a:pt x="1444625" y="25400"/>
                </a:lnTo>
                <a:lnTo>
                  <a:pt x="1495425" y="69850"/>
                </a:lnTo>
                <a:lnTo>
                  <a:pt x="1495425" y="161925"/>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B0F4F410-6EFB-4EE2-8ACB-FF057BD426B3}"/>
              </a:ext>
            </a:extLst>
          </p:cNvPr>
          <p:cNvSpPr/>
          <p:nvPr/>
        </p:nvSpPr>
        <p:spPr>
          <a:xfrm>
            <a:off x="115188" y="46735"/>
            <a:ext cx="2621230" cy="430887"/>
          </a:xfrm>
          <a:prstGeom prst="rect">
            <a:avLst/>
          </a:prstGeom>
        </p:spPr>
        <p:txBody>
          <a:bodyPr wrap="none">
            <a:spAutoFit/>
          </a:bodyPr>
          <a:lstStyle/>
          <a:p>
            <a:r>
              <a:rPr lang="es-ES" sz="1100" dirty="0">
                <a:solidFill>
                  <a:srgbClr val="FF0000"/>
                </a:solidFill>
              </a:rPr>
              <a:t>RUTA</a:t>
            </a:r>
          </a:p>
          <a:p>
            <a:r>
              <a:rPr lang="es-ES" sz="1100" dirty="0">
                <a:solidFill>
                  <a:srgbClr val="FF0000"/>
                </a:solidFill>
              </a:rPr>
              <a:t>SAN VICENTE DE TERRANOVA – EL TRÉBOL</a:t>
            </a:r>
          </a:p>
        </p:txBody>
      </p:sp>
      <p:pic>
        <p:nvPicPr>
          <p:cNvPr id="23" name="Imagen 22">
            <a:extLst>
              <a:ext uri="{FF2B5EF4-FFF2-40B4-BE49-F238E27FC236}">
                <a16:creationId xmlns:a16="http://schemas.microsoft.com/office/drawing/2014/main" id="{F1D1DE2F-FD7E-41C5-9FB0-7F4FEBE52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5566" y="91422"/>
            <a:ext cx="3080005" cy="6534662"/>
          </a:xfrm>
          <a:prstGeom prst="rect">
            <a:avLst/>
          </a:prstGeom>
        </p:spPr>
      </p:pic>
      <p:sp>
        <p:nvSpPr>
          <p:cNvPr id="24" name="Elipse 23">
            <a:extLst>
              <a:ext uri="{FF2B5EF4-FFF2-40B4-BE49-F238E27FC236}">
                <a16:creationId xmlns:a16="http://schemas.microsoft.com/office/drawing/2014/main" id="{A8CF8C20-E74B-4567-BB2D-D32BDF3CD26C}"/>
              </a:ext>
            </a:extLst>
          </p:cNvPr>
          <p:cNvSpPr/>
          <p:nvPr/>
        </p:nvSpPr>
        <p:spPr>
          <a:xfrm>
            <a:off x="9853474" y="5951458"/>
            <a:ext cx="220980" cy="220980"/>
          </a:xfrm>
          <a:prstGeom prst="ellipse">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a:extLst>
              <a:ext uri="{FF2B5EF4-FFF2-40B4-BE49-F238E27FC236}">
                <a16:creationId xmlns:a16="http://schemas.microsoft.com/office/drawing/2014/main" id="{F53D3FEA-194B-42AD-BF37-06491E8FE1AA}"/>
              </a:ext>
            </a:extLst>
          </p:cNvPr>
          <p:cNvSpPr/>
          <p:nvPr/>
        </p:nvSpPr>
        <p:spPr>
          <a:xfrm>
            <a:off x="9536567" y="4792878"/>
            <a:ext cx="185125" cy="18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7" name="CuadroTexto 26">
            <a:extLst>
              <a:ext uri="{FF2B5EF4-FFF2-40B4-BE49-F238E27FC236}">
                <a16:creationId xmlns:a16="http://schemas.microsoft.com/office/drawing/2014/main" id="{1554D963-D8B4-4BB9-9582-8F92BF9CEC92}"/>
              </a:ext>
            </a:extLst>
          </p:cNvPr>
          <p:cNvSpPr txBox="1"/>
          <p:nvPr/>
        </p:nvSpPr>
        <p:spPr>
          <a:xfrm>
            <a:off x="7843706" y="4707200"/>
            <a:ext cx="1458179" cy="230832"/>
          </a:xfrm>
          <a:prstGeom prst="rect">
            <a:avLst/>
          </a:prstGeom>
          <a:solidFill>
            <a:srgbClr val="00B0F0">
              <a:alpha val="50000"/>
            </a:srgbClr>
          </a:solidFill>
          <a:ln>
            <a:solidFill>
              <a:srgbClr val="0070C0"/>
            </a:solidFill>
          </a:ln>
        </p:spPr>
        <p:txBody>
          <a:bodyPr wrap="square" rtlCol="0">
            <a:spAutoFit/>
          </a:bodyPr>
          <a:lstStyle/>
          <a:p>
            <a:r>
              <a:rPr lang="es-EC" sz="900" dirty="0"/>
              <a:t>Terminal Quitumbe</a:t>
            </a:r>
          </a:p>
        </p:txBody>
      </p:sp>
      <p:sp>
        <p:nvSpPr>
          <p:cNvPr id="28" name="CuadroTexto 27">
            <a:extLst>
              <a:ext uri="{FF2B5EF4-FFF2-40B4-BE49-F238E27FC236}">
                <a16:creationId xmlns:a16="http://schemas.microsoft.com/office/drawing/2014/main" id="{6B0928BB-A69E-42E0-95C6-F25295D764C0}"/>
              </a:ext>
            </a:extLst>
          </p:cNvPr>
          <p:cNvSpPr txBox="1"/>
          <p:nvPr/>
        </p:nvSpPr>
        <p:spPr>
          <a:xfrm>
            <a:off x="10074454" y="6122983"/>
            <a:ext cx="1519131" cy="230832"/>
          </a:xfrm>
          <a:prstGeom prst="rect">
            <a:avLst/>
          </a:prstGeom>
          <a:solidFill>
            <a:srgbClr val="00B0F0">
              <a:alpha val="50000"/>
            </a:srgbClr>
          </a:solidFill>
          <a:ln>
            <a:solidFill>
              <a:srgbClr val="0070C0"/>
            </a:solidFill>
          </a:ln>
        </p:spPr>
        <p:txBody>
          <a:bodyPr wrap="square" rtlCol="0">
            <a:spAutoFit/>
          </a:bodyPr>
          <a:lstStyle/>
          <a:p>
            <a:pPr algn="r"/>
            <a:r>
              <a:rPr lang="es-EC" sz="900" dirty="0"/>
              <a:t>San Vicente de Terranova</a:t>
            </a:r>
          </a:p>
        </p:txBody>
      </p:sp>
      <p:sp>
        <p:nvSpPr>
          <p:cNvPr id="30" name="Rectángulo 29">
            <a:extLst>
              <a:ext uri="{FF2B5EF4-FFF2-40B4-BE49-F238E27FC236}">
                <a16:creationId xmlns:a16="http://schemas.microsoft.com/office/drawing/2014/main" id="{66FE947F-8432-4CB3-B4D0-9B1CBA330AFB}"/>
              </a:ext>
            </a:extLst>
          </p:cNvPr>
          <p:cNvSpPr/>
          <p:nvPr/>
        </p:nvSpPr>
        <p:spPr>
          <a:xfrm>
            <a:off x="6231496" y="59997"/>
            <a:ext cx="3483646" cy="430887"/>
          </a:xfrm>
          <a:prstGeom prst="rect">
            <a:avLst/>
          </a:prstGeom>
        </p:spPr>
        <p:txBody>
          <a:bodyPr wrap="none">
            <a:spAutoFit/>
          </a:bodyPr>
          <a:lstStyle/>
          <a:p>
            <a:r>
              <a:rPr lang="es-ES" sz="1100" dirty="0">
                <a:solidFill>
                  <a:srgbClr val="FF0000"/>
                </a:solidFill>
              </a:rPr>
              <a:t>RUTA</a:t>
            </a:r>
          </a:p>
          <a:p>
            <a:r>
              <a:rPr lang="es-ES" sz="1100" dirty="0">
                <a:solidFill>
                  <a:srgbClr val="FF0000"/>
                </a:solidFill>
              </a:rPr>
              <a:t>SAN VICENTE DE TERRANOVA – TERMINAL DE QUITUMBE</a:t>
            </a:r>
          </a:p>
        </p:txBody>
      </p:sp>
      <p:sp>
        <p:nvSpPr>
          <p:cNvPr id="32" name="Marcador de contenido 2">
            <a:extLst>
              <a:ext uri="{FF2B5EF4-FFF2-40B4-BE49-F238E27FC236}">
                <a16:creationId xmlns:a16="http://schemas.microsoft.com/office/drawing/2014/main" id="{2D285494-0F04-4C4A-8A03-27096DA17C9D}"/>
              </a:ext>
            </a:extLst>
          </p:cNvPr>
          <p:cNvSpPr txBox="1">
            <a:spLocks/>
          </p:cNvSpPr>
          <p:nvPr/>
        </p:nvSpPr>
        <p:spPr>
          <a:xfrm>
            <a:off x="6315889" y="2425667"/>
            <a:ext cx="3648075" cy="1498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ES" sz="900" b="1" dirty="0"/>
              <a:t>EN VEHICULO</a:t>
            </a:r>
            <a:r>
              <a:rPr lang="es-ES" sz="900" dirty="0"/>
              <a:t> </a:t>
            </a:r>
          </a:p>
          <a:p>
            <a:pPr>
              <a:lnSpc>
                <a:spcPct val="100000"/>
              </a:lnSpc>
            </a:pPr>
            <a:r>
              <a:rPr lang="es-ES" sz="900" dirty="0"/>
              <a:t>20 min por la Av. Pedro Vicente Maldonado</a:t>
            </a:r>
          </a:p>
          <a:p>
            <a:pPr marL="0" indent="0">
              <a:lnSpc>
                <a:spcPct val="100000"/>
              </a:lnSpc>
              <a:buFont typeface="Arial" panose="020B0604020202020204" pitchFamily="34" charset="0"/>
              <a:buNone/>
            </a:pPr>
            <a:r>
              <a:rPr lang="es-ES" sz="900" b="1" dirty="0"/>
              <a:t>TRANSPORTE PÚBLICO</a:t>
            </a:r>
          </a:p>
          <a:p>
            <a:pPr>
              <a:lnSpc>
                <a:spcPct val="100000"/>
              </a:lnSpc>
            </a:pPr>
            <a:r>
              <a:rPr lang="es-ES" sz="900" dirty="0"/>
              <a:t>45 min por la Av. Pedro Vicente Maldonado</a:t>
            </a:r>
          </a:p>
          <a:p>
            <a:pPr marL="0" indent="0">
              <a:buNone/>
            </a:pPr>
            <a:endParaRPr lang="es-ES" dirty="0"/>
          </a:p>
          <a:p>
            <a:endParaRPr lang="es-ES" dirty="0"/>
          </a:p>
        </p:txBody>
      </p:sp>
      <p:sp>
        <p:nvSpPr>
          <p:cNvPr id="33" name="Forma libre: forma 32">
            <a:extLst>
              <a:ext uri="{FF2B5EF4-FFF2-40B4-BE49-F238E27FC236}">
                <a16:creationId xmlns:a16="http://schemas.microsoft.com/office/drawing/2014/main" id="{95B35ADE-495C-45C1-B302-36535C54A9AD}"/>
              </a:ext>
            </a:extLst>
          </p:cNvPr>
          <p:cNvSpPr/>
          <p:nvPr/>
        </p:nvSpPr>
        <p:spPr>
          <a:xfrm>
            <a:off x="9665494" y="4967288"/>
            <a:ext cx="242887" cy="1066800"/>
          </a:xfrm>
          <a:custGeom>
            <a:avLst/>
            <a:gdLst>
              <a:gd name="connsiteX0" fmla="*/ 185737 w 242887"/>
              <a:gd name="connsiteY0" fmla="*/ 1066800 h 1066800"/>
              <a:gd name="connsiteX1" fmla="*/ 128587 w 242887"/>
              <a:gd name="connsiteY1" fmla="*/ 1059656 h 1066800"/>
              <a:gd name="connsiteX2" fmla="*/ 126206 w 242887"/>
              <a:gd name="connsiteY2" fmla="*/ 1033462 h 1066800"/>
              <a:gd name="connsiteX3" fmla="*/ 0 w 242887"/>
              <a:gd name="connsiteY3" fmla="*/ 1042987 h 1066800"/>
              <a:gd name="connsiteX4" fmla="*/ 0 w 242887"/>
              <a:gd name="connsiteY4" fmla="*/ 976312 h 1066800"/>
              <a:gd name="connsiteX5" fmla="*/ 11906 w 242887"/>
              <a:gd name="connsiteY5" fmla="*/ 816768 h 1066800"/>
              <a:gd name="connsiteX6" fmla="*/ 33337 w 242887"/>
              <a:gd name="connsiteY6" fmla="*/ 709612 h 1066800"/>
              <a:gd name="connsiteX7" fmla="*/ 40481 w 242887"/>
              <a:gd name="connsiteY7" fmla="*/ 607218 h 1066800"/>
              <a:gd name="connsiteX8" fmla="*/ 66675 w 242887"/>
              <a:gd name="connsiteY8" fmla="*/ 552450 h 1066800"/>
              <a:gd name="connsiteX9" fmla="*/ 133350 w 242887"/>
              <a:gd name="connsiteY9" fmla="*/ 459581 h 1066800"/>
              <a:gd name="connsiteX10" fmla="*/ 169069 w 242887"/>
              <a:gd name="connsiteY10" fmla="*/ 411956 h 1066800"/>
              <a:gd name="connsiteX11" fmla="*/ 190500 w 242887"/>
              <a:gd name="connsiteY11" fmla="*/ 302418 h 1066800"/>
              <a:gd name="connsiteX12" fmla="*/ 188119 w 242887"/>
              <a:gd name="connsiteY12" fmla="*/ 240506 h 1066800"/>
              <a:gd name="connsiteX13" fmla="*/ 219075 w 242887"/>
              <a:gd name="connsiteY13" fmla="*/ 188118 h 1066800"/>
              <a:gd name="connsiteX14" fmla="*/ 242887 w 242887"/>
              <a:gd name="connsiteY14" fmla="*/ 123825 h 1066800"/>
              <a:gd name="connsiteX15" fmla="*/ 140494 w 242887"/>
              <a:gd name="connsiteY15" fmla="*/ 95250 h 1066800"/>
              <a:gd name="connsiteX16" fmla="*/ 76200 w 242887"/>
              <a:gd name="connsiteY16" fmla="*/ 59531 h 1066800"/>
              <a:gd name="connsiteX17" fmla="*/ 9525 w 242887"/>
              <a:gd name="connsiteY17" fmla="*/ 33337 h 1066800"/>
              <a:gd name="connsiteX18" fmla="*/ 9525 w 242887"/>
              <a:gd name="connsiteY1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887" h="1066800">
                <a:moveTo>
                  <a:pt x="185737" y="1066800"/>
                </a:moveTo>
                <a:lnTo>
                  <a:pt x="128587" y="1059656"/>
                </a:lnTo>
                <a:lnTo>
                  <a:pt x="126206" y="1033462"/>
                </a:lnTo>
                <a:lnTo>
                  <a:pt x="0" y="1042987"/>
                </a:lnTo>
                <a:lnTo>
                  <a:pt x="0" y="976312"/>
                </a:lnTo>
                <a:lnTo>
                  <a:pt x="11906" y="816768"/>
                </a:lnTo>
                <a:lnTo>
                  <a:pt x="33337" y="709612"/>
                </a:lnTo>
                <a:lnTo>
                  <a:pt x="40481" y="607218"/>
                </a:lnTo>
                <a:lnTo>
                  <a:pt x="66675" y="552450"/>
                </a:lnTo>
                <a:lnTo>
                  <a:pt x="133350" y="459581"/>
                </a:lnTo>
                <a:lnTo>
                  <a:pt x="169069" y="411956"/>
                </a:lnTo>
                <a:lnTo>
                  <a:pt x="190500" y="302418"/>
                </a:lnTo>
                <a:cubicBezTo>
                  <a:pt x="189706" y="281781"/>
                  <a:pt x="188913" y="261143"/>
                  <a:pt x="188119" y="240506"/>
                </a:cubicBezTo>
                <a:lnTo>
                  <a:pt x="219075" y="188118"/>
                </a:lnTo>
                <a:lnTo>
                  <a:pt x="242887" y="123825"/>
                </a:lnTo>
                <a:lnTo>
                  <a:pt x="140494" y="95250"/>
                </a:lnTo>
                <a:lnTo>
                  <a:pt x="76200" y="59531"/>
                </a:lnTo>
                <a:lnTo>
                  <a:pt x="9525" y="33337"/>
                </a:lnTo>
                <a:lnTo>
                  <a:pt x="9525"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5622C782-0FD1-4F8F-A9DE-EA2F61F127A7}"/>
              </a:ext>
            </a:extLst>
          </p:cNvPr>
          <p:cNvSpPr/>
          <p:nvPr/>
        </p:nvSpPr>
        <p:spPr>
          <a:xfrm>
            <a:off x="5268386" y="6498651"/>
            <a:ext cx="1926219" cy="230832"/>
          </a:xfrm>
          <a:prstGeom prst="rect">
            <a:avLst/>
          </a:prstGeom>
        </p:spPr>
        <p:txBody>
          <a:bodyPr wrap="square">
            <a:spAutoFit/>
          </a:bodyPr>
          <a:lstStyle/>
          <a:p>
            <a:r>
              <a:rPr lang="es-ES" sz="900" b="1" dirty="0"/>
              <a:t>c) ESTIMACION GENERAL DE VIAJES</a:t>
            </a:r>
            <a:endParaRPr lang="es-ES" sz="900" dirty="0"/>
          </a:p>
        </p:txBody>
      </p:sp>
    </p:spTree>
    <p:extLst>
      <p:ext uri="{BB962C8B-B14F-4D97-AF65-F5344CB8AC3E}">
        <p14:creationId xmlns:p14="http://schemas.microsoft.com/office/powerpoint/2010/main" val="194343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618874A-BFCF-4595-A810-2EC285697D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871" y="91422"/>
            <a:ext cx="3080005" cy="6534662"/>
          </a:xfrm>
          <a:prstGeom prst="rect">
            <a:avLst/>
          </a:prstGeom>
        </p:spPr>
      </p:pic>
      <p:sp>
        <p:nvSpPr>
          <p:cNvPr id="9" name="Elipse 8">
            <a:extLst>
              <a:ext uri="{FF2B5EF4-FFF2-40B4-BE49-F238E27FC236}">
                <a16:creationId xmlns:a16="http://schemas.microsoft.com/office/drawing/2014/main" id="{2E479BA7-D5AF-4DAA-A106-44CF1C311FE0}"/>
              </a:ext>
            </a:extLst>
          </p:cNvPr>
          <p:cNvSpPr/>
          <p:nvPr/>
        </p:nvSpPr>
        <p:spPr>
          <a:xfrm>
            <a:off x="3622779" y="5951458"/>
            <a:ext cx="220980" cy="220980"/>
          </a:xfrm>
          <a:prstGeom prst="ellipse">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Elipse 9">
            <a:extLst>
              <a:ext uri="{FF2B5EF4-FFF2-40B4-BE49-F238E27FC236}">
                <a16:creationId xmlns:a16="http://schemas.microsoft.com/office/drawing/2014/main" id="{F45054EB-4C25-49AF-8D3A-46412AFCFC93}"/>
              </a:ext>
            </a:extLst>
          </p:cNvPr>
          <p:cNvSpPr/>
          <p:nvPr/>
        </p:nvSpPr>
        <p:spPr>
          <a:xfrm>
            <a:off x="4247245" y="3266190"/>
            <a:ext cx="185125" cy="18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6" name="CuadroTexto 15">
            <a:extLst>
              <a:ext uri="{FF2B5EF4-FFF2-40B4-BE49-F238E27FC236}">
                <a16:creationId xmlns:a16="http://schemas.microsoft.com/office/drawing/2014/main" id="{94D245BD-31B5-4518-97EB-7933AA76A3FD}"/>
              </a:ext>
            </a:extLst>
          </p:cNvPr>
          <p:cNvSpPr txBox="1"/>
          <p:nvPr/>
        </p:nvSpPr>
        <p:spPr>
          <a:xfrm>
            <a:off x="4641276" y="3321020"/>
            <a:ext cx="1297809" cy="230832"/>
          </a:xfrm>
          <a:prstGeom prst="rect">
            <a:avLst/>
          </a:prstGeom>
          <a:solidFill>
            <a:srgbClr val="00B0F0">
              <a:alpha val="50000"/>
            </a:srgbClr>
          </a:solidFill>
          <a:ln>
            <a:solidFill>
              <a:srgbClr val="0070C0"/>
            </a:solidFill>
          </a:ln>
        </p:spPr>
        <p:txBody>
          <a:bodyPr wrap="square" rtlCol="0">
            <a:spAutoFit/>
          </a:bodyPr>
          <a:lstStyle/>
          <a:p>
            <a:pPr algn="r"/>
            <a:r>
              <a:rPr lang="es-EC" sz="900" dirty="0"/>
              <a:t>Centro histórico</a:t>
            </a:r>
          </a:p>
        </p:txBody>
      </p:sp>
      <p:sp>
        <p:nvSpPr>
          <p:cNvPr id="17" name="CuadroTexto 16">
            <a:extLst>
              <a:ext uri="{FF2B5EF4-FFF2-40B4-BE49-F238E27FC236}">
                <a16:creationId xmlns:a16="http://schemas.microsoft.com/office/drawing/2014/main" id="{39EC1AE6-AAF3-4B2E-9C4F-876D0CE5FF6D}"/>
              </a:ext>
            </a:extLst>
          </p:cNvPr>
          <p:cNvSpPr txBox="1"/>
          <p:nvPr/>
        </p:nvSpPr>
        <p:spPr>
          <a:xfrm>
            <a:off x="1281455" y="6028928"/>
            <a:ext cx="2235279" cy="230832"/>
          </a:xfrm>
          <a:prstGeom prst="rect">
            <a:avLst/>
          </a:prstGeom>
          <a:solidFill>
            <a:srgbClr val="00B0F0">
              <a:alpha val="50000"/>
            </a:srgbClr>
          </a:solidFill>
          <a:ln>
            <a:solidFill>
              <a:srgbClr val="0070C0"/>
            </a:solidFill>
          </a:ln>
        </p:spPr>
        <p:txBody>
          <a:bodyPr wrap="square" rtlCol="0">
            <a:spAutoFit/>
          </a:bodyPr>
          <a:lstStyle/>
          <a:p>
            <a:r>
              <a:rPr lang="es-EC" sz="900" dirty="0"/>
              <a:t>San Vicente de Terranova</a:t>
            </a:r>
          </a:p>
        </p:txBody>
      </p:sp>
      <p:sp>
        <p:nvSpPr>
          <p:cNvPr id="22" name="Rectángulo 21">
            <a:extLst>
              <a:ext uri="{FF2B5EF4-FFF2-40B4-BE49-F238E27FC236}">
                <a16:creationId xmlns:a16="http://schemas.microsoft.com/office/drawing/2014/main" id="{B0F4F410-6EFB-4EE2-8ACB-FF057BD426B3}"/>
              </a:ext>
            </a:extLst>
          </p:cNvPr>
          <p:cNvSpPr/>
          <p:nvPr/>
        </p:nvSpPr>
        <p:spPr>
          <a:xfrm>
            <a:off x="115188" y="46735"/>
            <a:ext cx="3503378" cy="430887"/>
          </a:xfrm>
          <a:prstGeom prst="rect">
            <a:avLst/>
          </a:prstGeom>
        </p:spPr>
        <p:txBody>
          <a:bodyPr wrap="square">
            <a:spAutoFit/>
          </a:bodyPr>
          <a:lstStyle/>
          <a:p>
            <a:r>
              <a:rPr lang="es-ES" sz="1100" dirty="0">
                <a:solidFill>
                  <a:srgbClr val="FF0000"/>
                </a:solidFill>
              </a:rPr>
              <a:t>RUTA</a:t>
            </a:r>
          </a:p>
          <a:p>
            <a:r>
              <a:rPr lang="es-ES" sz="1100" dirty="0">
                <a:solidFill>
                  <a:srgbClr val="FF0000"/>
                </a:solidFill>
              </a:rPr>
              <a:t>SAN VICENTE DE TERRANOVA – CENTRO HISTÓRICO</a:t>
            </a:r>
          </a:p>
        </p:txBody>
      </p:sp>
      <p:pic>
        <p:nvPicPr>
          <p:cNvPr id="23" name="Imagen 22">
            <a:extLst>
              <a:ext uri="{FF2B5EF4-FFF2-40B4-BE49-F238E27FC236}">
                <a16:creationId xmlns:a16="http://schemas.microsoft.com/office/drawing/2014/main" id="{F1D1DE2F-FD7E-41C5-9FB0-7F4FEBE52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5566" y="91422"/>
            <a:ext cx="3080005" cy="6534662"/>
          </a:xfrm>
          <a:prstGeom prst="rect">
            <a:avLst/>
          </a:prstGeom>
        </p:spPr>
      </p:pic>
      <p:sp>
        <p:nvSpPr>
          <p:cNvPr id="24" name="Elipse 23">
            <a:extLst>
              <a:ext uri="{FF2B5EF4-FFF2-40B4-BE49-F238E27FC236}">
                <a16:creationId xmlns:a16="http://schemas.microsoft.com/office/drawing/2014/main" id="{A8CF8C20-E74B-4567-BB2D-D32BDF3CD26C}"/>
              </a:ext>
            </a:extLst>
          </p:cNvPr>
          <p:cNvSpPr/>
          <p:nvPr/>
        </p:nvSpPr>
        <p:spPr>
          <a:xfrm>
            <a:off x="9853474" y="5951458"/>
            <a:ext cx="220980" cy="220980"/>
          </a:xfrm>
          <a:prstGeom prst="ellipse">
            <a:avLst/>
          </a:prstGeom>
          <a:solidFill>
            <a:schemeClr val="accent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Elipse 24">
            <a:extLst>
              <a:ext uri="{FF2B5EF4-FFF2-40B4-BE49-F238E27FC236}">
                <a16:creationId xmlns:a16="http://schemas.microsoft.com/office/drawing/2014/main" id="{F53D3FEA-194B-42AD-BF37-06491E8FE1AA}"/>
              </a:ext>
            </a:extLst>
          </p:cNvPr>
          <p:cNvSpPr/>
          <p:nvPr/>
        </p:nvSpPr>
        <p:spPr>
          <a:xfrm>
            <a:off x="9489472" y="5921284"/>
            <a:ext cx="185125" cy="18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1554D963-D8B4-4BB9-9582-8F92BF9CEC92}"/>
              </a:ext>
            </a:extLst>
          </p:cNvPr>
          <p:cNvSpPr txBox="1"/>
          <p:nvPr/>
        </p:nvSpPr>
        <p:spPr>
          <a:xfrm>
            <a:off x="7826133" y="5667450"/>
            <a:ext cx="1639422" cy="230832"/>
          </a:xfrm>
          <a:prstGeom prst="rect">
            <a:avLst/>
          </a:prstGeom>
          <a:solidFill>
            <a:srgbClr val="00B0F0">
              <a:alpha val="50000"/>
            </a:srgbClr>
          </a:solidFill>
          <a:ln>
            <a:solidFill>
              <a:srgbClr val="0070C0"/>
            </a:solidFill>
          </a:ln>
        </p:spPr>
        <p:txBody>
          <a:bodyPr wrap="square" rtlCol="0">
            <a:spAutoFit/>
          </a:bodyPr>
          <a:lstStyle/>
          <a:p>
            <a:r>
              <a:rPr lang="es-EC" sz="900" dirty="0"/>
              <a:t>Terminal Sur </a:t>
            </a:r>
            <a:r>
              <a:rPr lang="es-EC" sz="900" dirty="0" err="1"/>
              <a:t>Ecovía</a:t>
            </a:r>
            <a:endParaRPr lang="es-EC" sz="900" dirty="0"/>
          </a:p>
        </p:txBody>
      </p:sp>
      <p:sp>
        <p:nvSpPr>
          <p:cNvPr id="28" name="CuadroTexto 27">
            <a:extLst>
              <a:ext uri="{FF2B5EF4-FFF2-40B4-BE49-F238E27FC236}">
                <a16:creationId xmlns:a16="http://schemas.microsoft.com/office/drawing/2014/main" id="{6B0928BB-A69E-42E0-95C6-F25295D764C0}"/>
              </a:ext>
            </a:extLst>
          </p:cNvPr>
          <p:cNvSpPr txBox="1"/>
          <p:nvPr/>
        </p:nvSpPr>
        <p:spPr>
          <a:xfrm>
            <a:off x="10127476" y="6144344"/>
            <a:ext cx="1440922" cy="230832"/>
          </a:xfrm>
          <a:prstGeom prst="rect">
            <a:avLst/>
          </a:prstGeom>
          <a:solidFill>
            <a:srgbClr val="00B0F0">
              <a:alpha val="50000"/>
            </a:srgbClr>
          </a:solidFill>
          <a:ln>
            <a:solidFill>
              <a:srgbClr val="0070C0"/>
            </a:solidFill>
          </a:ln>
        </p:spPr>
        <p:txBody>
          <a:bodyPr wrap="square" rtlCol="0">
            <a:spAutoFit/>
          </a:bodyPr>
          <a:lstStyle/>
          <a:p>
            <a:pPr algn="r"/>
            <a:r>
              <a:rPr lang="es-EC" sz="900" dirty="0"/>
              <a:t>San Vicente de Terranova</a:t>
            </a:r>
          </a:p>
        </p:txBody>
      </p:sp>
      <p:sp>
        <p:nvSpPr>
          <p:cNvPr id="30" name="Rectángulo 29">
            <a:extLst>
              <a:ext uri="{FF2B5EF4-FFF2-40B4-BE49-F238E27FC236}">
                <a16:creationId xmlns:a16="http://schemas.microsoft.com/office/drawing/2014/main" id="{66FE947F-8432-4CB3-B4D0-9B1CBA330AFB}"/>
              </a:ext>
            </a:extLst>
          </p:cNvPr>
          <p:cNvSpPr/>
          <p:nvPr/>
        </p:nvSpPr>
        <p:spPr>
          <a:xfrm>
            <a:off x="6093721" y="68118"/>
            <a:ext cx="3870243" cy="600164"/>
          </a:xfrm>
          <a:prstGeom prst="rect">
            <a:avLst/>
          </a:prstGeom>
        </p:spPr>
        <p:txBody>
          <a:bodyPr wrap="square">
            <a:spAutoFit/>
          </a:bodyPr>
          <a:lstStyle/>
          <a:p>
            <a:r>
              <a:rPr lang="es-ES" sz="1100" dirty="0">
                <a:solidFill>
                  <a:srgbClr val="FF0000"/>
                </a:solidFill>
              </a:rPr>
              <a:t>RUTA</a:t>
            </a:r>
          </a:p>
          <a:p>
            <a:r>
              <a:rPr lang="es-ES" sz="1100" dirty="0">
                <a:solidFill>
                  <a:srgbClr val="FF0000"/>
                </a:solidFill>
              </a:rPr>
              <a:t>SAN VICENTE DE TERRANOVA – TERMINAL SUR ECOVIA – </a:t>
            </a:r>
          </a:p>
          <a:p>
            <a:r>
              <a:rPr lang="es-ES" sz="1100" dirty="0">
                <a:solidFill>
                  <a:srgbClr val="FF0000"/>
                </a:solidFill>
              </a:rPr>
              <a:t>PARQUE METROPOLITANO SUR</a:t>
            </a:r>
          </a:p>
        </p:txBody>
      </p:sp>
      <p:sp>
        <p:nvSpPr>
          <p:cNvPr id="21" name="Rectángulo 20">
            <a:extLst>
              <a:ext uri="{FF2B5EF4-FFF2-40B4-BE49-F238E27FC236}">
                <a16:creationId xmlns:a16="http://schemas.microsoft.com/office/drawing/2014/main" id="{61516D93-62D9-427A-A9A5-266BAEFC69C7}"/>
              </a:ext>
            </a:extLst>
          </p:cNvPr>
          <p:cNvSpPr/>
          <p:nvPr/>
        </p:nvSpPr>
        <p:spPr>
          <a:xfrm>
            <a:off x="68584" y="2401660"/>
            <a:ext cx="3826428" cy="1061829"/>
          </a:xfrm>
          <a:prstGeom prst="rect">
            <a:avLst/>
          </a:prstGeom>
        </p:spPr>
        <p:txBody>
          <a:bodyPr wrap="square">
            <a:spAutoFit/>
          </a:bodyPr>
          <a:lstStyle/>
          <a:p>
            <a:r>
              <a:rPr lang="es-ES" sz="900" b="1" dirty="0"/>
              <a:t>EN TRANSPORTE PÚBLICO</a:t>
            </a:r>
          </a:p>
          <a:p>
            <a:endParaRPr lang="es-ES" sz="900" dirty="0"/>
          </a:p>
          <a:p>
            <a:pPr marL="171450" indent="-171450">
              <a:buFont typeface="Arial" panose="020B0604020202020204" pitchFamily="34" charset="0"/>
              <a:buChar char="•"/>
            </a:pPr>
            <a:r>
              <a:rPr lang="es-ES" sz="900" dirty="0"/>
              <a:t>1h 15 min por la Av. Pedro Vicente Maldonado</a:t>
            </a:r>
          </a:p>
          <a:p>
            <a:endParaRPr lang="es-ES" sz="900" dirty="0"/>
          </a:p>
          <a:p>
            <a:r>
              <a:rPr lang="es-ES" sz="900" b="1" dirty="0"/>
              <a:t>EN VEHICULO</a:t>
            </a:r>
          </a:p>
          <a:p>
            <a:endParaRPr lang="es-ES" sz="900" dirty="0"/>
          </a:p>
          <a:p>
            <a:pPr marL="171450" indent="-171450">
              <a:buFont typeface="Arial" panose="020B0604020202020204" pitchFamily="34" charset="0"/>
              <a:buChar char="•"/>
            </a:pPr>
            <a:r>
              <a:rPr lang="es-ES" sz="900" dirty="0"/>
              <a:t>40 min por la Av. Pedro Vicente Maldonado</a:t>
            </a:r>
          </a:p>
        </p:txBody>
      </p:sp>
      <p:sp>
        <p:nvSpPr>
          <p:cNvPr id="4" name="Forma libre: forma 3">
            <a:extLst>
              <a:ext uri="{FF2B5EF4-FFF2-40B4-BE49-F238E27FC236}">
                <a16:creationId xmlns:a16="http://schemas.microsoft.com/office/drawing/2014/main" id="{3031CB37-2B55-4F05-AA0B-2444C16FA723}"/>
              </a:ext>
            </a:extLst>
          </p:cNvPr>
          <p:cNvSpPr/>
          <p:nvPr/>
        </p:nvSpPr>
        <p:spPr>
          <a:xfrm>
            <a:off x="3424238" y="3448050"/>
            <a:ext cx="1004887" cy="2533650"/>
          </a:xfrm>
          <a:custGeom>
            <a:avLst/>
            <a:gdLst>
              <a:gd name="connsiteX0" fmla="*/ 233362 w 1004887"/>
              <a:gd name="connsiteY0" fmla="*/ 2533650 h 2533650"/>
              <a:gd name="connsiteX1" fmla="*/ 133350 w 1004887"/>
              <a:gd name="connsiteY1" fmla="*/ 2533650 h 2533650"/>
              <a:gd name="connsiteX2" fmla="*/ 147637 w 1004887"/>
              <a:gd name="connsiteY2" fmla="*/ 2476500 h 2533650"/>
              <a:gd name="connsiteX3" fmla="*/ 4762 w 1004887"/>
              <a:gd name="connsiteY3" fmla="*/ 2490788 h 2533650"/>
              <a:gd name="connsiteX4" fmla="*/ 0 w 1004887"/>
              <a:gd name="connsiteY4" fmla="*/ 2395538 h 2533650"/>
              <a:gd name="connsiteX5" fmla="*/ 28575 w 1004887"/>
              <a:gd name="connsiteY5" fmla="*/ 2252663 h 2533650"/>
              <a:gd name="connsiteX6" fmla="*/ 52387 w 1004887"/>
              <a:gd name="connsiteY6" fmla="*/ 2128838 h 2533650"/>
              <a:gd name="connsiteX7" fmla="*/ 100012 w 1004887"/>
              <a:gd name="connsiteY7" fmla="*/ 2047875 h 2533650"/>
              <a:gd name="connsiteX8" fmla="*/ 161925 w 1004887"/>
              <a:gd name="connsiteY8" fmla="*/ 1981200 h 2533650"/>
              <a:gd name="connsiteX9" fmla="*/ 190500 w 1004887"/>
              <a:gd name="connsiteY9" fmla="*/ 1909763 h 2533650"/>
              <a:gd name="connsiteX10" fmla="*/ 209550 w 1004887"/>
              <a:gd name="connsiteY10" fmla="*/ 1785938 h 2533650"/>
              <a:gd name="connsiteX11" fmla="*/ 233362 w 1004887"/>
              <a:gd name="connsiteY11" fmla="*/ 1676400 h 2533650"/>
              <a:gd name="connsiteX12" fmla="*/ 271462 w 1004887"/>
              <a:gd name="connsiteY12" fmla="*/ 1557338 h 2533650"/>
              <a:gd name="connsiteX13" fmla="*/ 333375 w 1004887"/>
              <a:gd name="connsiteY13" fmla="*/ 1443038 h 2533650"/>
              <a:gd name="connsiteX14" fmla="*/ 385762 w 1004887"/>
              <a:gd name="connsiteY14" fmla="*/ 1338263 h 2533650"/>
              <a:gd name="connsiteX15" fmla="*/ 447675 w 1004887"/>
              <a:gd name="connsiteY15" fmla="*/ 1252538 h 2533650"/>
              <a:gd name="connsiteX16" fmla="*/ 490537 w 1004887"/>
              <a:gd name="connsiteY16" fmla="*/ 1200150 h 2533650"/>
              <a:gd name="connsiteX17" fmla="*/ 485775 w 1004887"/>
              <a:gd name="connsiteY17" fmla="*/ 1133475 h 2533650"/>
              <a:gd name="connsiteX18" fmla="*/ 595312 w 1004887"/>
              <a:gd name="connsiteY18" fmla="*/ 990600 h 2533650"/>
              <a:gd name="connsiteX19" fmla="*/ 633412 w 1004887"/>
              <a:gd name="connsiteY19" fmla="*/ 914400 h 2533650"/>
              <a:gd name="connsiteX20" fmla="*/ 657225 w 1004887"/>
              <a:gd name="connsiteY20" fmla="*/ 795338 h 2533650"/>
              <a:gd name="connsiteX21" fmla="*/ 647700 w 1004887"/>
              <a:gd name="connsiteY21" fmla="*/ 685800 h 2533650"/>
              <a:gd name="connsiteX22" fmla="*/ 781050 w 1004887"/>
              <a:gd name="connsiteY22" fmla="*/ 409575 h 2533650"/>
              <a:gd name="connsiteX23" fmla="*/ 838200 w 1004887"/>
              <a:gd name="connsiteY23" fmla="*/ 295275 h 2533650"/>
              <a:gd name="connsiteX24" fmla="*/ 947737 w 1004887"/>
              <a:gd name="connsiteY24" fmla="*/ 295275 h 2533650"/>
              <a:gd name="connsiteX25" fmla="*/ 952500 w 1004887"/>
              <a:gd name="connsiteY25" fmla="*/ 247650 h 2533650"/>
              <a:gd name="connsiteX26" fmla="*/ 971550 w 1004887"/>
              <a:gd name="connsiteY26" fmla="*/ 190500 h 2533650"/>
              <a:gd name="connsiteX27" fmla="*/ 1004887 w 1004887"/>
              <a:gd name="connsiteY27" fmla="*/ 138113 h 2533650"/>
              <a:gd name="connsiteX28" fmla="*/ 971550 w 1004887"/>
              <a:gd name="connsiteY28" fmla="*/ 47625 h 2533650"/>
              <a:gd name="connsiteX29" fmla="*/ 957262 w 1004887"/>
              <a:gd name="connsiteY29" fmla="*/ 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887" h="2533650">
                <a:moveTo>
                  <a:pt x="233362" y="2533650"/>
                </a:moveTo>
                <a:lnTo>
                  <a:pt x="133350" y="2533650"/>
                </a:lnTo>
                <a:lnTo>
                  <a:pt x="147637" y="2476500"/>
                </a:lnTo>
                <a:lnTo>
                  <a:pt x="4762" y="2490788"/>
                </a:lnTo>
                <a:lnTo>
                  <a:pt x="0" y="2395538"/>
                </a:lnTo>
                <a:lnTo>
                  <a:pt x="28575" y="2252663"/>
                </a:lnTo>
                <a:lnTo>
                  <a:pt x="52387" y="2128838"/>
                </a:lnTo>
                <a:lnTo>
                  <a:pt x="100012" y="2047875"/>
                </a:lnTo>
                <a:lnTo>
                  <a:pt x="161925" y="1981200"/>
                </a:lnTo>
                <a:lnTo>
                  <a:pt x="190500" y="1909763"/>
                </a:lnTo>
                <a:lnTo>
                  <a:pt x="209550" y="1785938"/>
                </a:lnTo>
                <a:lnTo>
                  <a:pt x="233362" y="1676400"/>
                </a:lnTo>
                <a:lnTo>
                  <a:pt x="271462" y="1557338"/>
                </a:lnTo>
                <a:lnTo>
                  <a:pt x="333375" y="1443038"/>
                </a:lnTo>
                <a:lnTo>
                  <a:pt x="385762" y="1338263"/>
                </a:lnTo>
                <a:lnTo>
                  <a:pt x="447675" y="1252538"/>
                </a:lnTo>
                <a:lnTo>
                  <a:pt x="490537" y="1200150"/>
                </a:lnTo>
                <a:lnTo>
                  <a:pt x="485775" y="1133475"/>
                </a:lnTo>
                <a:lnTo>
                  <a:pt x="595312" y="990600"/>
                </a:lnTo>
                <a:lnTo>
                  <a:pt x="633412" y="914400"/>
                </a:lnTo>
                <a:lnTo>
                  <a:pt x="657225" y="795338"/>
                </a:lnTo>
                <a:lnTo>
                  <a:pt x="647700" y="685800"/>
                </a:lnTo>
                <a:lnTo>
                  <a:pt x="781050" y="409575"/>
                </a:lnTo>
                <a:lnTo>
                  <a:pt x="838200" y="295275"/>
                </a:lnTo>
                <a:lnTo>
                  <a:pt x="947737" y="295275"/>
                </a:lnTo>
                <a:lnTo>
                  <a:pt x="952500" y="247650"/>
                </a:lnTo>
                <a:lnTo>
                  <a:pt x="971550" y="190500"/>
                </a:lnTo>
                <a:lnTo>
                  <a:pt x="1004887" y="138113"/>
                </a:lnTo>
                <a:lnTo>
                  <a:pt x="971550" y="47625"/>
                </a:lnTo>
                <a:lnTo>
                  <a:pt x="957262" y="0"/>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Marcador de contenido 2">
            <a:extLst>
              <a:ext uri="{FF2B5EF4-FFF2-40B4-BE49-F238E27FC236}">
                <a16:creationId xmlns:a16="http://schemas.microsoft.com/office/drawing/2014/main" id="{A26ACB87-CA7D-4D1D-801C-49C478404010}"/>
              </a:ext>
            </a:extLst>
          </p:cNvPr>
          <p:cNvSpPr>
            <a:spLocks noGrp="1"/>
          </p:cNvSpPr>
          <p:nvPr>
            <p:ph idx="1"/>
          </p:nvPr>
        </p:nvSpPr>
        <p:spPr>
          <a:xfrm>
            <a:off x="6117962" y="2386152"/>
            <a:ext cx="4216914" cy="1940752"/>
          </a:xfrm>
        </p:spPr>
        <p:txBody>
          <a:bodyPr>
            <a:normAutofit/>
          </a:bodyPr>
          <a:lstStyle/>
          <a:p>
            <a:pPr marL="0" indent="0">
              <a:buNone/>
            </a:pPr>
            <a:r>
              <a:rPr lang="es-ES" sz="900" b="1" dirty="0"/>
              <a:t>CAMINANDO</a:t>
            </a:r>
          </a:p>
          <a:p>
            <a:r>
              <a:rPr lang="es-ES" sz="900" dirty="0"/>
              <a:t>15 min hasta La Terminal Sur de la </a:t>
            </a:r>
            <a:r>
              <a:rPr lang="es-ES" sz="900" dirty="0" err="1"/>
              <a:t>Ecovía</a:t>
            </a:r>
            <a:r>
              <a:rPr lang="es-ES" sz="900" dirty="0"/>
              <a:t>.</a:t>
            </a:r>
          </a:p>
          <a:p>
            <a:r>
              <a:rPr lang="es-ES" sz="900" dirty="0"/>
              <a:t>30 min hasta el Parque Metropolitano del sur.</a:t>
            </a:r>
          </a:p>
          <a:p>
            <a:pPr marL="0" indent="0">
              <a:buNone/>
            </a:pPr>
            <a:endParaRPr lang="es-ES" sz="900" dirty="0"/>
          </a:p>
          <a:p>
            <a:pPr marL="0" indent="0">
              <a:buNone/>
            </a:pPr>
            <a:r>
              <a:rPr lang="es-ES" sz="900" b="1" dirty="0"/>
              <a:t>EN VEHICULO</a:t>
            </a:r>
          </a:p>
          <a:p>
            <a:r>
              <a:rPr lang="es-ES" sz="900" dirty="0"/>
              <a:t>12 min hasta el Parque Metropolitano del Sur.</a:t>
            </a:r>
          </a:p>
          <a:p>
            <a:r>
              <a:rPr lang="es-ES" sz="900" dirty="0"/>
              <a:t>7 min hasta la Terminal Sur de la </a:t>
            </a:r>
            <a:r>
              <a:rPr lang="es-ES" sz="900" dirty="0" err="1"/>
              <a:t>Ecovía</a:t>
            </a:r>
            <a:endParaRPr lang="es-ES" sz="900" dirty="0"/>
          </a:p>
        </p:txBody>
      </p:sp>
      <p:sp>
        <p:nvSpPr>
          <p:cNvPr id="29" name="CuadroTexto 28">
            <a:extLst>
              <a:ext uri="{FF2B5EF4-FFF2-40B4-BE49-F238E27FC236}">
                <a16:creationId xmlns:a16="http://schemas.microsoft.com/office/drawing/2014/main" id="{9EAC0709-F0CF-4956-806F-F961788A54F7}"/>
              </a:ext>
            </a:extLst>
          </p:cNvPr>
          <p:cNvSpPr txBox="1"/>
          <p:nvPr/>
        </p:nvSpPr>
        <p:spPr>
          <a:xfrm>
            <a:off x="10319534" y="5093287"/>
            <a:ext cx="1440922" cy="230832"/>
          </a:xfrm>
          <a:prstGeom prst="rect">
            <a:avLst/>
          </a:prstGeom>
          <a:solidFill>
            <a:srgbClr val="00B0F0">
              <a:alpha val="50000"/>
            </a:srgbClr>
          </a:solidFill>
          <a:ln>
            <a:solidFill>
              <a:srgbClr val="0070C0"/>
            </a:solidFill>
          </a:ln>
        </p:spPr>
        <p:txBody>
          <a:bodyPr wrap="square" rtlCol="0">
            <a:spAutoFit/>
          </a:bodyPr>
          <a:lstStyle/>
          <a:p>
            <a:pPr algn="ctr"/>
            <a:r>
              <a:rPr lang="es-EC" sz="900" dirty="0"/>
              <a:t>Parque Metropolitano Sur</a:t>
            </a:r>
          </a:p>
        </p:txBody>
      </p:sp>
      <p:sp>
        <p:nvSpPr>
          <p:cNvPr id="5" name="Forma libre: forma 4">
            <a:extLst>
              <a:ext uri="{FF2B5EF4-FFF2-40B4-BE49-F238E27FC236}">
                <a16:creationId xmlns:a16="http://schemas.microsoft.com/office/drawing/2014/main" id="{CA149F3C-7E32-4F33-87B0-BEC8F0A01344}"/>
              </a:ext>
            </a:extLst>
          </p:cNvPr>
          <p:cNvSpPr/>
          <p:nvPr/>
        </p:nvSpPr>
        <p:spPr>
          <a:xfrm>
            <a:off x="9665494" y="5993606"/>
            <a:ext cx="188119" cy="40482"/>
          </a:xfrm>
          <a:custGeom>
            <a:avLst/>
            <a:gdLst>
              <a:gd name="connsiteX0" fmla="*/ 188119 w 188119"/>
              <a:gd name="connsiteY0" fmla="*/ 40482 h 40482"/>
              <a:gd name="connsiteX1" fmla="*/ 188119 w 188119"/>
              <a:gd name="connsiteY1" fmla="*/ 40482 h 40482"/>
              <a:gd name="connsiteX2" fmla="*/ 135731 w 188119"/>
              <a:gd name="connsiteY2" fmla="*/ 38100 h 40482"/>
              <a:gd name="connsiteX3" fmla="*/ 121444 w 188119"/>
              <a:gd name="connsiteY3" fmla="*/ 38100 h 40482"/>
              <a:gd name="connsiteX4" fmla="*/ 123825 w 188119"/>
              <a:gd name="connsiteY4" fmla="*/ 0 h 40482"/>
              <a:gd name="connsiteX5" fmla="*/ 0 w 188119"/>
              <a:gd name="connsiteY5" fmla="*/ 19050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19" h="40482">
                <a:moveTo>
                  <a:pt x="188119" y="40482"/>
                </a:moveTo>
                <a:lnTo>
                  <a:pt x="188119" y="40482"/>
                </a:lnTo>
                <a:lnTo>
                  <a:pt x="135731" y="38100"/>
                </a:lnTo>
                <a:lnTo>
                  <a:pt x="121444" y="38100"/>
                </a:lnTo>
                <a:lnTo>
                  <a:pt x="123825" y="0"/>
                </a:lnTo>
                <a:lnTo>
                  <a:pt x="0" y="19050"/>
                </a:ln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orma libre: forma 6">
            <a:extLst>
              <a:ext uri="{FF2B5EF4-FFF2-40B4-BE49-F238E27FC236}">
                <a16:creationId xmlns:a16="http://schemas.microsoft.com/office/drawing/2014/main" id="{A8B78A1D-285C-409E-9F37-252AF987E0E1}"/>
              </a:ext>
            </a:extLst>
          </p:cNvPr>
          <p:cNvSpPr/>
          <p:nvPr/>
        </p:nvSpPr>
        <p:spPr>
          <a:xfrm>
            <a:off x="10065544" y="5531644"/>
            <a:ext cx="290512" cy="502444"/>
          </a:xfrm>
          <a:custGeom>
            <a:avLst/>
            <a:gdLst>
              <a:gd name="connsiteX0" fmla="*/ 0 w 290512"/>
              <a:gd name="connsiteY0" fmla="*/ 502444 h 502444"/>
              <a:gd name="connsiteX1" fmla="*/ 50006 w 290512"/>
              <a:gd name="connsiteY1" fmla="*/ 490537 h 502444"/>
              <a:gd name="connsiteX2" fmla="*/ 76200 w 290512"/>
              <a:gd name="connsiteY2" fmla="*/ 464344 h 502444"/>
              <a:gd name="connsiteX3" fmla="*/ 111919 w 290512"/>
              <a:gd name="connsiteY3" fmla="*/ 488156 h 502444"/>
              <a:gd name="connsiteX4" fmla="*/ 135731 w 290512"/>
              <a:gd name="connsiteY4" fmla="*/ 471487 h 502444"/>
              <a:gd name="connsiteX5" fmla="*/ 169069 w 290512"/>
              <a:gd name="connsiteY5" fmla="*/ 435769 h 502444"/>
              <a:gd name="connsiteX6" fmla="*/ 188119 w 290512"/>
              <a:gd name="connsiteY6" fmla="*/ 445294 h 502444"/>
              <a:gd name="connsiteX7" fmla="*/ 185737 w 290512"/>
              <a:gd name="connsiteY7" fmla="*/ 478631 h 502444"/>
              <a:gd name="connsiteX8" fmla="*/ 211931 w 290512"/>
              <a:gd name="connsiteY8" fmla="*/ 478631 h 502444"/>
              <a:gd name="connsiteX9" fmla="*/ 240506 w 290512"/>
              <a:gd name="connsiteY9" fmla="*/ 488156 h 502444"/>
              <a:gd name="connsiteX10" fmla="*/ 261937 w 290512"/>
              <a:gd name="connsiteY10" fmla="*/ 450056 h 502444"/>
              <a:gd name="connsiteX11" fmla="*/ 280987 w 290512"/>
              <a:gd name="connsiteY11" fmla="*/ 350044 h 502444"/>
              <a:gd name="connsiteX12" fmla="*/ 290512 w 290512"/>
              <a:gd name="connsiteY12" fmla="*/ 261937 h 502444"/>
              <a:gd name="connsiteX13" fmla="*/ 247650 w 290512"/>
              <a:gd name="connsiteY13" fmla="*/ 169069 h 502444"/>
              <a:gd name="connsiteX14" fmla="*/ 235744 w 290512"/>
              <a:gd name="connsiteY14" fmla="*/ 40481 h 502444"/>
              <a:gd name="connsiteX15" fmla="*/ 221456 w 290512"/>
              <a:gd name="connsiteY15" fmla="*/ 0 h 5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512" h="502444">
                <a:moveTo>
                  <a:pt x="0" y="502444"/>
                </a:moveTo>
                <a:lnTo>
                  <a:pt x="50006" y="490537"/>
                </a:lnTo>
                <a:lnTo>
                  <a:pt x="76200" y="464344"/>
                </a:lnTo>
                <a:lnTo>
                  <a:pt x="111919" y="488156"/>
                </a:lnTo>
                <a:lnTo>
                  <a:pt x="135731" y="471487"/>
                </a:lnTo>
                <a:lnTo>
                  <a:pt x="169069" y="435769"/>
                </a:lnTo>
                <a:lnTo>
                  <a:pt x="188119" y="445294"/>
                </a:lnTo>
                <a:lnTo>
                  <a:pt x="185737" y="478631"/>
                </a:lnTo>
                <a:lnTo>
                  <a:pt x="211931" y="478631"/>
                </a:lnTo>
                <a:lnTo>
                  <a:pt x="240506" y="488156"/>
                </a:lnTo>
                <a:lnTo>
                  <a:pt x="261937" y="450056"/>
                </a:lnTo>
                <a:lnTo>
                  <a:pt x="280987" y="350044"/>
                </a:lnTo>
                <a:lnTo>
                  <a:pt x="290512" y="261937"/>
                </a:lnTo>
                <a:lnTo>
                  <a:pt x="247650" y="169069"/>
                </a:lnTo>
                <a:lnTo>
                  <a:pt x="235744" y="40481"/>
                </a:lnTo>
                <a:lnTo>
                  <a:pt x="221456" y="0"/>
                </a:lnTo>
              </a:path>
            </a:pathLst>
          </a:custGeom>
          <a:noFill/>
          <a:ln w="3810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Elipse 30">
            <a:extLst>
              <a:ext uri="{FF2B5EF4-FFF2-40B4-BE49-F238E27FC236}">
                <a16:creationId xmlns:a16="http://schemas.microsoft.com/office/drawing/2014/main" id="{FFE7D543-3AFE-4B6E-B478-8FB5C7AD8798}"/>
              </a:ext>
            </a:extLst>
          </p:cNvPr>
          <p:cNvSpPr/>
          <p:nvPr/>
        </p:nvSpPr>
        <p:spPr>
          <a:xfrm>
            <a:off x="10226972" y="5393294"/>
            <a:ext cx="185125" cy="18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3904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622C782-0FD1-4F8F-A9DE-EA2F61F127A7}"/>
              </a:ext>
            </a:extLst>
          </p:cNvPr>
          <p:cNvSpPr/>
          <p:nvPr/>
        </p:nvSpPr>
        <p:spPr>
          <a:xfrm>
            <a:off x="-17751" y="29527"/>
            <a:ext cx="2441172" cy="646331"/>
          </a:xfrm>
          <a:prstGeom prst="rect">
            <a:avLst/>
          </a:prstGeom>
        </p:spPr>
        <p:txBody>
          <a:bodyPr wrap="square">
            <a:spAutoFit/>
          </a:bodyPr>
          <a:lstStyle/>
          <a:p>
            <a:r>
              <a:rPr lang="es-ES" sz="900" b="1" dirty="0"/>
              <a:t>e) ESTRATEGIA DE ACCESIBILIDAD Y ELEMENTOS GENEREALES DE MOVILIDAD</a:t>
            </a:r>
          </a:p>
          <a:p>
            <a:endParaRPr lang="es-ES" sz="900" b="1" dirty="0"/>
          </a:p>
          <a:p>
            <a:endParaRPr lang="es-ES" sz="900" dirty="0"/>
          </a:p>
        </p:txBody>
      </p:sp>
      <p:sp>
        <p:nvSpPr>
          <p:cNvPr id="95" name="Título 1">
            <a:extLst>
              <a:ext uri="{FF2B5EF4-FFF2-40B4-BE49-F238E27FC236}">
                <a16:creationId xmlns:a16="http://schemas.microsoft.com/office/drawing/2014/main" id="{896C8B9C-086C-47FE-9A81-E59FC681FF4D}"/>
              </a:ext>
            </a:extLst>
          </p:cNvPr>
          <p:cNvSpPr>
            <a:spLocks noGrp="1"/>
          </p:cNvSpPr>
          <p:nvPr>
            <p:ph type="title"/>
          </p:nvPr>
        </p:nvSpPr>
        <p:spPr>
          <a:xfrm>
            <a:off x="-17751" y="478314"/>
            <a:ext cx="2253336" cy="2481739"/>
          </a:xfrm>
        </p:spPr>
        <p:txBody>
          <a:bodyPr>
            <a:noAutofit/>
          </a:bodyPr>
          <a:lstStyle/>
          <a:p>
            <a:pPr algn="just"/>
            <a:r>
              <a:rPr lang="es-ES" sz="800" dirty="0"/>
              <a:t>Actualmente la línea de buses </a:t>
            </a:r>
            <a:r>
              <a:rPr lang="es-ES" sz="800" dirty="0" err="1"/>
              <a:t>Transplaneta</a:t>
            </a:r>
            <a:r>
              <a:rPr lang="es-ES" sz="800" dirty="0"/>
              <a:t> S.A. es la que circula por la Calle transversal 3 teniendo su parada final en este sector. Con un tiempo promedio de partida cada 10 minutos.</a:t>
            </a:r>
            <a:br>
              <a:rPr lang="es-ES" sz="800" dirty="0"/>
            </a:br>
            <a:br>
              <a:rPr lang="es-ES" sz="800" dirty="0"/>
            </a:br>
            <a:br>
              <a:rPr lang="es-ES" sz="800" dirty="0"/>
            </a:br>
            <a:br>
              <a:rPr lang="es-ES" sz="800" dirty="0"/>
            </a:br>
            <a:br>
              <a:rPr lang="es-ES" sz="800" dirty="0"/>
            </a:br>
            <a:br>
              <a:rPr lang="es-ES" sz="800" dirty="0"/>
            </a:br>
            <a:br>
              <a:rPr lang="es-ES" sz="800" dirty="0"/>
            </a:br>
            <a:br>
              <a:rPr lang="es-ES" sz="800" dirty="0"/>
            </a:br>
            <a:r>
              <a:rPr lang="es-ES" sz="800" dirty="0"/>
              <a:t>Como parte de la propuesta se propone los ejes de </a:t>
            </a:r>
            <a:r>
              <a:rPr lang="es-ES" sz="800" dirty="0" err="1"/>
              <a:t>ciclovia</a:t>
            </a:r>
            <a:r>
              <a:rPr lang="es-ES" sz="800" dirty="0"/>
              <a:t> con sus paradas de descanso respectivas, y un nuevo trayecto a considerar de la línea de buses para facilitar al usuario sus movilidad.</a:t>
            </a:r>
            <a:br>
              <a:rPr lang="es-ES" sz="800" dirty="0"/>
            </a:br>
            <a:br>
              <a:rPr lang="es-ES" sz="800" dirty="0"/>
            </a:br>
            <a:r>
              <a:rPr lang="es-ES" sz="800" dirty="0"/>
              <a:t>Estas paradas  de </a:t>
            </a:r>
            <a:r>
              <a:rPr lang="es-ES" sz="800" dirty="0" err="1"/>
              <a:t>ciclovia</a:t>
            </a:r>
            <a:r>
              <a:rPr lang="es-ES" sz="800" dirty="0"/>
              <a:t> se encontraran dentro de las áreas verdes centralizadas y a lo largo de la vía alta tensión.</a:t>
            </a:r>
            <a:br>
              <a:rPr lang="es-ES" sz="800" dirty="0"/>
            </a:br>
            <a:br>
              <a:rPr lang="es-ES" sz="800" dirty="0"/>
            </a:br>
            <a:r>
              <a:rPr lang="es-ES" sz="800" dirty="0"/>
              <a:t>Mientras la nueva ruta de buses circule desde la transversal 3 – calle X – Transversal 1 – Vía alta tensión 1 – transversal 3.</a:t>
            </a:r>
            <a:endParaRPr lang="es-ES" sz="2000" dirty="0"/>
          </a:p>
        </p:txBody>
      </p:sp>
      <p:grpSp>
        <p:nvGrpSpPr>
          <p:cNvPr id="3" name="Grupo 2">
            <a:extLst>
              <a:ext uri="{FF2B5EF4-FFF2-40B4-BE49-F238E27FC236}">
                <a16:creationId xmlns:a16="http://schemas.microsoft.com/office/drawing/2014/main" id="{19F39847-E56F-4439-B149-45018A423B37}"/>
              </a:ext>
            </a:extLst>
          </p:cNvPr>
          <p:cNvGrpSpPr/>
          <p:nvPr/>
        </p:nvGrpSpPr>
        <p:grpSpPr>
          <a:xfrm>
            <a:off x="275567" y="4823853"/>
            <a:ext cx="2443140" cy="1769669"/>
            <a:chOff x="71698" y="5048276"/>
            <a:chExt cx="2443140" cy="1769669"/>
          </a:xfrm>
        </p:grpSpPr>
        <p:sp>
          <p:nvSpPr>
            <p:cNvPr id="32" name="Rectángulo 31"/>
            <p:cNvSpPr/>
            <p:nvPr/>
          </p:nvSpPr>
          <p:spPr>
            <a:xfrm>
              <a:off x="680589" y="5048276"/>
              <a:ext cx="1332416" cy="215444"/>
            </a:xfrm>
            <a:prstGeom prst="rect">
              <a:avLst/>
            </a:prstGeom>
          </p:spPr>
          <p:txBody>
            <a:bodyPr wrap="none">
              <a:spAutoFit/>
            </a:bodyPr>
            <a:lstStyle/>
            <a:p>
              <a:r>
                <a:rPr lang="es-EC" sz="800" dirty="0"/>
                <a:t>Línea de transporte público</a:t>
              </a:r>
              <a:endParaRPr lang="en-US" dirty="0"/>
            </a:p>
          </p:txBody>
        </p:sp>
        <p:sp>
          <p:nvSpPr>
            <p:cNvPr id="33" name="Rectángulo 32"/>
            <p:cNvSpPr/>
            <p:nvPr/>
          </p:nvSpPr>
          <p:spPr>
            <a:xfrm>
              <a:off x="615144" y="5421218"/>
              <a:ext cx="867545" cy="215444"/>
            </a:xfrm>
            <a:prstGeom prst="rect">
              <a:avLst/>
            </a:prstGeom>
          </p:spPr>
          <p:txBody>
            <a:bodyPr wrap="none">
              <a:spAutoFit/>
            </a:bodyPr>
            <a:lstStyle/>
            <a:p>
              <a:r>
                <a:rPr lang="es-EC" sz="800" dirty="0"/>
                <a:t>Parada de buses</a:t>
              </a:r>
            </a:p>
          </p:txBody>
        </p:sp>
        <p:sp>
          <p:nvSpPr>
            <p:cNvPr id="34" name="Rectángulo 33"/>
            <p:cNvSpPr/>
            <p:nvPr/>
          </p:nvSpPr>
          <p:spPr>
            <a:xfrm>
              <a:off x="605258" y="5880002"/>
              <a:ext cx="819455" cy="215444"/>
            </a:xfrm>
            <a:prstGeom prst="rect">
              <a:avLst/>
            </a:prstGeom>
          </p:spPr>
          <p:txBody>
            <a:bodyPr wrap="none">
              <a:spAutoFit/>
            </a:bodyPr>
            <a:lstStyle/>
            <a:p>
              <a:r>
                <a:rPr lang="es-EC" sz="800" dirty="0"/>
                <a:t>Parada de taxis</a:t>
              </a:r>
              <a:endParaRPr lang="en-US" dirty="0"/>
            </a:p>
          </p:txBody>
        </p:sp>
        <p:sp>
          <p:nvSpPr>
            <p:cNvPr id="35" name="Rectángulo 34"/>
            <p:cNvSpPr/>
            <p:nvPr/>
          </p:nvSpPr>
          <p:spPr>
            <a:xfrm>
              <a:off x="615144" y="5636548"/>
              <a:ext cx="946093" cy="215444"/>
            </a:xfrm>
            <a:prstGeom prst="rect">
              <a:avLst/>
            </a:prstGeom>
          </p:spPr>
          <p:txBody>
            <a:bodyPr wrap="none">
              <a:spAutoFit/>
            </a:bodyPr>
            <a:lstStyle/>
            <a:p>
              <a:r>
                <a:rPr lang="es-EC" sz="800" dirty="0"/>
                <a:t>Parada final buses</a:t>
              </a:r>
              <a:endParaRPr lang="en-US" dirty="0"/>
            </a:p>
          </p:txBody>
        </p:sp>
        <p:cxnSp>
          <p:nvCxnSpPr>
            <p:cNvPr id="36" name="Conector recto 35"/>
            <p:cNvCxnSpPr/>
            <p:nvPr/>
          </p:nvCxnSpPr>
          <p:spPr>
            <a:xfrm flipH="1" flipV="1">
              <a:off x="71698" y="5290551"/>
              <a:ext cx="559249" cy="1"/>
            </a:xfrm>
            <a:prstGeom prst="line">
              <a:avLst/>
            </a:prstGeom>
            <a:ln w="2857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634257" y="6387171"/>
              <a:ext cx="641522" cy="215444"/>
            </a:xfrm>
            <a:prstGeom prst="rect">
              <a:avLst/>
            </a:prstGeom>
          </p:spPr>
          <p:txBody>
            <a:bodyPr wrap="none">
              <a:spAutoFit/>
            </a:bodyPr>
            <a:lstStyle/>
            <a:p>
              <a:r>
                <a:rPr lang="es-EC" sz="800" dirty="0"/>
                <a:t>Eje </a:t>
              </a:r>
              <a:r>
                <a:rPr lang="es-EC" sz="800" dirty="0" err="1"/>
                <a:t>ciclovia</a:t>
              </a:r>
              <a:endParaRPr lang="en-US" dirty="0"/>
            </a:p>
          </p:txBody>
        </p:sp>
        <p:sp>
          <p:nvSpPr>
            <p:cNvPr id="52" name="Rectángulo 51"/>
            <p:cNvSpPr/>
            <p:nvPr/>
          </p:nvSpPr>
          <p:spPr>
            <a:xfrm>
              <a:off x="640685" y="6602501"/>
              <a:ext cx="1290738" cy="215444"/>
            </a:xfrm>
            <a:prstGeom prst="rect">
              <a:avLst/>
            </a:prstGeom>
          </p:spPr>
          <p:txBody>
            <a:bodyPr wrap="none">
              <a:spAutoFit/>
            </a:bodyPr>
            <a:lstStyle/>
            <a:p>
              <a:r>
                <a:rPr lang="es-EC" sz="800" dirty="0"/>
                <a:t>Estacionamiento temporal</a:t>
              </a:r>
              <a:endParaRPr lang="en-US" dirty="0"/>
            </a:p>
          </p:txBody>
        </p:sp>
        <p:pic>
          <p:nvPicPr>
            <p:cNvPr id="60" name="Picture 8" descr="Resultado de imagen para logo parada de b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04" y="5392028"/>
              <a:ext cx="216510" cy="2165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Resultado de imagen para logo parada de TAX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229" y="5926676"/>
              <a:ext cx="215444" cy="21544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descr="Resultado de imagen para logo ciclov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70" y="6170218"/>
              <a:ext cx="194456" cy="194456"/>
            </a:xfrm>
            <a:prstGeom prst="rect">
              <a:avLst/>
            </a:prstGeom>
            <a:noFill/>
            <a:extLst>
              <a:ext uri="{909E8E84-426E-40DD-AFC4-6F175D3DCCD1}">
                <a14:hiddenFill xmlns:a14="http://schemas.microsoft.com/office/drawing/2010/main">
                  <a:solidFill>
                    <a:srgbClr val="FFFFFF"/>
                  </a:solidFill>
                </a14:hiddenFill>
              </a:ext>
            </a:extLst>
          </p:spPr>
        </p:pic>
        <p:sp>
          <p:nvSpPr>
            <p:cNvPr id="70" name="Rectángulo 69"/>
            <p:cNvSpPr/>
            <p:nvPr/>
          </p:nvSpPr>
          <p:spPr>
            <a:xfrm>
              <a:off x="605258" y="6155334"/>
              <a:ext cx="1059906" cy="215444"/>
            </a:xfrm>
            <a:prstGeom prst="rect">
              <a:avLst/>
            </a:prstGeom>
          </p:spPr>
          <p:txBody>
            <a:bodyPr wrap="none">
              <a:spAutoFit/>
            </a:bodyPr>
            <a:lstStyle/>
            <a:p>
              <a:r>
                <a:rPr lang="es-EC" sz="800" dirty="0"/>
                <a:t>Parada de bicicletas  </a:t>
              </a:r>
              <a:endParaRPr lang="en-US" dirty="0"/>
            </a:p>
          </p:txBody>
        </p:sp>
        <p:pic>
          <p:nvPicPr>
            <p:cNvPr id="92" name="Picture 8" descr="Resultado de imagen para logo parada de bus"/>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917" y="5656743"/>
              <a:ext cx="233442" cy="233442"/>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Conector recto 92"/>
            <p:cNvCxnSpPr/>
            <p:nvPr/>
          </p:nvCxnSpPr>
          <p:spPr>
            <a:xfrm flipH="1" flipV="1">
              <a:off x="75008" y="6495340"/>
              <a:ext cx="559249" cy="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flipH="1" flipV="1">
              <a:off x="90921" y="6711959"/>
              <a:ext cx="559249" cy="1"/>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96" name="Rectángulo 95"/>
            <p:cNvSpPr/>
            <p:nvPr/>
          </p:nvSpPr>
          <p:spPr>
            <a:xfrm>
              <a:off x="671064" y="5199947"/>
              <a:ext cx="1843774" cy="215444"/>
            </a:xfrm>
            <a:prstGeom prst="rect">
              <a:avLst/>
            </a:prstGeom>
          </p:spPr>
          <p:txBody>
            <a:bodyPr wrap="none">
              <a:spAutoFit/>
            </a:bodyPr>
            <a:lstStyle/>
            <a:p>
              <a:r>
                <a:rPr lang="es-EC" sz="800" dirty="0"/>
                <a:t>Línea de transporte público (propuesta)</a:t>
              </a:r>
              <a:endParaRPr lang="en-US" dirty="0"/>
            </a:p>
          </p:txBody>
        </p:sp>
        <p:cxnSp>
          <p:nvCxnSpPr>
            <p:cNvPr id="97" name="Conector recto 96"/>
            <p:cNvCxnSpPr/>
            <p:nvPr/>
          </p:nvCxnSpPr>
          <p:spPr>
            <a:xfrm flipH="1" flipV="1">
              <a:off x="80034" y="5141752"/>
              <a:ext cx="559249" cy="1"/>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upo 13">
            <a:extLst>
              <a:ext uri="{FF2B5EF4-FFF2-40B4-BE49-F238E27FC236}">
                <a16:creationId xmlns:a16="http://schemas.microsoft.com/office/drawing/2014/main" id="{ACB6A513-A829-438D-98A8-079001A0A371}"/>
              </a:ext>
            </a:extLst>
          </p:cNvPr>
          <p:cNvGrpSpPr/>
          <p:nvPr/>
        </p:nvGrpSpPr>
        <p:grpSpPr>
          <a:xfrm>
            <a:off x="2982670" y="-871078"/>
            <a:ext cx="9209330" cy="7625716"/>
            <a:chOff x="3301366" y="-93032"/>
            <a:chExt cx="8170144" cy="6765226"/>
          </a:xfrm>
        </p:grpSpPr>
        <p:pic>
          <p:nvPicPr>
            <p:cNvPr id="6" name="Imagen 5">
              <a:extLst>
                <a:ext uri="{FF2B5EF4-FFF2-40B4-BE49-F238E27FC236}">
                  <a16:creationId xmlns:a16="http://schemas.microsoft.com/office/drawing/2014/main" id="{130E09B7-7294-4E89-85B0-494D9FF09DA6}"/>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01366" y="-93032"/>
              <a:ext cx="8170144" cy="6765226"/>
            </a:xfrm>
            <a:prstGeom prst="rect">
              <a:avLst/>
            </a:prstGeom>
          </p:spPr>
        </p:pic>
        <p:cxnSp>
          <p:nvCxnSpPr>
            <p:cNvPr id="17" name="Conector recto 16"/>
            <p:cNvCxnSpPr>
              <a:cxnSpLocks/>
            </p:cNvCxnSpPr>
            <p:nvPr/>
          </p:nvCxnSpPr>
          <p:spPr>
            <a:xfrm flipH="1">
              <a:off x="3583855" y="2085379"/>
              <a:ext cx="6555381" cy="22201"/>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recto 20"/>
            <p:cNvCxnSpPr>
              <a:cxnSpLocks/>
            </p:cNvCxnSpPr>
            <p:nvPr/>
          </p:nvCxnSpPr>
          <p:spPr>
            <a:xfrm flipH="1">
              <a:off x="7783828" y="1429839"/>
              <a:ext cx="927855" cy="524235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32" name="Picture 8" descr="Resultado de imagen para logo parada de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4453" y="1837894"/>
              <a:ext cx="226696" cy="226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logo parada de TAX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3862" y="2243222"/>
              <a:ext cx="219173" cy="219172"/>
            </a:xfrm>
            <a:prstGeom prst="rect">
              <a:avLst/>
            </a:prstGeom>
            <a:noFill/>
            <a:extLst>
              <a:ext uri="{909E8E84-426E-40DD-AFC4-6F175D3DCCD1}">
                <a14:hiddenFill xmlns:a14="http://schemas.microsoft.com/office/drawing/2010/main">
                  <a:solidFill>
                    <a:srgbClr val="FFFFFF"/>
                  </a:solidFill>
                </a14:hiddenFill>
              </a:ext>
            </a:extLst>
          </p:spPr>
        </p:pic>
        <p:sp>
          <p:nvSpPr>
            <p:cNvPr id="4" name="Forma libre 3"/>
            <p:cNvSpPr/>
            <p:nvPr/>
          </p:nvSpPr>
          <p:spPr>
            <a:xfrm>
              <a:off x="5365118" y="2110642"/>
              <a:ext cx="3295440" cy="2914985"/>
            </a:xfrm>
            <a:custGeom>
              <a:avLst/>
              <a:gdLst>
                <a:gd name="connsiteX0" fmla="*/ 245097 w 4402317"/>
                <a:gd name="connsiteY0" fmla="*/ 37707 h 3959257"/>
                <a:gd name="connsiteX1" fmla="*/ 0 w 4402317"/>
                <a:gd name="connsiteY1" fmla="*/ 3685880 h 3959257"/>
                <a:gd name="connsiteX2" fmla="*/ 3742441 w 4402317"/>
                <a:gd name="connsiteY2" fmla="*/ 3959257 h 3959257"/>
                <a:gd name="connsiteX3" fmla="*/ 4402317 w 4402317"/>
                <a:gd name="connsiteY3" fmla="*/ 0 h 3959257"/>
                <a:gd name="connsiteX0" fmla="*/ 136040 w 4293260"/>
                <a:gd name="connsiteY0" fmla="*/ 37707 h 3959257"/>
                <a:gd name="connsiteX1" fmla="*/ 0 w 4293260"/>
                <a:gd name="connsiteY1" fmla="*/ 3526489 h 3959257"/>
                <a:gd name="connsiteX2" fmla="*/ 3633384 w 4293260"/>
                <a:gd name="connsiteY2" fmla="*/ 3959257 h 3959257"/>
                <a:gd name="connsiteX3" fmla="*/ 4293260 w 4293260"/>
                <a:gd name="connsiteY3" fmla="*/ 0 h 3959257"/>
                <a:gd name="connsiteX0" fmla="*/ 136040 w 4293260"/>
                <a:gd name="connsiteY0" fmla="*/ 37707 h 3581753"/>
                <a:gd name="connsiteX1" fmla="*/ 0 w 4293260"/>
                <a:gd name="connsiteY1" fmla="*/ 3526489 h 3581753"/>
                <a:gd name="connsiteX2" fmla="*/ 3792775 w 4293260"/>
                <a:gd name="connsiteY2" fmla="*/ 3581753 h 3581753"/>
                <a:gd name="connsiteX3" fmla="*/ 4293260 w 4293260"/>
                <a:gd name="connsiteY3" fmla="*/ 0 h 3581753"/>
                <a:gd name="connsiteX0" fmla="*/ 136040 w 4184203"/>
                <a:gd name="connsiteY0" fmla="*/ 264210 h 3808256"/>
                <a:gd name="connsiteX1" fmla="*/ 0 w 4184203"/>
                <a:gd name="connsiteY1" fmla="*/ 3752992 h 3808256"/>
                <a:gd name="connsiteX2" fmla="*/ 3792775 w 4184203"/>
                <a:gd name="connsiteY2" fmla="*/ 3808256 h 3808256"/>
                <a:gd name="connsiteX3" fmla="*/ 4184203 w 4184203"/>
                <a:gd name="connsiteY3" fmla="*/ 0 h 3808256"/>
                <a:gd name="connsiteX0" fmla="*/ 233806 w 4281969"/>
                <a:gd name="connsiteY0" fmla="*/ 264210 h 3808256"/>
                <a:gd name="connsiteX1" fmla="*/ 0 w 4281969"/>
                <a:gd name="connsiteY1" fmla="*/ 3373740 h 3808256"/>
                <a:gd name="connsiteX2" fmla="*/ 3890541 w 4281969"/>
                <a:gd name="connsiteY2" fmla="*/ 3808256 h 3808256"/>
                <a:gd name="connsiteX3" fmla="*/ 4281969 w 4281969"/>
                <a:gd name="connsiteY3" fmla="*/ 0 h 3808256"/>
                <a:gd name="connsiteX0" fmla="*/ 233806 w 4281969"/>
                <a:gd name="connsiteY0" fmla="*/ 264210 h 3730175"/>
                <a:gd name="connsiteX1" fmla="*/ 0 w 4281969"/>
                <a:gd name="connsiteY1" fmla="*/ 3373740 h 3730175"/>
                <a:gd name="connsiteX2" fmla="*/ 3217046 w 4281969"/>
                <a:gd name="connsiteY2" fmla="*/ 3730175 h 3730175"/>
                <a:gd name="connsiteX3" fmla="*/ 4281969 w 4281969"/>
                <a:gd name="connsiteY3" fmla="*/ 0 h 3730175"/>
                <a:gd name="connsiteX0" fmla="*/ 233806 w 3836594"/>
                <a:gd name="connsiteY0" fmla="*/ 18812 h 3484777"/>
                <a:gd name="connsiteX1" fmla="*/ 0 w 3836594"/>
                <a:gd name="connsiteY1" fmla="*/ 3128342 h 3484777"/>
                <a:gd name="connsiteX2" fmla="*/ 3217046 w 3836594"/>
                <a:gd name="connsiteY2" fmla="*/ 3484777 h 3484777"/>
                <a:gd name="connsiteX3" fmla="*/ 3836594 w 3836594"/>
                <a:gd name="connsiteY3" fmla="*/ 0 h 3484777"/>
              </a:gdLst>
              <a:ahLst/>
              <a:cxnLst>
                <a:cxn ang="0">
                  <a:pos x="connsiteX0" y="connsiteY0"/>
                </a:cxn>
                <a:cxn ang="0">
                  <a:pos x="connsiteX1" y="connsiteY1"/>
                </a:cxn>
                <a:cxn ang="0">
                  <a:pos x="connsiteX2" y="connsiteY2"/>
                </a:cxn>
                <a:cxn ang="0">
                  <a:pos x="connsiteX3" y="connsiteY3"/>
                </a:cxn>
              </a:cxnLst>
              <a:rect l="l" t="t" r="r" b="b"/>
              <a:pathLst>
                <a:path w="3836594" h="3484777">
                  <a:moveTo>
                    <a:pt x="233806" y="18812"/>
                  </a:moveTo>
                  <a:lnTo>
                    <a:pt x="0" y="3128342"/>
                  </a:lnTo>
                  <a:lnTo>
                    <a:pt x="3217046" y="3484777"/>
                  </a:lnTo>
                  <a:lnTo>
                    <a:pt x="3836594" y="0"/>
                  </a:lnTo>
                </a:path>
              </a:pathLst>
            </a:custGeom>
            <a:ln w="28575">
              <a:solidFill>
                <a:schemeClr val="accent6">
                  <a:lumMod val="60000"/>
                  <a:lumOff val="40000"/>
                </a:schemeClr>
              </a:solidFill>
              <a:prstDash val="sysDash"/>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s-ES" dirty="0"/>
            </a:p>
          </p:txBody>
        </p:sp>
        <p:pic>
          <p:nvPicPr>
            <p:cNvPr id="40" name="Picture 8" descr="Resultado de imagen para logo parada de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8777" y="1835741"/>
              <a:ext cx="226696" cy="2266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Resultado de imagen para logo parada de bus"/>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88645" y="1949737"/>
              <a:ext cx="226696" cy="226696"/>
            </a:xfrm>
            <a:prstGeom prst="rect">
              <a:avLst/>
            </a:prstGeom>
            <a:noFill/>
            <a:extLst>
              <a:ext uri="{909E8E84-426E-40DD-AFC4-6F175D3DCCD1}">
                <a14:hiddenFill xmlns:a14="http://schemas.microsoft.com/office/drawing/2010/main">
                  <a:solidFill>
                    <a:srgbClr val="FFFFFF"/>
                  </a:solidFill>
                </a14:hiddenFill>
              </a:ext>
            </a:extLst>
          </p:spPr>
        </p:pic>
        <p:sp>
          <p:nvSpPr>
            <p:cNvPr id="44" name="CuadroTexto 43"/>
            <p:cNvSpPr txBox="1"/>
            <p:nvPr/>
          </p:nvSpPr>
          <p:spPr>
            <a:xfrm>
              <a:off x="6091821" y="1865534"/>
              <a:ext cx="711961" cy="200055"/>
            </a:xfrm>
            <a:prstGeom prst="rect">
              <a:avLst/>
            </a:prstGeom>
            <a:noFill/>
            <a:ln w="19050">
              <a:noFill/>
            </a:ln>
          </p:spPr>
          <p:txBody>
            <a:bodyPr wrap="square" rtlCol="0">
              <a:spAutoFit/>
            </a:bodyPr>
            <a:lstStyle/>
            <a:p>
              <a:pPr algn="ctr"/>
              <a:r>
                <a:rPr lang="es-ES" sz="700" b="1" dirty="0"/>
                <a:t>Transversal 3</a:t>
              </a:r>
            </a:p>
          </p:txBody>
        </p:sp>
        <p:sp>
          <p:nvSpPr>
            <p:cNvPr id="46" name="CuadroTexto 45"/>
            <p:cNvSpPr txBox="1"/>
            <p:nvPr/>
          </p:nvSpPr>
          <p:spPr>
            <a:xfrm>
              <a:off x="7006066" y="3330334"/>
              <a:ext cx="842334" cy="200055"/>
            </a:xfrm>
            <a:prstGeom prst="rect">
              <a:avLst/>
            </a:prstGeom>
            <a:noFill/>
            <a:ln w="19050">
              <a:noFill/>
            </a:ln>
          </p:spPr>
          <p:txBody>
            <a:bodyPr wrap="square" rtlCol="0">
              <a:spAutoFit/>
            </a:bodyPr>
            <a:lstStyle/>
            <a:p>
              <a:pPr algn="ctr"/>
              <a:r>
                <a:rPr lang="es-ES" sz="700" b="1" dirty="0"/>
                <a:t>Transversal 2</a:t>
              </a:r>
            </a:p>
          </p:txBody>
        </p:sp>
        <p:sp>
          <p:nvSpPr>
            <p:cNvPr id="57" name="CuadroTexto 56"/>
            <p:cNvSpPr txBox="1"/>
            <p:nvPr/>
          </p:nvSpPr>
          <p:spPr>
            <a:xfrm rot="192264">
              <a:off x="6034081" y="4576854"/>
              <a:ext cx="833229" cy="200055"/>
            </a:xfrm>
            <a:prstGeom prst="rect">
              <a:avLst/>
            </a:prstGeom>
            <a:noFill/>
            <a:ln w="19050">
              <a:noFill/>
            </a:ln>
          </p:spPr>
          <p:txBody>
            <a:bodyPr wrap="square" rtlCol="0">
              <a:spAutoFit/>
            </a:bodyPr>
            <a:lstStyle/>
            <a:p>
              <a:pPr algn="ctr"/>
              <a:r>
                <a:rPr lang="es-ES" sz="700" b="1" dirty="0"/>
                <a:t>Transversal 1</a:t>
              </a:r>
            </a:p>
          </p:txBody>
        </p:sp>
        <p:sp>
          <p:nvSpPr>
            <p:cNvPr id="7" name="Elipse 6"/>
            <p:cNvSpPr/>
            <p:nvPr/>
          </p:nvSpPr>
          <p:spPr>
            <a:xfrm>
              <a:off x="5549750" y="2085379"/>
              <a:ext cx="81649" cy="859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64" name="CuadroTexto 63"/>
            <p:cNvSpPr txBox="1"/>
            <p:nvPr/>
          </p:nvSpPr>
          <p:spPr>
            <a:xfrm rot="16445280">
              <a:off x="4977600" y="3889348"/>
              <a:ext cx="611166" cy="200055"/>
            </a:xfrm>
            <a:prstGeom prst="rect">
              <a:avLst/>
            </a:prstGeom>
            <a:noFill/>
            <a:ln w="19050">
              <a:noFill/>
            </a:ln>
          </p:spPr>
          <p:txBody>
            <a:bodyPr wrap="square" rtlCol="0">
              <a:spAutoFit/>
            </a:bodyPr>
            <a:lstStyle/>
            <a:p>
              <a:pPr algn="ctr"/>
              <a:r>
                <a:rPr lang="es-ES" sz="700" b="1" dirty="0"/>
                <a:t>Calle X</a:t>
              </a:r>
            </a:p>
          </p:txBody>
        </p:sp>
        <p:sp>
          <p:nvSpPr>
            <p:cNvPr id="65" name="CuadroTexto 64"/>
            <p:cNvSpPr txBox="1"/>
            <p:nvPr/>
          </p:nvSpPr>
          <p:spPr>
            <a:xfrm rot="16951760">
              <a:off x="7581464" y="4169263"/>
              <a:ext cx="1034667" cy="200055"/>
            </a:xfrm>
            <a:prstGeom prst="rect">
              <a:avLst/>
            </a:prstGeom>
            <a:noFill/>
            <a:ln w="19050">
              <a:noFill/>
            </a:ln>
          </p:spPr>
          <p:txBody>
            <a:bodyPr wrap="square" rtlCol="0">
              <a:spAutoFit/>
            </a:bodyPr>
            <a:lstStyle/>
            <a:p>
              <a:pPr algn="ctr"/>
              <a:r>
                <a:rPr lang="es-ES" sz="700" b="1" dirty="0"/>
                <a:t>Vía alta tensión 1</a:t>
              </a:r>
            </a:p>
          </p:txBody>
        </p:sp>
        <p:pic>
          <p:nvPicPr>
            <p:cNvPr id="71"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4097" y="1835670"/>
              <a:ext cx="135506" cy="13550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9721" y="5523315"/>
              <a:ext cx="135506" cy="1355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1930" y="5676517"/>
              <a:ext cx="135506" cy="13550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08516" y="4218238"/>
              <a:ext cx="135506" cy="13550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6416" y="5422035"/>
              <a:ext cx="135506" cy="1355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Resultado de imagen para logo ciclov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0019" y="5354282"/>
              <a:ext cx="135506" cy="135505"/>
            </a:xfrm>
            <a:prstGeom prst="rect">
              <a:avLst/>
            </a:prstGeom>
            <a:noFill/>
            <a:extLst>
              <a:ext uri="{909E8E84-426E-40DD-AFC4-6F175D3DCCD1}">
                <a14:hiddenFill xmlns:a14="http://schemas.microsoft.com/office/drawing/2010/main">
                  <a:solidFill>
                    <a:srgbClr val="FFFFFF"/>
                  </a:solidFill>
                </a14:hiddenFill>
              </a:ext>
            </a:extLst>
          </p:spPr>
        </p:pic>
        <p:sp>
          <p:nvSpPr>
            <p:cNvPr id="66" name="Elipse 65">
              <a:extLst>
                <a:ext uri="{FF2B5EF4-FFF2-40B4-BE49-F238E27FC236}">
                  <a16:creationId xmlns:a16="http://schemas.microsoft.com/office/drawing/2014/main" id="{C5F3431A-8F22-485B-BE84-40BCEFA49E76}"/>
                </a:ext>
              </a:extLst>
            </p:cNvPr>
            <p:cNvSpPr/>
            <p:nvPr/>
          </p:nvSpPr>
          <p:spPr>
            <a:xfrm>
              <a:off x="10123340" y="2016526"/>
              <a:ext cx="81649" cy="859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grpSp>
      <p:sp>
        <p:nvSpPr>
          <p:cNvPr id="53" name="Título 1">
            <a:extLst>
              <a:ext uri="{FF2B5EF4-FFF2-40B4-BE49-F238E27FC236}">
                <a16:creationId xmlns:a16="http://schemas.microsoft.com/office/drawing/2014/main" id="{F1739E43-DC31-4819-B328-2183C45DD775}"/>
              </a:ext>
            </a:extLst>
          </p:cNvPr>
          <p:cNvSpPr txBox="1">
            <a:spLocks/>
          </p:cNvSpPr>
          <p:nvPr/>
        </p:nvSpPr>
        <p:spPr>
          <a:xfrm>
            <a:off x="29200" y="3199693"/>
            <a:ext cx="2394221" cy="7896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b="1" dirty="0"/>
              <a:t>APORTES URBANISMO</a:t>
            </a:r>
          </a:p>
          <a:p>
            <a:endParaRPr lang="es-ES" sz="800" b="1" dirty="0"/>
          </a:p>
          <a:p>
            <a:r>
              <a:rPr lang="es-ES" sz="800" dirty="0"/>
              <a:t>MOVILIDAD: El mejoramiento de la movilidad se da por la creación de nuevos ejes de ciclovía y la nueva proyección de línea de bus.</a:t>
            </a:r>
            <a:endParaRPr lang="es-ES" sz="1800" dirty="0"/>
          </a:p>
        </p:txBody>
      </p:sp>
    </p:spTree>
    <p:extLst>
      <p:ext uri="{BB962C8B-B14F-4D97-AF65-F5344CB8AC3E}">
        <p14:creationId xmlns:p14="http://schemas.microsoft.com/office/powerpoint/2010/main" val="77597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ángulo 110"/>
          <p:cNvSpPr/>
          <p:nvPr/>
        </p:nvSpPr>
        <p:spPr>
          <a:xfrm>
            <a:off x="10654648" y="4177844"/>
            <a:ext cx="1537352" cy="2648706"/>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Rectángulo 68"/>
          <p:cNvSpPr/>
          <p:nvPr/>
        </p:nvSpPr>
        <p:spPr>
          <a:xfrm>
            <a:off x="-332" y="6574131"/>
            <a:ext cx="10555831" cy="283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ctángulo 76"/>
          <p:cNvSpPr/>
          <p:nvPr/>
        </p:nvSpPr>
        <p:spPr>
          <a:xfrm>
            <a:off x="10656057" y="7436"/>
            <a:ext cx="1370348" cy="4078789"/>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Forma libre 24"/>
          <p:cNvSpPr/>
          <p:nvPr/>
        </p:nvSpPr>
        <p:spPr>
          <a:xfrm>
            <a:off x="988884" y="6625591"/>
            <a:ext cx="276961" cy="179185"/>
          </a:xfrm>
          <a:custGeom>
            <a:avLst/>
            <a:gdLst>
              <a:gd name="connsiteX0" fmla="*/ 149629 w 8678487"/>
              <a:gd name="connsiteY0" fmla="*/ 1745673 h 5652655"/>
              <a:gd name="connsiteX1" fmla="*/ 382385 w 8678487"/>
              <a:gd name="connsiteY1" fmla="*/ 2842953 h 5652655"/>
              <a:gd name="connsiteX2" fmla="*/ 448887 w 8678487"/>
              <a:gd name="connsiteY2" fmla="*/ 3183775 h 5652655"/>
              <a:gd name="connsiteX3" fmla="*/ 473825 w 8678487"/>
              <a:gd name="connsiteY3" fmla="*/ 3948546 h 5652655"/>
              <a:gd name="connsiteX4" fmla="*/ 507076 w 8678487"/>
              <a:gd name="connsiteY4" fmla="*/ 4197928 h 5652655"/>
              <a:gd name="connsiteX5" fmla="*/ 839585 w 8678487"/>
              <a:gd name="connsiteY5" fmla="*/ 4330931 h 5652655"/>
              <a:gd name="connsiteX6" fmla="*/ 1454727 w 8678487"/>
              <a:gd name="connsiteY6" fmla="*/ 4646815 h 5652655"/>
              <a:gd name="connsiteX7" fmla="*/ 1886989 w 8678487"/>
              <a:gd name="connsiteY7" fmla="*/ 4921135 h 5652655"/>
              <a:gd name="connsiteX8" fmla="*/ 2244436 w 8678487"/>
              <a:gd name="connsiteY8" fmla="*/ 5153891 h 5652655"/>
              <a:gd name="connsiteX9" fmla="*/ 2344189 w 8678487"/>
              <a:gd name="connsiteY9" fmla="*/ 5253644 h 5652655"/>
              <a:gd name="connsiteX10" fmla="*/ 2477192 w 8678487"/>
              <a:gd name="connsiteY10" fmla="*/ 5311833 h 5652655"/>
              <a:gd name="connsiteX11" fmla="*/ 2676698 w 8678487"/>
              <a:gd name="connsiteY11" fmla="*/ 5353397 h 5652655"/>
              <a:gd name="connsiteX12" fmla="*/ 2876203 w 8678487"/>
              <a:gd name="connsiteY12" fmla="*/ 5378335 h 5652655"/>
              <a:gd name="connsiteX13" fmla="*/ 3208712 w 8678487"/>
              <a:gd name="connsiteY13" fmla="*/ 5378335 h 5652655"/>
              <a:gd name="connsiteX14" fmla="*/ 3674225 w 8678487"/>
              <a:gd name="connsiteY14" fmla="*/ 5453149 h 5652655"/>
              <a:gd name="connsiteX15" fmla="*/ 4148051 w 8678487"/>
              <a:gd name="connsiteY15" fmla="*/ 5503026 h 5652655"/>
              <a:gd name="connsiteX16" fmla="*/ 5320145 w 8678487"/>
              <a:gd name="connsiteY16" fmla="*/ 5511338 h 5652655"/>
              <a:gd name="connsiteX17" fmla="*/ 5735782 w 8678487"/>
              <a:gd name="connsiteY17" fmla="*/ 5569528 h 5652655"/>
              <a:gd name="connsiteX18" fmla="*/ 6359236 w 8678487"/>
              <a:gd name="connsiteY18" fmla="*/ 5652655 h 5652655"/>
              <a:gd name="connsiteX19" fmla="*/ 6442363 w 8678487"/>
              <a:gd name="connsiteY19" fmla="*/ 5411586 h 5652655"/>
              <a:gd name="connsiteX20" fmla="*/ 6450676 w 8678487"/>
              <a:gd name="connsiteY20" fmla="*/ 5145578 h 5652655"/>
              <a:gd name="connsiteX21" fmla="*/ 7614458 w 8678487"/>
              <a:gd name="connsiteY21" fmla="*/ 5178829 h 5652655"/>
              <a:gd name="connsiteX22" fmla="*/ 7863840 w 8678487"/>
              <a:gd name="connsiteY22" fmla="*/ 3100648 h 5652655"/>
              <a:gd name="connsiteX23" fmla="*/ 8395854 w 8678487"/>
              <a:gd name="connsiteY23" fmla="*/ 3158837 h 5652655"/>
              <a:gd name="connsiteX24" fmla="*/ 8379229 w 8678487"/>
              <a:gd name="connsiteY24" fmla="*/ 1895302 h 5652655"/>
              <a:gd name="connsiteX25" fmla="*/ 8212974 w 8678487"/>
              <a:gd name="connsiteY25" fmla="*/ 1778924 h 5652655"/>
              <a:gd name="connsiteX26" fmla="*/ 8445731 w 8678487"/>
              <a:gd name="connsiteY26" fmla="*/ 781397 h 5652655"/>
              <a:gd name="connsiteX27" fmla="*/ 8678487 w 8678487"/>
              <a:gd name="connsiteY27" fmla="*/ 266008 h 5652655"/>
              <a:gd name="connsiteX28" fmla="*/ 7489767 w 8678487"/>
              <a:gd name="connsiteY28" fmla="*/ 141317 h 5652655"/>
              <a:gd name="connsiteX29" fmla="*/ 6907876 w 8678487"/>
              <a:gd name="connsiteY29" fmla="*/ 0 h 5652655"/>
              <a:gd name="connsiteX30" fmla="*/ 6833062 w 8678487"/>
              <a:gd name="connsiteY30" fmla="*/ 390698 h 5652655"/>
              <a:gd name="connsiteX31" fmla="*/ 6808123 w 8678487"/>
              <a:gd name="connsiteY31" fmla="*/ 523702 h 5652655"/>
              <a:gd name="connsiteX32" fmla="*/ 6700058 w 8678487"/>
              <a:gd name="connsiteY32" fmla="*/ 556953 h 5652655"/>
              <a:gd name="connsiteX33" fmla="*/ 5519651 w 8678487"/>
              <a:gd name="connsiteY33" fmla="*/ 149629 h 5652655"/>
              <a:gd name="connsiteX34" fmla="*/ 5153891 w 8678487"/>
              <a:gd name="connsiteY34" fmla="*/ 282633 h 5652655"/>
              <a:gd name="connsiteX35" fmla="*/ 4588625 w 8678487"/>
              <a:gd name="connsiteY35" fmla="*/ 440575 h 5652655"/>
              <a:gd name="connsiteX36" fmla="*/ 4056611 w 8678487"/>
              <a:gd name="connsiteY36" fmla="*/ 532015 h 5652655"/>
              <a:gd name="connsiteX37" fmla="*/ 1928552 w 8678487"/>
              <a:gd name="connsiteY37" fmla="*/ 548640 h 5652655"/>
              <a:gd name="connsiteX38" fmla="*/ 872836 w 8678487"/>
              <a:gd name="connsiteY38" fmla="*/ 698269 h 5652655"/>
              <a:gd name="connsiteX39" fmla="*/ 0 w 8678487"/>
              <a:gd name="connsiteY39" fmla="*/ 864524 h 5652655"/>
              <a:gd name="connsiteX40" fmla="*/ 149629 w 8678487"/>
              <a:gd name="connsiteY40" fmla="*/ 1745673 h 56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78487" h="5652655">
                <a:moveTo>
                  <a:pt x="149629" y="1745673"/>
                </a:moveTo>
                <a:lnTo>
                  <a:pt x="382385" y="2842953"/>
                </a:lnTo>
                <a:lnTo>
                  <a:pt x="448887" y="3183775"/>
                </a:lnTo>
                <a:lnTo>
                  <a:pt x="473825" y="3948546"/>
                </a:lnTo>
                <a:lnTo>
                  <a:pt x="507076" y="4197928"/>
                </a:lnTo>
                <a:lnTo>
                  <a:pt x="839585" y="4330931"/>
                </a:lnTo>
                <a:lnTo>
                  <a:pt x="1454727" y="4646815"/>
                </a:lnTo>
                <a:lnTo>
                  <a:pt x="1886989" y="4921135"/>
                </a:lnTo>
                <a:lnTo>
                  <a:pt x="2244436" y="5153891"/>
                </a:lnTo>
                <a:lnTo>
                  <a:pt x="2344189" y="5253644"/>
                </a:lnTo>
                <a:lnTo>
                  <a:pt x="2477192" y="5311833"/>
                </a:lnTo>
                <a:lnTo>
                  <a:pt x="2676698" y="5353397"/>
                </a:lnTo>
                <a:lnTo>
                  <a:pt x="2876203" y="5378335"/>
                </a:lnTo>
                <a:lnTo>
                  <a:pt x="3208712" y="5378335"/>
                </a:lnTo>
                <a:lnTo>
                  <a:pt x="3674225" y="5453149"/>
                </a:lnTo>
                <a:lnTo>
                  <a:pt x="4148051" y="5503026"/>
                </a:lnTo>
                <a:lnTo>
                  <a:pt x="5320145" y="5511338"/>
                </a:lnTo>
                <a:lnTo>
                  <a:pt x="5735782" y="5569528"/>
                </a:lnTo>
                <a:lnTo>
                  <a:pt x="6359236" y="5652655"/>
                </a:lnTo>
                <a:lnTo>
                  <a:pt x="6442363" y="5411586"/>
                </a:lnTo>
                <a:lnTo>
                  <a:pt x="6450676" y="5145578"/>
                </a:lnTo>
                <a:lnTo>
                  <a:pt x="7614458" y="5178829"/>
                </a:lnTo>
                <a:lnTo>
                  <a:pt x="7863840" y="3100648"/>
                </a:lnTo>
                <a:lnTo>
                  <a:pt x="8395854" y="3158837"/>
                </a:lnTo>
                <a:lnTo>
                  <a:pt x="8379229" y="1895302"/>
                </a:lnTo>
                <a:lnTo>
                  <a:pt x="8212974" y="1778924"/>
                </a:lnTo>
                <a:lnTo>
                  <a:pt x="8445731" y="781397"/>
                </a:lnTo>
                <a:lnTo>
                  <a:pt x="8678487" y="266008"/>
                </a:lnTo>
                <a:lnTo>
                  <a:pt x="7489767" y="141317"/>
                </a:lnTo>
                <a:lnTo>
                  <a:pt x="6907876" y="0"/>
                </a:lnTo>
                <a:lnTo>
                  <a:pt x="6833062" y="390698"/>
                </a:lnTo>
                <a:lnTo>
                  <a:pt x="6808123" y="523702"/>
                </a:lnTo>
                <a:lnTo>
                  <a:pt x="6700058" y="556953"/>
                </a:lnTo>
                <a:lnTo>
                  <a:pt x="5519651" y="149629"/>
                </a:lnTo>
                <a:lnTo>
                  <a:pt x="5153891" y="282633"/>
                </a:lnTo>
                <a:lnTo>
                  <a:pt x="4588625" y="440575"/>
                </a:lnTo>
                <a:lnTo>
                  <a:pt x="4056611" y="532015"/>
                </a:lnTo>
                <a:lnTo>
                  <a:pt x="1928552" y="548640"/>
                </a:lnTo>
                <a:lnTo>
                  <a:pt x="872836" y="698269"/>
                </a:lnTo>
                <a:lnTo>
                  <a:pt x="0" y="864524"/>
                </a:lnTo>
                <a:lnTo>
                  <a:pt x="149629" y="1745673"/>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7" name="Conector recto 66"/>
          <p:cNvCxnSpPr/>
          <p:nvPr/>
        </p:nvCxnSpPr>
        <p:spPr>
          <a:xfrm>
            <a:off x="11601990" y="4683053"/>
            <a:ext cx="515338" cy="0"/>
          </a:xfrm>
          <a:prstGeom prst="line">
            <a:avLst/>
          </a:prstGeom>
          <a:ln w="9525">
            <a:solidFill>
              <a:srgbClr val="0070C0"/>
            </a:solidFill>
            <a:prstDash val="dash"/>
          </a:ln>
          <a:effectLst/>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10634956" y="711710"/>
            <a:ext cx="589414" cy="200055"/>
          </a:xfrm>
          <a:prstGeom prst="rect">
            <a:avLst/>
          </a:prstGeom>
        </p:spPr>
        <p:txBody>
          <a:bodyPr wrap="square">
            <a:spAutoFit/>
          </a:bodyPr>
          <a:lstStyle/>
          <a:p>
            <a:r>
              <a:rPr lang="es-ES" sz="700" dirty="0"/>
              <a:t>ECUADOR</a:t>
            </a:r>
          </a:p>
        </p:txBody>
      </p:sp>
      <p:sp>
        <p:nvSpPr>
          <p:cNvPr id="61" name="Flecha abajo 60"/>
          <p:cNvSpPr/>
          <p:nvPr/>
        </p:nvSpPr>
        <p:spPr>
          <a:xfrm>
            <a:off x="12059597" y="2663"/>
            <a:ext cx="113280" cy="4127556"/>
          </a:xfrm>
          <a:prstGeom prst="downArrow">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6" name="Imagen 75"/>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160815" y="277701"/>
            <a:ext cx="645306" cy="614117"/>
          </a:xfrm>
          <a:prstGeom prst="rect">
            <a:avLst/>
          </a:prstGeom>
        </p:spPr>
      </p:pic>
      <p:grpSp>
        <p:nvGrpSpPr>
          <p:cNvPr id="102" name="Grupo 101"/>
          <p:cNvGrpSpPr/>
          <p:nvPr/>
        </p:nvGrpSpPr>
        <p:grpSpPr>
          <a:xfrm>
            <a:off x="10673914" y="1289002"/>
            <a:ext cx="1336885" cy="1410596"/>
            <a:chOff x="9466845" y="1906036"/>
            <a:chExt cx="2851767" cy="3009001"/>
          </a:xfrm>
        </p:grpSpPr>
        <p:sp>
          <p:nvSpPr>
            <p:cNvPr id="45" name="Rectángulo 44"/>
            <p:cNvSpPr/>
            <p:nvPr/>
          </p:nvSpPr>
          <p:spPr>
            <a:xfrm>
              <a:off x="9466845" y="4135595"/>
              <a:ext cx="981517" cy="426746"/>
            </a:xfrm>
            <a:prstGeom prst="rect">
              <a:avLst/>
            </a:prstGeom>
          </p:spPr>
          <p:txBody>
            <a:bodyPr wrap="square">
              <a:spAutoFit/>
            </a:bodyPr>
            <a:lstStyle/>
            <a:p>
              <a:r>
                <a:rPr lang="es-ES" sz="700" dirty="0"/>
                <a:t>QUITO</a:t>
              </a:r>
            </a:p>
          </p:txBody>
        </p:sp>
        <p:pic>
          <p:nvPicPr>
            <p:cNvPr id="79" name="Imagen 78"/>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324522" y="3136974"/>
              <a:ext cx="1994090" cy="1778063"/>
            </a:xfrm>
            <a:prstGeom prst="rect">
              <a:avLst/>
            </a:prstGeom>
          </p:spPr>
        </p:pic>
        <p:cxnSp>
          <p:nvCxnSpPr>
            <p:cNvPr id="86" name="Conector recto 85"/>
            <p:cNvCxnSpPr/>
            <p:nvPr/>
          </p:nvCxnSpPr>
          <p:spPr>
            <a:xfrm flipH="1">
              <a:off x="10636968" y="1906036"/>
              <a:ext cx="298755" cy="1430089"/>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4" name="Conector recto 93"/>
            <p:cNvCxnSpPr/>
            <p:nvPr/>
          </p:nvCxnSpPr>
          <p:spPr>
            <a:xfrm>
              <a:off x="11560398" y="2018816"/>
              <a:ext cx="360241" cy="1942567"/>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9" name="Grupo 98"/>
          <p:cNvGrpSpPr/>
          <p:nvPr/>
        </p:nvGrpSpPr>
        <p:grpSpPr>
          <a:xfrm>
            <a:off x="10658676" y="399593"/>
            <a:ext cx="1271372" cy="1374845"/>
            <a:chOff x="9375296" y="179679"/>
            <a:chExt cx="2692492" cy="2911625"/>
          </a:xfrm>
        </p:grpSpPr>
        <p:sp>
          <p:nvSpPr>
            <p:cNvPr id="48" name="Rectángulo 47"/>
            <p:cNvSpPr/>
            <p:nvPr/>
          </p:nvSpPr>
          <p:spPr>
            <a:xfrm>
              <a:off x="9375296" y="2667631"/>
              <a:ext cx="1277999" cy="423673"/>
            </a:xfrm>
            <a:prstGeom prst="rect">
              <a:avLst/>
            </a:prstGeom>
          </p:spPr>
          <p:txBody>
            <a:bodyPr wrap="square">
              <a:spAutoFit/>
            </a:bodyPr>
            <a:lstStyle/>
            <a:p>
              <a:r>
                <a:rPr lang="es-ES" sz="700" dirty="0"/>
                <a:t>PICHINCHA</a:t>
              </a:r>
            </a:p>
          </p:txBody>
        </p:sp>
        <p:pic>
          <p:nvPicPr>
            <p:cNvPr id="78" name="Imagen 77"/>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204508" y="1527100"/>
              <a:ext cx="1863280" cy="1326034"/>
            </a:xfrm>
            <a:prstGeom prst="rect">
              <a:avLst/>
            </a:prstGeom>
          </p:spPr>
        </p:pic>
        <p:cxnSp>
          <p:nvCxnSpPr>
            <p:cNvPr id="85" name="Conector recto 84"/>
            <p:cNvCxnSpPr/>
            <p:nvPr/>
          </p:nvCxnSpPr>
          <p:spPr>
            <a:xfrm flipH="1">
              <a:off x="10454246" y="179679"/>
              <a:ext cx="525423" cy="1678083"/>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6" name="Conector recto 95"/>
            <p:cNvCxnSpPr/>
            <p:nvPr/>
          </p:nvCxnSpPr>
          <p:spPr>
            <a:xfrm>
              <a:off x="11217275" y="227596"/>
              <a:ext cx="640539" cy="1793417"/>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03" name="Grupo 102"/>
          <p:cNvGrpSpPr/>
          <p:nvPr/>
        </p:nvGrpSpPr>
        <p:grpSpPr>
          <a:xfrm>
            <a:off x="10654059" y="2244797"/>
            <a:ext cx="1490363" cy="1797632"/>
            <a:chOff x="9148532" y="3286553"/>
            <a:chExt cx="3202486" cy="3862744"/>
          </a:xfrm>
        </p:grpSpPr>
        <p:sp>
          <p:nvSpPr>
            <p:cNvPr id="43" name="Rectángulo 42"/>
            <p:cNvSpPr/>
            <p:nvPr/>
          </p:nvSpPr>
          <p:spPr>
            <a:xfrm>
              <a:off x="9148532" y="6719420"/>
              <a:ext cx="1454986" cy="429877"/>
            </a:xfrm>
            <a:prstGeom prst="rect">
              <a:avLst/>
            </a:prstGeom>
          </p:spPr>
          <p:txBody>
            <a:bodyPr wrap="square">
              <a:spAutoFit/>
            </a:bodyPr>
            <a:lstStyle/>
            <a:p>
              <a:r>
                <a:rPr lang="es-ES" sz="700" dirty="0"/>
                <a:t>TURUBAMBA</a:t>
              </a:r>
            </a:p>
          </p:txBody>
        </p:sp>
        <p:pic>
          <p:nvPicPr>
            <p:cNvPr id="80" name="Imagen 79"/>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045994" y="4586093"/>
              <a:ext cx="2305024" cy="2470219"/>
            </a:xfrm>
            <a:prstGeom prst="rect">
              <a:avLst/>
            </a:prstGeom>
          </p:spPr>
        </p:pic>
        <p:cxnSp>
          <p:nvCxnSpPr>
            <p:cNvPr id="89" name="Conector recto 88"/>
            <p:cNvCxnSpPr/>
            <p:nvPr/>
          </p:nvCxnSpPr>
          <p:spPr>
            <a:xfrm flipH="1">
              <a:off x="10718226" y="3641997"/>
              <a:ext cx="181836" cy="2562414"/>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Conector recto 90"/>
            <p:cNvCxnSpPr/>
            <p:nvPr/>
          </p:nvCxnSpPr>
          <p:spPr>
            <a:xfrm>
              <a:off x="11164976" y="3286553"/>
              <a:ext cx="530691" cy="1593866"/>
            </a:xfrm>
            <a:prstGeom prst="line">
              <a:avLst/>
            </a:prstGeom>
            <a:ln w="9525" cap="flat"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6" name="CuadroTexto 55"/>
          <p:cNvSpPr txBox="1"/>
          <p:nvPr/>
        </p:nvSpPr>
        <p:spPr>
          <a:xfrm>
            <a:off x="10619004" y="4425097"/>
            <a:ext cx="1181848" cy="276999"/>
          </a:xfrm>
          <a:prstGeom prst="rect">
            <a:avLst/>
          </a:prstGeom>
          <a:noFill/>
        </p:spPr>
        <p:txBody>
          <a:bodyPr wrap="square" rtlCol="0">
            <a:spAutoFit/>
          </a:bodyPr>
          <a:lstStyle/>
          <a:p>
            <a:pPr>
              <a:lnSpc>
                <a:spcPct val="150000"/>
              </a:lnSpc>
            </a:pPr>
            <a:r>
              <a:rPr lang="es-ES" sz="800" dirty="0"/>
              <a:t>Avenida Simón Bolívar</a:t>
            </a:r>
          </a:p>
        </p:txBody>
      </p:sp>
      <p:sp>
        <p:nvSpPr>
          <p:cNvPr id="59" name="CuadroTexto 58"/>
          <p:cNvSpPr txBox="1"/>
          <p:nvPr/>
        </p:nvSpPr>
        <p:spPr>
          <a:xfrm>
            <a:off x="10625747" y="6366049"/>
            <a:ext cx="902696" cy="276999"/>
          </a:xfrm>
          <a:prstGeom prst="rect">
            <a:avLst/>
          </a:prstGeom>
          <a:noFill/>
        </p:spPr>
        <p:txBody>
          <a:bodyPr wrap="square" rtlCol="0">
            <a:spAutoFit/>
          </a:bodyPr>
          <a:lstStyle/>
          <a:p>
            <a:pPr>
              <a:lnSpc>
                <a:spcPct val="150000"/>
              </a:lnSpc>
            </a:pPr>
            <a:r>
              <a:rPr lang="es-ES" sz="800" dirty="0"/>
              <a:t>Área proyecto</a:t>
            </a:r>
          </a:p>
        </p:txBody>
      </p:sp>
      <p:sp>
        <p:nvSpPr>
          <p:cNvPr id="60" name="CuadroTexto 59"/>
          <p:cNvSpPr txBox="1"/>
          <p:nvPr/>
        </p:nvSpPr>
        <p:spPr>
          <a:xfrm>
            <a:off x="-1290" y="6564188"/>
            <a:ext cx="1284436" cy="300082"/>
          </a:xfrm>
          <a:prstGeom prst="rect">
            <a:avLst/>
          </a:prstGeom>
          <a:noFill/>
        </p:spPr>
        <p:txBody>
          <a:bodyPr wrap="square" rtlCol="0">
            <a:spAutoFit/>
          </a:bodyPr>
          <a:lstStyle/>
          <a:p>
            <a:pPr>
              <a:lnSpc>
                <a:spcPct val="150000"/>
              </a:lnSpc>
            </a:pPr>
            <a:r>
              <a:rPr lang="es-ES" sz="900" dirty="0"/>
              <a:t>Área de influencia</a:t>
            </a:r>
          </a:p>
        </p:txBody>
      </p:sp>
      <p:sp>
        <p:nvSpPr>
          <p:cNvPr id="62" name="CuadroTexto 61"/>
          <p:cNvSpPr txBox="1"/>
          <p:nvPr/>
        </p:nvSpPr>
        <p:spPr>
          <a:xfrm>
            <a:off x="1222419" y="6564188"/>
            <a:ext cx="9048537" cy="300082"/>
          </a:xfrm>
          <a:prstGeom prst="rect">
            <a:avLst/>
          </a:prstGeom>
          <a:noFill/>
        </p:spPr>
        <p:txBody>
          <a:bodyPr wrap="square" rtlCol="0">
            <a:spAutoFit/>
          </a:bodyPr>
          <a:lstStyle/>
          <a:p>
            <a:pPr>
              <a:lnSpc>
                <a:spcPct val="150000"/>
              </a:lnSpc>
            </a:pPr>
            <a:r>
              <a:rPr lang="es-ES" sz="900" dirty="0"/>
              <a:t>Superficie determinada de impacto directo e indirecto del desarrollo del proyecto donde los habitantes pueden movilizarse para realizar actividades distintas sin limitaciones. (</a:t>
            </a:r>
            <a:r>
              <a:rPr lang="es-ES" sz="900" dirty="0" err="1"/>
              <a:t>aprox</a:t>
            </a:r>
            <a:r>
              <a:rPr lang="es-ES" sz="900" dirty="0"/>
              <a:t> R:800m)</a:t>
            </a:r>
          </a:p>
        </p:txBody>
      </p:sp>
      <p:grpSp>
        <p:nvGrpSpPr>
          <p:cNvPr id="37" name="Grupo 36"/>
          <p:cNvGrpSpPr/>
          <p:nvPr/>
        </p:nvGrpSpPr>
        <p:grpSpPr>
          <a:xfrm>
            <a:off x="1189" y="184450"/>
            <a:ext cx="10553722" cy="6044539"/>
            <a:chOff x="1778" y="0"/>
            <a:chExt cx="10130747" cy="5802284"/>
          </a:xfrm>
        </p:grpSpPr>
        <p:pic>
          <p:nvPicPr>
            <p:cNvPr id="4" name="Imagen 3"/>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b="8336"/>
            <a:stretch/>
          </p:blipFill>
          <p:spPr>
            <a:xfrm>
              <a:off x="1778" y="0"/>
              <a:ext cx="10130747" cy="5802284"/>
            </a:xfrm>
            <a:prstGeom prst="rect">
              <a:avLst/>
            </a:prstGeom>
          </p:spPr>
        </p:pic>
        <p:sp>
          <p:nvSpPr>
            <p:cNvPr id="64" name="CuadroTexto 63"/>
            <p:cNvSpPr txBox="1"/>
            <p:nvPr/>
          </p:nvSpPr>
          <p:spPr>
            <a:xfrm>
              <a:off x="4821926" y="1986556"/>
              <a:ext cx="499564" cy="169277"/>
            </a:xfrm>
            <a:prstGeom prst="rect">
              <a:avLst/>
            </a:prstGeom>
            <a:solidFill>
              <a:srgbClr val="FEF6F0"/>
            </a:solidFill>
            <a:ln w="3175">
              <a:solidFill>
                <a:schemeClr val="tx1"/>
              </a:solidFill>
            </a:ln>
          </p:spPr>
          <p:txBody>
            <a:bodyPr wrap="square" rtlCol="0">
              <a:spAutoFit/>
            </a:bodyPr>
            <a:lstStyle/>
            <a:p>
              <a:pPr algn="ctr"/>
              <a:r>
                <a:rPr lang="es-419" sz="500" dirty="0"/>
                <a:t>El </a:t>
              </a:r>
              <a:r>
                <a:rPr lang="es-419" sz="500" dirty="0" err="1"/>
                <a:t>Garrochal</a:t>
              </a:r>
              <a:endParaRPr lang="es-ES" sz="500" dirty="0"/>
            </a:p>
          </p:txBody>
        </p:sp>
        <p:sp>
          <p:nvSpPr>
            <p:cNvPr id="92" name="Elipse 91"/>
            <p:cNvSpPr/>
            <p:nvPr/>
          </p:nvSpPr>
          <p:spPr>
            <a:xfrm>
              <a:off x="4798427" y="2128557"/>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Grupo 7">
            <a:extLst>
              <a:ext uri="{FF2B5EF4-FFF2-40B4-BE49-F238E27FC236}">
                <a16:creationId xmlns:a16="http://schemas.microsoft.com/office/drawing/2014/main" id="{E2BDD862-1206-49A6-803A-C1FEB516E78E}"/>
              </a:ext>
            </a:extLst>
          </p:cNvPr>
          <p:cNvGrpSpPr/>
          <p:nvPr/>
        </p:nvGrpSpPr>
        <p:grpSpPr>
          <a:xfrm>
            <a:off x="8100897" y="37234"/>
            <a:ext cx="1868754" cy="6387040"/>
            <a:chOff x="8100897" y="37234"/>
            <a:chExt cx="1868754" cy="6387040"/>
          </a:xfrm>
        </p:grpSpPr>
        <p:sp>
          <p:nvSpPr>
            <p:cNvPr id="9" name="CuadroTexto 8"/>
            <p:cNvSpPr txBox="1"/>
            <p:nvPr/>
          </p:nvSpPr>
          <p:spPr>
            <a:xfrm>
              <a:off x="8100897" y="6224219"/>
              <a:ext cx="1406446" cy="200055"/>
            </a:xfrm>
            <a:prstGeom prst="rect">
              <a:avLst/>
            </a:prstGeom>
            <a:noFill/>
          </p:spPr>
          <p:txBody>
            <a:bodyPr wrap="square" rtlCol="0">
              <a:spAutoFit/>
            </a:bodyPr>
            <a:lstStyle/>
            <a:p>
              <a:r>
                <a:rPr lang="es-ES" sz="700" dirty="0"/>
                <a:t>AV. SIMON BOLIVAR</a:t>
              </a:r>
            </a:p>
          </p:txBody>
        </p:sp>
        <p:grpSp>
          <p:nvGrpSpPr>
            <p:cNvPr id="22" name="Grupo 21"/>
            <p:cNvGrpSpPr/>
            <p:nvPr/>
          </p:nvGrpSpPr>
          <p:grpSpPr>
            <a:xfrm>
              <a:off x="8702432" y="37234"/>
              <a:ext cx="1267219" cy="6350520"/>
              <a:chOff x="8354290" y="-141315"/>
              <a:chExt cx="1216431" cy="6096002"/>
            </a:xfrm>
          </p:grpSpPr>
          <p:sp>
            <p:nvSpPr>
              <p:cNvPr id="18" name="Forma libre 17"/>
              <p:cNvSpPr/>
              <p:nvPr/>
            </p:nvSpPr>
            <p:spPr>
              <a:xfrm>
                <a:off x="8354290" y="-141315"/>
                <a:ext cx="1130531" cy="6084916"/>
              </a:xfrm>
              <a:custGeom>
                <a:avLst/>
                <a:gdLst>
                  <a:gd name="connsiteX0" fmla="*/ 1130531 w 1130531"/>
                  <a:gd name="connsiteY0" fmla="*/ 0 h 5960225"/>
                  <a:gd name="connsiteX1" fmla="*/ 1039091 w 1130531"/>
                  <a:gd name="connsiteY1" fmla="*/ 731520 h 5960225"/>
                  <a:gd name="connsiteX2" fmla="*/ 806334 w 1130531"/>
                  <a:gd name="connsiteY2" fmla="*/ 2394065 h 5960225"/>
                  <a:gd name="connsiteX3" fmla="*/ 764771 w 1130531"/>
                  <a:gd name="connsiteY3" fmla="*/ 2610196 h 5960225"/>
                  <a:gd name="connsiteX4" fmla="*/ 66502 w 1130531"/>
                  <a:gd name="connsiteY4" fmla="*/ 4073236 h 5960225"/>
                  <a:gd name="connsiteX5" fmla="*/ 0 w 1130531"/>
                  <a:gd name="connsiteY5" fmla="*/ 4264429 h 5960225"/>
                  <a:gd name="connsiteX6" fmla="*/ 0 w 1130531"/>
                  <a:gd name="connsiteY6" fmla="*/ 4522123 h 5960225"/>
                  <a:gd name="connsiteX7" fmla="*/ 66502 w 1130531"/>
                  <a:gd name="connsiteY7" fmla="*/ 4846320 h 5960225"/>
                  <a:gd name="connsiteX8" fmla="*/ 290945 w 1130531"/>
                  <a:gd name="connsiteY8" fmla="*/ 5960225 h 59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531" h="5960225">
                    <a:moveTo>
                      <a:pt x="1130531" y="0"/>
                    </a:moveTo>
                    <a:lnTo>
                      <a:pt x="1039091" y="731520"/>
                    </a:lnTo>
                    <a:lnTo>
                      <a:pt x="806334" y="2394065"/>
                    </a:lnTo>
                    <a:lnTo>
                      <a:pt x="764771" y="2610196"/>
                    </a:lnTo>
                    <a:lnTo>
                      <a:pt x="66502" y="4073236"/>
                    </a:lnTo>
                    <a:lnTo>
                      <a:pt x="0" y="4264429"/>
                    </a:lnTo>
                    <a:lnTo>
                      <a:pt x="0" y="4522123"/>
                    </a:lnTo>
                    <a:lnTo>
                      <a:pt x="66502" y="4846320"/>
                    </a:lnTo>
                    <a:lnTo>
                      <a:pt x="290945" y="5960225"/>
                    </a:lnTo>
                  </a:path>
                </a:pathLst>
              </a:custGeom>
              <a:noFill/>
              <a:ln>
                <a:solidFill>
                  <a:srgbClr val="00206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Forma libre 69"/>
              <p:cNvSpPr/>
              <p:nvPr/>
            </p:nvSpPr>
            <p:spPr>
              <a:xfrm>
                <a:off x="8440190" y="-130229"/>
                <a:ext cx="1130531" cy="6084916"/>
              </a:xfrm>
              <a:custGeom>
                <a:avLst/>
                <a:gdLst>
                  <a:gd name="connsiteX0" fmla="*/ 1130531 w 1130531"/>
                  <a:gd name="connsiteY0" fmla="*/ 0 h 5960225"/>
                  <a:gd name="connsiteX1" fmla="*/ 1039091 w 1130531"/>
                  <a:gd name="connsiteY1" fmla="*/ 731520 h 5960225"/>
                  <a:gd name="connsiteX2" fmla="*/ 806334 w 1130531"/>
                  <a:gd name="connsiteY2" fmla="*/ 2394065 h 5960225"/>
                  <a:gd name="connsiteX3" fmla="*/ 764771 w 1130531"/>
                  <a:gd name="connsiteY3" fmla="*/ 2610196 h 5960225"/>
                  <a:gd name="connsiteX4" fmla="*/ 66502 w 1130531"/>
                  <a:gd name="connsiteY4" fmla="*/ 4073236 h 5960225"/>
                  <a:gd name="connsiteX5" fmla="*/ 0 w 1130531"/>
                  <a:gd name="connsiteY5" fmla="*/ 4264429 h 5960225"/>
                  <a:gd name="connsiteX6" fmla="*/ 0 w 1130531"/>
                  <a:gd name="connsiteY6" fmla="*/ 4522123 h 5960225"/>
                  <a:gd name="connsiteX7" fmla="*/ 66502 w 1130531"/>
                  <a:gd name="connsiteY7" fmla="*/ 4846320 h 5960225"/>
                  <a:gd name="connsiteX8" fmla="*/ 290945 w 1130531"/>
                  <a:gd name="connsiteY8" fmla="*/ 5960225 h 59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531" h="5960225">
                    <a:moveTo>
                      <a:pt x="1130531" y="0"/>
                    </a:moveTo>
                    <a:lnTo>
                      <a:pt x="1039091" y="731520"/>
                    </a:lnTo>
                    <a:lnTo>
                      <a:pt x="806334" y="2394065"/>
                    </a:lnTo>
                    <a:lnTo>
                      <a:pt x="764771" y="2610196"/>
                    </a:lnTo>
                    <a:lnTo>
                      <a:pt x="66502" y="4073236"/>
                    </a:lnTo>
                    <a:lnTo>
                      <a:pt x="0" y="4264429"/>
                    </a:lnTo>
                    <a:lnTo>
                      <a:pt x="0" y="4522123"/>
                    </a:lnTo>
                    <a:lnTo>
                      <a:pt x="66502" y="4846320"/>
                    </a:lnTo>
                    <a:lnTo>
                      <a:pt x="290945" y="5960225"/>
                    </a:lnTo>
                  </a:path>
                </a:pathLst>
              </a:custGeom>
              <a:noFill/>
              <a:ln>
                <a:solidFill>
                  <a:srgbClr val="00206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1" name="Grupo 10">
            <a:extLst>
              <a:ext uri="{FF2B5EF4-FFF2-40B4-BE49-F238E27FC236}">
                <a16:creationId xmlns:a16="http://schemas.microsoft.com/office/drawing/2014/main" id="{C4BC2E65-A117-4B70-A917-0F91216DE910}"/>
              </a:ext>
            </a:extLst>
          </p:cNvPr>
          <p:cNvGrpSpPr/>
          <p:nvPr/>
        </p:nvGrpSpPr>
        <p:grpSpPr>
          <a:xfrm>
            <a:off x="726759" y="34353"/>
            <a:ext cx="2197389" cy="6366350"/>
            <a:chOff x="726759" y="34353"/>
            <a:chExt cx="2197389" cy="6366350"/>
          </a:xfrm>
        </p:grpSpPr>
        <p:sp>
          <p:nvSpPr>
            <p:cNvPr id="10" name="CuadroTexto 9"/>
            <p:cNvSpPr txBox="1"/>
            <p:nvPr/>
          </p:nvSpPr>
          <p:spPr>
            <a:xfrm>
              <a:off x="1308660" y="6200648"/>
              <a:ext cx="1615488" cy="200055"/>
            </a:xfrm>
            <a:prstGeom prst="rect">
              <a:avLst/>
            </a:prstGeom>
            <a:noFill/>
          </p:spPr>
          <p:txBody>
            <a:bodyPr wrap="square" rtlCol="0">
              <a:spAutoFit/>
            </a:bodyPr>
            <a:lstStyle/>
            <a:p>
              <a:r>
                <a:rPr lang="es-ES" sz="700" dirty="0"/>
                <a:t>AV. PEDRO VICENTE MALDONADO</a:t>
              </a:r>
            </a:p>
          </p:txBody>
        </p:sp>
        <p:grpSp>
          <p:nvGrpSpPr>
            <p:cNvPr id="5" name="Grupo 4">
              <a:extLst>
                <a:ext uri="{FF2B5EF4-FFF2-40B4-BE49-F238E27FC236}">
                  <a16:creationId xmlns:a16="http://schemas.microsoft.com/office/drawing/2014/main" id="{689CC26F-C8F8-403E-B557-CA7B40856EE3}"/>
                </a:ext>
              </a:extLst>
            </p:cNvPr>
            <p:cNvGrpSpPr/>
            <p:nvPr/>
          </p:nvGrpSpPr>
          <p:grpSpPr>
            <a:xfrm>
              <a:off x="726759" y="34353"/>
              <a:ext cx="712989" cy="6359170"/>
              <a:chOff x="726759" y="34353"/>
              <a:chExt cx="712989" cy="6359170"/>
            </a:xfrm>
          </p:grpSpPr>
          <p:sp>
            <p:nvSpPr>
              <p:cNvPr id="19" name="Forma libre 18"/>
              <p:cNvSpPr/>
              <p:nvPr/>
            </p:nvSpPr>
            <p:spPr>
              <a:xfrm>
                <a:off x="726759" y="40123"/>
                <a:ext cx="649485" cy="6353400"/>
              </a:xfrm>
              <a:custGeom>
                <a:avLst/>
                <a:gdLst>
                  <a:gd name="connsiteX0" fmla="*/ 41564 w 623455"/>
                  <a:gd name="connsiteY0" fmla="*/ 0 h 5985163"/>
                  <a:gd name="connsiteX1" fmla="*/ 0 w 623455"/>
                  <a:gd name="connsiteY1" fmla="*/ 565265 h 5985163"/>
                  <a:gd name="connsiteX2" fmla="*/ 66502 w 623455"/>
                  <a:gd name="connsiteY2" fmla="*/ 1188720 h 5985163"/>
                  <a:gd name="connsiteX3" fmla="*/ 199506 w 623455"/>
                  <a:gd name="connsiteY3" fmla="*/ 2261061 h 5985163"/>
                  <a:gd name="connsiteX4" fmla="*/ 590204 w 623455"/>
                  <a:gd name="connsiteY4" fmla="*/ 3990109 h 5985163"/>
                  <a:gd name="connsiteX5" fmla="*/ 606829 w 623455"/>
                  <a:gd name="connsiteY5" fmla="*/ 4355869 h 5985163"/>
                  <a:gd name="connsiteX6" fmla="*/ 623455 w 623455"/>
                  <a:gd name="connsiteY6" fmla="*/ 5253643 h 5985163"/>
                  <a:gd name="connsiteX7" fmla="*/ 498764 w 623455"/>
                  <a:gd name="connsiteY7" fmla="*/ 5985163 h 59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455" h="5985163">
                    <a:moveTo>
                      <a:pt x="41564" y="0"/>
                    </a:moveTo>
                    <a:lnTo>
                      <a:pt x="0" y="565265"/>
                    </a:lnTo>
                    <a:lnTo>
                      <a:pt x="66502" y="1188720"/>
                    </a:lnTo>
                    <a:lnTo>
                      <a:pt x="199506" y="2261061"/>
                    </a:lnTo>
                    <a:lnTo>
                      <a:pt x="590204" y="3990109"/>
                    </a:lnTo>
                    <a:lnTo>
                      <a:pt x="606829" y="4355869"/>
                    </a:lnTo>
                    <a:lnTo>
                      <a:pt x="623455" y="5253643"/>
                    </a:lnTo>
                    <a:lnTo>
                      <a:pt x="498764" y="5985163"/>
                    </a:lnTo>
                  </a:path>
                </a:pathLst>
              </a:cu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Forma libre 70"/>
              <p:cNvSpPr/>
              <p:nvPr/>
            </p:nvSpPr>
            <p:spPr>
              <a:xfrm>
                <a:off x="790263" y="34353"/>
                <a:ext cx="649485" cy="6353400"/>
              </a:xfrm>
              <a:custGeom>
                <a:avLst/>
                <a:gdLst>
                  <a:gd name="connsiteX0" fmla="*/ 41564 w 623455"/>
                  <a:gd name="connsiteY0" fmla="*/ 0 h 5985163"/>
                  <a:gd name="connsiteX1" fmla="*/ 0 w 623455"/>
                  <a:gd name="connsiteY1" fmla="*/ 565265 h 5985163"/>
                  <a:gd name="connsiteX2" fmla="*/ 66502 w 623455"/>
                  <a:gd name="connsiteY2" fmla="*/ 1188720 h 5985163"/>
                  <a:gd name="connsiteX3" fmla="*/ 199506 w 623455"/>
                  <a:gd name="connsiteY3" fmla="*/ 2261061 h 5985163"/>
                  <a:gd name="connsiteX4" fmla="*/ 590204 w 623455"/>
                  <a:gd name="connsiteY4" fmla="*/ 3990109 h 5985163"/>
                  <a:gd name="connsiteX5" fmla="*/ 606829 w 623455"/>
                  <a:gd name="connsiteY5" fmla="*/ 4355869 h 5985163"/>
                  <a:gd name="connsiteX6" fmla="*/ 623455 w 623455"/>
                  <a:gd name="connsiteY6" fmla="*/ 5253643 h 5985163"/>
                  <a:gd name="connsiteX7" fmla="*/ 498764 w 623455"/>
                  <a:gd name="connsiteY7" fmla="*/ 5985163 h 59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455" h="5985163">
                    <a:moveTo>
                      <a:pt x="41564" y="0"/>
                    </a:moveTo>
                    <a:lnTo>
                      <a:pt x="0" y="565265"/>
                    </a:lnTo>
                    <a:lnTo>
                      <a:pt x="66502" y="1188720"/>
                    </a:lnTo>
                    <a:lnTo>
                      <a:pt x="199506" y="2261061"/>
                    </a:lnTo>
                    <a:lnTo>
                      <a:pt x="590204" y="3990109"/>
                    </a:lnTo>
                    <a:lnTo>
                      <a:pt x="606829" y="4355869"/>
                    </a:lnTo>
                    <a:lnTo>
                      <a:pt x="623455" y="5253643"/>
                    </a:lnTo>
                    <a:lnTo>
                      <a:pt x="498764" y="5985163"/>
                    </a:lnTo>
                  </a:path>
                </a:pathLst>
              </a:cu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7" name="Grupo 6">
            <a:extLst>
              <a:ext uri="{FF2B5EF4-FFF2-40B4-BE49-F238E27FC236}">
                <a16:creationId xmlns:a16="http://schemas.microsoft.com/office/drawing/2014/main" id="{0EB3A9EB-68A0-4661-9B12-C8E649589576}"/>
              </a:ext>
            </a:extLst>
          </p:cNvPr>
          <p:cNvGrpSpPr/>
          <p:nvPr/>
        </p:nvGrpSpPr>
        <p:grpSpPr>
          <a:xfrm>
            <a:off x="3585629" y="48783"/>
            <a:ext cx="1127225" cy="6379854"/>
            <a:chOff x="3585629" y="48783"/>
            <a:chExt cx="1127225" cy="6379854"/>
          </a:xfrm>
        </p:grpSpPr>
        <p:sp>
          <p:nvSpPr>
            <p:cNvPr id="13" name="CuadroTexto 12"/>
            <p:cNvSpPr txBox="1"/>
            <p:nvPr/>
          </p:nvSpPr>
          <p:spPr>
            <a:xfrm>
              <a:off x="3814231" y="6228582"/>
              <a:ext cx="898623" cy="200055"/>
            </a:xfrm>
            <a:prstGeom prst="rect">
              <a:avLst/>
            </a:prstGeom>
            <a:noFill/>
          </p:spPr>
          <p:txBody>
            <a:bodyPr wrap="square" rtlCol="0">
              <a:spAutoFit/>
            </a:bodyPr>
            <a:lstStyle/>
            <a:p>
              <a:r>
                <a:rPr lang="es-ES" sz="700" dirty="0"/>
                <a:t>AV. TURUBAMBA</a:t>
              </a:r>
            </a:p>
          </p:txBody>
        </p:sp>
        <p:sp>
          <p:nvSpPr>
            <p:cNvPr id="31" name="Forma libre 30"/>
            <p:cNvSpPr/>
            <p:nvPr/>
          </p:nvSpPr>
          <p:spPr>
            <a:xfrm>
              <a:off x="3698800" y="89192"/>
              <a:ext cx="632165" cy="6330312"/>
            </a:xfrm>
            <a:custGeom>
              <a:avLst/>
              <a:gdLst>
                <a:gd name="connsiteX0" fmla="*/ 581891 w 606829"/>
                <a:gd name="connsiteY0" fmla="*/ 0 h 6076604"/>
                <a:gd name="connsiteX1" fmla="*/ 606829 w 606829"/>
                <a:gd name="connsiteY1" fmla="*/ 4838007 h 6076604"/>
                <a:gd name="connsiteX2" fmla="*/ 423949 w 606829"/>
                <a:gd name="connsiteY2" fmla="*/ 5286895 h 6076604"/>
                <a:gd name="connsiteX3" fmla="*/ 0 w 606829"/>
                <a:gd name="connsiteY3" fmla="*/ 6076604 h 6076604"/>
              </a:gdLst>
              <a:ahLst/>
              <a:cxnLst>
                <a:cxn ang="0">
                  <a:pos x="connsiteX0" y="connsiteY0"/>
                </a:cxn>
                <a:cxn ang="0">
                  <a:pos x="connsiteX1" y="connsiteY1"/>
                </a:cxn>
                <a:cxn ang="0">
                  <a:pos x="connsiteX2" y="connsiteY2"/>
                </a:cxn>
                <a:cxn ang="0">
                  <a:pos x="connsiteX3" y="connsiteY3"/>
                </a:cxn>
              </a:cxnLst>
              <a:rect l="l" t="t" r="r" b="b"/>
              <a:pathLst>
                <a:path w="606829" h="6076604">
                  <a:moveTo>
                    <a:pt x="581891" y="0"/>
                  </a:moveTo>
                  <a:lnTo>
                    <a:pt x="606829" y="4838007"/>
                  </a:lnTo>
                  <a:lnTo>
                    <a:pt x="423949" y="5286895"/>
                  </a:lnTo>
                  <a:lnTo>
                    <a:pt x="0" y="6076604"/>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Forma libre 82"/>
            <p:cNvSpPr/>
            <p:nvPr/>
          </p:nvSpPr>
          <p:spPr>
            <a:xfrm>
              <a:off x="3585629" y="48783"/>
              <a:ext cx="632165" cy="6330312"/>
            </a:xfrm>
            <a:custGeom>
              <a:avLst/>
              <a:gdLst>
                <a:gd name="connsiteX0" fmla="*/ 581891 w 606829"/>
                <a:gd name="connsiteY0" fmla="*/ 0 h 6076604"/>
                <a:gd name="connsiteX1" fmla="*/ 606829 w 606829"/>
                <a:gd name="connsiteY1" fmla="*/ 4838007 h 6076604"/>
                <a:gd name="connsiteX2" fmla="*/ 423949 w 606829"/>
                <a:gd name="connsiteY2" fmla="*/ 5286895 h 6076604"/>
                <a:gd name="connsiteX3" fmla="*/ 0 w 606829"/>
                <a:gd name="connsiteY3" fmla="*/ 6076604 h 6076604"/>
              </a:gdLst>
              <a:ahLst/>
              <a:cxnLst>
                <a:cxn ang="0">
                  <a:pos x="connsiteX0" y="connsiteY0"/>
                </a:cxn>
                <a:cxn ang="0">
                  <a:pos x="connsiteX1" y="connsiteY1"/>
                </a:cxn>
                <a:cxn ang="0">
                  <a:pos x="connsiteX2" y="connsiteY2"/>
                </a:cxn>
                <a:cxn ang="0">
                  <a:pos x="connsiteX3" y="connsiteY3"/>
                </a:cxn>
              </a:cxnLst>
              <a:rect l="l" t="t" r="r" b="b"/>
              <a:pathLst>
                <a:path w="606829" h="6076604">
                  <a:moveTo>
                    <a:pt x="581891" y="0"/>
                  </a:moveTo>
                  <a:lnTo>
                    <a:pt x="606829" y="4838007"/>
                  </a:lnTo>
                  <a:lnTo>
                    <a:pt x="423949" y="5286895"/>
                  </a:lnTo>
                  <a:lnTo>
                    <a:pt x="0" y="6076604"/>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Forma libre 14"/>
          <p:cNvSpPr/>
          <p:nvPr/>
        </p:nvSpPr>
        <p:spPr>
          <a:xfrm>
            <a:off x="2198925" y="1760532"/>
            <a:ext cx="5654848" cy="3385981"/>
          </a:xfrm>
          <a:custGeom>
            <a:avLst/>
            <a:gdLst>
              <a:gd name="connsiteX0" fmla="*/ 249382 w 5428211"/>
              <a:gd name="connsiteY0" fmla="*/ 399011 h 3250277"/>
              <a:gd name="connsiteX1" fmla="*/ 0 w 5428211"/>
              <a:gd name="connsiteY1" fmla="*/ 2003368 h 3250277"/>
              <a:gd name="connsiteX2" fmla="*/ 931025 w 5428211"/>
              <a:gd name="connsiteY2" fmla="*/ 2144684 h 3250277"/>
              <a:gd name="connsiteX3" fmla="*/ 922712 w 5428211"/>
              <a:gd name="connsiteY3" fmla="*/ 2618509 h 3250277"/>
              <a:gd name="connsiteX4" fmla="*/ 2028305 w 5428211"/>
              <a:gd name="connsiteY4" fmla="*/ 2635135 h 3250277"/>
              <a:gd name="connsiteX5" fmla="*/ 2053243 w 5428211"/>
              <a:gd name="connsiteY5" fmla="*/ 3175462 h 3250277"/>
              <a:gd name="connsiteX6" fmla="*/ 2842952 w 5428211"/>
              <a:gd name="connsiteY6" fmla="*/ 3142211 h 3250277"/>
              <a:gd name="connsiteX7" fmla="*/ 3682538 w 5428211"/>
              <a:gd name="connsiteY7" fmla="*/ 3250277 h 3250277"/>
              <a:gd name="connsiteX8" fmla="*/ 3798916 w 5428211"/>
              <a:gd name="connsiteY8" fmla="*/ 2626822 h 3250277"/>
              <a:gd name="connsiteX9" fmla="*/ 5178829 w 5428211"/>
              <a:gd name="connsiteY9" fmla="*/ 2859579 h 3250277"/>
              <a:gd name="connsiteX10" fmla="*/ 5428211 w 5428211"/>
              <a:gd name="connsiteY10" fmla="*/ 91440 h 3250277"/>
              <a:gd name="connsiteX11" fmla="*/ 4971011 w 5428211"/>
              <a:gd name="connsiteY11" fmla="*/ 8313 h 3250277"/>
              <a:gd name="connsiteX12" fmla="*/ 4937760 w 5428211"/>
              <a:gd name="connsiteY12" fmla="*/ 133004 h 3250277"/>
              <a:gd name="connsiteX13" fmla="*/ 4131425 w 5428211"/>
              <a:gd name="connsiteY13" fmla="*/ 0 h 3250277"/>
              <a:gd name="connsiteX14" fmla="*/ 3948545 w 5428211"/>
              <a:gd name="connsiteY14" fmla="*/ 374073 h 3250277"/>
              <a:gd name="connsiteX15" fmla="*/ 3000894 w 5428211"/>
              <a:gd name="connsiteY15" fmla="*/ 74815 h 3250277"/>
              <a:gd name="connsiteX16" fmla="*/ 1837112 w 5428211"/>
              <a:gd name="connsiteY16" fmla="*/ 374073 h 3250277"/>
              <a:gd name="connsiteX17" fmla="*/ 249382 w 5428211"/>
              <a:gd name="connsiteY17" fmla="*/ 399011 h 32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8211" h="3250277">
                <a:moveTo>
                  <a:pt x="249382" y="399011"/>
                </a:moveTo>
                <a:lnTo>
                  <a:pt x="0" y="2003368"/>
                </a:lnTo>
                <a:lnTo>
                  <a:pt x="931025" y="2144684"/>
                </a:lnTo>
                <a:lnTo>
                  <a:pt x="922712" y="2618509"/>
                </a:lnTo>
                <a:lnTo>
                  <a:pt x="2028305" y="2635135"/>
                </a:lnTo>
                <a:lnTo>
                  <a:pt x="2053243" y="3175462"/>
                </a:lnTo>
                <a:lnTo>
                  <a:pt x="2842952" y="3142211"/>
                </a:lnTo>
                <a:lnTo>
                  <a:pt x="3682538" y="3250277"/>
                </a:lnTo>
                <a:lnTo>
                  <a:pt x="3798916" y="2626822"/>
                </a:lnTo>
                <a:lnTo>
                  <a:pt x="5178829" y="2859579"/>
                </a:lnTo>
                <a:lnTo>
                  <a:pt x="5428211" y="91440"/>
                </a:lnTo>
                <a:lnTo>
                  <a:pt x="4971011" y="8313"/>
                </a:lnTo>
                <a:lnTo>
                  <a:pt x="4937760" y="133004"/>
                </a:lnTo>
                <a:lnTo>
                  <a:pt x="4131425" y="0"/>
                </a:lnTo>
                <a:lnTo>
                  <a:pt x="3948545" y="374073"/>
                </a:lnTo>
                <a:lnTo>
                  <a:pt x="3000894" y="74815"/>
                </a:lnTo>
                <a:lnTo>
                  <a:pt x="1837112" y="374073"/>
                </a:lnTo>
                <a:lnTo>
                  <a:pt x="249382" y="399011"/>
                </a:lnTo>
                <a:close/>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4" name="Grupo 33"/>
          <p:cNvGrpSpPr/>
          <p:nvPr/>
        </p:nvGrpSpPr>
        <p:grpSpPr>
          <a:xfrm>
            <a:off x="3038477" y="2457455"/>
            <a:ext cx="474595" cy="197209"/>
            <a:chOff x="2902769" y="2208442"/>
            <a:chExt cx="455574" cy="189305"/>
          </a:xfrm>
        </p:grpSpPr>
        <p:sp>
          <p:nvSpPr>
            <p:cNvPr id="63" name="CuadroTexto 62"/>
            <p:cNvSpPr txBox="1"/>
            <p:nvPr/>
          </p:nvSpPr>
          <p:spPr>
            <a:xfrm>
              <a:off x="2923357" y="2208442"/>
              <a:ext cx="434986" cy="169277"/>
            </a:xfrm>
            <a:prstGeom prst="rect">
              <a:avLst/>
            </a:prstGeom>
            <a:solidFill>
              <a:srgbClr val="FEF6F0"/>
            </a:solidFill>
            <a:ln w="3175">
              <a:solidFill>
                <a:schemeClr val="tx1"/>
              </a:solidFill>
            </a:ln>
          </p:spPr>
          <p:txBody>
            <a:bodyPr wrap="square" rtlCol="0">
              <a:spAutoFit/>
            </a:bodyPr>
            <a:lstStyle/>
            <a:p>
              <a:pPr algn="ctr"/>
              <a:r>
                <a:rPr lang="es-419" sz="500" dirty="0"/>
                <a:t>Venecia I</a:t>
              </a:r>
              <a:endParaRPr lang="es-ES" sz="500" dirty="0"/>
            </a:p>
          </p:txBody>
        </p:sp>
        <p:sp>
          <p:nvSpPr>
            <p:cNvPr id="33" name="Elipse 32"/>
            <p:cNvSpPr/>
            <p:nvPr/>
          </p:nvSpPr>
          <p:spPr>
            <a:xfrm>
              <a:off x="2902769" y="2352028"/>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p:cNvGrpSpPr/>
          <p:nvPr/>
        </p:nvGrpSpPr>
        <p:grpSpPr>
          <a:xfrm>
            <a:off x="1368226" y="2200569"/>
            <a:ext cx="624238" cy="205923"/>
            <a:chOff x="1442291" y="2083471"/>
            <a:chExt cx="599220" cy="197670"/>
          </a:xfrm>
        </p:grpSpPr>
        <p:sp>
          <p:nvSpPr>
            <p:cNvPr id="20" name="CuadroTexto 19"/>
            <p:cNvSpPr txBox="1"/>
            <p:nvPr/>
          </p:nvSpPr>
          <p:spPr>
            <a:xfrm>
              <a:off x="1442291" y="2083471"/>
              <a:ext cx="575415" cy="169277"/>
            </a:xfrm>
            <a:prstGeom prst="rect">
              <a:avLst/>
            </a:prstGeom>
            <a:solidFill>
              <a:srgbClr val="FEF6F0"/>
            </a:solidFill>
            <a:ln w="3175">
              <a:solidFill>
                <a:schemeClr val="tx1"/>
              </a:solidFill>
            </a:ln>
          </p:spPr>
          <p:txBody>
            <a:bodyPr wrap="square" rtlCol="0">
              <a:spAutoFit/>
            </a:bodyPr>
            <a:lstStyle/>
            <a:p>
              <a:pPr algn="ctr"/>
              <a:r>
                <a:rPr lang="es-419" sz="500" dirty="0"/>
                <a:t>Santo Thomas</a:t>
              </a:r>
              <a:endParaRPr lang="es-ES" sz="500" dirty="0"/>
            </a:p>
          </p:txBody>
        </p:sp>
        <p:sp>
          <p:nvSpPr>
            <p:cNvPr id="84" name="Elipse 83"/>
            <p:cNvSpPr/>
            <p:nvPr/>
          </p:nvSpPr>
          <p:spPr>
            <a:xfrm>
              <a:off x="1991507" y="2235422"/>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7" name="Grupo 86"/>
          <p:cNvGrpSpPr/>
          <p:nvPr/>
        </p:nvGrpSpPr>
        <p:grpSpPr>
          <a:xfrm>
            <a:off x="3156671" y="1481394"/>
            <a:ext cx="474595" cy="197209"/>
            <a:chOff x="2902769" y="2208442"/>
            <a:chExt cx="455574" cy="189305"/>
          </a:xfrm>
        </p:grpSpPr>
        <p:sp>
          <p:nvSpPr>
            <p:cNvPr id="88" name="CuadroTexto 87"/>
            <p:cNvSpPr txBox="1"/>
            <p:nvPr/>
          </p:nvSpPr>
          <p:spPr>
            <a:xfrm>
              <a:off x="2923357" y="2208442"/>
              <a:ext cx="434986" cy="169277"/>
            </a:xfrm>
            <a:prstGeom prst="rect">
              <a:avLst/>
            </a:prstGeom>
            <a:solidFill>
              <a:srgbClr val="FEF6F0"/>
            </a:solidFill>
            <a:ln w="3175">
              <a:solidFill>
                <a:schemeClr val="tx1"/>
              </a:solidFill>
            </a:ln>
          </p:spPr>
          <p:txBody>
            <a:bodyPr wrap="square" rtlCol="0">
              <a:spAutoFit/>
            </a:bodyPr>
            <a:lstStyle/>
            <a:p>
              <a:pPr algn="ctr"/>
              <a:r>
                <a:rPr lang="es-419" sz="500" dirty="0"/>
                <a:t>Venecia II</a:t>
              </a:r>
              <a:endParaRPr lang="es-ES" sz="500" dirty="0"/>
            </a:p>
          </p:txBody>
        </p:sp>
        <p:sp>
          <p:nvSpPr>
            <p:cNvPr id="90" name="Elipse 89"/>
            <p:cNvSpPr/>
            <p:nvPr/>
          </p:nvSpPr>
          <p:spPr>
            <a:xfrm>
              <a:off x="2902769" y="2352028"/>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 name="Grupo 35"/>
          <p:cNvGrpSpPr/>
          <p:nvPr/>
        </p:nvGrpSpPr>
        <p:grpSpPr>
          <a:xfrm>
            <a:off x="6753469" y="4114694"/>
            <a:ext cx="587920" cy="200159"/>
            <a:chOff x="6436471" y="3756565"/>
            <a:chExt cx="564357" cy="192137"/>
          </a:xfrm>
        </p:grpSpPr>
        <p:sp>
          <p:nvSpPr>
            <p:cNvPr id="68" name="CuadroTexto 67"/>
            <p:cNvSpPr txBox="1"/>
            <p:nvPr/>
          </p:nvSpPr>
          <p:spPr>
            <a:xfrm>
              <a:off x="6468333" y="3779425"/>
              <a:ext cx="532495" cy="169277"/>
            </a:xfrm>
            <a:prstGeom prst="rect">
              <a:avLst/>
            </a:prstGeom>
            <a:solidFill>
              <a:srgbClr val="FEF6F0"/>
            </a:solidFill>
            <a:ln w="3175">
              <a:solidFill>
                <a:schemeClr val="tx1"/>
              </a:solidFill>
            </a:ln>
          </p:spPr>
          <p:txBody>
            <a:bodyPr wrap="square" rtlCol="0">
              <a:spAutoFit/>
            </a:bodyPr>
            <a:lstStyle/>
            <a:p>
              <a:pPr algn="ctr"/>
              <a:r>
                <a:rPr lang="es-419" sz="500" dirty="0"/>
                <a:t>Ciudad Jardín </a:t>
              </a:r>
              <a:endParaRPr lang="es-ES" sz="500" dirty="0"/>
            </a:p>
          </p:txBody>
        </p:sp>
        <p:sp>
          <p:nvSpPr>
            <p:cNvPr id="93" name="Elipse 92"/>
            <p:cNvSpPr/>
            <p:nvPr/>
          </p:nvSpPr>
          <p:spPr>
            <a:xfrm>
              <a:off x="6436471" y="3756565"/>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p:cNvGrpSpPr/>
          <p:nvPr/>
        </p:nvGrpSpPr>
        <p:grpSpPr>
          <a:xfrm>
            <a:off x="4790983" y="5354165"/>
            <a:ext cx="800955" cy="229262"/>
            <a:chOff x="4552635" y="4946361"/>
            <a:chExt cx="768854" cy="220074"/>
          </a:xfrm>
        </p:grpSpPr>
        <p:sp>
          <p:nvSpPr>
            <p:cNvPr id="65" name="CuadroTexto 64"/>
            <p:cNvSpPr txBox="1"/>
            <p:nvPr/>
          </p:nvSpPr>
          <p:spPr>
            <a:xfrm>
              <a:off x="4575968" y="4946361"/>
              <a:ext cx="745521" cy="200055"/>
            </a:xfrm>
            <a:prstGeom prst="rect">
              <a:avLst/>
            </a:prstGeom>
            <a:solidFill>
              <a:srgbClr val="FEF6F0"/>
            </a:solidFill>
            <a:ln w="3175">
              <a:solidFill>
                <a:schemeClr val="tx1"/>
              </a:solidFill>
            </a:ln>
          </p:spPr>
          <p:txBody>
            <a:bodyPr wrap="square" rtlCol="0">
              <a:spAutoFit/>
            </a:bodyPr>
            <a:lstStyle/>
            <a:p>
              <a:pPr algn="ctr"/>
              <a:r>
                <a:rPr lang="es-419" sz="700" dirty="0"/>
                <a:t>Área industrial</a:t>
              </a:r>
              <a:endParaRPr lang="es-ES" sz="700" dirty="0"/>
            </a:p>
          </p:txBody>
        </p:sp>
        <p:sp>
          <p:nvSpPr>
            <p:cNvPr id="95" name="Elipse 94"/>
            <p:cNvSpPr/>
            <p:nvPr/>
          </p:nvSpPr>
          <p:spPr>
            <a:xfrm>
              <a:off x="4552635" y="5120716"/>
              <a:ext cx="50004" cy="45719"/>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2" name="CuadroTexto 111"/>
          <p:cNvSpPr txBox="1"/>
          <p:nvPr/>
        </p:nvSpPr>
        <p:spPr>
          <a:xfrm>
            <a:off x="10612292" y="4207012"/>
            <a:ext cx="1146204" cy="246221"/>
          </a:xfrm>
          <a:prstGeom prst="rect">
            <a:avLst/>
          </a:prstGeom>
          <a:noFill/>
        </p:spPr>
        <p:txBody>
          <a:bodyPr wrap="square" rtlCol="0">
            <a:spAutoFit/>
          </a:bodyPr>
          <a:lstStyle/>
          <a:p>
            <a:r>
              <a:rPr lang="es-ES" sz="1000" b="1" dirty="0"/>
              <a:t>SIMBOLOGIA</a:t>
            </a:r>
          </a:p>
        </p:txBody>
      </p:sp>
      <p:pic>
        <p:nvPicPr>
          <p:cNvPr id="6" name="Imagen 5"/>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9902083" y="5556799"/>
            <a:ext cx="600525" cy="600522"/>
          </a:xfrm>
          <a:prstGeom prst="rect">
            <a:avLst/>
          </a:prstGeom>
        </p:spPr>
      </p:pic>
      <p:cxnSp>
        <p:nvCxnSpPr>
          <p:cNvPr id="114" name="Conector recto 113"/>
          <p:cNvCxnSpPr/>
          <p:nvPr/>
        </p:nvCxnSpPr>
        <p:spPr>
          <a:xfrm>
            <a:off x="11602886" y="4719369"/>
            <a:ext cx="515338" cy="0"/>
          </a:xfrm>
          <a:prstGeom prst="line">
            <a:avLst/>
          </a:prstGeom>
          <a:ln w="9525">
            <a:solidFill>
              <a:srgbClr val="0070C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15" name="Conector recto 114"/>
          <p:cNvCxnSpPr/>
          <p:nvPr/>
        </p:nvCxnSpPr>
        <p:spPr>
          <a:xfrm>
            <a:off x="11606382" y="4968497"/>
            <a:ext cx="515338" cy="0"/>
          </a:xfrm>
          <a:prstGeom prst="line">
            <a:avLst/>
          </a:prstGeom>
          <a:ln w="9525">
            <a:solidFill>
              <a:srgbClr val="7030A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16" name="Conector recto 115"/>
          <p:cNvCxnSpPr/>
          <p:nvPr/>
        </p:nvCxnSpPr>
        <p:spPr>
          <a:xfrm>
            <a:off x="11607278" y="5004813"/>
            <a:ext cx="515338" cy="0"/>
          </a:xfrm>
          <a:prstGeom prst="line">
            <a:avLst/>
          </a:prstGeom>
          <a:ln w="9525">
            <a:solidFill>
              <a:srgbClr val="7030A0"/>
            </a:solidFill>
            <a:prstDash val="dash"/>
          </a:ln>
          <a:effectLst/>
        </p:spPr>
        <p:style>
          <a:lnRef idx="1">
            <a:schemeClr val="accent1"/>
          </a:lnRef>
          <a:fillRef idx="0">
            <a:schemeClr val="accent1"/>
          </a:fillRef>
          <a:effectRef idx="0">
            <a:schemeClr val="accent1"/>
          </a:effectRef>
          <a:fontRef idx="minor">
            <a:schemeClr val="tx1"/>
          </a:fontRef>
        </p:style>
      </p:cxnSp>
      <p:sp>
        <p:nvSpPr>
          <p:cNvPr id="117" name="CuadroTexto 116"/>
          <p:cNvSpPr txBox="1"/>
          <p:nvPr/>
        </p:nvSpPr>
        <p:spPr>
          <a:xfrm>
            <a:off x="10619004" y="4698453"/>
            <a:ext cx="1691422" cy="276999"/>
          </a:xfrm>
          <a:prstGeom prst="rect">
            <a:avLst/>
          </a:prstGeom>
          <a:noFill/>
        </p:spPr>
        <p:txBody>
          <a:bodyPr wrap="square" rtlCol="0">
            <a:spAutoFit/>
          </a:bodyPr>
          <a:lstStyle/>
          <a:p>
            <a:pPr>
              <a:lnSpc>
                <a:spcPct val="150000"/>
              </a:lnSpc>
            </a:pPr>
            <a:r>
              <a:rPr lang="es-ES" sz="800" dirty="0"/>
              <a:t>Avenida Pedro Vicente Maldonado</a:t>
            </a:r>
          </a:p>
        </p:txBody>
      </p:sp>
      <p:sp>
        <p:nvSpPr>
          <p:cNvPr id="118" name="CuadroTexto 117"/>
          <p:cNvSpPr txBox="1"/>
          <p:nvPr/>
        </p:nvSpPr>
        <p:spPr>
          <a:xfrm>
            <a:off x="10619004" y="4984044"/>
            <a:ext cx="1181848" cy="276999"/>
          </a:xfrm>
          <a:prstGeom prst="rect">
            <a:avLst/>
          </a:prstGeom>
          <a:noFill/>
        </p:spPr>
        <p:txBody>
          <a:bodyPr wrap="square" rtlCol="0">
            <a:spAutoFit/>
          </a:bodyPr>
          <a:lstStyle/>
          <a:p>
            <a:pPr>
              <a:lnSpc>
                <a:spcPct val="150000"/>
              </a:lnSpc>
            </a:pPr>
            <a:r>
              <a:rPr lang="es-ES" sz="800" dirty="0"/>
              <a:t>Avenida </a:t>
            </a:r>
            <a:r>
              <a:rPr lang="es-ES" sz="800" dirty="0" err="1"/>
              <a:t>Turubamba</a:t>
            </a:r>
            <a:endParaRPr lang="es-ES" sz="800" dirty="0"/>
          </a:p>
        </p:txBody>
      </p:sp>
      <p:cxnSp>
        <p:nvCxnSpPr>
          <p:cNvPr id="119" name="Conector recto 118"/>
          <p:cNvCxnSpPr/>
          <p:nvPr/>
        </p:nvCxnSpPr>
        <p:spPr>
          <a:xfrm>
            <a:off x="11615907" y="5241067"/>
            <a:ext cx="515338" cy="0"/>
          </a:xfrm>
          <a:prstGeom prst="line">
            <a:avLst/>
          </a:prstGeom>
          <a:ln w="9525">
            <a:solidFill>
              <a:schemeClr val="accent4">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20" name="Conector recto 119"/>
          <p:cNvCxnSpPr/>
          <p:nvPr/>
        </p:nvCxnSpPr>
        <p:spPr>
          <a:xfrm>
            <a:off x="11616803" y="5277383"/>
            <a:ext cx="515338" cy="0"/>
          </a:xfrm>
          <a:prstGeom prst="line">
            <a:avLst/>
          </a:prstGeom>
          <a:ln w="9525">
            <a:solidFill>
              <a:schemeClr val="accent4">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121" name="CuadroTexto 120"/>
          <p:cNvSpPr txBox="1"/>
          <p:nvPr/>
        </p:nvSpPr>
        <p:spPr>
          <a:xfrm>
            <a:off x="10619004" y="5250658"/>
            <a:ext cx="1181848" cy="257956"/>
          </a:xfrm>
          <a:prstGeom prst="rect">
            <a:avLst/>
          </a:prstGeom>
          <a:noFill/>
        </p:spPr>
        <p:txBody>
          <a:bodyPr wrap="square" rtlCol="0">
            <a:spAutoFit/>
          </a:bodyPr>
          <a:lstStyle/>
          <a:p>
            <a:pPr>
              <a:lnSpc>
                <a:spcPct val="150000"/>
              </a:lnSpc>
            </a:pPr>
            <a:r>
              <a:rPr lang="es-ES" sz="800" dirty="0"/>
              <a:t>Línea férrea</a:t>
            </a:r>
          </a:p>
        </p:txBody>
      </p:sp>
      <p:cxnSp>
        <p:nvCxnSpPr>
          <p:cNvPr id="122" name="Conector recto 121"/>
          <p:cNvCxnSpPr/>
          <p:nvPr/>
        </p:nvCxnSpPr>
        <p:spPr>
          <a:xfrm>
            <a:off x="11628188" y="5504514"/>
            <a:ext cx="515338" cy="0"/>
          </a:xfrm>
          <a:prstGeom prst="line">
            <a:avLst/>
          </a:prstGeom>
          <a:ln w="9525">
            <a:solidFill>
              <a:schemeClr val="accent2">
                <a:lumMod val="75000"/>
              </a:schemeClr>
            </a:solidFill>
            <a:prstDash val="lgDashDot"/>
          </a:ln>
          <a:effectLst/>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C2E7855E-89F0-46B2-89E3-C5E2ECC7041F}"/>
              </a:ext>
            </a:extLst>
          </p:cNvPr>
          <p:cNvGrpSpPr/>
          <p:nvPr/>
        </p:nvGrpSpPr>
        <p:grpSpPr>
          <a:xfrm>
            <a:off x="2994229" y="62623"/>
            <a:ext cx="1278973" cy="6348423"/>
            <a:chOff x="2994229" y="62623"/>
            <a:chExt cx="1278973" cy="6348423"/>
          </a:xfrm>
        </p:grpSpPr>
        <p:sp>
          <p:nvSpPr>
            <p:cNvPr id="12" name="CuadroTexto 11"/>
            <p:cNvSpPr txBox="1"/>
            <p:nvPr/>
          </p:nvSpPr>
          <p:spPr>
            <a:xfrm>
              <a:off x="2994229" y="6210991"/>
              <a:ext cx="746766" cy="200055"/>
            </a:xfrm>
            <a:prstGeom prst="rect">
              <a:avLst/>
            </a:prstGeom>
            <a:noFill/>
          </p:spPr>
          <p:txBody>
            <a:bodyPr wrap="square" rtlCol="0">
              <a:spAutoFit/>
            </a:bodyPr>
            <a:lstStyle/>
            <a:p>
              <a:r>
                <a:rPr lang="es-ES" sz="700" dirty="0"/>
                <a:t>LINEA FERREA</a:t>
              </a:r>
            </a:p>
          </p:txBody>
        </p:sp>
        <p:sp>
          <p:nvSpPr>
            <p:cNvPr id="124" name="Forma libre 123"/>
            <p:cNvSpPr/>
            <p:nvPr/>
          </p:nvSpPr>
          <p:spPr>
            <a:xfrm>
              <a:off x="3641037" y="62623"/>
              <a:ext cx="632165" cy="6330312"/>
            </a:xfrm>
            <a:custGeom>
              <a:avLst/>
              <a:gdLst>
                <a:gd name="connsiteX0" fmla="*/ 581891 w 606829"/>
                <a:gd name="connsiteY0" fmla="*/ 0 h 6076604"/>
                <a:gd name="connsiteX1" fmla="*/ 606829 w 606829"/>
                <a:gd name="connsiteY1" fmla="*/ 4838007 h 6076604"/>
                <a:gd name="connsiteX2" fmla="*/ 423949 w 606829"/>
                <a:gd name="connsiteY2" fmla="*/ 5286895 h 6076604"/>
                <a:gd name="connsiteX3" fmla="*/ 0 w 606829"/>
                <a:gd name="connsiteY3" fmla="*/ 6076604 h 6076604"/>
              </a:gdLst>
              <a:ahLst/>
              <a:cxnLst>
                <a:cxn ang="0">
                  <a:pos x="connsiteX0" y="connsiteY0"/>
                </a:cxn>
                <a:cxn ang="0">
                  <a:pos x="connsiteX1" y="connsiteY1"/>
                </a:cxn>
                <a:cxn ang="0">
                  <a:pos x="connsiteX2" y="connsiteY2"/>
                </a:cxn>
                <a:cxn ang="0">
                  <a:pos x="connsiteX3" y="connsiteY3"/>
                </a:cxn>
              </a:cxnLst>
              <a:rect l="l" t="t" r="r" b="b"/>
              <a:pathLst>
                <a:path w="606829" h="6076604">
                  <a:moveTo>
                    <a:pt x="581891" y="0"/>
                  </a:moveTo>
                  <a:lnTo>
                    <a:pt x="606829" y="4838007"/>
                  </a:lnTo>
                  <a:lnTo>
                    <a:pt x="423949" y="5286895"/>
                  </a:lnTo>
                  <a:lnTo>
                    <a:pt x="0" y="6076604"/>
                  </a:lnTo>
                </a:path>
              </a:pathLst>
            </a:custGeom>
            <a:noFill/>
            <a:ln>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5" name="CuadroTexto 124"/>
          <p:cNvSpPr txBox="1"/>
          <p:nvPr/>
        </p:nvSpPr>
        <p:spPr>
          <a:xfrm>
            <a:off x="10628147" y="5499372"/>
            <a:ext cx="1181848" cy="257956"/>
          </a:xfrm>
          <a:prstGeom prst="rect">
            <a:avLst/>
          </a:prstGeom>
          <a:noFill/>
        </p:spPr>
        <p:txBody>
          <a:bodyPr wrap="square" rtlCol="0">
            <a:spAutoFit/>
          </a:bodyPr>
          <a:lstStyle/>
          <a:p>
            <a:pPr>
              <a:lnSpc>
                <a:spcPct val="150000"/>
              </a:lnSpc>
            </a:pPr>
            <a:r>
              <a:rPr lang="es-ES" sz="800" dirty="0"/>
              <a:t>Vías de acceso</a:t>
            </a:r>
          </a:p>
        </p:txBody>
      </p:sp>
      <p:cxnSp>
        <p:nvCxnSpPr>
          <p:cNvPr id="126" name="Conector recto 125"/>
          <p:cNvCxnSpPr/>
          <p:nvPr/>
        </p:nvCxnSpPr>
        <p:spPr>
          <a:xfrm>
            <a:off x="11628188" y="5734175"/>
            <a:ext cx="515338" cy="0"/>
          </a:xfrm>
          <a:prstGeom prst="line">
            <a:avLst/>
          </a:prstGeom>
          <a:ln w="19050">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127" name="CuadroTexto 126"/>
          <p:cNvSpPr txBox="1"/>
          <p:nvPr/>
        </p:nvSpPr>
        <p:spPr>
          <a:xfrm>
            <a:off x="10619004" y="6583371"/>
            <a:ext cx="1284436" cy="257956"/>
          </a:xfrm>
          <a:prstGeom prst="rect">
            <a:avLst/>
          </a:prstGeom>
          <a:noFill/>
        </p:spPr>
        <p:txBody>
          <a:bodyPr wrap="square" rtlCol="0">
            <a:spAutoFit/>
          </a:bodyPr>
          <a:lstStyle/>
          <a:p>
            <a:pPr>
              <a:lnSpc>
                <a:spcPct val="150000"/>
              </a:lnSpc>
            </a:pPr>
            <a:r>
              <a:rPr lang="es-ES" sz="800" dirty="0"/>
              <a:t>Área de influencia</a:t>
            </a:r>
          </a:p>
        </p:txBody>
      </p:sp>
      <p:sp>
        <p:nvSpPr>
          <p:cNvPr id="128" name="Forma libre 127"/>
          <p:cNvSpPr/>
          <p:nvPr/>
        </p:nvSpPr>
        <p:spPr>
          <a:xfrm>
            <a:off x="11801336" y="6657240"/>
            <a:ext cx="267012" cy="159880"/>
          </a:xfrm>
          <a:custGeom>
            <a:avLst/>
            <a:gdLst>
              <a:gd name="connsiteX0" fmla="*/ 249382 w 5428211"/>
              <a:gd name="connsiteY0" fmla="*/ 399011 h 3250277"/>
              <a:gd name="connsiteX1" fmla="*/ 0 w 5428211"/>
              <a:gd name="connsiteY1" fmla="*/ 2003368 h 3250277"/>
              <a:gd name="connsiteX2" fmla="*/ 931025 w 5428211"/>
              <a:gd name="connsiteY2" fmla="*/ 2144684 h 3250277"/>
              <a:gd name="connsiteX3" fmla="*/ 922712 w 5428211"/>
              <a:gd name="connsiteY3" fmla="*/ 2618509 h 3250277"/>
              <a:gd name="connsiteX4" fmla="*/ 2028305 w 5428211"/>
              <a:gd name="connsiteY4" fmla="*/ 2635135 h 3250277"/>
              <a:gd name="connsiteX5" fmla="*/ 2053243 w 5428211"/>
              <a:gd name="connsiteY5" fmla="*/ 3175462 h 3250277"/>
              <a:gd name="connsiteX6" fmla="*/ 2842952 w 5428211"/>
              <a:gd name="connsiteY6" fmla="*/ 3142211 h 3250277"/>
              <a:gd name="connsiteX7" fmla="*/ 3682538 w 5428211"/>
              <a:gd name="connsiteY7" fmla="*/ 3250277 h 3250277"/>
              <a:gd name="connsiteX8" fmla="*/ 3798916 w 5428211"/>
              <a:gd name="connsiteY8" fmla="*/ 2626822 h 3250277"/>
              <a:gd name="connsiteX9" fmla="*/ 5178829 w 5428211"/>
              <a:gd name="connsiteY9" fmla="*/ 2859579 h 3250277"/>
              <a:gd name="connsiteX10" fmla="*/ 5428211 w 5428211"/>
              <a:gd name="connsiteY10" fmla="*/ 91440 h 3250277"/>
              <a:gd name="connsiteX11" fmla="*/ 4971011 w 5428211"/>
              <a:gd name="connsiteY11" fmla="*/ 8313 h 3250277"/>
              <a:gd name="connsiteX12" fmla="*/ 4937760 w 5428211"/>
              <a:gd name="connsiteY12" fmla="*/ 133004 h 3250277"/>
              <a:gd name="connsiteX13" fmla="*/ 4131425 w 5428211"/>
              <a:gd name="connsiteY13" fmla="*/ 0 h 3250277"/>
              <a:gd name="connsiteX14" fmla="*/ 3948545 w 5428211"/>
              <a:gd name="connsiteY14" fmla="*/ 374073 h 3250277"/>
              <a:gd name="connsiteX15" fmla="*/ 3000894 w 5428211"/>
              <a:gd name="connsiteY15" fmla="*/ 74815 h 3250277"/>
              <a:gd name="connsiteX16" fmla="*/ 1837112 w 5428211"/>
              <a:gd name="connsiteY16" fmla="*/ 374073 h 3250277"/>
              <a:gd name="connsiteX17" fmla="*/ 249382 w 5428211"/>
              <a:gd name="connsiteY17" fmla="*/ 399011 h 32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8211" h="3250277">
                <a:moveTo>
                  <a:pt x="249382" y="399011"/>
                </a:moveTo>
                <a:lnTo>
                  <a:pt x="0" y="2003368"/>
                </a:lnTo>
                <a:lnTo>
                  <a:pt x="931025" y="2144684"/>
                </a:lnTo>
                <a:lnTo>
                  <a:pt x="922712" y="2618509"/>
                </a:lnTo>
                <a:lnTo>
                  <a:pt x="2028305" y="2635135"/>
                </a:lnTo>
                <a:lnTo>
                  <a:pt x="2053243" y="3175462"/>
                </a:lnTo>
                <a:lnTo>
                  <a:pt x="2842952" y="3142211"/>
                </a:lnTo>
                <a:lnTo>
                  <a:pt x="3682538" y="3250277"/>
                </a:lnTo>
                <a:lnTo>
                  <a:pt x="3798916" y="2626822"/>
                </a:lnTo>
                <a:lnTo>
                  <a:pt x="5178829" y="2859579"/>
                </a:lnTo>
                <a:lnTo>
                  <a:pt x="5428211" y="91440"/>
                </a:lnTo>
                <a:lnTo>
                  <a:pt x="4971011" y="8313"/>
                </a:lnTo>
                <a:lnTo>
                  <a:pt x="4937760" y="133004"/>
                </a:lnTo>
                <a:lnTo>
                  <a:pt x="4131425" y="0"/>
                </a:lnTo>
                <a:lnTo>
                  <a:pt x="3948545" y="374073"/>
                </a:lnTo>
                <a:lnTo>
                  <a:pt x="3000894" y="74815"/>
                </a:lnTo>
                <a:lnTo>
                  <a:pt x="1837112" y="374073"/>
                </a:lnTo>
                <a:lnTo>
                  <a:pt x="249382" y="399011"/>
                </a:lnTo>
                <a:close/>
              </a:path>
            </a:pathLst>
          </a:custGeom>
          <a:noFill/>
          <a:ln w="31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9" name="Grupo 128"/>
          <p:cNvGrpSpPr/>
          <p:nvPr/>
        </p:nvGrpSpPr>
        <p:grpSpPr>
          <a:xfrm>
            <a:off x="11762162" y="6200648"/>
            <a:ext cx="336479" cy="130530"/>
            <a:chOff x="4606377" y="4882548"/>
            <a:chExt cx="639455" cy="248064"/>
          </a:xfrm>
        </p:grpSpPr>
        <p:sp>
          <p:nvSpPr>
            <p:cNvPr id="130" name="CuadroTexto 129"/>
            <p:cNvSpPr txBox="1"/>
            <p:nvPr/>
          </p:nvSpPr>
          <p:spPr>
            <a:xfrm>
              <a:off x="4675190" y="4882548"/>
              <a:ext cx="570642" cy="192039"/>
            </a:xfrm>
            <a:prstGeom prst="rect">
              <a:avLst/>
            </a:prstGeom>
            <a:solidFill>
              <a:srgbClr val="FEF6F0"/>
            </a:solidFill>
            <a:ln w="3175">
              <a:solidFill>
                <a:schemeClr val="tx1"/>
              </a:solidFill>
            </a:ln>
          </p:spPr>
          <p:txBody>
            <a:bodyPr wrap="square" rtlCol="0">
              <a:spAutoFit/>
            </a:bodyPr>
            <a:lstStyle/>
            <a:p>
              <a:pPr algn="ctr"/>
              <a:endParaRPr lang="es-ES" sz="700" dirty="0"/>
            </a:p>
          </p:txBody>
        </p:sp>
        <p:sp>
          <p:nvSpPr>
            <p:cNvPr id="131" name="Elipse 130"/>
            <p:cNvSpPr/>
            <p:nvPr/>
          </p:nvSpPr>
          <p:spPr>
            <a:xfrm>
              <a:off x="4606377" y="5018562"/>
              <a:ext cx="122553" cy="112050"/>
            </a:xfrm>
            <a:prstGeom prst="ellipse">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2" name="CuadroTexto 131"/>
          <p:cNvSpPr txBox="1"/>
          <p:nvPr/>
        </p:nvSpPr>
        <p:spPr>
          <a:xfrm>
            <a:off x="10616289" y="6138206"/>
            <a:ext cx="902696" cy="257956"/>
          </a:xfrm>
          <a:prstGeom prst="rect">
            <a:avLst/>
          </a:prstGeom>
          <a:noFill/>
        </p:spPr>
        <p:txBody>
          <a:bodyPr wrap="square" rtlCol="0">
            <a:spAutoFit/>
          </a:bodyPr>
          <a:lstStyle/>
          <a:p>
            <a:pPr>
              <a:lnSpc>
                <a:spcPct val="150000"/>
              </a:lnSpc>
            </a:pPr>
            <a:r>
              <a:rPr lang="es-ES" sz="800" dirty="0"/>
              <a:t>Barrios</a:t>
            </a:r>
          </a:p>
        </p:txBody>
      </p:sp>
      <p:grpSp>
        <p:nvGrpSpPr>
          <p:cNvPr id="21" name="Grupo 20">
            <a:extLst>
              <a:ext uri="{FF2B5EF4-FFF2-40B4-BE49-F238E27FC236}">
                <a16:creationId xmlns:a16="http://schemas.microsoft.com/office/drawing/2014/main" id="{C15B4329-9B4D-4B41-9C92-BA961CFDBB72}"/>
              </a:ext>
            </a:extLst>
          </p:cNvPr>
          <p:cNvGrpSpPr/>
          <p:nvPr/>
        </p:nvGrpSpPr>
        <p:grpSpPr>
          <a:xfrm>
            <a:off x="6251710" y="1864450"/>
            <a:ext cx="3380625" cy="1463506"/>
            <a:chOff x="6251710" y="1864450"/>
            <a:chExt cx="3380625" cy="1463506"/>
          </a:xfrm>
        </p:grpSpPr>
        <p:sp>
          <p:nvSpPr>
            <p:cNvPr id="82" name="CuadroTexto 81"/>
            <p:cNvSpPr txBox="1"/>
            <p:nvPr/>
          </p:nvSpPr>
          <p:spPr>
            <a:xfrm rot="2567462">
              <a:off x="8919365" y="2471940"/>
              <a:ext cx="712970" cy="200055"/>
            </a:xfrm>
            <a:prstGeom prst="rect">
              <a:avLst/>
            </a:prstGeom>
            <a:noFill/>
          </p:spPr>
          <p:txBody>
            <a:bodyPr wrap="square" rtlCol="0">
              <a:spAutoFit/>
            </a:bodyPr>
            <a:lstStyle/>
            <a:p>
              <a:r>
                <a:rPr lang="es-ES" sz="700" b="1" dirty="0"/>
                <a:t>Ciudad jardín </a:t>
              </a:r>
            </a:p>
          </p:txBody>
        </p:sp>
        <p:sp>
          <p:nvSpPr>
            <p:cNvPr id="23" name="Forma libre 22"/>
            <p:cNvSpPr/>
            <p:nvPr/>
          </p:nvSpPr>
          <p:spPr>
            <a:xfrm>
              <a:off x="6251710" y="1864450"/>
              <a:ext cx="3178146" cy="1463506"/>
            </a:xfrm>
            <a:custGeom>
              <a:avLst/>
              <a:gdLst>
                <a:gd name="connsiteX0" fmla="*/ 3050771 w 3050771"/>
                <a:gd name="connsiteY0" fmla="*/ 1005840 h 1404851"/>
                <a:gd name="connsiteX1" fmla="*/ 2701636 w 3050771"/>
                <a:gd name="connsiteY1" fmla="*/ 656706 h 1404851"/>
                <a:gd name="connsiteX2" fmla="*/ 2377440 w 3050771"/>
                <a:gd name="connsiteY2" fmla="*/ 490451 h 1404851"/>
                <a:gd name="connsiteX3" fmla="*/ 2394066 w 3050771"/>
                <a:gd name="connsiteY3" fmla="*/ 83127 h 1404851"/>
                <a:gd name="connsiteX4" fmla="*/ 2352502 w 3050771"/>
                <a:gd name="connsiteY4" fmla="*/ 0 h 1404851"/>
                <a:gd name="connsiteX5" fmla="*/ 2261062 w 3050771"/>
                <a:gd name="connsiteY5" fmla="*/ 33251 h 1404851"/>
                <a:gd name="connsiteX6" fmla="*/ 1978429 w 3050771"/>
                <a:gd name="connsiteY6" fmla="*/ 340822 h 1404851"/>
                <a:gd name="connsiteX7" fmla="*/ 1479666 w 3050771"/>
                <a:gd name="connsiteY7" fmla="*/ 1338349 h 1404851"/>
                <a:gd name="connsiteX8" fmla="*/ 1379913 w 3050771"/>
                <a:gd name="connsiteY8" fmla="*/ 1404851 h 1404851"/>
                <a:gd name="connsiteX9" fmla="*/ 1205346 w 3050771"/>
                <a:gd name="connsiteY9" fmla="*/ 1330036 h 1404851"/>
                <a:gd name="connsiteX10" fmla="*/ 540327 w 3050771"/>
                <a:gd name="connsiteY10" fmla="*/ 374073 h 1404851"/>
                <a:gd name="connsiteX11" fmla="*/ 548640 w 3050771"/>
                <a:gd name="connsiteY11" fmla="*/ 108066 h 1404851"/>
                <a:gd name="connsiteX12" fmla="*/ 498764 w 3050771"/>
                <a:gd name="connsiteY12" fmla="*/ 83127 h 1404851"/>
                <a:gd name="connsiteX13" fmla="*/ 415636 w 3050771"/>
                <a:gd name="connsiteY13" fmla="*/ 374073 h 1404851"/>
                <a:gd name="connsiteX14" fmla="*/ 332509 w 3050771"/>
                <a:gd name="connsiteY14" fmla="*/ 540327 h 1404851"/>
                <a:gd name="connsiteX15" fmla="*/ 274320 w 3050771"/>
                <a:gd name="connsiteY15" fmla="*/ 548640 h 1404851"/>
                <a:gd name="connsiteX16" fmla="*/ 266007 w 3050771"/>
                <a:gd name="connsiteY16" fmla="*/ 207818 h 1404851"/>
                <a:gd name="connsiteX17" fmla="*/ 224444 w 3050771"/>
                <a:gd name="connsiteY17" fmla="*/ 0 h 1404851"/>
                <a:gd name="connsiteX18" fmla="*/ 166255 w 3050771"/>
                <a:gd name="connsiteY18" fmla="*/ 16626 h 1404851"/>
                <a:gd name="connsiteX19" fmla="*/ 33251 w 3050771"/>
                <a:gd name="connsiteY19" fmla="*/ 290946 h 1404851"/>
                <a:gd name="connsiteX20" fmla="*/ 0 w 3050771"/>
                <a:gd name="connsiteY20" fmla="*/ 889462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0771" h="1404851">
                  <a:moveTo>
                    <a:pt x="3050771" y="1005840"/>
                  </a:moveTo>
                  <a:lnTo>
                    <a:pt x="2701636" y="656706"/>
                  </a:lnTo>
                  <a:lnTo>
                    <a:pt x="2377440" y="490451"/>
                  </a:lnTo>
                  <a:lnTo>
                    <a:pt x="2394066" y="83127"/>
                  </a:lnTo>
                  <a:lnTo>
                    <a:pt x="2352502" y="0"/>
                  </a:lnTo>
                  <a:lnTo>
                    <a:pt x="2261062" y="33251"/>
                  </a:lnTo>
                  <a:lnTo>
                    <a:pt x="1978429" y="340822"/>
                  </a:lnTo>
                  <a:lnTo>
                    <a:pt x="1479666" y="1338349"/>
                  </a:lnTo>
                  <a:lnTo>
                    <a:pt x="1379913" y="1404851"/>
                  </a:lnTo>
                  <a:lnTo>
                    <a:pt x="1205346" y="1330036"/>
                  </a:lnTo>
                  <a:lnTo>
                    <a:pt x="540327" y="374073"/>
                  </a:lnTo>
                  <a:lnTo>
                    <a:pt x="548640" y="108066"/>
                  </a:lnTo>
                  <a:lnTo>
                    <a:pt x="498764" y="83127"/>
                  </a:lnTo>
                  <a:lnTo>
                    <a:pt x="415636" y="374073"/>
                  </a:lnTo>
                  <a:lnTo>
                    <a:pt x="332509" y="540327"/>
                  </a:lnTo>
                  <a:lnTo>
                    <a:pt x="274320" y="548640"/>
                  </a:lnTo>
                  <a:lnTo>
                    <a:pt x="266007" y="207818"/>
                  </a:lnTo>
                  <a:lnTo>
                    <a:pt x="224444" y="0"/>
                  </a:lnTo>
                  <a:lnTo>
                    <a:pt x="166255" y="16626"/>
                  </a:lnTo>
                  <a:lnTo>
                    <a:pt x="33251" y="290946"/>
                  </a:lnTo>
                  <a:lnTo>
                    <a:pt x="0" y="889462"/>
                  </a:ln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Elipse 1">
              <a:extLst>
                <a:ext uri="{FF2B5EF4-FFF2-40B4-BE49-F238E27FC236}">
                  <a16:creationId xmlns:a16="http://schemas.microsoft.com/office/drawing/2014/main" id="{76538298-A073-479D-80FD-9D9466230646}"/>
                </a:ext>
              </a:extLst>
            </p:cNvPr>
            <p:cNvSpPr/>
            <p:nvPr/>
          </p:nvSpPr>
          <p:spPr>
            <a:xfrm>
              <a:off x="9385884" y="2863137"/>
              <a:ext cx="121137" cy="121137"/>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grpSp>
      <p:grpSp>
        <p:nvGrpSpPr>
          <p:cNvPr id="16" name="Grupo 15">
            <a:extLst>
              <a:ext uri="{FF2B5EF4-FFF2-40B4-BE49-F238E27FC236}">
                <a16:creationId xmlns:a16="http://schemas.microsoft.com/office/drawing/2014/main" id="{E4FC7FC0-F87E-4585-8C0B-94B64E15E76F}"/>
              </a:ext>
            </a:extLst>
          </p:cNvPr>
          <p:cNvGrpSpPr/>
          <p:nvPr/>
        </p:nvGrpSpPr>
        <p:grpSpPr>
          <a:xfrm>
            <a:off x="1093915" y="2735737"/>
            <a:ext cx="5172793" cy="546079"/>
            <a:chOff x="1093915" y="2735737"/>
            <a:chExt cx="5172793" cy="546079"/>
          </a:xfrm>
        </p:grpSpPr>
        <p:sp>
          <p:nvSpPr>
            <p:cNvPr id="81" name="CuadroTexto 80"/>
            <p:cNvSpPr txBox="1"/>
            <p:nvPr/>
          </p:nvSpPr>
          <p:spPr>
            <a:xfrm>
              <a:off x="2588684" y="2825329"/>
              <a:ext cx="712970" cy="200055"/>
            </a:xfrm>
            <a:prstGeom prst="rect">
              <a:avLst/>
            </a:prstGeom>
            <a:noFill/>
          </p:spPr>
          <p:txBody>
            <a:bodyPr wrap="square" rtlCol="0">
              <a:spAutoFit/>
            </a:bodyPr>
            <a:lstStyle/>
            <a:p>
              <a:r>
                <a:rPr lang="es-ES" sz="700" b="1" dirty="0"/>
                <a:t>Transversal 3</a:t>
              </a:r>
            </a:p>
          </p:txBody>
        </p:sp>
        <p:grpSp>
          <p:nvGrpSpPr>
            <p:cNvPr id="28" name="Grupo 27"/>
            <p:cNvGrpSpPr/>
            <p:nvPr/>
          </p:nvGrpSpPr>
          <p:grpSpPr>
            <a:xfrm>
              <a:off x="1121302" y="2735737"/>
              <a:ext cx="5145406" cy="546079"/>
              <a:chOff x="1076999" y="2449034"/>
              <a:chExt cx="4939187" cy="524193"/>
            </a:xfrm>
          </p:grpSpPr>
          <p:sp>
            <p:nvSpPr>
              <p:cNvPr id="17" name="Forma libre 16"/>
              <p:cNvSpPr/>
              <p:nvPr/>
            </p:nvSpPr>
            <p:spPr>
              <a:xfrm>
                <a:off x="1076999" y="2449034"/>
                <a:ext cx="4939187" cy="273177"/>
              </a:xfrm>
              <a:custGeom>
                <a:avLst/>
                <a:gdLst>
                  <a:gd name="connsiteX0" fmla="*/ 5760720 w 5760720"/>
                  <a:gd name="connsiteY0" fmla="*/ 64008 h 329184"/>
                  <a:gd name="connsiteX1" fmla="*/ 3913632 w 5760720"/>
                  <a:gd name="connsiteY1" fmla="*/ 109728 h 329184"/>
                  <a:gd name="connsiteX2" fmla="*/ 3785616 w 5760720"/>
                  <a:gd name="connsiteY2" fmla="*/ 301752 h 329184"/>
                  <a:gd name="connsiteX3" fmla="*/ 1481328 w 5760720"/>
                  <a:gd name="connsiteY3" fmla="*/ 329184 h 329184"/>
                  <a:gd name="connsiteX4" fmla="*/ 1554480 w 5760720"/>
                  <a:gd name="connsiteY4" fmla="*/ 0 h 329184"/>
                  <a:gd name="connsiteX5" fmla="*/ 0 w 5760720"/>
                  <a:gd name="connsiteY5" fmla="*/ 320040 h 329184"/>
                  <a:gd name="connsiteX0" fmla="*/ 6621861 w 6621861"/>
                  <a:gd name="connsiteY0" fmla="*/ 74026 h 329184"/>
                  <a:gd name="connsiteX1" fmla="*/ 3913632 w 6621861"/>
                  <a:gd name="connsiteY1" fmla="*/ 109728 h 329184"/>
                  <a:gd name="connsiteX2" fmla="*/ 3785616 w 6621861"/>
                  <a:gd name="connsiteY2" fmla="*/ 301752 h 329184"/>
                  <a:gd name="connsiteX3" fmla="*/ 1481328 w 6621861"/>
                  <a:gd name="connsiteY3" fmla="*/ 329184 h 329184"/>
                  <a:gd name="connsiteX4" fmla="*/ 1554480 w 6621861"/>
                  <a:gd name="connsiteY4" fmla="*/ 0 h 329184"/>
                  <a:gd name="connsiteX5" fmla="*/ 0 w 6621861"/>
                  <a:gd name="connsiteY5" fmla="*/ 320040 h 329184"/>
                  <a:gd name="connsiteX0" fmla="*/ 6621861 w 6621861"/>
                  <a:gd name="connsiteY0" fmla="*/ 74026 h 329184"/>
                  <a:gd name="connsiteX1" fmla="*/ 4032038 w 6621861"/>
                  <a:gd name="connsiteY1" fmla="*/ 129763 h 329184"/>
                  <a:gd name="connsiteX2" fmla="*/ 3785616 w 6621861"/>
                  <a:gd name="connsiteY2" fmla="*/ 301752 h 329184"/>
                  <a:gd name="connsiteX3" fmla="*/ 1481328 w 6621861"/>
                  <a:gd name="connsiteY3" fmla="*/ 329184 h 329184"/>
                  <a:gd name="connsiteX4" fmla="*/ 1554480 w 6621861"/>
                  <a:gd name="connsiteY4" fmla="*/ 0 h 329184"/>
                  <a:gd name="connsiteX5" fmla="*/ 0 w 6621861"/>
                  <a:gd name="connsiteY5" fmla="*/ 320040 h 329184"/>
                  <a:gd name="connsiteX0" fmla="*/ 6621861 w 6621861"/>
                  <a:gd name="connsiteY0" fmla="*/ 74026 h 329184"/>
                  <a:gd name="connsiteX1" fmla="*/ 4032038 w 6621861"/>
                  <a:gd name="connsiteY1" fmla="*/ 129763 h 329184"/>
                  <a:gd name="connsiteX2" fmla="*/ 3828674 w 6621861"/>
                  <a:gd name="connsiteY2" fmla="*/ 301752 h 329184"/>
                  <a:gd name="connsiteX3" fmla="*/ 1481328 w 6621861"/>
                  <a:gd name="connsiteY3" fmla="*/ 329184 h 329184"/>
                  <a:gd name="connsiteX4" fmla="*/ 1554480 w 6621861"/>
                  <a:gd name="connsiteY4" fmla="*/ 0 h 329184"/>
                  <a:gd name="connsiteX5" fmla="*/ 0 w 6621861"/>
                  <a:gd name="connsiteY5" fmla="*/ 320040 h 329184"/>
                  <a:gd name="connsiteX0" fmla="*/ 6395812 w 6395812"/>
                  <a:gd name="connsiteY0" fmla="*/ 84042 h 329184"/>
                  <a:gd name="connsiteX1" fmla="*/ 4032038 w 6395812"/>
                  <a:gd name="connsiteY1" fmla="*/ 129763 h 329184"/>
                  <a:gd name="connsiteX2" fmla="*/ 3828674 w 6395812"/>
                  <a:gd name="connsiteY2" fmla="*/ 301752 h 329184"/>
                  <a:gd name="connsiteX3" fmla="*/ 1481328 w 6395812"/>
                  <a:gd name="connsiteY3" fmla="*/ 329184 h 329184"/>
                  <a:gd name="connsiteX4" fmla="*/ 1554480 w 6395812"/>
                  <a:gd name="connsiteY4" fmla="*/ 0 h 329184"/>
                  <a:gd name="connsiteX5" fmla="*/ 0 w 6395812"/>
                  <a:gd name="connsiteY5" fmla="*/ 320040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5812" h="329184">
                    <a:moveTo>
                      <a:pt x="6395812" y="84042"/>
                    </a:moveTo>
                    <a:lnTo>
                      <a:pt x="4032038" y="129763"/>
                    </a:lnTo>
                    <a:lnTo>
                      <a:pt x="3828674" y="301752"/>
                    </a:lnTo>
                    <a:lnTo>
                      <a:pt x="1481328" y="329184"/>
                    </a:lnTo>
                    <a:lnTo>
                      <a:pt x="1554480" y="0"/>
                    </a:lnTo>
                    <a:lnTo>
                      <a:pt x="0" y="320040"/>
                    </a:lnTo>
                  </a:path>
                </a:pathLst>
              </a:cu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7" name="Conector recto 26"/>
              <p:cNvCxnSpPr>
                <a:cxnSpLocks/>
              </p:cNvCxnSpPr>
              <p:nvPr/>
            </p:nvCxnSpPr>
            <p:spPr>
              <a:xfrm flipH="1">
                <a:off x="5597397" y="2546151"/>
                <a:ext cx="80034" cy="42707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7" name="Elipse 96">
              <a:extLst>
                <a:ext uri="{FF2B5EF4-FFF2-40B4-BE49-F238E27FC236}">
                  <a16:creationId xmlns:a16="http://schemas.microsoft.com/office/drawing/2014/main" id="{E535FCF9-CE33-4FD3-B232-31B870AAAE11}"/>
                </a:ext>
              </a:extLst>
            </p:cNvPr>
            <p:cNvSpPr/>
            <p:nvPr/>
          </p:nvSpPr>
          <p:spPr>
            <a:xfrm>
              <a:off x="1093915" y="2938224"/>
              <a:ext cx="121137" cy="121137"/>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grpSp>
      <p:sp>
        <p:nvSpPr>
          <p:cNvPr id="98" name="CuadroTexto 97">
            <a:extLst>
              <a:ext uri="{FF2B5EF4-FFF2-40B4-BE49-F238E27FC236}">
                <a16:creationId xmlns:a16="http://schemas.microsoft.com/office/drawing/2014/main" id="{D75CEC5A-A5F3-4C2E-BC70-67557E43B3D7}"/>
              </a:ext>
            </a:extLst>
          </p:cNvPr>
          <p:cNvSpPr txBox="1"/>
          <p:nvPr/>
        </p:nvSpPr>
        <p:spPr>
          <a:xfrm>
            <a:off x="10623411" y="1827"/>
            <a:ext cx="1402994" cy="230832"/>
          </a:xfrm>
          <a:prstGeom prst="rect">
            <a:avLst/>
          </a:prstGeom>
          <a:noFill/>
        </p:spPr>
        <p:txBody>
          <a:bodyPr wrap="square" rtlCol="0">
            <a:spAutoFit/>
          </a:bodyPr>
          <a:lstStyle/>
          <a:p>
            <a:r>
              <a:rPr lang="es-ES" sz="900" b="1" dirty="0"/>
              <a:t>A) MAPA DE UBICACION </a:t>
            </a:r>
          </a:p>
        </p:txBody>
      </p:sp>
      <p:sp>
        <p:nvSpPr>
          <p:cNvPr id="101" name="Forma libre: forma 100">
            <a:extLst>
              <a:ext uri="{FF2B5EF4-FFF2-40B4-BE49-F238E27FC236}">
                <a16:creationId xmlns:a16="http://schemas.microsoft.com/office/drawing/2014/main" id="{1F4377E4-59BF-4C1E-9CFC-101F827B1170}"/>
              </a:ext>
            </a:extLst>
          </p:cNvPr>
          <p:cNvSpPr/>
          <p:nvPr/>
        </p:nvSpPr>
        <p:spPr>
          <a:xfrm>
            <a:off x="11794405" y="6364312"/>
            <a:ext cx="296264" cy="232148"/>
          </a:xfrm>
          <a:custGeom>
            <a:avLst/>
            <a:gdLst>
              <a:gd name="connsiteX0" fmla="*/ 1937857 w 1937857"/>
              <a:gd name="connsiteY0" fmla="*/ 352337 h 1317071"/>
              <a:gd name="connsiteX1" fmla="*/ 1778466 w 1937857"/>
              <a:gd name="connsiteY1" fmla="*/ 1317071 h 1317071"/>
              <a:gd name="connsiteX2" fmla="*/ 8389 w 1937857"/>
              <a:gd name="connsiteY2" fmla="*/ 1166070 h 1317071"/>
              <a:gd name="connsiteX3" fmla="*/ 0 w 1937857"/>
              <a:gd name="connsiteY3" fmla="*/ 0 h 1317071"/>
              <a:gd name="connsiteX4" fmla="*/ 218114 w 1937857"/>
              <a:gd name="connsiteY4" fmla="*/ 33556 h 1317071"/>
              <a:gd name="connsiteX5" fmla="*/ 184558 w 1937857"/>
              <a:gd name="connsiteY5" fmla="*/ 419449 h 1317071"/>
              <a:gd name="connsiteX6" fmla="*/ 335560 w 1937857"/>
              <a:gd name="connsiteY6" fmla="*/ 411060 h 1317071"/>
              <a:gd name="connsiteX7" fmla="*/ 327171 w 1937857"/>
              <a:gd name="connsiteY7" fmla="*/ 545284 h 1317071"/>
              <a:gd name="connsiteX8" fmla="*/ 226503 w 1937857"/>
              <a:gd name="connsiteY8" fmla="*/ 520117 h 1317071"/>
              <a:gd name="connsiteX9" fmla="*/ 226503 w 1937857"/>
              <a:gd name="connsiteY9" fmla="*/ 763398 h 1317071"/>
              <a:gd name="connsiteX10" fmla="*/ 411061 w 1937857"/>
              <a:gd name="connsiteY10" fmla="*/ 738231 h 1317071"/>
              <a:gd name="connsiteX11" fmla="*/ 419450 w 1937857"/>
              <a:gd name="connsiteY11" fmla="*/ 620785 h 1317071"/>
              <a:gd name="connsiteX12" fmla="*/ 528507 w 1937857"/>
              <a:gd name="connsiteY12" fmla="*/ 620785 h 1317071"/>
              <a:gd name="connsiteX13" fmla="*/ 528507 w 1937857"/>
              <a:gd name="connsiteY13" fmla="*/ 746620 h 1317071"/>
              <a:gd name="connsiteX14" fmla="*/ 981512 w 1937857"/>
              <a:gd name="connsiteY14" fmla="*/ 780176 h 1317071"/>
              <a:gd name="connsiteX15" fmla="*/ 1023457 w 1937857"/>
              <a:gd name="connsiteY15" fmla="*/ 419449 h 1317071"/>
              <a:gd name="connsiteX16" fmla="*/ 1224793 w 1937857"/>
              <a:gd name="connsiteY16" fmla="*/ 377504 h 1317071"/>
              <a:gd name="connsiteX17" fmla="*/ 1174459 w 1937857"/>
              <a:gd name="connsiteY17" fmla="*/ 813732 h 1317071"/>
              <a:gd name="connsiteX18" fmla="*/ 1442907 w 1937857"/>
              <a:gd name="connsiteY18" fmla="*/ 822121 h 1317071"/>
              <a:gd name="connsiteX19" fmla="*/ 1493241 w 1937857"/>
              <a:gd name="connsiteY19" fmla="*/ 385893 h 1317071"/>
              <a:gd name="connsiteX20" fmla="*/ 1937857 w 1937857"/>
              <a:gd name="connsiteY20" fmla="*/ 352337 h 1317071"/>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10971 w 1937857"/>
              <a:gd name="connsiteY4" fmla="*/ 0 h 1328758"/>
              <a:gd name="connsiteX5" fmla="*/ 184558 w 1937857"/>
              <a:gd name="connsiteY5" fmla="*/ 431136 h 1328758"/>
              <a:gd name="connsiteX6" fmla="*/ 335560 w 1937857"/>
              <a:gd name="connsiteY6" fmla="*/ 422747 h 1328758"/>
              <a:gd name="connsiteX7" fmla="*/ 327171 w 1937857"/>
              <a:gd name="connsiteY7" fmla="*/ 556971 h 1328758"/>
              <a:gd name="connsiteX8" fmla="*/ 226503 w 1937857"/>
              <a:gd name="connsiteY8" fmla="*/ 531804 h 1328758"/>
              <a:gd name="connsiteX9" fmla="*/ 226503 w 1937857"/>
              <a:gd name="connsiteY9" fmla="*/ 775085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10971 w 1937857"/>
              <a:gd name="connsiteY4" fmla="*/ 0 h 1328758"/>
              <a:gd name="connsiteX5" fmla="*/ 225039 w 1937857"/>
              <a:gd name="connsiteY5" fmla="*/ 412086 h 1328758"/>
              <a:gd name="connsiteX6" fmla="*/ 335560 w 1937857"/>
              <a:gd name="connsiteY6" fmla="*/ 422747 h 1328758"/>
              <a:gd name="connsiteX7" fmla="*/ 327171 w 1937857"/>
              <a:gd name="connsiteY7" fmla="*/ 556971 h 1328758"/>
              <a:gd name="connsiteX8" fmla="*/ 226503 w 1937857"/>
              <a:gd name="connsiteY8" fmla="*/ 531804 h 1328758"/>
              <a:gd name="connsiteX9" fmla="*/ 226503 w 1937857"/>
              <a:gd name="connsiteY9" fmla="*/ 775085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10971 w 1937857"/>
              <a:gd name="connsiteY4" fmla="*/ 0 h 1328758"/>
              <a:gd name="connsiteX5" fmla="*/ 225039 w 1937857"/>
              <a:gd name="connsiteY5" fmla="*/ 412086 h 1328758"/>
              <a:gd name="connsiteX6" fmla="*/ 354610 w 1937857"/>
              <a:gd name="connsiteY6" fmla="*/ 406079 h 1328758"/>
              <a:gd name="connsiteX7" fmla="*/ 327171 w 1937857"/>
              <a:gd name="connsiteY7" fmla="*/ 556971 h 1328758"/>
              <a:gd name="connsiteX8" fmla="*/ 226503 w 1937857"/>
              <a:gd name="connsiteY8" fmla="*/ 531804 h 1328758"/>
              <a:gd name="connsiteX9" fmla="*/ 226503 w 1937857"/>
              <a:gd name="connsiteY9" fmla="*/ 775085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10971 w 1937857"/>
              <a:gd name="connsiteY4" fmla="*/ 0 h 1328758"/>
              <a:gd name="connsiteX5" fmla="*/ 225039 w 1937857"/>
              <a:gd name="connsiteY5" fmla="*/ 412086 h 1328758"/>
              <a:gd name="connsiteX6" fmla="*/ 354610 w 1937857"/>
              <a:gd name="connsiteY6" fmla="*/ 406079 h 1328758"/>
              <a:gd name="connsiteX7" fmla="*/ 358127 w 1937857"/>
              <a:gd name="connsiteY7" fmla="*/ 526014 h 1328758"/>
              <a:gd name="connsiteX8" fmla="*/ 226503 w 1937857"/>
              <a:gd name="connsiteY8" fmla="*/ 531804 h 1328758"/>
              <a:gd name="connsiteX9" fmla="*/ 226503 w 1937857"/>
              <a:gd name="connsiteY9" fmla="*/ 775085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39546 w 1937857"/>
              <a:gd name="connsiteY4" fmla="*/ 0 h 1328758"/>
              <a:gd name="connsiteX5" fmla="*/ 225039 w 1937857"/>
              <a:gd name="connsiteY5" fmla="*/ 412086 h 1328758"/>
              <a:gd name="connsiteX6" fmla="*/ 354610 w 1937857"/>
              <a:gd name="connsiteY6" fmla="*/ 406079 h 1328758"/>
              <a:gd name="connsiteX7" fmla="*/ 358127 w 1937857"/>
              <a:gd name="connsiteY7" fmla="*/ 526014 h 1328758"/>
              <a:gd name="connsiteX8" fmla="*/ 226503 w 1937857"/>
              <a:gd name="connsiteY8" fmla="*/ 531804 h 1328758"/>
              <a:gd name="connsiteX9" fmla="*/ 226503 w 1937857"/>
              <a:gd name="connsiteY9" fmla="*/ 775085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39546 w 1937857"/>
              <a:gd name="connsiteY4" fmla="*/ 0 h 1328758"/>
              <a:gd name="connsiteX5" fmla="*/ 225039 w 1937857"/>
              <a:gd name="connsiteY5" fmla="*/ 412086 h 1328758"/>
              <a:gd name="connsiteX6" fmla="*/ 354610 w 1937857"/>
              <a:gd name="connsiteY6" fmla="*/ 406079 h 1328758"/>
              <a:gd name="connsiteX7" fmla="*/ 358127 w 1937857"/>
              <a:gd name="connsiteY7" fmla="*/ 526014 h 1328758"/>
              <a:gd name="connsiteX8" fmla="*/ 226503 w 1937857"/>
              <a:gd name="connsiteY8" fmla="*/ 531804 h 1328758"/>
              <a:gd name="connsiteX9" fmla="*/ 231265 w 1937857"/>
              <a:gd name="connsiteY9" fmla="*/ 744129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39546 w 1937857"/>
              <a:gd name="connsiteY4" fmla="*/ 0 h 1328758"/>
              <a:gd name="connsiteX5" fmla="*/ 225039 w 1937857"/>
              <a:gd name="connsiteY5" fmla="*/ 412086 h 1328758"/>
              <a:gd name="connsiteX6" fmla="*/ 354610 w 1937857"/>
              <a:gd name="connsiteY6" fmla="*/ 406079 h 1328758"/>
              <a:gd name="connsiteX7" fmla="*/ 358127 w 1937857"/>
              <a:gd name="connsiteY7" fmla="*/ 526014 h 1328758"/>
              <a:gd name="connsiteX8" fmla="*/ 233647 w 1937857"/>
              <a:gd name="connsiteY8" fmla="*/ 531804 h 1328758"/>
              <a:gd name="connsiteX9" fmla="*/ 231265 w 1937857"/>
              <a:gd name="connsiteY9" fmla="*/ 744129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39546 w 1937857"/>
              <a:gd name="connsiteY4" fmla="*/ 0 h 1328758"/>
              <a:gd name="connsiteX5" fmla="*/ 225039 w 1937857"/>
              <a:gd name="connsiteY5" fmla="*/ 412086 h 1328758"/>
              <a:gd name="connsiteX6" fmla="*/ 354610 w 1937857"/>
              <a:gd name="connsiteY6" fmla="*/ 406079 h 1328758"/>
              <a:gd name="connsiteX7" fmla="*/ 358127 w 1937857"/>
              <a:gd name="connsiteY7" fmla="*/ 526014 h 1328758"/>
              <a:gd name="connsiteX8" fmla="*/ 233647 w 1937857"/>
              <a:gd name="connsiteY8" fmla="*/ 531804 h 1328758"/>
              <a:gd name="connsiteX9" fmla="*/ 224121 w 1937857"/>
              <a:gd name="connsiteY9" fmla="*/ 741748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4024 h 1328758"/>
              <a:gd name="connsiteX1" fmla="*/ 1778466 w 1937857"/>
              <a:gd name="connsiteY1" fmla="*/ 1328758 h 1328758"/>
              <a:gd name="connsiteX2" fmla="*/ 8389 w 1937857"/>
              <a:gd name="connsiteY2" fmla="*/ 1177757 h 1328758"/>
              <a:gd name="connsiteX3" fmla="*/ 0 w 1937857"/>
              <a:gd name="connsiteY3" fmla="*/ 11687 h 1328758"/>
              <a:gd name="connsiteX4" fmla="*/ 239546 w 1937857"/>
              <a:gd name="connsiteY4" fmla="*/ 0 h 1328758"/>
              <a:gd name="connsiteX5" fmla="*/ 234564 w 1937857"/>
              <a:gd name="connsiteY5" fmla="*/ 412086 h 1328758"/>
              <a:gd name="connsiteX6" fmla="*/ 354610 w 1937857"/>
              <a:gd name="connsiteY6" fmla="*/ 406079 h 1328758"/>
              <a:gd name="connsiteX7" fmla="*/ 358127 w 1937857"/>
              <a:gd name="connsiteY7" fmla="*/ 526014 h 1328758"/>
              <a:gd name="connsiteX8" fmla="*/ 233647 w 1937857"/>
              <a:gd name="connsiteY8" fmla="*/ 531804 h 1328758"/>
              <a:gd name="connsiteX9" fmla="*/ 224121 w 1937857"/>
              <a:gd name="connsiteY9" fmla="*/ 741748 h 1328758"/>
              <a:gd name="connsiteX10" fmla="*/ 411061 w 1937857"/>
              <a:gd name="connsiteY10" fmla="*/ 749918 h 1328758"/>
              <a:gd name="connsiteX11" fmla="*/ 419450 w 1937857"/>
              <a:gd name="connsiteY11" fmla="*/ 632472 h 1328758"/>
              <a:gd name="connsiteX12" fmla="*/ 528507 w 1937857"/>
              <a:gd name="connsiteY12" fmla="*/ 632472 h 1328758"/>
              <a:gd name="connsiteX13" fmla="*/ 528507 w 1937857"/>
              <a:gd name="connsiteY13" fmla="*/ 758307 h 1328758"/>
              <a:gd name="connsiteX14" fmla="*/ 981512 w 1937857"/>
              <a:gd name="connsiteY14" fmla="*/ 791863 h 1328758"/>
              <a:gd name="connsiteX15" fmla="*/ 1023457 w 1937857"/>
              <a:gd name="connsiteY15" fmla="*/ 431136 h 1328758"/>
              <a:gd name="connsiteX16" fmla="*/ 1224793 w 1937857"/>
              <a:gd name="connsiteY16" fmla="*/ 389191 h 1328758"/>
              <a:gd name="connsiteX17" fmla="*/ 1174459 w 1937857"/>
              <a:gd name="connsiteY17" fmla="*/ 825419 h 1328758"/>
              <a:gd name="connsiteX18" fmla="*/ 1442907 w 1937857"/>
              <a:gd name="connsiteY18" fmla="*/ 833808 h 1328758"/>
              <a:gd name="connsiteX19" fmla="*/ 1493241 w 1937857"/>
              <a:gd name="connsiteY19" fmla="*/ 397580 h 1328758"/>
              <a:gd name="connsiteX20" fmla="*/ 1937857 w 1937857"/>
              <a:gd name="connsiteY20" fmla="*/ 364024 h 1328758"/>
              <a:gd name="connsiteX0" fmla="*/ 1937857 w 1937857"/>
              <a:gd name="connsiteY0" fmla="*/ 361643 h 1326377"/>
              <a:gd name="connsiteX1" fmla="*/ 1778466 w 1937857"/>
              <a:gd name="connsiteY1" fmla="*/ 1326377 h 1326377"/>
              <a:gd name="connsiteX2" fmla="*/ 8389 w 1937857"/>
              <a:gd name="connsiteY2" fmla="*/ 1175376 h 1326377"/>
              <a:gd name="connsiteX3" fmla="*/ 0 w 1937857"/>
              <a:gd name="connsiteY3" fmla="*/ 9306 h 1326377"/>
              <a:gd name="connsiteX4" fmla="*/ 246689 w 1937857"/>
              <a:gd name="connsiteY4" fmla="*/ 0 h 1326377"/>
              <a:gd name="connsiteX5" fmla="*/ 234564 w 1937857"/>
              <a:gd name="connsiteY5" fmla="*/ 409705 h 1326377"/>
              <a:gd name="connsiteX6" fmla="*/ 354610 w 1937857"/>
              <a:gd name="connsiteY6" fmla="*/ 403698 h 1326377"/>
              <a:gd name="connsiteX7" fmla="*/ 358127 w 1937857"/>
              <a:gd name="connsiteY7" fmla="*/ 523633 h 1326377"/>
              <a:gd name="connsiteX8" fmla="*/ 233647 w 1937857"/>
              <a:gd name="connsiteY8" fmla="*/ 529423 h 1326377"/>
              <a:gd name="connsiteX9" fmla="*/ 224121 w 1937857"/>
              <a:gd name="connsiteY9" fmla="*/ 739367 h 1326377"/>
              <a:gd name="connsiteX10" fmla="*/ 411061 w 1937857"/>
              <a:gd name="connsiteY10" fmla="*/ 747537 h 1326377"/>
              <a:gd name="connsiteX11" fmla="*/ 419450 w 1937857"/>
              <a:gd name="connsiteY11" fmla="*/ 630091 h 1326377"/>
              <a:gd name="connsiteX12" fmla="*/ 528507 w 1937857"/>
              <a:gd name="connsiteY12" fmla="*/ 630091 h 1326377"/>
              <a:gd name="connsiteX13" fmla="*/ 528507 w 1937857"/>
              <a:gd name="connsiteY13" fmla="*/ 755926 h 1326377"/>
              <a:gd name="connsiteX14" fmla="*/ 981512 w 1937857"/>
              <a:gd name="connsiteY14" fmla="*/ 789482 h 1326377"/>
              <a:gd name="connsiteX15" fmla="*/ 1023457 w 1937857"/>
              <a:gd name="connsiteY15" fmla="*/ 428755 h 1326377"/>
              <a:gd name="connsiteX16" fmla="*/ 1224793 w 1937857"/>
              <a:gd name="connsiteY16" fmla="*/ 386810 h 1326377"/>
              <a:gd name="connsiteX17" fmla="*/ 1174459 w 1937857"/>
              <a:gd name="connsiteY17" fmla="*/ 823038 h 1326377"/>
              <a:gd name="connsiteX18" fmla="*/ 1442907 w 1937857"/>
              <a:gd name="connsiteY18" fmla="*/ 831427 h 1326377"/>
              <a:gd name="connsiteX19" fmla="*/ 1493241 w 1937857"/>
              <a:gd name="connsiteY19" fmla="*/ 395199 h 1326377"/>
              <a:gd name="connsiteX20" fmla="*/ 1937857 w 1937857"/>
              <a:gd name="connsiteY20" fmla="*/ 361643 h 1326377"/>
              <a:gd name="connsiteX0" fmla="*/ 1937857 w 1937857"/>
              <a:gd name="connsiteY0" fmla="*/ 361643 h 1326377"/>
              <a:gd name="connsiteX1" fmla="*/ 1778466 w 1937857"/>
              <a:gd name="connsiteY1" fmla="*/ 1326377 h 1326377"/>
              <a:gd name="connsiteX2" fmla="*/ 8389 w 1937857"/>
              <a:gd name="connsiteY2" fmla="*/ 1175376 h 1326377"/>
              <a:gd name="connsiteX3" fmla="*/ 0 w 1937857"/>
              <a:gd name="connsiteY3" fmla="*/ 9306 h 1326377"/>
              <a:gd name="connsiteX4" fmla="*/ 246689 w 1937857"/>
              <a:gd name="connsiteY4" fmla="*/ 0 h 1326377"/>
              <a:gd name="connsiteX5" fmla="*/ 234564 w 1937857"/>
              <a:gd name="connsiteY5" fmla="*/ 409705 h 1326377"/>
              <a:gd name="connsiteX6" fmla="*/ 354610 w 1937857"/>
              <a:gd name="connsiteY6" fmla="*/ 403698 h 1326377"/>
              <a:gd name="connsiteX7" fmla="*/ 358127 w 1937857"/>
              <a:gd name="connsiteY7" fmla="*/ 523633 h 1326377"/>
              <a:gd name="connsiteX8" fmla="*/ 233647 w 1937857"/>
              <a:gd name="connsiteY8" fmla="*/ 529423 h 1326377"/>
              <a:gd name="connsiteX9" fmla="*/ 224121 w 1937857"/>
              <a:gd name="connsiteY9" fmla="*/ 739367 h 1326377"/>
              <a:gd name="connsiteX10" fmla="*/ 411061 w 1937857"/>
              <a:gd name="connsiteY10" fmla="*/ 747537 h 1326377"/>
              <a:gd name="connsiteX11" fmla="*/ 419450 w 1937857"/>
              <a:gd name="connsiteY11" fmla="*/ 630091 h 1326377"/>
              <a:gd name="connsiteX12" fmla="*/ 540413 w 1937857"/>
              <a:gd name="connsiteY12" fmla="*/ 639616 h 1326377"/>
              <a:gd name="connsiteX13" fmla="*/ 528507 w 1937857"/>
              <a:gd name="connsiteY13" fmla="*/ 755926 h 1326377"/>
              <a:gd name="connsiteX14" fmla="*/ 981512 w 1937857"/>
              <a:gd name="connsiteY14" fmla="*/ 789482 h 1326377"/>
              <a:gd name="connsiteX15" fmla="*/ 1023457 w 1937857"/>
              <a:gd name="connsiteY15" fmla="*/ 428755 h 1326377"/>
              <a:gd name="connsiteX16" fmla="*/ 1224793 w 1937857"/>
              <a:gd name="connsiteY16" fmla="*/ 386810 h 1326377"/>
              <a:gd name="connsiteX17" fmla="*/ 1174459 w 1937857"/>
              <a:gd name="connsiteY17" fmla="*/ 823038 h 1326377"/>
              <a:gd name="connsiteX18" fmla="*/ 1442907 w 1937857"/>
              <a:gd name="connsiteY18" fmla="*/ 831427 h 1326377"/>
              <a:gd name="connsiteX19" fmla="*/ 1493241 w 1937857"/>
              <a:gd name="connsiteY19" fmla="*/ 395199 h 1326377"/>
              <a:gd name="connsiteX20" fmla="*/ 1937857 w 1937857"/>
              <a:gd name="connsiteY20" fmla="*/ 361643 h 1326377"/>
              <a:gd name="connsiteX0" fmla="*/ 1937857 w 1937857"/>
              <a:gd name="connsiteY0" fmla="*/ 361643 h 1326377"/>
              <a:gd name="connsiteX1" fmla="*/ 1778466 w 1937857"/>
              <a:gd name="connsiteY1" fmla="*/ 1326377 h 1326377"/>
              <a:gd name="connsiteX2" fmla="*/ 8389 w 1937857"/>
              <a:gd name="connsiteY2" fmla="*/ 1175376 h 1326377"/>
              <a:gd name="connsiteX3" fmla="*/ 0 w 1937857"/>
              <a:gd name="connsiteY3" fmla="*/ 9306 h 1326377"/>
              <a:gd name="connsiteX4" fmla="*/ 246689 w 1937857"/>
              <a:gd name="connsiteY4" fmla="*/ 0 h 1326377"/>
              <a:gd name="connsiteX5" fmla="*/ 234564 w 1937857"/>
              <a:gd name="connsiteY5" fmla="*/ 409705 h 1326377"/>
              <a:gd name="connsiteX6" fmla="*/ 354610 w 1937857"/>
              <a:gd name="connsiteY6" fmla="*/ 403698 h 1326377"/>
              <a:gd name="connsiteX7" fmla="*/ 358127 w 1937857"/>
              <a:gd name="connsiteY7" fmla="*/ 523633 h 1326377"/>
              <a:gd name="connsiteX8" fmla="*/ 233647 w 1937857"/>
              <a:gd name="connsiteY8" fmla="*/ 529423 h 1326377"/>
              <a:gd name="connsiteX9" fmla="*/ 224121 w 1937857"/>
              <a:gd name="connsiteY9" fmla="*/ 739367 h 1326377"/>
              <a:gd name="connsiteX10" fmla="*/ 411061 w 1937857"/>
              <a:gd name="connsiteY10" fmla="*/ 747537 h 1326377"/>
              <a:gd name="connsiteX11" fmla="*/ 419450 w 1937857"/>
              <a:gd name="connsiteY11" fmla="*/ 630091 h 1326377"/>
              <a:gd name="connsiteX12" fmla="*/ 540413 w 1937857"/>
              <a:gd name="connsiteY12" fmla="*/ 639616 h 1326377"/>
              <a:gd name="connsiteX13" fmla="*/ 528507 w 1937857"/>
              <a:gd name="connsiteY13" fmla="*/ 755926 h 1326377"/>
              <a:gd name="connsiteX14" fmla="*/ 981512 w 1937857"/>
              <a:gd name="connsiteY14" fmla="*/ 789482 h 1326377"/>
              <a:gd name="connsiteX15" fmla="*/ 1030601 w 1937857"/>
              <a:gd name="connsiteY15" fmla="*/ 390655 h 1326377"/>
              <a:gd name="connsiteX16" fmla="*/ 1224793 w 1937857"/>
              <a:gd name="connsiteY16" fmla="*/ 386810 h 1326377"/>
              <a:gd name="connsiteX17" fmla="*/ 1174459 w 1937857"/>
              <a:gd name="connsiteY17" fmla="*/ 823038 h 1326377"/>
              <a:gd name="connsiteX18" fmla="*/ 1442907 w 1937857"/>
              <a:gd name="connsiteY18" fmla="*/ 831427 h 1326377"/>
              <a:gd name="connsiteX19" fmla="*/ 1493241 w 1937857"/>
              <a:gd name="connsiteY19" fmla="*/ 395199 h 1326377"/>
              <a:gd name="connsiteX20" fmla="*/ 1937857 w 1937857"/>
              <a:gd name="connsiteY20" fmla="*/ 361643 h 1326377"/>
              <a:gd name="connsiteX0" fmla="*/ 1937857 w 1937857"/>
              <a:gd name="connsiteY0" fmla="*/ 361643 h 1326377"/>
              <a:gd name="connsiteX1" fmla="*/ 1778466 w 1937857"/>
              <a:gd name="connsiteY1" fmla="*/ 1326377 h 1326377"/>
              <a:gd name="connsiteX2" fmla="*/ 8389 w 1937857"/>
              <a:gd name="connsiteY2" fmla="*/ 1175376 h 1326377"/>
              <a:gd name="connsiteX3" fmla="*/ 0 w 1937857"/>
              <a:gd name="connsiteY3" fmla="*/ 9306 h 1326377"/>
              <a:gd name="connsiteX4" fmla="*/ 246689 w 1937857"/>
              <a:gd name="connsiteY4" fmla="*/ 0 h 1326377"/>
              <a:gd name="connsiteX5" fmla="*/ 234564 w 1937857"/>
              <a:gd name="connsiteY5" fmla="*/ 409705 h 1326377"/>
              <a:gd name="connsiteX6" fmla="*/ 354610 w 1937857"/>
              <a:gd name="connsiteY6" fmla="*/ 403698 h 1326377"/>
              <a:gd name="connsiteX7" fmla="*/ 358127 w 1937857"/>
              <a:gd name="connsiteY7" fmla="*/ 523633 h 1326377"/>
              <a:gd name="connsiteX8" fmla="*/ 233647 w 1937857"/>
              <a:gd name="connsiteY8" fmla="*/ 529423 h 1326377"/>
              <a:gd name="connsiteX9" fmla="*/ 224121 w 1937857"/>
              <a:gd name="connsiteY9" fmla="*/ 739367 h 1326377"/>
              <a:gd name="connsiteX10" fmla="*/ 411061 w 1937857"/>
              <a:gd name="connsiteY10" fmla="*/ 747537 h 1326377"/>
              <a:gd name="connsiteX11" fmla="*/ 419450 w 1937857"/>
              <a:gd name="connsiteY11" fmla="*/ 630091 h 1326377"/>
              <a:gd name="connsiteX12" fmla="*/ 540413 w 1937857"/>
              <a:gd name="connsiteY12" fmla="*/ 639616 h 1326377"/>
              <a:gd name="connsiteX13" fmla="*/ 528507 w 1937857"/>
              <a:gd name="connsiteY13" fmla="*/ 755926 h 1326377"/>
              <a:gd name="connsiteX14" fmla="*/ 981512 w 1937857"/>
              <a:gd name="connsiteY14" fmla="*/ 789482 h 1326377"/>
              <a:gd name="connsiteX15" fmla="*/ 1030601 w 1937857"/>
              <a:gd name="connsiteY15" fmla="*/ 390655 h 1326377"/>
              <a:gd name="connsiteX16" fmla="*/ 1224793 w 1937857"/>
              <a:gd name="connsiteY16" fmla="*/ 386810 h 1326377"/>
              <a:gd name="connsiteX17" fmla="*/ 1174459 w 1937857"/>
              <a:gd name="connsiteY17" fmla="*/ 823038 h 1326377"/>
              <a:gd name="connsiteX18" fmla="*/ 1442907 w 1937857"/>
              <a:gd name="connsiteY18" fmla="*/ 831427 h 1326377"/>
              <a:gd name="connsiteX19" fmla="*/ 1502766 w 1937857"/>
              <a:gd name="connsiteY19" fmla="*/ 378530 h 1326377"/>
              <a:gd name="connsiteX20" fmla="*/ 1937857 w 1937857"/>
              <a:gd name="connsiteY20" fmla="*/ 361643 h 1326377"/>
              <a:gd name="connsiteX0" fmla="*/ 1929491 w 1929491"/>
              <a:gd name="connsiteY0" fmla="*/ 380205 h 1344939"/>
              <a:gd name="connsiteX1" fmla="*/ 1770100 w 1929491"/>
              <a:gd name="connsiteY1" fmla="*/ 1344939 h 1344939"/>
              <a:gd name="connsiteX2" fmla="*/ 23 w 1929491"/>
              <a:gd name="connsiteY2" fmla="*/ 1193938 h 1344939"/>
              <a:gd name="connsiteX3" fmla="*/ 226165 w 1929491"/>
              <a:gd name="connsiteY3" fmla="*/ 272 h 1344939"/>
              <a:gd name="connsiteX4" fmla="*/ 238323 w 1929491"/>
              <a:gd name="connsiteY4" fmla="*/ 18562 h 1344939"/>
              <a:gd name="connsiteX5" fmla="*/ 226198 w 1929491"/>
              <a:gd name="connsiteY5" fmla="*/ 428267 h 1344939"/>
              <a:gd name="connsiteX6" fmla="*/ 346244 w 1929491"/>
              <a:gd name="connsiteY6" fmla="*/ 422260 h 1344939"/>
              <a:gd name="connsiteX7" fmla="*/ 349761 w 1929491"/>
              <a:gd name="connsiteY7" fmla="*/ 542195 h 1344939"/>
              <a:gd name="connsiteX8" fmla="*/ 225281 w 1929491"/>
              <a:gd name="connsiteY8" fmla="*/ 547985 h 1344939"/>
              <a:gd name="connsiteX9" fmla="*/ 215755 w 1929491"/>
              <a:gd name="connsiteY9" fmla="*/ 757929 h 1344939"/>
              <a:gd name="connsiteX10" fmla="*/ 402695 w 1929491"/>
              <a:gd name="connsiteY10" fmla="*/ 766099 h 1344939"/>
              <a:gd name="connsiteX11" fmla="*/ 411084 w 1929491"/>
              <a:gd name="connsiteY11" fmla="*/ 648653 h 1344939"/>
              <a:gd name="connsiteX12" fmla="*/ 532047 w 1929491"/>
              <a:gd name="connsiteY12" fmla="*/ 658178 h 1344939"/>
              <a:gd name="connsiteX13" fmla="*/ 520141 w 1929491"/>
              <a:gd name="connsiteY13" fmla="*/ 774488 h 1344939"/>
              <a:gd name="connsiteX14" fmla="*/ 973146 w 1929491"/>
              <a:gd name="connsiteY14" fmla="*/ 808044 h 1344939"/>
              <a:gd name="connsiteX15" fmla="*/ 1022235 w 1929491"/>
              <a:gd name="connsiteY15" fmla="*/ 409217 h 1344939"/>
              <a:gd name="connsiteX16" fmla="*/ 1216427 w 1929491"/>
              <a:gd name="connsiteY16" fmla="*/ 405372 h 1344939"/>
              <a:gd name="connsiteX17" fmla="*/ 1166093 w 1929491"/>
              <a:gd name="connsiteY17" fmla="*/ 841600 h 1344939"/>
              <a:gd name="connsiteX18" fmla="*/ 1434541 w 1929491"/>
              <a:gd name="connsiteY18" fmla="*/ 849989 h 1344939"/>
              <a:gd name="connsiteX19" fmla="*/ 1494400 w 1929491"/>
              <a:gd name="connsiteY19" fmla="*/ 397092 h 1344939"/>
              <a:gd name="connsiteX20" fmla="*/ 1929491 w 1929491"/>
              <a:gd name="connsiteY20" fmla="*/ 380205 h 1344939"/>
              <a:gd name="connsiteX0" fmla="*/ 1929491 w 1929491"/>
              <a:gd name="connsiteY0" fmla="*/ 380205 h 1344939"/>
              <a:gd name="connsiteX1" fmla="*/ 1770100 w 1929491"/>
              <a:gd name="connsiteY1" fmla="*/ 1344939 h 1344939"/>
              <a:gd name="connsiteX2" fmla="*/ 317546 w 1929491"/>
              <a:gd name="connsiteY2" fmla="*/ 1204679 h 1344939"/>
              <a:gd name="connsiteX3" fmla="*/ 23 w 1929491"/>
              <a:gd name="connsiteY3" fmla="*/ 1193938 h 1344939"/>
              <a:gd name="connsiteX4" fmla="*/ 226165 w 1929491"/>
              <a:gd name="connsiteY4" fmla="*/ 272 h 1344939"/>
              <a:gd name="connsiteX5" fmla="*/ 238323 w 1929491"/>
              <a:gd name="connsiteY5" fmla="*/ 18562 h 1344939"/>
              <a:gd name="connsiteX6" fmla="*/ 226198 w 1929491"/>
              <a:gd name="connsiteY6" fmla="*/ 428267 h 1344939"/>
              <a:gd name="connsiteX7" fmla="*/ 346244 w 1929491"/>
              <a:gd name="connsiteY7" fmla="*/ 422260 h 1344939"/>
              <a:gd name="connsiteX8" fmla="*/ 349761 w 1929491"/>
              <a:gd name="connsiteY8" fmla="*/ 542195 h 1344939"/>
              <a:gd name="connsiteX9" fmla="*/ 225281 w 1929491"/>
              <a:gd name="connsiteY9" fmla="*/ 547985 h 1344939"/>
              <a:gd name="connsiteX10" fmla="*/ 215755 w 1929491"/>
              <a:gd name="connsiteY10" fmla="*/ 757929 h 1344939"/>
              <a:gd name="connsiteX11" fmla="*/ 402695 w 1929491"/>
              <a:gd name="connsiteY11" fmla="*/ 766099 h 1344939"/>
              <a:gd name="connsiteX12" fmla="*/ 411084 w 1929491"/>
              <a:gd name="connsiteY12" fmla="*/ 648653 h 1344939"/>
              <a:gd name="connsiteX13" fmla="*/ 532047 w 1929491"/>
              <a:gd name="connsiteY13" fmla="*/ 658178 h 1344939"/>
              <a:gd name="connsiteX14" fmla="*/ 520141 w 1929491"/>
              <a:gd name="connsiteY14" fmla="*/ 774488 h 1344939"/>
              <a:gd name="connsiteX15" fmla="*/ 973146 w 1929491"/>
              <a:gd name="connsiteY15" fmla="*/ 808044 h 1344939"/>
              <a:gd name="connsiteX16" fmla="*/ 1022235 w 1929491"/>
              <a:gd name="connsiteY16" fmla="*/ 409217 h 1344939"/>
              <a:gd name="connsiteX17" fmla="*/ 1216427 w 1929491"/>
              <a:gd name="connsiteY17" fmla="*/ 405372 h 1344939"/>
              <a:gd name="connsiteX18" fmla="*/ 1166093 w 1929491"/>
              <a:gd name="connsiteY18" fmla="*/ 841600 h 1344939"/>
              <a:gd name="connsiteX19" fmla="*/ 1434541 w 1929491"/>
              <a:gd name="connsiteY19" fmla="*/ 849989 h 1344939"/>
              <a:gd name="connsiteX20" fmla="*/ 1494400 w 1929491"/>
              <a:gd name="connsiteY20" fmla="*/ 397092 h 1344939"/>
              <a:gd name="connsiteX21" fmla="*/ 1929491 w 1929491"/>
              <a:gd name="connsiteY21" fmla="*/ 380205 h 1344939"/>
              <a:gd name="connsiteX0" fmla="*/ 1716396 w 1716396"/>
              <a:gd name="connsiteY0" fmla="*/ 380205 h 1344939"/>
              <a:gd name="connsiteX1" fmla="*/ 1557005 w 1716396"/>
              <a:gd name="connsiteY1" fmla="*/ 1344939 h 1344939"/>
              <a:gd name="connsiteX2" fmla="*/ 104451 w 1716396"/>
              <a:gd name="connsiteY2" fmla="*/ 1204679 h 1344939"/>
              <a:gd name="connsiteX3" fmla="*/ 7659 w 1716396"/>
              <a:gd name="connsiteY3" fmla="*/ 1235327 h 1344939"/>
              <a:gd name="connsiteX4" fmla="*/ 13070 w 1716396"/>
              <a:gd name="connsiteY4" fmla="*/ 272 h 1344939"/>
              <a:gd name="connsiteX5" fmla="*/ 25228 w 1716396"/>
              <a:gd name="connsiteY5" fmla="*/ 18562 h 1344939"/>
              <a:gd name="connsiteX6" fmla="*/ 13103 w 1716396"/>
              <a:gd name="connsiteY6" fmla="*/ 428267 h 1344939"/>
              <a:gd name="connsiteX7" fmla="*/ 133149 w 1716396"/>
              <a:gd name="connsiteY7" fmla="*/ 422260 h 1344939"/>
              <a:gd name="connsiteX8" fmla="*/ 136666 w 1716396"/>
              <a:gd name="connsiteY8" fmla="*/ 542195 h 1344939"/>
              <a:gd name="connsiteX9" fmla="*/ 12186 w 1716396"/>
              <a:gd name="connsiteY9" fmla="*/ 547985 h 1344939"/>
              <a:gd name="connsiteX10" fmla="*/ 2660 w 1716396"/>
              <a:gd name="connsiteY10" fmla="*/ 757929 h 1344939"/>
              <a:gd name="connsiteX11" fmla="*/ 189600 w 1716396"/>
              <a:gd name="connsiteY11" fmla="*/ 766099 h 1344939"/>
              <a:gd name="connsiteX12" fmla="*/ 197989 w 1716396"/>
              <a:gd name="connsiteY12" fmla="*/ 648653 h 1344939"/>
              <a:gd name="connsiteX13" fmla="*/ 318952 w 1716396"/>
              <a:gd name="connsiteY13" fmla="*/ 658178 h 1344939"/>
              <a:gd name="connsiteX14" fmla="*/ 307046 w 1716396"/>
              <a:gd name="connsiteY14" fmla="*/ 774488 h 1344939"/>
              <a:gd name="connsiteX15" fmla="*/ 760051 w 1716396"/>
              <a:gd name="connsiteY15" fmla="*/ 808044 h 1344939"/>
              <a:gd name="connsiteX16" fmla="*/ 809140 w 1716396"/>
              <a:gd name="connsiteY16" fmla="*/ 409217 h 1344939"/>
              <a:gd name="connsiteX17" fmla="*/ 1003332 w 1716396"/>
              <a:gd name="connsiteY17" fmla="*/ 405372 h 1344939"/>
              <a:gd name="connsiteX18" fmla="*/ 952998 w 1716396"/>
              <a:gd name="connsiteY18" fmla="*/ 841600 h 1344939"/>
              <a:gd name="connsiteX19" fmla="*/ 1221446 w 1716396"/>
              <a:gd name="connsiteY19" fmla="*/ 849989 h 1344939"/>
              <a:gd name="connsiteX20" fmla="*/ 1281305 w 1716396"/>
              <a:gd name="connsiteY20" fmla="*/ 397092 h 1344939"/>
              <a:gd name="connsiteX21" fmla="*/ 1716396 w 1716396"/>
              <a:gd name="connsiteY21" fmla="*/ 380205 h 13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6396" h="1344939">
                <a:moveTo>
                  <a:pt x="1716396" y="380205"/>
                </a:moveTo>
                <a:lnTo>
                  <a:pt x="1557005" y="1344939"/>
                </a:lnTo>
                <a:cubicBezTo>
                  <a:pt x="999243" y="1298186"/>
                  <a:pt x="662213" y="1251432"/>
                  <a:pt x="104451" y="1204679"/>
                </a:cubicBezTo>
                <a:lnTo>
                  <a:pt x="7659" y="1235327"/>
                </a:lnTo>
                <a:cubicBezTo>
                  <a:pt x="4863" y="846637"/>
                  <a:pt x="15866" y="388962"/>
                  <a:pt x="13070" y="272"/>
                </a:cubicBezTo>
                <a:cubicBezTo>
                  <a:pt x="95300" y="-2830"/>
                  <a:pt x="-57002" y="21664"/>
                  <a:pt x="25228" y="18562"/>
                </a:cubicBezTo>
                <a:cubicBezTo>
                  <a:pt x="23567" y="155924"/>
                  <a:pt x="14764" y="290905"/>
                  <a:pt x="13103" y="428267"/>
                </a:cubicBezTo>
                <a:lnTo>
                  <a:pt x="133149" y="422260"/>
                </a:lnTo>
                <a:lnTo>
                  <a:pt x="136666" y="542195"/>
                </a:lnTo>
                <a:lnTo>
                  <a:pt x="12186" y="547985"/>
                </a:lnTo>
                <a:lnTo>
                  <a:pt x="2660" y="757929"/>
                </a:lnTo>
                <a:lnTo>
                  <a:pt x="189600" y="766099"/>
                </a:lnTo>
                <a:lnTo>
                  <a:pt x="197989" y="648653"/>
                </a:lnTo>
                <a:lnTo>
                  <a:pt x="318952" y="658178"/>
                </a:lnTo>
                <a:lnTo>
                  <a:pt x="307046" y="774488"/>
                </a:lnTo>
                <a:lnTo>
                  <a:pt x="760051" y="808044"/>
                </a:lnTo>
                <a:lnTo>
                  <a:pt x="809140" y="409217"/>
                </a:lnTo>
                <a:lnTo>
                  <a:pt x="1003332" y="405372"/>
                </a:lnTo>
                <a:lnTo>
                  <a:pt x="952998" y="841600"/>
                </a:lnTo>
                <a:lnTo>
                  <a:pt x="1221446" y="849989"/>
                </a:lnTo>
                <a:lnTo>
                  <a:pt x="1281305" y="397092"/>
                </a:lnTo>
                <a:lnTo>
                  <a:pt x="1716396" y="380205"/>
                </a:lnTo>
                <a:close/>
              </a:path>
            </a:pathLst>
          </a:custGeom>
          <a:solidFill>
            <a:schemeClr val="accent5">
              <a:lumMod val="60000"/>
              <a:lumOff val="40000"/>
              <a:alpha val="5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Forma libre: forma 23">
            <a:extLst>
              <a:ext uri="{FF2B5EF4-FFF2-40B4-BE49-F238E27FC236}">
                <a16:creationId xmlns:a16="http://schemas.microsoft.com/office/drawing/2014/main" id="{1543F2B9-D4FB-4FCC-969A-5CA3F8916910}"/>
              </a:ext>
            </a:extLst>
          </p:cNvPr>
          <p:cNvSpPr/>
          <p:nvPr/>
        </p:nvSpPr>
        <p:spPr>
          <a:xfrm>
            <a:off x="4548188" y="3276600"/>
            <a:ext cx="1747837" cy="942975"/>
          </a:xfrm>
          <a:custGeom>
            <a:avLst/>
            <a:gdLst>
              <a:gd name="connsiteX0" fmla="*/ 19050 w 1747837"/>
              <a:gd name="connsiteY0" fmla="*/ 390525 h 942975"/>
              <a:gd name="connsiteX1" fmla="*/ 0 w 1747837"/>
              <a:gd name="connsiteY1" fmla="*/ 842963 h 942975"/>
              <a:gd name="connsiteX2" fmla="*/ 1604962 w 1747837"/>
              <a:gd name="connsiteY2" fmla="*/ 942975 h 942975"/>
              <a:gd name="connsiteX3" fmla="*/ 1747837 w 1747837"/>
              <a:gd name="connsiteY3" fmla="*/ 0 h 942975"/>
              <a:gd name="connsiteX4" fmla="*/ 1304925 w 1747837"/>
              <a:gd name="connsiteY4" fmla="*/ 23813 h 942975"/>
              <a:gd name="connsiteX5" fmla="*/ 1243012 w 1747837"/>
              <a:gd name="connsiteY5" fmla="*/ 461963 h 942975"/>
              <a:gd name="connsiteX6" fmla="*/ 976312 w 1747837"/>
              <a:gd name="connsiteY6" fmla="*/ 447675 h 942975"/>
              <a:gd name="connsiteX7" fmla="*/ 1047750 w 1747837"/>
              <a:gd name="connsiteY7" fmla="*/ 28575 h 942975"/>
              <a:gd name="connsiteX8" fmla="*/ 828675 w 1747837"/>
              <a:gd name="connsiteY8" fmla="*/ 23813 h 942975"/>
              <a:gd name="connsiteX9" fmla="*/ 771525 w 1747837"/>
              <a:gd name="connsiteY9" fmla="*/ 433388 h 942975"/>
              <a:gd name="connsiteX10" fmla="*/ 19050 w 1747837"/>
              <a:gd name="connsiteY10" fmla="*/ 39052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837" h="942975">
                <a:moveTo>
                  <a:pt x="19050" y="390525"/>
                </a:moveTo>
                <a:lnTo>
                  <a:pt x="0" y="842963"/>
                </a:lnTo>
                <a:lnTo>
                  <a:pt x="1604962" y="942975"/>
                </a:lnTo>
                <a:lnTo>
                  <a:pt x="1747837" y="0"/>
                </a:lnTo>
                <a:lnTo>
                  <a:pt x="1304925" y="23813"/>
                </a:lnTo>
                <a:lnTo>
                  <a:pt x="1243012" y="461963"/>
                </a:lnTo>
                <a:lnTo>
                  <a:pt x="976312" y="447675"/>
                </a:lnTo>
                <a:lnTo>
                  <a:pt x="1047750" y="28575"/>
                </a:lnTo>
                <a:lnTo>
                  <a:pt x="828675" y="23813"/>
                </a:lnTo>
                <a:lnTo>
                  <a:pt x="771525" y="433388"/>
                </a:lnTo>
                <a:lnTo>
                  <a:pt x="19050" y="390525"/>
                </a:lnTo>
                <a:close/>
              </a:path>
            </a:pathLst>
          </a:custGeom>
          <a:solidFill>
            <a:schemeClr val="accent1">
              <a:lumMod val="60000"/>
              <a:lumOff val="40000"/>
              <a:alpha val="61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orma libre: forma 25">
            <a:extLst>
              <a:ext uri="{FF2B5EF4-FFF2-40B4-BE49-F238E27FC236}">
                <a16:creationId xmlns:a16="http://schemas.microsoft.com/office/drawing/2014/main" id="{68AB6861-9883-4571-9577-B7032B6B8FF0}"/>
              </a:ext>
            </a:extLst>
          </p:cNvPr>
          <p:cNvSpPr/>
          <p:nvPr/>
        </p:nvSpPr>
        <p:spPr>
          <a:xfrm>
            <a:off x="6272213" y="2471738"/>
            <a:ext cx="242887" cy="314325"/>
          </a:xfrm>
          <a:custGeom>
            <a:avLst/>
            <a:gdLst>
              <a:gd name="connsiteX0" fmla="*/ 0 w 242887"/>
              <a:gd name="connsiteY0" fmla="*/ 314325 h 314325"/>
              <a:gd name="connsiteX1" fmla="*/ 28575 w 242887"/>
              <a:gd name="connsiteY1" fmla="*/ 9525 h 314325"/>
              <a:gd name="connsiteX2" fmla="*/ 242887 w 242887"/>
              <a:gd name="connsiteY2" fmla="*/ 0 h 314325"/>
              <a:gd name="connsiteX3" fmla="*/ 176212 w 242887"/>
              <a:gd name="connsiteY3" fmla="*/ 314325 h 314325"/>
              <a:gd name="connsiteX4" fmla="*/ 0 w 242887"/>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 h="314325">
                <a:moveTo>
                  <a:pt x="0" y="314325"/>
                </a:moveTo>
                <a:lnTo>
                  <a:pt x="28575" y="9525"/>
                </a:lnTo>
                <a:lnTo>
                  <a:pt x="242887" y="0"/>
                </a:lnTo>
                <a:lnTo>
                  <a:pt x="176212" y="314325"/>
                </a:lnTo>
                <a:lnTo>
                  <a:pt x="0" y="314325"/>
                </a:lnTo>
                <a:close/>
              </a:path>
            </a:pathLst>
          </a:custGeom>
          <a:solidFill>
            <a:schemeClr val="accent1">
              <a:lumMod val="60000"/>
              <a:lumOff val="40000"/>
              <a:alpha val="61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0373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Imagen 78"/>
          <p:cNvPicPr>
            <a:picLocks noChangeAspect="1"/>
          </p:cNvPicPr>
          <p:nvPr/>
        </p:nvPicPr>
        <p:blipFill>
          <a:blip r:embed="rId2"/>
          <a:stretch>
            <a:fillRect/>
          </a:stretch>
        </p:blipFill>
        <p:spPr>
          <a:xfrm>
            <a:off x="10409883" y="376551"/>
            <a:ext cx="1788965" cy="1004895"/>
          </a:xfrm>
          <a:prstGeom prst="rect">
            <a:avLst/>
          </a:prstGeom>
        </p:spPr>
      </p:pic>
      <p:pic>
        <p:nvPicPr>
          <p:cNvPr id="97" name="Imagen 9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200" r="2814" b="16004"/>
          <a:stretch/>
        </p:blipFill>
        <p:spPr>
          <a:xfrm>
            <a:off x="2504" y="-12700"/>
            <a:ext cx="10255401" cy="5536807"/>
          </a:xfrm>
          <a:prstGeom prst="rect">
            <a:avLst/>
          </a:prstGeom>
        </p:spPr>
      </p:pic>
      <p:pic>
        <p:nvPicPr>
          <p:cNvPr id="42" name="Imagen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210" y="2643628"/>
            <a:ext cx="403629" cy="420706"/>
          </a:xfrm>
          <a:prstGeom prst="rect">
            <a:avLst/>
          </a:prstGeom>
        </p:spPr>
      </p:pic>
      <p:pic>
        <p:nvPicPr>
          <p:cNvPr id="1032" name="Picture 8" descr="Resultado de imagen para conjuntos residenciales terranova qui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0920" y="5757966"/>
            <a:ext cx="1492514" cy="1103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ciudad jardin qui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5960" y="5725478"/>
            <a:ext cx="1815518" cy="1134698"/>
          </a:xfrm>
          <a:prstGeom prst="rect">
            <a:avLst/>
          </a:prstGeom>
          <a:noFill/>
          <a:extLst>
            <a:ext uri="{909E8E84-426E-40DD-AFC4-6F175D3DCCD1}">
              <a14:hiddenFill xmlns:a14="http://schemas.microsoft.com/office/drawing/2010/main">
                <a:solidFill>
                  <a:srgbClr val="FFFFFF"/>
                </a:solidFill>
              </a14:hiddenFill>
            </a:ext>
          </a:extLst>
        </p:spPr>
      </p:pic>
      <p:pic>
        <p:nvPicPr>
          <p:cNvPr id="135" name="Imagen 13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6423" r="4826"/>
          <a:stretch/>
        </p:blipFill>
        <p:spPr>
          <a:xfrm>
            <a:off x="3832412" y="5523564"/>
            <a:ext cx="1495072" cy="1335870"/>
          </a:xfrm>
          <a:prstGeom prst="rect">
            <a:avLst/>
          </a:prstGeom>
        </p:spPr>
      </p:pic>
      <p:sp>
        <p:nvSpPr>
          <p:cNvPr id="111" name="Rectángulo 110"/>
          <p:cNvSpPr/>
          <p:nvPr/>
        </p:nvSpPr>
        <p:spPr>
          <a:xfrm>
            <a:off x="10654648" y="4319876"/>
            <a:ext cx="1537352" cy="250667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CuadroTexto 55"/>
          <p:cNvSpPr txBox="1"/>
          <p:nvPr/>
        </p:nvSpPr>
        <p:spPr>
          <a:xfrm>
            <a:off x="10619004" y="4358074"/>
            <a:ext cx="1181848" cy="257956"/>
          </a:xfrm>
          <a:prstGeom prst="rect">
            <a:avLst/>
          </a:prstGeom>
          <a:noFill/>
        </p:spPr>
        <p:txBody>
          <a:bodyPr wrap="square" rtlCol="0">
            <a:spAutoFit/>
          </a:bodyPr>
          <a:lstStyle/>
          <a:p>
            <a:pPr>
              <a:lnSpc>
                <a:spcPct val="150000"/>
              </a:lnSpc>
            </a:pPr>
            <a:r>
              <a:rPr lang="es-ES" sz="800" dirty="0"/>
              <a:t>Accesibilidad</a:t>
            </a:r>
          </a:p>
        </p:txBody>
      </p:sp>
      <p:sp>
        <p:nvSpPr>
          <p:cNvPr id="10" name="CuadroTexto 9"/>
          <p:cNvSpPr txBox="1"/>
          <p:nvPr/>
        </p:nvSpPr>
        <p:spPr>
          <a:xfrm rot="15475986">
            <a:off x="218600" y="3010447"/>
            <a:ext cx="1615488" cy="208408"/>
          </a:xfrm>
          <a:prstGeom prst="rect">
            <a:avLst/>
          </a:prstGeom>
          <a:noFill/>
        </p:spPr>
        <p:txBody>
          <a:bodyPr wrap="square" rtlCol="0">
            <a:spAutoFit/>
          </a:bodyPr>
          <a:lstStyle/>
          <a:p>
            <a:r>
              <a:rPr lang="es-ES" sz="700" b="1" dirty="0"/>
              <a:t>AV. PEDRO VICENTE MALDONADO</a:t>
            </a:r>
          </a:p>
        </p:txBody>
      </p:sp>
      <p:sp>
        <p:nvSpPr>
          <p:cNvPr id="12" name="CuadroTexto 11"/>
          <p:cNvSpPr txBox="1"/>
          <p:nvPr/>
        </p:nvSpPr>
        <p:spPr>
          <a:xfrm rot="16200000">
            <a:off x="3791559" y="527100"/>
            <a:ext cx="746766" cy="200055"/>
          </a:xfrm>
          <a:prstGeom prst="rect">
            <a:avLst/>
          </a:prstGeom>
          <a:noFill/>
        </p:spPr>
        <p:txBody>
          <a:bodyPr wrap="square" rtlCol="0">
            <a:spAutoFit/>
          </a:bodyPr>
          <a:lstStyle/>
          <a:p>
            <a:r>
              <a:rPr lang="es-ES" sz="600" b="1" dirty="0"/>
              <a:t>LINEA </a:t>
            </a:r>
            <a:r>
              <a:rPr lang="es-ES" sz="700" b="1" dirty="0"/>
              <a:t>FERREA</a:t>
            </a:r>
            <a:endParaRPr lang="es-ES" sz="600" b="1" dirty="0"/>
          </a:p>
        </p:txBody>
      </p:sp>
      <p:sp>
        <p:nvSpPr>
          <p:cNvPr id="13" name="CuadroTexto 12"/>
          <p:cNvSpPr txBox="1"/>
          <p:nvPr/>
        </p:nvSpPr>
        <p:spPr>
          <a:xfrm rot="17812195">
            <a:off x="4077982" y="5138732"/>
            <a:ext cx="767041" cy="192376"/>
          </a:xfrm>
          <a:prstGeom prst="rect">
            <a:avLst/>
          </a:prstGeom>
          <a:noFill/>
        </p:spPr>
        <p:txBody>
          <a:bodyPr wrap="square" rtlCol="0">
            <a:spAutoFit/>
          </a:bodyPr>
          <a:lstStyle/>
          <a:p>
            <a:r>
              <a:rPr lang="es-ES" sz="600" dirty="0"/>
              <a:t>AV. TURUBAMBA</a:t>
            </a:r>
          </a:p>
        </p:txBody>
      </p:sp>
      <p:sp>
        <p:nvSpPr>
          <p:cNvPr id="81" name="CuadroTexto 80"/>
          <p:cNvSpPr txBox="1"/>
          <p:nvPr/>
        </p:nvSpPr>
        <p:spPr>
          <a:xfrm rot="16779860">
            <a:off x="5329818" y="2252781"/>
            <a:ext cx="1083910" cy="184666"/>
          </a:xfrm>
          <a:prstGeom prst="rect">
            <a:avLst/>
          </a:prstGeom>
          <a:noFill/>
        </p:spPr>
        <p:txBody>
          <a:bodyPr wrap="square" rtlCol="0">
            <a:spAutoFit/>
          </a:bodyPr>
          <a:lstStyle/>
          <a:p>
            <a:r>
              <a:rPr lang="es-ES" sz="600" b="1" dirty="0"/>
              <a:t>LINEA DE ALTA TENSION 1</a:t>
            </a:r>
          </a:p>
        </p:txBody>
      </p:sp>
      <p:sp>
        <p:nvSpPr>
          <p:cNvPr id="112" name="CuadroTexto 111"/>
          <p:cNvSpPr txBox="1"/>
          <p:nvPr/>
        </p:nvSpPr>
        <p:spPr>
          <a:xfrm rot="16200000">
            <a:off x="9897175" y="4870546"/>
            <a:ext cx="1146204" cy="246221"/>
          </a:xfrm>
          <a:prstGeom prst="rect">
            <a:avLst/>
          </a:prstGeom>
          <a:noFill/>
        </p:spPr>
        <p:txBody>
          <a:bodyPr wrap="square" rtlCol="0">
            <a:spAutoFit/>
          </a:bodyPr>
          <a:lstStyle/>
          <a:p>
            <a:r>
              <a:rPr lang="es-ES" sz="1000" b="1" dirty="0"/>
              <a:t>SIMBOLOGIA</a:t>
            </a:r>
          </a:p>
        </p:txBody>
      </p:sp>
      <p:pic>
        <p:nvPicPr>
          <p:cNvPr id="6" name="Imagen 5"/>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143893" y="116745"/>
            <a:ext cx="600525" cy="600522"/>
          </a:xfrm>
          <a:prstGeom prst="rect">
            <a:avLst/>
          </a:prstGeom>
        </p:spPr>
      </p:pic>
      <p:sp>
        <p:nvSpPr>
          <p:cNvPr id="117" name="CuadroTexto 116"/>
          <p:cNvSpPr txBox="1"/>
          <p:nvPr/>
        </p:nvSpPr>
        <p:spPr>
          <a:xfrm>
            <a:off x="10621678" y="4639519"/>
            <a:ext cx="1691422" cy="257956"/>
          </a:xfrm>
          <a:prstGeom prst="rect">
            <a:avLst/>
          </a:prstGeom>
          <a:noFill/>
        </p:spPr>
        <p:txBody>
          <a:bodyPr wrap="square" rtlCol="0">
            <a:spAutoFit/>
          </a:bodyPr>
          <a:lstStyle/>
          <a:p>
            <a:pPr>
              <a:lnSpc>
                <a:spcPct val="150000"/>
              </a:lnSpc>
            </a:pPr>
            <a:r>
              <a:rPr lang="es-ES" sz="800" dirty="0"/>
              <a:t>Elementos Naturales</a:t>
            </a:r>
          </a:p>
        </p:txBody>
      </p:sp>
      <p:sp>
        <p:nvSpPr>
          <p:cNvPr id="118" name="CuadroTexto 117"/>
          <p:cNvSpPr txBox="1"/>
          <p:nvPr/>
        </p:nvSpPr>
        <p:spPr>
          <a:xfrm>
            <a:off x="10619004" y="4908249"/>
            <a:ext cx="1181848" cy="257956"/>
          </a:xfrm>
          <a:prstGeom prst="rect">
            <a:avLst/>
          </a:prstGeom>
          <a:noFill/>
        </p:spPr>
        <p:txBody>
          <a:bodyPr wrap="square" rtlCol="0">
            <a:spAutoFit/>
          </a:bodyPr>
          <a:lstStyle/>
          <a:p>
            <a:pPr>
              <a:lnSpc>
                <a:spcPct val="150000"/>
              </a:lnSpc>
            </a:pPr>
            <a:r>
              <a:rPr lang="es-ES" sz="800" dirty="0"/>
              <a:t>Entorno edificado</a:t>
            </a:r>
          </a:p>
        </p:txBody>
      </p:sp>
      <p:sp>
        <p:nvSpPr>
          <p:cNvPr id="121" name="CuadroTexto 120"/>
          <p:cNvSpPr txBox="1"/>
          <p:nvPr/>
        </p:nvSpPr>
        <p:spPr>
          <a:xfrm>
            <a:off x="10627680" y="5169051"/>
            <a:ext cx="1181848" cy="257956"/>
          </a:xfrm>
          <a:prstGeom prst="rect">
            <a:avLst/>
          </a:prstGeom>
          <a:noFill/>
        </p:spPr>
        <p:txBody>
          <a:bodyPr wrap="square" rtlCol="0">
            <a:spAutoFit/>
          </a:bodyPr>
          <a:lstStyle/>
          <a:p>
            <a:pPr>
              <a:lnSpc>
                <a:spcPct val="150000"/>
              </a:lnSpc>
            </a:pPr>
            <a:r>
              <a:rPr lang="es-ES" sz="800" dirty="0"/>
              <a:t>Equipamiento </a:t>
            </a:r>
          </a:p>
        </p:txBody>
      </p:sp>
      <p:sp>
        <p:nvSpPr>
          <p:cNvPr id="124" name="Forma libre 123"/>
          <p:cNvSpPr/>
          <p:nvPr/>
        </p:nvSpPr>
        <p:spPr>
          <a:xfrm>
            <a:off x="4018797" y="-125336"/>
            <a:ext cx="264519" cy="5642154"/>
          </a:xfrm>
          <a:custGeom>
            <a:avLst/>
            <a:gdLst>
              <a:gd name="connsiteX0" fmla="*/ 581891 w 606829"/>
              <a:gd name="connsiteY0" fmla="*/ 0 h 6076604"/>
              <a:gd name="connsiteX1" fmla="*/ 606829 w 606829"/>
              <a:gd name="connsiteY1" fmla="*/ 4838007 h 6076604"/>
              <a:gd name="connsiteX2" fmla="*/ 423949 w 606829"/>
              <a:gd name="connsiteY2" fmla="*/ 5286895 h 6076604"/>
              <a:gd name="connsiteX3" fmla="*/ 0 w 606829"/>
              <a:gd name="connsiteY3" fmla="*/ 6076604 h 6076604"/>
              <a:gd name="connsiteX0" fmla="*/ 274225 w 299163"/>
              <a:gd name="connsiteY0" fmla="*/ 0 h 5488420"/>
              <a:gd name="connsiteX1" fmla="*/ 299163 w 299163"/>
              <a:gd name="connsiteY1" fmla="*/ 4838007 h 5488420"/>
              <a:gd name="connsiteX2" fmla="*/ 116283 w 299163"/>
              <a:gd name="connsiteY2" fmla="*/ 5286895 h 5488420"/>
              <a:gd name="connsiteX3" fmla="*/ 0 w 299163"/>
              <a:gd name="connsiteY3" fmla="*/ 5488420 h 5488420"/>
              <a:gd name="connsiteX0" fmla="*/ 228980 w 253918"/>
              <a:gd name="connsiteY0" fmla="*/ 0 h 5416027"/>
              <a:gd name="connsiteX1" fmla="*/ 253918 w 253918"/>
              <a:gd name="connsiteY1" fmla="*/ 4838007 h 5416027"/>
              <a:gd name="connsiteX2" fmla="*/ 71038 w 253918"/>
              <a:gd name="connsiteY2" fmla="*/ 5286895 h 5416027"/>
              <a:gd name="connsiteX3" fmla="*/ 0 w 253918"/>
              <a:gd name="connsiteY3" fmla="*/ 5416027 h 5416027"/>
            </a:gdLst>
            <a:ahLst/>
            <a:cxnLst>
              <a:cxn ang="0">
                <a:pos x="connsiteX0" y="connsiteY0"/>
              </a:cxn>
              <a:cxn ang="0">
                <a:pos x="connsiteX1" y="connsiteY1"/>
              </a:cxn>
              <a:cxn ang="0">
                <a:pos x="connsiteX2" y="connsiteY2"/>
              </a:cxn>
              <a:cxn ang="0">
                <a:pos x="connsiteX3" y="connsiteY3"/>
              </a:cxn>
            </a:cxnLst>
            <a:rect l="l" t="t" r="r" b="b"/>
            <a:pathLst>
              <a:path w="253918" h="5416027">
                <a:moveTo>
                  <a:pt x="228980" y="0"/>
                </a:moveTo>
                <a:lnTo>
                  <a:pt x="253918" y="4838007"/>
                </a:lnTo>
                <a:lnTo>
                  <a:pt x="71038" y="5286895"/>
                </a:lnTo>
                <a:lnTo>
                  <a:pt x="0" y="5416027"/>
                </a:lnTo>
              </a:path>
            </a:pathLst>
          </a:custGeom>
          <a:noFill/>
          <a:ln w="190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CuadroTexto 126"/>
          <p:cNvSpPr txBox="1"/>
          <p:nvPr/>
        </p:nvSpPr>
        <p:spPr>
          <a:xfrm>
            <a:off x="10619004" y="6608310"/>
            <a:ext cx="1284436" cy="276999"/>
          </a:xfrm>
          <a:prstGeom prst="rect">
            <a:avLst/>
          </a:prstGeom>
          <a:noFill/>
        </p:spPr>
        <p:txBody>
          <a:bodyPr wrap="square" rtlCol="0">
            <a:spAutoFit/>
          </a:bodyPr>
          <a:lstStyle/>
          <a:p>
            <a:pPr>
              <a:lnSpc>
                <a:spcPct val="150000"/>
              </a:lnSpc>
            </a:pPr>
            <a:r>
              <a:rPr lang="es-ES" sz="800" dirty="0"/>
              <a:t>Línea alta tensión</a:t>
            </a:r>
          </a:p>
        </p:txBody>
      </p:sp>
      <p:cxnSp>
        <p:nvCxnSpPr>
          <p:cNvPr id="16" name="Conector recto 15"/>
          <p:cNvCxnSpPr/>
          <p:nvPr/>
        </p:nvCxnSpPr>
        <p:spPr>
          <a:xfrm flipV="1">
            <a:off x="5492801" y="-125333"/>
            <a:ext cx="850849" cy="564215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Conector recto 97"/>
          <p:cNvCxnSpPr/>
          <p:nvPr/>
        </p:nvCxnSpPr>
        <p:spPr>
          <a:xfrm flipV="1">
            <a:off x="6443386" y="-259184"/>
            <a:ext cx="1347955" cy="576779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0" name="CuadroTexto 99"/>
          <p:cNvSpPr txBox="1"/>
          <p:nvPr/>
        </p:nvSpPr>
        <p:spPr>
          <a:xfrm rot="16935197">
            <a:off x="6745449" y="1514753"/>
            <a:ext cx="1083910" cy="184666"/>
          </a:xfrm>
          <a:prstGeom prst="rect">
            <a:avLst/>
          </a:prstGeom>
          <a:noFill/>
        </p:spPr>
        <p:txBody>
          <a:bodyPr wrap="square" rtlCol="0">
            <a:spAutoFit/>
          </a:bodyPr>
          <a:lstStyle/>
          <a:p>
            <a:r>
              <a:rPr lang="es-ES" sz="600" b="1" dirty="0"/>
              <a:t>LINEA DE ALTA TENSION 2</a:t>
            </a:r>
          </a:p>
        </p:txBody>
      </p:sp>
      <p:sp>
        <p:nvSpPr>
          <p:cNvPr id="101" name="CuadroTexto 100"/>
          <p:cNvSpPr txBox="1"/>
          <p:nvPr/>
        </p:nvSpPr>
        <p:spPr>
          <a:xfrm>
            <a:off x="10148853" y="2304"/>
            <a:ext cx="2122150" cy="369332"/>
          </a:xfrm>
          <a:prstGeom prst="rect">
            <a:avLst/>
          </a:prstGeom>
          <a:noFill/>
        </p:spPr>
        <p:txBody>
          <a:bodyPr wrap="square" rtlCol="0">
            <a:spAutoFit/>
          </a:bodyPr>
          <a:lstStyle/>
          <a:p>
            <a:pPr algn="ctr"/>
            <a:r>
              <a:rPr lang="es-ES" sz="900" b="1" dirty="0"/>
              <a:t>B) ELEMENTOS RELEVANTES DEL CONTEXTO</a:t>
            </a:r>
          </a:p>
        </p:txBody>
      </p:sp>
      <p:pic>
        <p:nvPicPr>
          <p:cNvPr id="104" name="Imagen 103"/>
          <p:cNvPicPr>
            <a:picLocks noChangeAspect="1"/>
          </p:cNvPicPr>
          <p:nvPr/>
        </p:nvPicPr>
        <p:blipFill rotWithShape="1">
          <a:blip r:embed="rId11" cstate="print">
            <a:extLst>
              <a:ext uri="{28A0092B-C50C-407E-A947-70E740481C1C}">
                <a14:useLocalDpi xmlns:a14="http://schemas.microsoft.com/office/drawing/2010/main" val="0"/>
              </a:ext>
            </a:extLst>
          </a:blip>
          <a:srcRect l="-629" r="1091"/>
          <a:stretch/>
        </p:blipFill>
        <p:spPr>
          <a:xfrm>
            <a:off x="-14979" y="5641334"/>
            <a:ext cx="1803008" cy="1219677"/>
          </a:xfrm>
          <a:prstGeom prst="rect">
            <a:avLst/>
          </a:prstGeom>
        </p:spPr>
      </p:pic>
      <p:sp>
        <p:nvSpPr>
          <p:cNvPr id="107" name="CuadroTexto 106"/>
          <p:cNvSpPr txBox="1"/>
          <p:nvPr/>
        </p:nvSpPr>
        <p:spPr>
          <a:xfrm>
            <a:off x="348872" y="5470644"/>
            <a:ext cx="1490628" cy="442622"/>
          </a:xfrm>
          <a:prstGeom prst="rect">
            <a:avLst/>
          </a:prstGeom>
          <a:noFill/>
        </p:spPr>
        <p:txBody>
          <a:bodyPr wrap="square" rtlCol="0">
            <a:spAutoFit/>
          </a:bodyPr>
          <a:lstStyle/>
          <a:p>
            <a:pPr algn="r">
              <a:lnSpc>
                <a:spcPct val="150000"/>
              </a:lnSpc>
            </a:pPr>
            <a:r>
              <a:rPr lang="es-ES" sz="800" dirty="0"/>
              <a:t>Ingreso Ciudad Jardín. </a:t>
            </a:r>
            <a:r>
              <a:rPr lang="es-EC" sz="800" dirty="0"/>
              <a:t>Distancia: 1 570 m</a:t>
            </a:r>
            <a:endParaRPr lang="es-ES" sz="800" dirty="0"/>
          </a:p>
        </p:txBody>
      </p:sp>
      <p:pic>
        <p:nvPicPr>
          <p:cNvPr id="1028" name="Picture 4" descr="Imagen relacionad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32986" y="5700422"/>
            <a:ext cx="1737000" cy="1156302"/>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n 122"/>
          <p:cNvPicPr>
            <a:picLocks noChangeAspect="1"/>
          </p:cNvPicPr>
          <p:nvPr/>
        </p:nvPicPr>
        <p:blipFill>
          <a:blip r:embed="rId1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36819" y="5532751"/>
            <a:ext cx="325298" cy="339061"/>
          </a:xfrm>
          <a:prstGeom prst="rect">
            <a:avLst/>
          </a:prstGeom>
        </p:spPr>
      </p:pic>
      <p:sp>
        <p:nvSpPr>
          <p:cNvPr id="133" name="CuadroTexto 132"/>
          <p:cNvSpPr txBox="1"/>
          <p:nvPr/>
        </p:nvSpPr>
        <p:spPr>
          <a:xfrm>
            <a:off x="2168060" y="5461041"/>
            <a:ext cx="1575927" cy="442622"/>
          </a:xfrm>
          <a:prstGeom prst="rect">
            <a:avLst/>
          </a:prstGeom>
          <a:noFill/>
        </p:spPr>
        <p:txBody>
          <a:bodyPr wrap="square" rtlCol="0">
            <a:spAutoFit/>
          </a:bodyPr>
          <a:lstStyle/>
          <a:p>
            <a:pPr algn="r">
              <a:lnSpc>
                <a:spcPct val="150000"/>
              </a:lnSpc>
            </a:pPr>
            <a:r>
              <a:rPr lang="es-ES" sz="800" dirty="0"/>
              <a:t>Parque Metropolitano del sur</a:t>
            </a:r>
            <a:r>
              <a:rPr lang="es-EC" sz="800" dirty="0"/>
              <a:t> Distancia: 2050 m</a:t>
            </a:r>
            <a:endParaRPr lang="es-ES" sz="800" dirty="0"/>
          </a:p>
        </p:txBody>
      </p:sp>
      <p:pic>
        <p:nvPicPr>
          <p:cNvPr id="134" name="Imagen 133"/>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12385" y="2539258"/>
            <a:ext cx="325298" cy="339061"/>
          </a:xfrm>
          <a:prstGeom prst="rect">
            <a:avLst/>
          </a:prstGeom>
        </p:spPr>
      </p:pic>
      <p:sp>
        <p:nvSpPr>
          <p:cNvPr id="136" name="CuadroTexto 135"/>
          <p:cNvSpPr txBox="1"/>
          <p:nvPr/>
        </p:nvSpPr>
        <p:spPr>
          <a:xfrm>
            <a:off x="4251620" y="5503635"/>
            <a:ext cx="1158309" cy="442622"/>
          </a:xfrm>
          <a:prstGeom prst="rect">
            <a:avLst/>
          </a:prstGeom>
          <a:noFill/>
        </p:spPr>
        <p:txBody>
          <a:bodyPr wrap="square" rtlCol="0">
            <a:spAutoFit/>
          </a:bodyPr>
          <a:lstStyle/>
          <a:p>
            <a:pPr algn="r">
              <a:lnSpc>
                <a:spcPct val="150000"/>
              </a:lnSpc>
            </a:pPr>
            <a:r>
              <a:rPr lang="es-ES" sz="800" dirty="0"/>
              <a:t>Terminal sur </a:t>
            </a:r>
            <a:r>
              <a:rPr lang="es-ES" sz="800" dirty="0" err="1"/>
              <a:t>Ecovía</a:t>
            </a:r>
            <a:endParaRPr lang="es-ES" sz="800" dirty="0"/>
          </a:p>
          <a:p>
            <a:pPr algn="r">
              <a:lnSpc>
                <a:spcPct val="150000"/>
              </a:lnSpc>
            </a:pPr>
            <a:r>
              <a:rPr lang="es-EC" sz="800" dirty="0"/>
              <a:t>Distancia: 1580 m</a:t>
            </a:r>
            <a:endParaRPr lang="es-ES" sz="800" dirty="0"/>
          </a:p>
        </p:txBody>
      </p:sp>
      <p:pic>
        <p:nvPicPr>
          <p:cNvPr id="140" name="Imagen 139"/>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43351" y="5560341"/>
            <a:ext cx="325298" cy="339061"/>
          </a:xfrm>
          <a:prstGeom prst="rect">
            <a:avLst/>
          </a:prstGeom>
        </p:spPr>
      </p:pic>
      <p:sp>
        <p:nvSpPr>
          <p:cNvPr id="142" name="CuadroTexto 141"/>
          <p:cNvSpPr txBox="1"/>
          <p:nvPr/>
        </p:nvSpPr>
        <p:spPr>
          <a:xfrm>
            <a:off x="7421879" y="5492017"/>
            <a:ext cx="1260736" cy="442622"/>
          </a:xfrm>
          <a:prstGeom prst="rect">
            <a:avLst/>
          </a:prstGeom>
          <a:noFill/>
        </p:spPr>
        <p:txBody>
          <a:bodyPr wrap="square" rtlCol="0">
            <a:spAutoFit/>
          </a:bodyPr>
          <a:lstStyle/>
          <a:p>
            <a:pPr algn="r">
              <a:lnSpc>
                <a:spcPct val="150000"/>
              </a:lnSpc>
            </a:pPr>
            <a:r>
              <a:rPr lang="es-ES" sz="800" dirty="0"/>
              <a:t>Conjuntos residenciales</a:t>
            </a:r>
          </a:p>
          <a:p>
            <a:pPr algn="r">
              <a:lnSpc>
                <a:spcPct val="150000"/>
              </a:lnSpc>
            </a:pPr>
            <a:r>
              <a:rPr lang="es-EC" sz="800" dirty="0"/>
              <a:t>Distancia: 50 m</a:t>
            </a:r>
            <a:endParaRPr lang="es-ES" sz="800" dirty="0"/>
          </a:p>
        </p:txBody>
      </p:sp>
      <p:pic>
        <p:nvPicPr>
          <p:cNvPr id="144" name="Imagen 143"/>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2276" y="5560930"/>
            <a:ext cx="325298" cy="339061"/>
          </a:xfrm>
          <a:prstGeom prst="rect">
            <a:avLst/>
          </a:prstGeom>
        </p:spPr>
      </p:pic>
      <p:sp>
        <p:nvSpPr>
          <p:cNvPr id="145" name="CuadroTexto 144"/>
          <p:cNvSpPr txBox="1"/>
          <p:nvPr/>
        </p:nvSpPr>
        <p:spPr>
          <a:xfrm>
            <a:off x="9127575" y="5489783"/>
            <a:ext cx="1613660" cy="257956"/>
          </a:xfrm>
          <a:prstGeom prst="rect">
            <a:avLst/>
          </a:prstGeom>
          <a:noFill/>
        </p:spPr>
        <p:txBody>
          <a:bodyPr wrap="square" rtlCol="0">
            <a:spAutoFit/>
          </a:bodyPr>
          <a:lstStyle/>
          <a:p>
            <a:pPr>
              <a:lnSpc>
                <a:spcPct val="150000"/>
              </a:lnSpc>
            </a:pPr>
            <a:r>
              <a:rPr lang="es-ES" sz="800" dirty="0"/>
              <a:t>Ciudad Jardín. </a:t>
            </a:r>
            <a:r>
              <a:rPr lang="es-EC" sz="800" dirty="0"/>
              <a:t>Distancia: 630 m</a:t>
            </a:r>
            <a:endParaRPr lang="es-ES" sz="800" dirty="0"/>
          </a:p>
        </p:txBody>
      </p:sp>
      <p:pic>
        <p:nvPicPr>
          <p:cNvPr id="146" name="Imagen 1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23413" y="5547094"/>
            <a:ext cx="306424" cy="319388"/>
          </a:xfrm>
          <a:prstGeom prst="rect">
            <a:avLst/>
          </a:prstGeom>
        </p:spPr>
      </p:pic>
      <p:pic>
        <p:nvPicPr>
          <p:cNvPr id="147" name="Imagen 1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4535" y="2498436"/>
            <a:ext cx="403629" cy="420706"/>
          </a:xfrm>
          <a:prstGeom prst="rect">
            <a:avLst/>
          </a:prstGeom>
        </p:spPr>
      </p:pic>
      <p:pic>
        <p:nvPicPr>
          <p:cNvPr id="148" name="Imagen 147"/>
          <p:cNvPicPr>
            <a:picLocks noChangeAspect="1"/>
          </p:cNvPicPr>
          <p:nvPr/>
        </p:nvPicPr>
        <p:blipFill rotWithShape="1">
          <a:blip r:embed="rId15" cstate="print">
            <a:extLst>
              <a:ext uri="{28A0092B-C50C-407E-A947-70E740481C1C}">
                <a14:useLocalDpi xmlns:a14="http://schemas.microsoft.com/office/drawing/2010/main" val="0"/>
              </a:ext>
            </a:extLst>
          </a:blip>
          <a:srcRect l="20907" t="-1" r="19738" b="970"/>
          <a:stretch/>
        </p:blipFill>
        <p:spPr>
          <a:xfrm>
            <a:off x="5512325" y="5769314"/>
            <a:ext cx="1413529" cy="1091833"/>
          </a:xfrm>
          <a:prstGeom prst="rect">
            <a:avLst/>
          </a:prstGeom>
        </p:spPr>
      </p:pic>
      <p:sp>
        <p:nvSpPr>
          <p:cNvPr id="149" name="CuadroTexto 148"/>
          <p:cNvSpPr txBox="1"/>
          <p:nvPr/>
        </p:nvSpPr>
        <p:spPr>
          <a:xfrm>
            <a:off x="5509354" y="5503635"/>
            <a:ext cx="1559634" cy="257956"/>
          </a:xfrm>
          <a:prstGeom prst="rect">
            <a:avLst/>
          </a:prstGeom>
          <a:noFill/>
        </p:spPr>
        <p:txBody>
          <a:bodyPr wrap="square" rtlCol="0">
            <a:spAutoFit/>
          </a:bodyPr>
          <a:lstStyle/>
          <a:p>
            <a:pPr algn="r">
              <a:lnSpc>
                <a:spcPct val="150000"/>
              </a:lnSpc>
            </a:pPr>
            <a:r>
              <a:rPr lang="es-ES" sz="800" dirty="0"/>
              <a:t>UPC </a:t>
            </a:r>
            <a:r>
              <a:rPr lang="es-EC" sz="800" dirty="0"/>
              <a:t>Distancia: 740 m</a:t>
            </a:r>
            <a:endParaRPr lang="es-ES" sz="800" dirty="0"/>
          </a:p>
        </p:txBody>
      </p:sp>
      <p:pic>
        <p:nvPicPr>
          <p:cNvPr id="150" name="Imagen 1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21342" y="5550152"/>
            <a:ext cx="306424" cy="319388"/>
          </a:xfrm>
          <a:prstGeom prst="rect">
            <a:avLst/>
          </a:prstGeom>
        </p:spPr>
      </p:pic>
      <p:sp>
        <p:nvSpPr>
          <p:cNvPr id="152" name="CuadroTexto 151"/>
          <p:cNvSpPr txBox="1"/>
          <p:nvPr/>
        </p:nvSpPr>
        <p:spPr>
          <a:xfrm>
            <a:off x="4570527" y="2508972"/>
            <a:ext cx="919895" cy="276999"/>
          </a:xfrm>
          <a:prstGeom prst="rect">
            <a:avLst/>
          </a:prstGeom>
          <a:solidFill>
            <a:srgbClr val="FEF6F0">
              <a:alpha val="63000"/>
            </a:srgbClr>
          </a:solidFill>
          <a:ln w="3175">
            <a:noFill/>
          </a:ln>
        </p:spPr>
        <p:txBody>
          <a:bodyPr wrap="square" rtlCol="0">
            <a:spAutoFit/>
          </a:bodyPr>
          <a:lstStyle/>
          <a:p>
            <a:pPr algn="ctr"/>
            <a:r>
              <a:rPr lang="es-419" sz="600" dirty="0"/>
              <a:t>Conjuntos residenciales Terranova</a:t>
            </a:r>
            <a:endParaRPr lang="es-ES" sz="600" dirty="0"/>
          </a:p>
        </p:txBody>
      </p:sp>
      <p:pic>
        <p:nvPicPr>
          <p:cNvPr id="138" name="Imagen 137"/>
          <p:cNvPicPr>
            <a:picLocks noChangeAspect="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20969" y="2656236"/>
            <a:ext cx="419321" cy="437062"/>
          </a:xfrm>
          <a:prstGeom prst="rect">
            <a:avLst/>
          </a:prstGeom>
        </p:spPr>
      </p:pic>
      <p:sp>
        <p:nvSpPr>
          <p:cNvPr id="154" name="CuadroTexto 153"/>
          <p:cNvSpPr txBox="1"/>
          <p:nvPr/>
        </p:nvSpPr>
        <p:spPr>
          <a:xfrm>
            <a:off x="7209502" y="2891639"/>
            <a:ext cx="681576" cy="184666"/>
          </a:xfrm>
          <a:prstGeom prst="rect">
            <a:avLst/>
          </a:prstGeom>
          <a:solidFill>
            <a:srgbClr val="FEF6F0">
              <a:alpha val="63000"/>
            </a:srgbClr>
          </a:solidFill>
          <a:ln w="3175">
            <a:noFill/>
          </a:ln>
        </p:spPr>
        <p:txBody>
          <a:bodyPr wrap="square" rtlCol="0">
            <a:spAutoFit/>
          </a:bodyPr>
          <a:lstStyle/>
          <a:p>
            <a:pPr algn="ctr"/>
            <a:r>
              <a:rPr lang="es-419" sz="600" dirty="0"/>
              <a:t>Ciudad Jardín</a:t>
            </a:r>
            <a:endParaRPr lang="es-ES" sz="600" dirty="0"/>
          </a:p>
        </p:txBody>
      </p:sp>
      <p:pic>
        <p:nvPicPr>
          <p:cNvPr id="143" name="Imagen 142"/>
          <p:cNvPicPr>
            <a:picLocks noChangeAspect="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028026" y="3014010"/>
            <a:ext cx="419321" cy="437062"/>
          </a:xfrm>
          <a:prstGeom prst="rect">
            <a:avLst/>
          </a:prstGeom>
        </p:spPr>
      </p:pic>
      <p:sp>
        <p:nvSpPr>
          <p:cNvPr id="155" name="CuadroTexto 154"/>
          <p:cNvSpPr txBox="1"/>
          <p:nvPr/>
        </p:nvSpPr>
        <p:spPr>
          <a:xfrm>
            <a:off x="1281830" y="2503625"/>
            <a:ext cx="551528" cy="276999"/>
          </a:xfrm>
          <a:prstGeom prst="rect">
            <a:avLst/>
          </a:prstGeom>
          <a:solidFill>
            <a:srgbClr val="FF7C80">
              <a:alpha val="24000"/>
            </a:srgbClr>
          </a:solidFill>
          <a:ln w="3175">
            <a:noFill/>
          </a:ln>
        </p:spPr>
        <p:txBody>
          <a:bodyPr wrap="square" rtlCol="0">
            <a:spAutoFit/>
          </a:bodyPr>
          <a:lstStyle/>
          <a:p>
            <a:pPr algn="ctr"/>
            <a:r>
              <a:rPr lang="es-419" sz="600" dirty="0"/>
              <a:t>Terminal Sur </a:t>
            </a:r>
            <a:r>
              <a:rPr lang="es-419" sz="600" dirty="0" err="1"/>
              <a:t>Ecovía</a:t>
            </a:r>
            <a:r>
              <a:rPr lang="es-419" sz="600" dirty="0"/>
              <a:t> </a:t>
            </a:r>
            <a:endParaRPr lang="es-ES" sz="600" dirty="0"/>
          </a:p>
        </p:txBody>
      </p:sp>
      <p:sp>
        <p:nvSpPr>
          <p:cNvPr id="156" name="CuadroTexto 155"/>
          <p:cNvSpPr txBox="1"/>
          <p:nvPr/>
        </p:nvSpPr>
        <p:spPr>
          <a:xfrm>
            <a:off x="6511266" y="2416639"/>
            <a:ext cx="374531" cy="184666"/>
          </a:xfrm>
          <a:prstGeom prst="rect">
            <a:avLst/>
          </a:prstGeom>
          <a:solidFill>
            <a:srgbClr val="FF7C80">
              <a:alpha val="40000"/>
            </a:srgbClr>
          </a:solidFill>
          <a:ln w="3175">
            <a:noFill/>
          </a:ln>
        </p:spPr>
        <p:txBody>
          <a:bodyPr wrap="square" rtlCol="0">
            <a:spAutoFit/>
          </a:bodyPr>
          <a:lstStyle/>
          <a:p>
            <a:pPr algn="ctr"/>
            <a:r>
              <a:rPr lang="es-419" sz="600" dirty="0"/>
              <a:t>UPC</a:t>
            </a:r>
            <a:endParaRPr lang="es-ES" sz="600" dirty="0"/>
          </a:p>
        </p:txBody>
      </p:sp>
      <p:sp>
        <p:nvSpPr>
          <p:cNvPr id="157" name="CuadroTexto 156"/>
          <p:cNvSpPr txBox="1"/>
          <p:nvPr/>
        </p:nvSpPr>
        <p:spPr>
          <a:xfrm>
            <a:off x="8794950" y="1509448"/>
            <a:ext cx="1105796" cy="184666"/>
          </a:xfrm>
          <a:prstGeom prst="rect">
            <a:avLst/>
          </a:prstGeom>
          <a:solidFill>
            <a:srgbClr val="92D050">
              <a:alpha val="46000"/>
            </a:srgbClr>
          </a:solidFill>
          <a:ln w="3175">
            <a:noFill/>
          </a:ln>
        </p:spPr>
        <p:txBody>
          <a:bodyPr wrap="square" rtlCol="0">
            <a:spAutoFit/>
          </a:bodyPr>
          <a:lstStyle/>
          <a:p>
            <a:pPr algn="ctr"/>
            <a:r>
              <a:rPr lang="es-419" sz="600" dirty="0"/>
              <a:t>Parque Metropolitano del sur </a:t>
            </a:r>
            <a:endParaRPr lang="es-ES" sz="600" dirty="0"/>
          </a:p>
        </p:txBody>
      </p:sp>
      <p:pic>
        <p:nvPicPr>
          <p:cNvPr id="41" name="Imagen 40"/>
          <p:cNvPicPr>
            <a:picLocks noChangeAspect="1"/>
          </p:cNvPicPr>
          <p:nvPr/>
        </p:nvPicPr>
        <p:blipFill>
          <a:blip r:embed="rId1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44122" y="1527681"/>
            <a:ext cx="475138" cy="495240"/>
          </a:xfrm>
          <a:prstGeom prst="rect">
            <a:avLst/>
          </a:prstGeom>
        </p:spPr>
      </p:pic>
      <p:sp>
        <p:nvSpPr>
          <p:cNvPr id="68" name="CuadroTexto 67"/>
          <p:cNvSpPr txBox="1"/>
          <p:nvPr/>
        </p:nvSpPr>
        <p:spPr>
          <a:xfrm>
            <a:off x="10619004" y="5493175"/>
            <a:ext cx="1181848" cy="584775"/>
          </a:xfrm>
          <a:prstGeom prst="rect">
            <a:avLst/>
          </a:prstGeom>
          <a:noFill/>
        </p:spPr>
        <p:txBody>
          <a:bodyPr wrap="square" rtlCol="0">
            <a:spAutoFit/>
          </a:bodyPr>
          <a:lstStyle/>
          <a:p>
            <a:r>
              <a:rPr lang="es-EC" sz="800" dirty="0"/>
              <a:t>Servicios (Farmacias, Ferreterías, papelerías, etc. )</a:t>
            </a:r>
          </a:p>
          <a:p>
            <a:r>
              <a:rPr lang="es-ES" sz="800" dirty="0"/>
              <a:t> </a:t>
            </a:r>
          </a:p>
        </p:txBody>
      </p:sp>
      <p:cxnSp>
        <p:nvCxnSpPr>
          <p:cNvPr id="69" name="Conector recto 68"/>
          <p:cNvCxnSpPr/>
          <p:nvPr/>
        </p:nvCxnSpPr>
        <p:spPr>
          <a:xfrm>
            <a:off x="11623618" y="6608310"/>
            <a:ext cx="515338" cy="0"/>
          </a:xfrm>
          <a:prstGeom prst="line">
            <a:avLst/>
          </a:prstGeom>
          <a:ln w="9525">
            <a:solidFill>
              <a:schemeClr val="accent2">
                <a:lumMod val="75000"/>
              </a:schemeClr>
            </a:solidFill>
            <a:prstDash val="lgDashDot"/>
          </a:ln>
          <a:effectLst/>
        </p:spPr>
        <p:style>
          <a:lnRef idx="1">
            <a:schemeClr val="accent1"/>
          </a:lnRef>
          <a:fillRef idx="0">
            <a:schemeClr val="accent1"/>
          </a:fillRef>
          <a:effectRef idx="0">
            <a:schemeClr val="accent1"/>
          </a:effectRef>
          <a:fontRef idx="minor">
            <a:schemeClr val="tx1"/>
          </a:fontRef>
        </p:style>
      </p:cxnSp>
      <p:pic>
        <p:nvPicPr>
          <p:cNvPr id="70" name="Imagen 69"/>
          <p:cNvPicPr>
            <a:picLocks noChangeAspect="1"/>
          </p:cNvPicPr>
          <p:nvPr/>
        </p:nvPicPr>
        <p:blipFill>
          <a:blip r:embed="rId1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746946" y="4681973"/>
            <a:ext cx="269704" cy="281115"/>
          </a:xfrm>
          <a:prstGeom prst="rect">
            <a:avLst/>
          </a:prstGeom>
        </p:spPr>
      </p:pic>
      <p:pic>
        <p:nvPicPr>
          <p:cNvPr id="71" name="Imagen 70"/>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732537" y="4973415"/>
            <a:ext cx="297501" cy="310088"/>
          </a:xfrm>
          <a:prstGeom prst="rect">
            <a:avLst/>
          </a:prstGeom>
        </p:spPr>
      </p:pic>
      <p:pic>
        <p:nvPicPr>
          <p:cNvPr id="72" name="Imagen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46946" y="5282227"/>
            <a:ext cx="286692" cy="298821"/>
          </a:xfrm>
          <a:prstGeom prst="rect">
            <a:avLst/>
          </a:prstGeom>
        </p:spPr>
      </p:pic>
      <p:pic>
        <p:nvPicPr>
          <p:cNvPr id="74" name="Imagen 73"/>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707972" y="4346417"/>
            <a:ext cx="308678" cy="321738"/>
          </a:xfrm>
          <a:prstGeom prst="rect">
            <a:avLst/>
          </a:prstGeom>
        </p:spPr>
      </p:pic>
      <p:sp>
        <p:nvSpPr>
          <p:cNvPr id="75" name="Elipse 74"/>
          <p:cNvSpPr/>
          <p:nvPr/>
        </p:nvSpPr>
        <p:spPr>
          <a:xfrm flipH="1">
            <a:off x="4598554" y="1633949"/>
            <a:ext cx="888361" cy="853524"/>
          </a:xfrm>
          <a:prstGeom prst="ellipse">
            <a:avLst/>
          </a:prstGeom>
          <a:solidFill>
            <a:srgbClr val="B381D9">
              <a:alpha val="54902"/>
            </a:srgb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Elipse 75"/>
          <p:cNvSpPr/>
          <p:nvPr/>
        </p:nvSpPr>
        <p:spPr>
          <a:xfrm flipH="1">
            <a:off x="2218733" y="1784187"/>
            <a:ext cx="1789039" cy="1718882"/>
          </a:xfrm>
          <a:prstGeom prst="ellipse">
            <a:avLst/>
          </a:prstGeom>
          <a:solidFill>
            <a:srgbClr val="B381D9">
              <a:alpha val="54902"/>
            </a:srgb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Elipse 76"/>
          <p:cNvSpPr/>
          <p:nvPr/>
        </p:nvSpPr>
        <p:spPr>
          <a:xfrm flipH="1">
            <a:off x="11803824" y="5682352"/>
            <a:ext cx="161918" cy="155568"/>
          </a:xfrm>
          <a:prstGeom prst="ellipse">
            <a:avLst/>
          </a:prstGeom>
          <a:solidFill>
            <a:srgbClr val="B381D9">
              <a:alpha val="54902"/>
            </a:srgbClr>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Elipse 77"/>
          <p:cNvSpPr/>
          <p:nvPr/>
        </p:nvSpPr>
        <p:spPr>
          <a:xfrm>
            <a:off x="10349539" y="1302125"/>
            <a:ext cx="171118" cy="183918"/>
          </a:xfrm>
          <a:prstGeom prst="ellipse">
            <a:avLst/>
          </a:prstGeom>
          <a:solidFill>
            <a:srgbClr val="B381D9">
              <a:alpha val="5490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CuadroTexto 79">
            <a:extLst>
              <a:ext uri="{FF2B5EF4-FFF2-40B4-BE49-F238E27FC236}">
                <a16:creationId xmlns:a16="http://schemas.microsoft.com/office/drawing/2014/main" id="{FB67F2A6-9DA4-41FF-B40C-B768AB7A446C}"/>
              </a:ext>
            </a:extLst>
          </p:cNvPr>
          <p:cNvSpPr txBox="1"/>
          <p:nvPr/>
        </p:nvSpPr>
        <p:spPr>
          <a:xfrm>
            <a:off x="10676730" y="2783511"/>
            <a:ext cx="1581319" cy="338554"/>
          </a:xfrm>
          <a:prstGeom prst="rect">
            <a:avLst/>
          </a:prstGeom>
          <a:noFill/>
        </p:spPr>
        <p:txBody>
          <a:bodyPr wrap="square" rtlCol="0">
            <a:spAutoFit/>
          </a:bodyPr>
          <a:lstStyle/>
          <a:p>
            <a:r>
              <a:rPr lang="es-EC" sz="800" dirty="0"/>
              <a:t>Religión (Iglesias, conventos, etc.) Distancia: 640 m</a:t>
            </a:r>
          </a:p>
        </p:txBody>
      </p:sp>
      <p:sp>
        <p:nvSpPr>
          <p:cNvPr id="82" name="CuadroTexto 81">
            <a:extLst>
              <a:ext uri="{FF2B5EF4-FFF2-40B4-BE49-F238E27FC236}">
                <a16:creationId xmlns:a16="http://schemas.microsoft.com/office/drawing/2014/main" id="{FB67F2A6-9DA4-41FF-B40C-B768AB7A446C}"/>
              </a:ext>
            </a:extLst>
          </p:cNvPr>
          <p:cNvSpPr txBox="1"/>
          <p:nvPr/>
        </p:nvSpPr>
        <p:spPr>
          <a:xfrm>
            <a:off x="10499653" y="1344583"/>
            <a:ext cx="1918322" cy="338554"/>
          </a:xfrm>
          <a:prstGeom prst="rect">
            <a:avLst/>
          </a:prstGeom>
          <a:noFill/>
        </p:spPr>
        <p:txBody>
          <a:bodyPr wrap="square" rtlCol="0">
            <a:spAutoFit/>
          </a:bodyPr>
          <a:lstStyle/>
          <a:p>
            <a:r>
              <a:rPr lang="es-EC" sz="800" dirty="0"/>
              <a:t>Servicios (Farmacias, Ferreterías, papelerías, etc. ) Distancia: 350 m</a:t>
            </a:r>
          </a:p>
        </p:txBody>
      </p:sp>
      <p:pic>
        <p:nvPicPr>
          <p:cNvPr id="83" name="Imagen 82"/>
          <p:cNvPicPr>
            <a:picLocks noChangeAspect="1"/>
          </p:cNvPicPr>
          <p:nvPr/>
        </p:nvPicPr>
        <p:blipFill rotWithShape="1">
          <a:blip r:embed="rId20"/>
          <a:srcRect l="18570" t="8060" r="11667" b="13916"/>
          <a:stretch/>
        </p:blipFill>
        <p:spPr>
          <a:xfrm>
            <a:off x="10409882" y="1650298"/>
            <a:ext cx="1788965" cy="1125481"/>
          </a:xfrm>
          <a:prstGeom prst="rect">
            <a:avLst/>
          </a:prstGeom>
        </p:spPr>
      </p:pic>
      <p:sp>
        <p:nvSpPr>
          <p:cNvPr id="84" name="Elipse 83"/>
          <p:cNvSpPr/>
          <p:nvPr/>
        </p:nvSpPr>
        <p:spPr>
          <a:xfrm flipH="1">
            <a:off x="10321892" y="2752399"/>
            <a:ext cx="194748" cy="187111"/>
          </a:xfrm>
          <a:prstGeom prst="ellipse">
            <a:avLst/>
          </a:prstGeom>
          <a:solidFill>
            <a:schemeClr val="accent4">
              <a:lumMod val="60000"/>
              <a:lumOff val="40000"/>
              <a:alpha val="56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Elipse 84"/>
          <p:cNvSpPr/>
          <p:nvPr/>
        </p:nvSpPr>
        <p:spPr>
          <a:xfrm flipH="1">
            <a:off x="3857436" y="2096342"/>
            <a:ext cx="267976" cy="257467"/>
          </a:xfrm>
          <a:prstGeom prst="ellipse">
            <a:avLst/>
          </a:prstGeom>
          <a:solidFill>
            <a:schemeClr val="accent4">
              <a:lumMod val="60000"/>
              <a:lumOff val="40000"/>
              <a:alpha val="56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Elipse 85"/>
          <p:cNvSpPr/>
          <p:nvPr/>
        </p:nvSpPr>
        <p:spPr>
          <a:xfrm flipH="1">
            <a:off x="3034200" y="3058439"/>
            <a:ext cx="267976" cy="257467"/>
          </a:xfrm>
          <a:prstGeom prst="ellipse">
            <a:avLst/>
          </a:prstGeom>
          <a:solidFill>
            <a:schemeClr val="accent4">
              <a:lumMod val="60000"/>
              <a:lumOff val="40000"/>
              <a:alpha val="56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Elipse 87"/>
          <p:cNvSpPr/>
          <p:nvPr/>
        </p:nvSpPr>
        <p:spPr>
          <a:xfrm>
            <a:off x="3703559" y="3226872"/>
            <a:ext cx="187490" cy="180138"/>
          </a:xfrm>
          <a:prstGeom prst="ellipse">
            <a:avLst/>
          </a:prstGeom>
          <a:solidFill>
            <a:schemeClr val="accent2">
              <a:lumMod val="60000"/>
              <a:lumOff val="40000"/>
              <a:alpha val="56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Elipse 88"/>
          <p:cNvSpPr/>
          <p:nvPr/>
        </p:nvSpPr>
        <p:spPr>
          <a:xfrm>
            <a:off x="2167889" y="2006273"/>
            <a:ext cx="187490" cy="180138"/>
          </a:xfrm>
          <a:prstGeom prst="ellipse">
            <a:avLst/>
          </a:prstGeom>
          <a:solidFill>
            <a:schemeClr val="accent2">
              <a:lumMod val="60000"/>
              <a:lumOff val="40000"/>
              <a:alpha val="56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CuadroTexto 86">
            <a:extLst>
              <a:ext uri="{FF2B5EF4-FFF2-40B4-BE49-F238E27FC236}">
                <a16:creationId xmlns:a16="http://schemas.microsoft.com/office/drawing/2014/main" id="{FB67F2A6-9DA4-41FF-B40C-B768AB7A446C}"/>
              </a:ext>
            </a:extLst>
          </p:cNvPr>
          <p:cNvSpPr txBox="1"/>
          <p:nvPr/>
        </p:nvSpPr>
        <p:spPr>
          <a:xfrm>
            <a:off x="10622512" y="5904087"/>
            <a:ext cx="1364476" cy="338554"/>
          </a:xfrm>
          <a:prstGeom prst="rect">
            <a:avLst/>
          </a:prstGeom>
          <a:noFill/>
        </p:spPr>
        <p:txBody>
          <a:bodyPr wrap="square" rtlCol="0">
            <a:spAutoFit/>
          </a:bodyPr>
          <a:lstStyle/>
          <a:p>
            <a:r>
              <a:rPr lang="es-EC" sz="800" dirty="0"/>
              <a:t>Religión (Iglesias, conventos, etc.)</a:t>
            </a:r>
          </a:p>
        </p:txBody>
      </p:sp>
      <p:sp>
        <p:nvSpPr>
          <p:cNvPr id="90" name="Elipse 89"/>
          <p:cNvSpPr/>
          <p:nvPr/>
        </p:nvSpPr>
        <p:spPr>
          <a:xfrm flipH="1">
            <a:off x="11792240" y="5984422"/>
            <a:ext cx="173502" cy="166698"/>
          </a:xfrm>
          <a:prstGeom prst="ellipse">
            <a:avLst/>
          </a:prstGeom>
          <a:solidFill>
            <a:schemeClr val="accent4">
              <a:lumMod val="60000"/>
              <a:lumOff val="40000"/>
              <a:alpha val="56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1" name="Imagen 90"/>
          <p:cNvPicPr>
            <a:picLocks noChangeAspect="1"/>
          </p:cNvPicPr>
          <p:nvPr/>
        </p:nvPicPr>
        <p:blipFill rotWithShape="1">
          <a:blip r:embed="rId21"/>
          <a:srcRect l="19047" t="11023" r="5635" b="14480"/>
          <a:stretch/>
        </p:blipFill>
        <p:spPr>
          <a:xfrm>
            <a:off x="10405908" y="3050959"/>
            <a:ext cx="1786092" cy="993737"/>
          </a:xfrm>
          <a:prstGeom prst="rect">
            <a:avLst/>
          </a:prstGeom>
        </p:spPr>
      </p:pic>
      <p:sp>
        <p:nvSpPr>
          <p:cNvPr id="92" name="Elipse 91"/>
          <p:cNvSpPr/>
          <p:nvPr/>
        </p:nvSpPr>
        <p:spPr>
          <a:xfrm>
            <a:off x="10312163" y="3935770"/>
            <a:ext cx="187490" cy="180138"/>
          </a:xfrm>
          <a:prstGeom prst="ellipse">
            <a:avLst/>
          </a:prstGeom>
          <a:solidFill>
            <a:schemeClr val="accent2">
              <a:lumMod val="60000"/>
              <a:lumOff val="40000"/>
              <a:alpha val="56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CuadroTexto 92">
            <a:extLst>
              <a:ext uri="{FF2B5EF4-FFF2-40B4-BE49-F238E27FC236}">
                <a16:creationId xmlns:a16="http://schemas.microsoft.com/office/drawing/2014/main" id="{FB67F2A6-9DA4-41FF-B40C-B768AB7A446C}"/>
              </a:ext>
            </a:extLst>
          </p:cNvPr>
          <p:cNvSpPr txBox="1"/>
          <p:nvPr/>
        </p:nvSpPr>
        <p:spPr>
          <a:xfrm>
            <a:off x="10435099" y="4007202"/>
            <a:ext cx="2172538" cy="338554"/>
          </a:xfrm>
          <a:prstGeom prst="rect">
            <a:avLst/>
          </a:prstGeom>
          <a:noFill/>
        </p:spPr>
        <p:txBody>
          <a:bodyPr wrap="square" rtlCol="0">
            <a:spAutoFit/>
          </a:bodyPr>
          <a:lstStyle/>
          <a:p>
            <a:r>
              <a:rPr lang="es-EC" sz="800" dirty="0"/>
              <a:t>Educación (Escuelas, colegios, unidades educativas, etc.) Distancia: 570 m</a:t>
            </a:r>
          </a:p>
        </p:txBody>
      </p:sp>
      <p:cxnSp>
        <p:nvCxnSpPr>
          <p:cNvPr id="94" name="Conector recto 93"/>
          <p:cNvCxnSpPr/>
          <p:nvPr/>
        </p:nvCxnSpPr>
        <p:spPr>
          <a:xfrm>
            <a:off x="11623389" y="6764689"/>
            <a:ext cx="515338" cy="0"/>
          </a:xfrm>
          <a:prstGeom prst="line">
            <a:avLst/>
          </a:prstGeom>
          <a:ln w="9525">
            <a:solidFill>
              <a:srgbClr val="7030A0"/>
            </a:solidFill>
            <a:prstDash val="solid"/>
          </a:ln>
          <a:effectLst/>
        </p:spPr>
        <p:style>
          <a:lnRef idx="1">
            <a:schemeClr val="accent1"/>
          </a:lnRef>
          <a:fillRef idx="0">
            <a:schemeClr val="accent1"/>
          </a:fillRef>
          <a:effectRef idx="0">
            <a:schemeClr val="accent1"/>
          </a:effectRef>
          <a:fontRef idx="minor">
            <a:schemeClr val="tx1"/>
          </a:fontRef>
        </p:style>
      </p:cxnSp>
      <p:sp>
        <p:nvSpPr>
          <p:cNvPr id="95" name="Elipse 94"/>
          <p:cNvSpPr/>
          <p:nvPr/>
        </p:nvSpPr>
        <p:spPr>
          <a:xfrm>
            <a:off x="11811860" y="6298664"/>
            <a:ext cx="153882" cy="147848"/>
          </a:xfrm>
          <a:prstGeom prst="ellipse">
            <a:avLst/>
          </a:prstGeom>
          <a:solidFill>
            <a:schemeClr val="accent2">
              <a:lumMod val="60000"/>
              <a:lumOff val="40000"/>
              <a:alpha val="56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CuadroTexto 95">
            <a:extLst>
              <a:ext uri="{FF2B5EF4-FFF2-40B4-BE49-F238E27FC236}">
                <a16:creationId xmlns:a16="http://schemas.microsoft.com/office/drawing/2014/main" id="{FB67F2A6-9DA4-41FF-B40C-B768AB7A446C}"/>
              </a:ext>
            </a:extLst>
          </p:cNvPr>
          <p:cNvSpPr txBox="1"/>
          <p:nvPr/>
        </p:nvSpPr>
        <p:spPr>
          <a:xfrm>
            <a:off x="10632371" y="6230040"/>
            <a:ext cx="1194279" cy="338554"/>
          </a:xfrm>
          <a:prstGeom prst="rect">
            <a:avLst/>
          </a:prstGeom>
          <a:noFill/>
        </p:spPr>
        <p:txBody>
          <a:bodyPr wrap="square" rtlCol="0">
            <a:spAutoFit/>
          </a:bodyPr>
          <a:lstStyle/>
          <a:p>
            <a:r>
              <a:rPr lang="es-EC" sz="800" dirty="0"/>
              <a:t>Educación (Escuelas, colegios, etc.)</a:t>
            </a:r>
          </a:p>
        </p:txBody>
      </p:sp>
      <p:sp>
        <p:nvSpPr>
          <p:cNvPr id="99" name="CuadroTexto 98"/>
          <p:cNvSpPr txBox="1"/>
          <p:nvPr/>
        </p:nvSpPr>
        <p:spPr>
          <a:xfrm>
            <a:off x="10621697" y="6441679"/>
            <a:ext cx="1284436" cy="257956"/>
          </a:xfrm>
          <a:prstGeom prst="rect">
            <a:avLst/>
          </a:prstGeom>
          <a:noFill/>
        </p:spPr>
        <p:txBody>
          <a:bodyPr wrap="square" rtlCol="0">
            <a:spAutoFit/>
          </a:bodyPr>
          <a:lstStyle/>
          <a:p>
            <a:pPr>
              <a:lnSpc>
                <a:spcPct val="150000"/>
              </a:lnSpc>
            </a:pPr>
            <a:r>
              <a:rPr lang="es-ES" sz="800" dirty="0"/>
              <a:t>Línea Férrea </a:t>
            </a:r>
          </a:p>
        </p:txBody>
      </p:sp>
      <p:pic>
        <p:nvPicPr>
          <p:cNvPr id="102" name="Imagen 101"/>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50" y="5537448"/>
            <a:ext cx="308678" cy="321738"/>
          </a:xfrm>
          <a:prstGeom prst="rect">
            <a:avLst/>
          </a:prstGeom>
        </p:spPr>
      </p:pic>
      <p:sp>
        <p:nvSpPr>
          <p:cNvPr id="103" name="Elipse 102"/>
          <p:cNvSpPr/>
          <p:nvPr/>
        </p:nvSpPr>
        <p:spPr>
          <a:xfrm>
            <a:off x="1208384" y="2299132"/>
            <a:ext cx="187490" cy="180138"/>
          </a:xfrm>
          <a:prstGeom prst="ellipse">
            <a:avLst/>
          </a:prstGeom>
          <a:solidFill>
            <a:schemeClr val="accent2">
              <a:lumMod val="60000"/>
              <a:lumOff val="40000"/>
              <a:alpha val="56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CuadroTexto 104">
            <a:extLst>
              <a:ext uri="{FF2B5EF4-FFF2-40B4-BE49-F238E27FC236}">
                <a16:creationId xmlns:a16="http://schemas.microsoft.com/office/drawing/2014/main" id="{9F86BD6F-A5DF-4B1C-AEA3-A0B3394520F9}"/>
              </a:ext>
            </a:extLst>
          </p:cNvPr>
          <p:cNvSpPr txBox="1"/>
          <p:nvPr/>
        </p:nvSpPr>
        <p:spPr>
          <a:xfrm rot="17784126">
            <a:off x="8912310" y="2817569"/>
            <a:ext cx="1406446" cy="200055"/>
          </a:xfrm>
          <a:prstGeom prst="rect">
            <a:avLst/>
          </a:prstGeom>
          <a:noFill/>
        </p:spPr>
        <p:txBody>
          <a:bodyPr wrap="square" rtlCol="0">
            <a:spAutoFit/>
          </a:bodyPr>
          <a:lstStyle/>
          <a:p>
            <a:r>
              <a:rPr lang="es-ES" sz="700" b="1" dirty="0"/>
              <a:t>AV. SIMON BOLIVAR</a:t>
            </a:r>
          </a:p>
        </p:txBody>
      </p:sp>
    </p:spTree>
    <p:extLst>
      <p:ext uri="{BB962C8B-B14F-4D97-AF65-F5344CB8AC3E}">
        <p14:creationId xmlns:p14="http://schemas.microsoft.com/office/powerpoint/2010/main" val="107822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S" dirty="0">
                <a:solidFill>
                  <a:schemeClr val="accent1">
                    <a:lumMod val="75000"/>
                  </a:schemeClr>
                </a:solidFill>
              </a:rPr>
              <a:t>4. CARACTERISTICAS GENERALES DE LA PROPUESTA</a:t>
            </a:r>
          </a:p>
        </p:txBody>
      </p:sp>
    </p:spTree>
    <p:extLst>
      <p:ext uri="{BB962C8B-B14F-4D97-AF65-F5344CB8AC3E}">
        <p14:creationId xmlns:p14="http://schemas.microsoft.com/office/powerpoint/2010/main" val="86134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1E749EB-3236-4952-91D9-B4A09955EA93}"/>
              </a:ext>
            </a:extLst>
          </p:cNvPr>
          <p:cNvPicPr>
            <a:picLocks noChangeAspect="1"/>
          </p:cNvPicPr>
          <p:nvPr/>
        </p:nvPicPr>
        <p:blipFill rotWithShape="1">
          <a:blip r:embed="rId2">
            <a:duotone>
              <a:schemeClr val="bg2">
                <a:shade val="45000"/>
                <a:satMod val="135000"/>
              </a:schemeClr>
              <a:prstClr val="white"/>
            </a:duotone>
          </a:blip>
          <a:srcRect l="32001" t="20444" r="15260" b="9702"/>
          <a:stretch/>
        </p:blipFill>
        <p:spPr>
          <a:xfrm>
            <a:off x="-1" y="-11847"/>
            <a:ext cx="9217429" cy="6867365"/>
          </a:xfrm>
          <a:prstGeom prst="rect">
            <a:avLst/>
          </a:prstGeom>
        </p:spPr>
      </p:pic>
      <p:sp>
        <p:nvSpPr>
          <p:cNvPr id="30" name="Rectángulo 29"/>
          <p:cNvSpPr/>
          <p:nvPr/>
        </p:nvSpPr>
        <p:spPr>
          <a:xfrm>
            <a:off x="9202189" y="0"/>
            <a:ext cx="2989811"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10337290" y="6253984"/>
            <a:ext cx="1803463" cy="307777"/>
          </a:xfrm>
          <a:prstGeom prst="rect">
            <a:avLst/>
          </a:prstGeom>
          <a:noFill/>
        </p:spPr>
        <p:txBody>
          <a:bodyPr wrap="square" rtlCol="0">
            <a:spAutoFit/>
          </a:bodyPr>
          <a:lstStyle/>
          <a:p>
            <a:r>
              <a:rPr lang="es-ES" sz="1400" b="1" dirty="0"/>
              <a:t>PROYECTO ACTUAL</a:t>
            </a:r>
          </a:p>
        </p:txBody>
      </p:sp>
      <p:pic>
        <p:nvPicPr>
          <p:cNvPr id="7" name="Imagen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9469285" y="6268529"/>
            <a:ext cx="513584" cy="513582"/>
          </a:xfrm>
          <a:prstGeom prst="rect">
            <a:avLst/>
          </a:prstGeom>
        </p:spPr>
      </p:pic>
      <p:sp>
        <p:nvSpPr>
          <p:cNvPr id="8" name="CuadroTexto 7"/>
          <p:cNvSpPr txBox="1"/>
          <p:nvPr/>
        </p:nvSpPr>
        <p:spPr>
          <a:xfrm>
            <a:off x="10106025" y="6558776"/>
            <a:ext cx="2085975" cy="276999"/>
          </a:xfrm>
          <a:prstGeom prst="rect">
            <a:avLst/>
          </a:prstGeom>
          <a:noFill/>
        </p:spPr>
        <p:txBody>
          <a:bodyPr wrap="square" rtlCol="0">
            <a:spAutoFit/>
          </a:bodyPr>
          <a:lstStyle/>
          <a:p>
            <a:r>
              <a:rPr lang="es-ES" sz="1200" dirty="0"/>
              <a:t>Ordenanza actual 0004- 0017</a:t>
            </a:r>
          </a:p>
        </p:txBody>
      </p:sp>
      <p:sp>
        <p:nvSpPr>
          <p:cNvPr id="31" name="Título 1">
            <a:extLst>
              <a:ext uri="{FF2B5EF4-FFF2-40B4-BE49-F238E27FC236}">
                <a16:creationId xmlns:a16="http://schemas.microsoft.com/office/drawing/2014/main" id="{896C8B9C-086C-47FE-9A81-E59FC681FF4D}"/>
              </a:ext>
            </a:extLst>
          </p:cNvPr>
          <p:cNvSpPr>
            <a:spLocks noGrp="1"/>
          </p:cNvSpPr>
          <p:nvPr>
            <p:ph type="title"/>
          </p:nvPr>
        </p:nvSpPr>
        <p:spPr>
          <a:xfrm>
            <a:off x="9260626" y="502409"/>
            <a:ext cx="2974571" cy="1937465"/>
          </a:xfrm>
        </p:spPr>
        <p:txBody>
          <a:bodyPr>
            <a:noAutofit/>
          </a:bodyPr>
          <a:lstStyle/>
          <a:p>
            <a:r>
              <a:rPr lang="es-ES" sz="800" b="1" dirty="0"/>
              <a:t>Ordenanza 004 </a:t>
            </a:r>
            <a:r>
              <a:rPr lang="es-ES" sz="800" dirty="0"/>
              <a:t>menciona que las manzanas 8, 9A, 9B, 10, 11  y 12 tienen aprobado la construcción en la totalidad de cada una de sus áreas como conjuntos multifamiliares.</a:t>
            </a:r>
            <a:br>
              <a:rPr lang="es-ES" sz="800" dirty="0"/>
            </a:br>
            <a:br>
              <a:rPr lang="es-ES" sz="800" dirty="0"/>
            </a:br>
            <a:r>
              <a:rPr lang="es-ES" sz="800" dirty="0"/>
              <a:t>De igual forma las vías y calles se han redimensionado y diseñado.</a:t>
            </a:r>
            <a:br>
              <a:rPr lang="es-ES" sz="800" dirty="0"/>
            </a:br>
            <a:br>
              <a:rPr lang="es-ES" sz="800" dirty="0"/>
            </a:br>
            <a:r>
              <a:rPr lang="es-ES" sz="800" b="1" dirty="0"/>
              <a:t>Ordenanza 0017 </a:t>
            </a:r>
            <a:r>
              <a:rPr lang="es-ES" sz="800" dirty="0"/>
              <a:t>menciona que los equipamientos de este sector fueron modificados dando como resultado la implantación actual.</a:t>
            </a:r>
            <a:br>
              <a:rPr lang="es-ES" sz="800" dirty="0"/>
            </a:br>
            <a:br>
              <a:rPr lang="es-ES" sz="800" dirty="0"/>
            </a:br>
            <a:br>
              <a:rPr lang="es-ES" sz="800" dirty="0"/>
            </a:br>
            <a:br>
              <a:rPr lang="es-ES" sz="800" dirty="0"/>
            </a:br>
            <a:br>
              <a:rPr lang="es-ES" sz="800" dirty="0"/>
            </a:br>
            <a:br>
              <a:rPr lang="es-ES" sz="800" dirty="0"/>
            </a:br>
            <a:br>
              <a:rPr lang="es-ES" sz="800" dirty="0"/>
            </a:br>
            <a:br>
              <a:rPr lang="es-ES" sz="800" dirty="0"/>
            </a:br>
            <a:r>
              <a:rPr lang="es-ES" sz="800" dirty="0"/>
              <a:t>                 ESPECIFICACION DE AREAS Y DATOS TECNICOS</a:t>
            </a:r>
            <a:br>
              <a:rPr lang="es-ES" sz="800" dirty="0"/>
            </a:br>
            <a:br>
              <a:rPr lang="es-ES" sz="800" dirty="0"/>
            </a:br>
            <a:br>
              <a:rPr lang="es-ES" sz="800" dirty="0"/>
            </a:br>
            <a:br>
              <a:rPr lang="es-ES" sz="800" dirty="0"/>
            </a:br>
            <a:br>
              <a:rPr lang="es-ES" sz="800" dirty="0"/>
            </a:br>
            <a:br>
              <a:rPr lang="es-ES" sz="800" dirty="0"/>
            </a:br>
            <a:br>
              <a:rPr lang="es-ES" sz="800" dirty="0"/>
            </a:br>
            <a:endParaRPr lang="es-ES" sz="2000" dirty="0"/>
          </a:p>
        </p:txBody>
      </p:sp>
      <p:sp>
        <p:nvSpPr>
          <p:cNvPr id="32" name="Título 1">
            <a:extLst>
              <a:ext uri="{FF2B5EF4-FFF2-40B4-BE49-F238E27FC236}">
                <a16:creationId xmlns:a16="http://schemas.microsoft.com/office/drawing/2014/main" id="{896C8B9C-086C-47FE-9A81-E59FC681FF4D}"/>
              </a:ext>
            </a:extLst>
          </p:cNvPr>
          <p:cNvSpPr txBox="1">
            <a:spLocks/>
          </p:cNvSpPr>
          <p:nvPr/>
        </p:nvSpPr>
        <p:spPr>
          <a:xfrm>
            <a:off x="9223146" y="2033635"/>
            <a:ext cx="3012051" cy="560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800" b="1" dirty="0"/>
              <a:t>EQ1 (EQUIPAMIENTO 1) EDUCACION</a:t>
            </a:r>
            <a:br>
              <a:rPr lang="es-ES" sz="800" b="1" dirty="0"/>
            </a:br>
            <a:br>
              <a:rPr lang="es-ES" sz="800" dirty="0"/>
            </a:br>
            <a:r>
              <a:rPr lang="es-ES" sz="800" dirty="0"/>
              <a:t>Área: 9 150 m2</a:t>
            </a:r>
            <a:br>
              <a:rPr lang="es-ES" sz="800" dirty="0"/>
            </a:br>
            <a:r>
              <a:rPr lang="es-ES" sz="800" dirty="0"/>
              <a:t>COS PB: 35%</a:t>
            </a:r>
            <a:br>
              <a:rPr lang="es-ES" sz="800" dirty="0"/>
            </a:br>
            <a:r>
              <a:rPr lang="es-ES" sz="800" dirty="0"/>
              <a:t>ALTURA: 4 pisos (12m)</a:t>
            </a:r>
            <a:endParaRPr lang="es-ES" sz="1800" dirty="0"/>
          </a:p>
        </p:txBody>
      </p:sp>
      <p:sp>
        <p:nvSpPr>
          <p:cNvPr id="34" name="Título 1">
            <a:extLst>
              <a:ext uri="{FF2B5EF4-FFF2-40B4-BE49-F238E27FC236}">
                <a16:creationId xmlns:a16="http://schemas.microsoft.com/office/drawing/2014/main" id="{896C8B9C-086C-47FE-9A81-E59FC681FF4D}"/>
              </a:ext>
            </a:extLst>
          </p:cNvPr>
          <p:cNvSpPr txBox="1">
            <a:spLocks/>
          </p:cNvSpPr>
          <p:nvPr/>
        </p:nvSpPr>
        <p:spPr>
          <a:xfrm>
            <a:off x="9218007" y="2650856"/>
            <a:ext cx="2968177" cy="560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800" b="1" dirty="0"/>
              <a:t>EQ2 (EQUIPAMIENTO 2) CULTURAL</a:t>
            </a:r>
          </a:p>
          <a:p>
            <a:pPr algn="r"/>
            <a:br>
              <a:rPr lang="es-ES" sz="800" dirty="0"/>
            </a:br>
            <a:r>
              <a:rPr lang="es-ES" sz="800" dirty="0"/>
              <a:t>Área: 2 500m2</a:t>
            </a:r>
            <a:br>
              <a:rPr lang="es-ES" sz="800" dirty="0"/>
            </a:br>
            <a:r>
              <a:rPr lang="es-ES" sz="800" dirty="0"/>
              <a:t>COS PB: 35%</a:t>
            </a:r>
            <a:br>
              <a:rPr lang="es-ES" sz="800" dirty="0"/>
            </a:br>
            <a:r>
              <a:rPr lang="es-ES" sz="800" dirty="0"/>
              <a:t>ALTURA: 4 pisos (12m)</a:t>
            </a:r>
            <a:endParaRPr lang="es-ES" sz="1800" dirty="0"/>
          </a:p>
        </p:txBody>
      </p:sp>
      <p:sp>
        <p:nvSpPr>
          <p:cNvPr id="35" name="Título 1">
            <a:extLst>
              <a:ext uri="{FF2B5EF4-FFF2-40B4-BE49-F238E27FC236}">
                <a16:creationId xmlns:a16="http://schemas.microsoft.com/office/drawing/2014/main" id="{896C8B9C-086C-47FE-9A81-E59FC681FF4D}"/>
              </a:ext>
            </a:extLst>
          </p:cNvPr>
          <p:cNvSpPr txBox="1">
            <a:spLocks/>
          </p:cNvSpPr>
          <p:nvPr/>
        </p:nvSpPr>
        <p:spPr>
          <a:xfrm>
            <a:off x="9223146" y="3263818"/>
            <a:ext cx="3012051" cy="560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800" b="1" dirty="0"/>
              <a:t>EQ9 (EQUIPAMIENTO 9) MULTIPLE</a:t>
            </a:r>
            <a:br>
              <a:rPr lang="es-ES" sz="800" b="1" dirty="0"/>
            </a:br>
            <a:br>
              <a:rPr lang="es-ES" sz="800" b="1" dirty="0"/>
            </a:br>
            <a:r>
              <a:rPr lang="es-ES" sz="800" dirty="0"/>
              <a:t>Área: 7 857m2</a:t>
            </a:r>
            <a:br>
              <a:rPr lang="es-ES" sz="800" dirty="0"/>
            </a:br>
            <a:r>
              <a:rPr lang="es-ES" sz="800" dirty="0"/>
              <a:t>COS PB: 50%</a:t>
            </a:r>
            <a:br>
              <a:rPr lang="es-ES" sz="800" dirty="0"/>
            </a:br>
            <a:r>
              <a:rPr lang="es-ES" sz="800" dirty="0"/>
              <a:t>ALTURA: 4 pisos (12m)</a:t>
            </a:r>
            <a:endParaRPr lang="es-ES" sz="1800" dirty="0"/>
          </a:p>
        </p:txBody>
      </p:sp>
      <p:grpSp>
        <p:nvGrpSpPr>
          <p:cNvPr id="2" name="Grupo 1">
            <a:extLst>
              <a:ext uri="{FF2B5EF4-FFF2-40B4-BE49-F238E27FC236}">
                <a16:creationId xmlns:a16="http://schemas.microsoft.com/office/drawing/2014/main" id="{D7AF84C2-CA05-48C2-877F-2296CA288DF7}"/>
              </a:ext>
            </a:extLst>
          </p:cNvPr>
          <p:cNvGrpSpPr/>
          <p:nvPr/>
        </p:nvGrpSpPr>
        <p:grpSpPr>
          <a:xfrm>
            <a:off x="1704864" y="3763765"/>
            <a:ext cx="5126161" cy="2105931"/>
            <a:chOff x="1704864" y="3763765"/>
            <a:chExt cx="5126161" cy="2105931"/>
          </a:xfrm>
        </p:grpSpPr>
        <p:sp>
          <p:nvSpPr>
            <p:cNvPr id="15" name="Rectángulo 14"/>
            <p:cNvSpPr/>
            <p:nvPr/>
          </p:nvSpPr>
          <p:spPr>
            <a:xfrm>
              <a:off x="4962776" y="3763765"/>
              <a:ext cx="814647" cy="338554"/>
            </a:xfrm>
            <a:prstGeom prst="rect">
              <a:avLst/>
            </a:prstGeom>
          </p:spPr>
          <p:txBody>
            <a:bodyPr wrap="none">
              <a:spAutoFit/>
            </a:bodyPr>
            <a:lstStyle/>
            <a:p>
              <a:pPr algn="ctr"/>
              <a:r>
                <a:rPr lang="es-EC" sz="800" dirty="0"/>
                <a:t>Conjuntos</a:t>
              </a:r>
            </a:p>
            <a:p>
              <a:pPr algn="ctr"/>
              <a:r>
                <a:rPr lang="es-EC" sz="800" dirty="0"/>
                <a:t>multifamiliares</a:t>
              </a:r>
              <a:endParaRPr lang="en-US" dirty="0"/>
            </a:p>
          </p:txBody>
        </p:sp>
        <p:sp>
          <p:nvSpPr>
            <p:cNvPr id="16" name="Rectángulo 15"/>
            <p:cNvSpPr/>
            <p:nvPr/>
          </p:nvSpPr>
          <p:spPr>
            <a:xfrm>
              <a:off x="6399496" y="3857184"/>
              <a:ext cx="431529" cy="253916"/>
            </a:xfrm>
            <a:prstGeom prst="rect">
              <a:avLst/>
            </a:prstGeom>
          </p:spPr>
          <p:txBody>
            <a:bodyPr wrap="none">
              <a:spAutoFit/>
            </a:bodyPr>
            <a:lstStyle/>
            <a:p>
              <a:pPr algn="ctr"/>
              <a:r>
                <a:rPr lang="es-EC" sz="1050" dirty="0"/>
                <a:t>MZ8</a:t>
              </a:r>
              <a:endParaRPr lang="en-US" sz="2800" dirty="0"/>
            </a:p>
          </p:txBody>
        </p:sp>
        <p:sp>
          <p:nvSpPr>
            <p:cNvPr id="17" name="Rectángulo 16"/>
            <p:cNvSpPr/>
            <p:nvPr/>
          </p:nvSpPr>
          <p:spPr>
            <a:xfrm>
              <a:off x="1734873" y="4776896"/>
              <a:ext cx="510076" cy="253916"/>
            </a:xfrm>
            <a:prstGeom prst="rect">
              <a:avLst/>
            </a:prstGeom>
          </p:spPr>
          <p:txBody>
            <a:bodyPr wrap="none">
              <a:spAutoFit/>
            </a:bodyPr>
            <a:lstStyle/>
            <a:p>
              <a:pPr algn="ctr"/>
              <a:r>
                <a:rPr lang="es-EC" sz="1050" dirty="0"/>
                <a:t>MZ9A</a:t>
              </a:r>
              <a:endParaRPr lang="en-US" sz="2800" dirty="0"/>
            </a:p>
          </p:txBody>
        </p:sp>
        <p:sp>
          <p:nvSpPr>
            <p:cNvPr id="18" name="Rectángulo 17"/>
            <p:cNvSpPr/>
            <p:nvPr/>
          </p:nvSpPr>
          <p:spPr>
            <a:xfrm>
              <a:off x="1704864" y="5615780"/>
              <a:ext cx="505267" cy="253916"/>
            </a:xfrm>
            <a:prstGeom prst="rect">
              <a:avLst/>
            </a:prstGeom>
          </p:spPr>
          <p:txBody>
            <a:bodyPr wrap="none">
              <a:spAutoFit/>
            </a:bodyPr>
            <a:lstStyle/>
            <a:p>
              <a:pPr algn="ctr"/>
              <a:r>
                <a:rPr lang="es-EC" sz="1050" dirty="0"/>
                <a:t>MZ9B</a:t>
              </a:r>
              <a:endParaRPr lang="en-US" sz="2800" dirty="0"/>
            </a:p>
          </p:txBody>
        </p:sp>
        <p:sp>
          <p:nvSpPr>
            <p:cNvPr id="19" name="Rectángulo 18"/>
            <p:cNvSpPr/>
            <p:nvPr/>
          </p:nvSpPr>
          <p:spPr>
            <a:xfrm>
              <a:off x="2975952" y="5246074"/>
              <a:ext cx="500458" cy="253916"/>
            </a:xfrm>
            <a:prstGeom prst="rect">
              <a:avLst/>
            </a:prstGeom>
          </p:spPr>
          <p:txBody>
            <a:bodyPr wrap="none">
              <a:spAutoFit/>
            </a:bodyPr>
            <a:lstStyle/>
            <a:p>
              <a:pPr algn="ctr"/>
              <a:r>
                <a:rPr lang="es-EC" sz="1050" dirty="0"/>
                <a:t>MZ10</a:t>
              </a:r>
              <a:endParaRPr lang="en-US" sz="2800" dirty="0"/>
            </a:p>
          </p:txBody>
        </p:sp>
        <p:sp>
          <p:nvSpPr>
            <p:cNvPr id="20" name="Rectángulo 19"/>
            <p:cNvSpPr/>
            <p:nvPr/>
          </p:nvSpPr>
          <p:spPr>
            <a:xfrm>
              <a:off x="4420263" y="5373032"/>
              <a:ext cx="500458" cy="253916"/>
            </a:xfrm>
            <a:prstGeom prst="rect">
              <a:avLst/>
            </a:prstGeom>
          </p:spPr>
          <p:txBody>
            <a:bodyPr wrap="none">
              <a:spAutoFit/>
            </a:bodyPr>
            <a:lstStyle/>
            <a:p>
              <a:pPr algn="ctr"/>
              <a:r>
                <a:rPr lang="es-EC" sz="1050" dirty="0"/>
                <a:t>MZ11</a:t>
              </a:r>
              <a:endParaRPr lang="en-US" sz="2800" dirty="0"/>
            </a:p>
          </p:txBody>
        </p:sp>
        <p:sp>
          <p:nvSpPr>
            <p:cNvPr id="21" name="Rectángulo 20"/>
            <p:cNvSpPr/>
            <p:nvPr/>
          </p:nvSpPr>
          <p:spPr>
            <a:xfrm>
              <a:off x="6077435" y="5499990"/>
              <a:ext cx="500458" cy="253916"/>
            </a:xfrm>
            <a:prstGeom prst="rect">
              <a:avLst/>
            </a:prstGeom>
          </p:spPr>
          <p:txBody>
            <a:bodyPr wrap="none">
              <a:spAutoFit/>
            </a:bodyPr>
            <a:lstStyle/>
            <a:p>
              <a:pPr algn="ctr"/>
              <a:r>
                <a:rPr lang="es-EC" sz="1050" dirty="0"/>
                <a:t>MZ12</a:t>
              </a:r>
              <a:endParaRPr lang="en-US" sz="2800" dirty="0"/>
            </a:p>
          </p:txBody>
        </p:sp>
        <p:sp>
          <p:nvSpPr>
            <p:cNvPr id="23" name="Rectángulo 22"/>
            <p:cNvSpPr/>
            <p:nvPr/>
          </p:nvSpPr>
          <p:spPr>
            <a:xfrm>
              <a:off x="4259802" y="4376720"/>
              <a:ext cx="410690" cy="253916"/>
            </a:xfrm>
            <a:prstGeom prst="rect">
              <a:avLst/>
            </a:prstGeom>
          </p:spPr>
          <p:txBody>
            <a:bodyPr wrap="none">
              <a:spAutoFit/>
            </a:bodyPr>
            <a:lstStyle/>
            <a:p>
              <a:pPr algn="ctr"/>
              <a:r>
                <a:rPr lang="es-EC" sz="1050" dirty="0"/>
                <a:t>EQ2</a:t>
              </a:r>
              <a:endParaRPr lang="en-US" sz="2800" dirty="0"/>
            </a:p>
          </p:txBody>
        </p:sp>
        <p:sp>
          <p:nvSpPr>
            <p:cNvPr id="24" name="Rectángulo 23"/>
            <p:cNvSpPr/>
            <p:nvPr/>
          </p:nvSpPr>
          <p:spPr>
            <a:xfrm>
              <a:off x="4446395" y="3763765"/>
              <a:ext cx="410690" cy="253916"/>
            </a:xfrm>
            <a:prstGeom prst="rect">
              <a:avLst/>
            </a:prstGeom>
          </p:spPr>
          <p:txBody>
            <a:bodyPr wrap="none">
              <a:spAutoFit/>
            </a:bodyPr>
            <a:lstStyle/>
            <a:p>
              <a:pPr algn="ctr"/>
              <a:r>
                <a:rPr lang="es-EC" sz="1050" dirty="0"/>
                <a:t>EQ1</a:t>
              </a:r>
              <a:endParaRPr lang="en-US" sz="2800" dirty="0"/>
            </a:p>
          </p:txBody>
        </p:sp>
      </p:grpSp>
      <p:sp>
        <p:nvSpPr>
          <p:cNvPr id="28" name="Rectángulo 27">
            <a:extLst>
              <a:ext uri="{FF2B5EF4-FFF2-40B4-BE49-F238E27FC236}">
                <a16:creationId xmlns:a16="http://schemas.microsoft.com/office/drawing/2014/main" id="{0D2FC2C5-76DF-4A77-8331-ACCB6EE05174}"/>
              </a:ext>
            </a:extLst>
          </p:cNvPr>
          <p:cNvSpPr/>
          <p:nvPr/>
        </p:nvSpPr>
        <p:spPr>
          <a:xfrm>
            <a:off x="6615261" y="2256040"/>
            <a:ext cx="814647" cy="338554"/>
          </a:xfrm>
          <a:prstGeom prst="rect">
            <a:avLst/>
          </a:prstGeom>
        </p:spPr>
        <p:txBody>
          <a:bodyPr wrap="none">
            <a:spAutoFit/>
          </a:bodyPr>
          <a:lstStyle/>
          <a:p>
            <a:pPr algn="ctr"/>
            <a:r>
              <a:rPr lang="es-EC" sz="800" dirty="0"/>
              <a:t>Conjuntos</a:t>
            </a:r>
          </a:p>
          <a:p>
            <a:pPr algn="ctr"/>
            <a:r>
              <a:rPr lang="es-EC" sz="800" dirty="0"/>
              <a:t>multifamiliares</a:t>
            </a:r>
            <a:endParaRPr lang="en-US" dirty="0"/>
          </a:p>
        </p:txBody>
      </p:sp>
      <p:sp>
        <p:nvSpPr>
          <p:cNvPr id="33" name="Rectángulo 32">
            <a:extLst>
              <a:ext uri="{FF2B5EF4-FFF2-40B4-BE49-F238E27FC236}">
                <a16:creationId xmlns:a16="http://schemas.microsoft.com/office/drawing/2014/main" id="{F2A40A34-A12D-41D1-9FA6-C1F72DFAF7E7}"/>
              </a:ext>
            </a:extLst>
          </p:cNvPr>
          <p:cNvSpPr/>
          <p:nvPr/>
        </p:nvSpPr>
        <p:spPr>
          <a:xfrm>
            <a:off x="4920721" y="2161857"/>
            <a:ext cx="814647" cy="338554"/>
          </a:xfrm>
          <a:prstGeom prst="rect">
            <a:avLst/>
          </a:prstGeom>
        </p:spPr>
        <p:txBody>
          <a:bodyPr wrap="none">
            <a:spAutoFit/>
          </a:bodyPr>
          <a:lstStyle/>
          <a:p>
            <a:pPr algn="ctr"/>
            <a:r>
              <a:rPr lang="es-EC" sz="800" dirty="0"/>
              <a:t>Conjuntos</a:t>
            </a:r>
          </a:p>
          <a:p>
            <a:pPr algn="ctr"/>
            <a:r>
              <a:rPr lang="es-EC" sz="800" dirty="0"/>
              <a:t>multifamiliares</a:t>
            </a:r>
            <a:endParaRPr lang="en-US" dirty="0"/>
          </a:p>
        </p:txBody>
      </p:sp>
      <p:sp>
        <p:nvSpPr>
          <p:cNvPr id="37" name="Rectángulo 36">
            <a:extLst>
              <a:ext uri="{FF2B5EF4-FFF2-40B4-BE49-F238E27FC236}">
                <a16:creationId xmlns:a16="http://schemas.microsoft.com/office/drawing/2014/main" id="{7EB21048-CE92-4E7B-959F-7FE114279115}"/>
              </a:ext>
            </a:extLst>
          </p:cNvPr>
          <p:cNvSpPr/>
          <p:nvPr/>
        </p:nvSpPr>
        <p:spPr>
          <a:xfrm>
            <a:off x="3226181" y="2107496"/>
            <a:ext cx="814647" cy="338554"/>
          </a:xfrm>
          <a:prstGeom prst="rect">
            <a:avLst/>
          </a:prstGeom>
        </p:spPr>
        <p:txBody>
          <a:bodyPr wrap="none">
            <a:spAutoFit/>
          </a:bodyPr>
          <a:lstStyle/>
          <a:p>
            <a:pPr algn="ctr"/>
            <a:r>
              <a:rPr lang="es-EC" sz="800" dirty="0"/>
              <a:t>Conjuntos</a:t>
            </a:r>
          </a:p>
          <a:p>
            <a:pPr algn="ctr"/>
            <a:r>
              <a:rPr lang="es-EC" sz="800" dirty="0"/>
              <a:t>multifamiliares</a:t>
            </a:r>
            <a:endParaRPr lang="en-US" dirty="0"/>
          </a:p>
        </p:txBody>
      </p:sp>
      <p:sp>
        <p:nvSpPr>
          <p:cNvPr id="39" name="Rectángulo 38">
            <a:extLst>
              <a:ext uri="{FF2B5EF4-FFF2-40B4-BE49-F238E27FC236}">
                <a16:creationId xmlns:a16="http://schemas.microsoft.com/office/drawing/2014/main" id="{7F600FA7-8910-4573-A8C6-BF7C4A0475EB}"/>
              </a:ext>
            </a:extLst>
          </p:cNvPr>
          <p:cNvSpPr/>
          <p:nvPr/>
        </p:nvSpPr>
        <p:spPr>
          <a:xfrm>
            <a:off x="1787932" y="2050382"/>
            <a:ext cx="814647" cy="338554"/>
          </a:xfrm>
          <a:prstGeom prst="rect">
            <a:avLst/>
          </a:prstGeom>
        </p:spPr>
        <p:txBody>
          <a:bodyPr wrap="none">
            <a:spAutoFit/>
          </a:bodyPr>
          <a:lstStyle/>
          <a:p>
            <a:pPr algn="ctr"/>
            <a:r>
              <a:rPr lang="es-EC" sz="800" dirty="0"/>
              <a:t>Conjuntos</a:t>
            </a:r>
          </a:p>
          <a:p>
            <a:pPr algn="ctr"/>
            <a:r>
              <a:rPr lang="es-EC" sz="800" dirty="0"/>
              <a:t>multifamiliares</a:t>
            </a:r>
            <a:endParaRPr lang="en-US" dirty="0"/>
          </a:p>
        </p:txBody>
      </p:sp>
      <p:sp>
        <p:nvSpPr>
          <p:cNvPr id="43" name="Rectángulo 42">
            <a:extLst>
              <a:ext uri="{FF2B5EF4-FFF2-40B4-BE49-F238E27FC236}">
                <a16:creationId xmlns:a16="http://schemas.microsoft.com/office/drawing/2014/main" id="{90D89268-0A15-45C0-8C94-8F7B9DD407AB}"/>
              </a:ext>
            </a:extLst>
          </p:cNvPr>
          <p:cNvSpPr/>
          <p:nvPr/>
        </p:nvSpPr>
        <p:spPr>
          <a:xfrm>
            <a:off x="7605917" y="940220"/>
            <a:ext cx="410690" cy="253916"/>
          </a:xfrm>
          <a:prstGeom prst="rect">
            <a:avLst/>
          </a:prstGeom>
        </p:spPr>
        <p:txBody>
          <a:bodyPr wrap="none">
            <a:spAutoFit/>
          </a:bodyPr>
          <a:lstStyle/>
          <a:p>
            <a:pPr algn="ctr"/>
            <a:r>
              <a:rPr lang="es-EC" sz="1050" dirty="0"/>
              <a:t>EQ9</a:t>
            </a:r>
            <a:endParaRPr lang="en-US" sz="2800" dirty="0"/>
          </a:p>
        </p:txBody>
      </p:sp>
    </p:spTree>
    <p:extLst>
      <p:ext uri="{BB962C8B-B14F-4D97-AF65-F5344CB8AC3E}">
        <p14:creationId xmlns:p14="http://schemas.microsoft.com/office/powerpoint/2010/main" val="212794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n 58">
            <a:extLst>
              <a:ext uri="{FF2B5EF4-FFF2-40B4-BE49-F238E27FC236}">
                <a16:creationId xmlns:a16="http://schemas.microsoft.com/office/drawing/2014/main" id="{AE3E415C-0DF2-4D44-A4B2-E6DCD39521B6}"/>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8634" y="-1051090"/>
            <a:ext cx="9209330" cy="7625716"/>
          </a:xfrm>
          <a:prstGeom prst="rect">
            <a:avLst/>
          </a:prstGeom>
        </p:spPr>
      </p:pic>
      <p:sp>
        <p:nvSpPr>
          <p:cNvPr id="67" name="Rectángulo 66"/>
          <p:cNvSpPr/>
          <p:nvPr/>
        </p:nvSpPr>
        <p:spPr>
          <a:xfrm>
            <a:off x="9202189" y="0"/>
            <a:ext cx="2989811"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p:cNvSpPr txBox="1"/>
          <p:nvPr/>
        </p:nvSpPr>
        <p:spPr>
          <a:xfrm>
            <a:off x="11103116" y="2313691"/>
            <a:ext cx="1131124" cy="276999"/>
          </a:xfrm>
          <a:prstGeom prst="rect">
            <a:avLst/>
          </a:prstGeom>
          <a:noFill/>
        </p:spPr>
        <p:txBody>
          <a:bodyPr wrap="square" rtlCol="0">
            <a:spAutoFit/>
          </a:bodyPr>
          <a:lstStyle/>
          <a:p>
            <a:r>
              <a:rPr lang="es-ES" sz="1200" b="1" dirty="0"/>
              <a:t>SISTEMA VIAL</a:t>
            </a:r>
          </a:p>
        </p:txBody>
      </p:sp>
      <p:grpSp>
        <p:nvGrpSpPr>
          <p:cNvPr id="28" name="Grupo 27">
            <a:extLst>
              <a:ext uri="{FF2B5EF4-FFF2-40B4-BE49-F238E27FC236}">
                <a16:creationId xmlns:a16="http://schemas.microsoft.com/office/drawing/2014/main" id="{36C09353-2B58-4ADA-B6EC-792972F06FB0}"/>
              </a:ext>
            </a:extLst>
          </p:cNvPr>
          <p:cNvGrpSpPr/>
          <p:nvPr/>
        </p:nvGrpSpPr>
        <p:grpSpPr>
          <a:xfrm>
            <a:off x="285242" y="-87085"/>
            <a:ext cx="8790922" cy="6935726"/>
            <a:chOff x="-698065" y="-2353187"/>
            <a:chExt cx="10616915" cy="8376370"/>
          </a:xfrm>
        </p:grpSpPr>
        <p:grpSp>
          <p:nvGrpSpPr>
            <p:cNvPr id="3" name="Grupo 2">
              <a:extLst>
                <a:ext uri="{FF2B5EF4-FFF2-40B4-BE49-F238E27FC236}">
                  <a16:creationId xmlns:a16="http://schemas.microsoft.com/office/drawing/2014/main" id="{2E6BA302-B933-4446-904E-DFB25FCEBDE2}"/>
                </a:ext>
              </a:extLst>
            </p:cNvPr>
            <p:cNvGrpSpPr/>
            <p:nvPr/>
          </p:nvGrpSpPr>
          <p:grpSpPr>
            <a:xfrm>
              <a:off x="629478" y="4933231"/>
              <a:ext cx="6493665" cy="845795"/>
              <a:chOff x="629478" y="4933231"/>
              <a:chExt cx="6493665" cy="845795"/>
            </a:xfrm>
          </p:grpSpPr>
          <p:sp>
            <p:nvSpPr>
              <p:cNvPr id="10" name="Forma libre 9"/>
              <p:cNvSpPr/>
              <p:nvPr/>
            </p:nvSpPr>
            <p:spPr>
              <a:xfrm>
                <a:off x="629478" y="4933231"/>
                <a:ext cx="6493665" cy="845795"/>
              </a:xfrm>
              <a:custGeom>
                <a:avLst/>
                <a:gdLst>
                  <a:gd name="connsiteX0" fmla="*/ 6448425 w 6467475"/>
                  <a:gd name="connsiteY0" fmla="*/ 552450 h 762000"/>
                  <a:gd name="connsiteX1" fmla="*/ 6153150 w 6467475"/>
                  <a:gd name="connsiteY1" fmla="*/ 485775 h 762000"/>
                  <a:gd name="connsiteX2" fmla="*/ 5000625 w 6467475"/>
                  <a:gd name="connsiteY2" fmla="*/ 352425 h 762000"/>
                  <a:gd name="connsiteX3" fmla="*/ 4600575 w 6467475"/>
                  <a:gd name="connsiteY3" fmla="*/ 304800 h 762000"/>
                  <a:gd name="connsiteX4" fmla="*/ 3971925 w 6467475"/>
                  <a:gd name="connsiteY4" fmla="*/ 257175 h 762000"/>
                  <a:gd name="connsiteX5" fmla="*/ 3495675 w 6467475"/>
                  <a:gd name="connsiteY5" fmla="*/ 238125 h 762000"/>
                  <a:gd name="connsiteX6" fmla="*/ 2895600 w 6467475"/>
                  <a:gd name="connsiteY6" fmla="*/ 238125 h 762000"/>
                  <a:gd name="connsiteX7" fmla="*/ 2314575 w 6467475"/>
                  <a:gd name="connsiteY7" fmla="*/ 190500 h 762000"/>
                  <a:gd name="connsiteX8" fmla="*/ 1476375 w 6467475"/>
                  <a:gd name="connsiteY8" fmla="*/ 123825 h 762000"/>
                  <a:gd name="connsiteX9" fmla="*/ 914400 w 6467475"/>
                  <a:gd name="connsiteY9" fmla="*/ 76200 h 762000"/>
                  <a:gd name="connsiteX10" fmla="*/ 28575 w 6467475"/>
                  <a:gd name="connsiteY10" fmla="*/ 0 h 762000"/>
                  <a:gd name="connsiteX11" fmla="*/ 0 w 6467475"/>
                  <a:gd name="connsiteY11" fmla="*/ 219075 h 762000"/>
                  <a:gd name="connsiteX12" fmla="*/ 571500 w 6467475"/>
                  <a:gd name="connsiteY12" fmla="*/ 228600 h 762000"/>
                  <a:gd name="connsiteX13" fmla="*/ 1295400 w 6467475"/>
                  <a:gd name="connsiteY13" fmla="*/ 285750 h 762000"/>
                  <a:gd name="connsiteX14" fmla="*/ 1609725 w 6467475"/>
                  <a:gd name="connsiteY14" fmla="*/ 314325 h 762000"/>
                  <a:gd name="connsiteX15" fmla="*/ 2514600 w 6467475"/>
                  <a:gd name="connsiteY15" fmla="*/ 409575 h 762000"/>
                  <a:gd name="connsiteX16" fmla="*/ 2905125 w 6467475"/>
                  <a:gd name="connsiteY16" fmla="*/ 419100 h 762000"/>
                  <a:gd name="connsiteX17" fmla="*/ 3248025 w 6467475"/>
                  <a:gd name="connsiteY17" fmla="*/ 428625 h 762000"/>
                  <a:gd name="connsiteX18" fmla="*/ 3800475 w 6467475"/>
                  <a:gd name="connsiteY18" fmla="*/ 419100 h 762000"/>
                  <a:gd name="connsiteX19" fmla="*/ 4391025 w 6467475"/>
                  <a:gd name="connsiteY19" fmla="*/ 466725 h 762000"/>
                  <a:gd name="connsiteX20" fmla="*/ 4810125 w 6467475"/>
                  <a:gd name="connsiteY20" fmla="*/ 514350 h 762000"/>
                  <a:gd name="connsiteX21" fmla="*/ 5410200 w 6467475"/>
                  <a:gd name="connsiteY21" fmla="*/ 581025 h 762000"/>
                  <a:gd name="connsiteX22" fmla="*/ 6010275 w 6467475"/>
                  <a:gd name="connsiteY22" fmla="*/ 666750 h 762000"/>
                  <a:gd name="connsiteX23" fmla="*/ 6467475 w 6467475"/>
                  <a:gd name="connsiteY23" fmla="*/ 762000 h 762000"/>
                  <a:gd name="connsiteX0" fmla="*/ 6448425 w 6467475"/>
                  <a:gd name="connsiteY0" fmla="*/ 552450 h 762000"/>
                  <a:gd name="connsiteX1" fmla="*/ 6153150 w 6467475"/>
                  <a:gd name="connsiteY1" fmla="*/ 485775 h 762000"/>
                  <a:gd name="connsiteX2" fmla="*/ 5000625 w 6467475"/>
                  <a:gd name="connsiteY2" fmla="*/ 352425 h 762000"/>
                  <a:gd name="connsiteX3" fmla="*/ 4600575 w 6467475"/>
                  <a:gd name="connsiteY3" fmla="*/ 304800 h 762000"/>
                  <a:gd name="connsiteX4" fmla="*/ 3971925 w 6467475"/>
                  <a:gd name="connsiteY4" fmla="*/ 257175 h 762000"/>
                  <a:gd name="connsiteX5" fmla="*/ 3495675 w 6467475"/>
                  <a:gd name="connsiteY5" fmla="*/ 238125 h 762000"/>
                  <a:gd name="connsiteX6" fmla="*/ 2895600 w 6467475"/>
                  <a:gd name="connsiteY6" fmla="*/ 238125 h 762000"/>
                  <a:gd name="connsiteX7" fmla="*/ 2314575 w 6467475"/>
                  <a:gd name="connsiteY7" fmla="*/ 190500 h 762000"/>
                  <a:gd name="connsiteX8" fmla="*/ 1476375 w 6467475"/>
                  <a:gd name="connsiteY8" fmla="*/ 123825 h 762000"/>
                  <a:gd name="connsiteX9" fmla="*/ 914400 w 6467475"/>
                  <a:gd name="connsiteY9" fmla="*/ 76200 h 762000"/>
                  <a:gd name="connsiteX10" fmla="*/ 28575 w 6467475"/>
                  <a:gd name="connsiteY10" fmla="*/ 0 h 762000"/>
                  <a:gd name="connsiteX11" fmla="*/ 0 w 6467475"/>
                  <a:gd name="connsiteY11" fmla="*/ 219075 h 762000"/>
                  <a:gd name="connsiteX12" fmla="*/ 571500 w 6467475"/>
                  <a:gd name="connsiteY12" fmla="*/ 228600 h 762000"/>
                  <a:gd name="connsiteX13" fmla="*/ 1295400 w 6467475"/>
                  <a:gd name="connsiteY13" fmla="*/ 285750 h 762000"/>
                  <a:gd name="connsiteX14" fmla="*/ 1609725 w 6467475"/>
                  <a:gd name="connsiteY14" fmla="*/ 314325 h 762000"/>
                  <a:gd name="connsiteX15" fmla="*/ 2517775 w 6467475"/>
                  <a:gd name="connsiteY15" fmla="*/ 387350 h 762000"/>
                  <a:gd name="connsiteX16" fmla="*/ 2905125 w 6467475"/>
                  <a:gd name="connsiteY16" fmla="*/ 419100 h 762000"/>
                  <a:gd name="connsiteX17" fmla="*/ 3248025 w 6467475"/>
                  <a:gd name="connsiteY17" fmla="*/ 428625 h 762000"/>
                  <a:gd name="connsiteX18" fmla="*/ 3800475 w 6467475"/>
                  <a:gd name="connsiteY18" fmla="*/ 419100 h 762000"/>
                  <a:gd name="connsiteX19" fmla="*/ 4391025 w 6467475"/>
                  <a:gd name="connsiteY19" fmla="*/ 466725 h 762000"/>
                  <a:gd name="connsiteX20" fmla="*/ 4810125 w 6467475"/>
                  <a:gd name="connsiteY20" fmla="*/ 514350 h 762000"/>
                  <a:gd name="connsiteX21" fmla="*/ 5410200 w 6467475"/>
                  <a:gd name="connsiteY21" fmla="*/ 581025 h 762000"/>
                  <a:gd name="connsiteX22" fmla="*/ 6010275 w 6467475"/>
                  <a:gd name="connsiteY22" fmla="*/ 666750 h 762000"/>
                  <a:gd name="connsiteX23" fmla="*/ 6467475 w 6467475"/>
                  <a:gd name="connsiteY23" fmla="*/ 762000 h 762000"/>
                  <a:gd name="connsiteX0" fmla="*/ 6445250 w 6464300"/>
                  <a:gd name="connsiteY0" fmla="*/ 552450 h 762000"/>
                  <a:gd name="connsiteX1" fmla="*/ 6149975 w 6464300"/>
                  <a:gd name="connsiteY1" fmla="*/ 485775 h 762000"/>
                  <a:gd name="connsiteX2" fmla="*/ 4997450 w 6464300"/>
                  <a:gd name="connsiteY2" fmla="*/ 352425 h 762000"/>
                  <a:gd name="connsiteX3" fmla="*/ 4597400 w 6464300"/>
                  <a:gd name="connsiteY3" fmla="*/ 304800 h 762000"/>
                  <a:gd name="connsiteX4" fmla="*/ 3968750 w 6464300"/>
                  <a:gd name="connsiteY4" fmla="*/ 257175 h 762000"/>
                  <a:gd name="connsiteX5" fmla="*/ 3492500 w 6464300"/>
                  <a:gd name="connsiteY5" fmla="*/ 238125 h 762000"/>
                  <a:gd name="connsiteX6" fmla="*/ 2892425 w 6464300"/>
                  <a:gd name="connsiteY6" fmla="*/ 238125 h 762000"/>
                  <a:gd name="connsiteX7" fmla="*/ 2311400 w 6464300"/>
                  <a:gd name="connsiteY7" fmla="*/ 190500 h 762000"/>
                  <a:gd name="connsiteX8" fmla="*/ 1473200 w 6464300"/>
                  <a:gd name="connsiteY8" fmla="*/ 123825 h 762000"/>
                  <a:gd name="connsiteX9" fmla="*/ 911225 w 6464300"/>
                  <a:gd name="connsiteY9" fmla="*/ 76200 h 762000"/>
                  <a:gd name="connsiteX10" fmla="*/ 25400 w 6464300"/>
                  <a:gd name="connsiteY10" fmla="*/ 0 h 762000"/>
                  <a:gd name="connsiteX11" fmla="*/ 0 w 6464300"/>
                  <a:gd name="connsiteY11" fmla="*/ 190500 h 762000"/>
                  <a:gd name="connsiteX12" fmla="*/ 568325 w 6464300"/>
                  <a:gd name="connsiteY12" fmla="*/ 228600 h 762000"/>
                  <a:gd name="connsiteX13" fmla="*/ 1292225 w 6464300"/>
                  <a:gd name="connsiteY13" fmla="*/ 285750 h 762000"/>
                  <a:gd name="connsiteX14" fmla="*/ 1606550 w 6464300"/>
                  <a:gd name="connsiteY14" fmla="*/ 314325 h 762000"/>
                  <a:gd name="connsiteX15" fmla="*/ 2514600 w 6464300"/>
                  <a:gd name="connsiteY15" fmla="*/ 387350 h 762000"/>
                  <a:gd name="connsiteX16" fmla="*/ 2901950 w 6464300"/>
                  <a:gd name="connsiteY16" fmla="*/ 419100 h 762000"/>
                  <a:gd name="connsiteX17" fmla="*/ 3244850 w 6464300"/>
                  <a:gd name="connsiteY17" fmla="*/ 428625 h 762000"/>
                  <a:gd name="connsiteX18" fmla="*/ 3797300 w 6464300"/>
                  <a:gd name="connsiteY18" fmla="*/ 419100 h 762000"/>
                  <a:gd name="connsiteX19" fmla="*/ 4387850 w 6464300"/>
                  <a:gd name="connsiteY19" fmla="*/ 466725 h 762000"/>
                  <a:gd name="connsiteX20" fmla="*/ 4806950 w 6464300"/>
                  <a:gd name="connsiteY20" fmla="*/ 514350 h 762000"/>
                  <a:gd name="connsiteX21" fmla="*/ 5407025 w 6464300"/>
                  <a:gd name="connsiteY21" fmla="*/ 581025 h 762000"/>
                  <a:gd name="connsiteX22" fmla="*/ 6007100 w 6464300"/>
                  <a:gd name="connsiteY22" fmla="*/ 666750 h 762000"/>
                  <a:gd name="connsiteX23" fmla="*/ 6464300 w 6464300"/>
                  <a:gd name="connsiteY23" fmla="*/ 762000 h 762000"/>
                  <a:gd name="connsiteX0" fmla="*/ 6445250 w 6464300"/>
                  <a:gd name="connsiteY0" fmla="*/ 552450 h 762000"/>
                  <a:gd name="connsiteX1" fmla="*/ 6226175 w 6464300"/>
                  <a:gd name="connsiteY1" fmla="*/ 511175 h 762000"/>
                  <a:gd name="connsiteX2" fmla="*/ 4997450 w 6464300"/>
                  <a:gd name="connsiteY2" fmla="*/ 352425 h 762000"/>
                  <a:gd name="connsiteX3" fmla="*/ 4597400 w 6464300"/>
                  <a:gd name="connsiteY3" fmla="*/ 304800 h 762000"/>
                  <a:gd name="connsiteX4" fmla="*/ 3968750 w 6464300"/>
                  <a:gd name="connsiteY4" fmla="*/ 257175 h 762000"/>
                  <a:gd name="connsiteX5" fmla="*/ 3492500 w 6464300"/>
                  <a:gd name="connsiteY5" fmla="*/ 238125 h 762000"/>
                  <a:gd name="connsiteX6" fmla="*/ 2892425 w 6464300"/>
                  <a:gd name="connsiteY6" fmla="*/ 238125 h 762000"/>
                  <a:gd name="connsiteX7" fmla="*/ 2311400 w 6464300"/>
                  <a:gd name="connsiteY7" fmla="*/ 190500 h 762000"/>
                  <a:gd name="connsiteX8" fmla="*/ 1473200 w 6464300"/>
                  <a:gd name="connsiteY8" fmla="*/ 123825 h 762000"/>
                  <a:gd name="connsiteX9" fmla="*/ 911225 w 6464300"/>
                  <a:gd name="connsiteY9" fmla="*/ 76200 h 762000"/>
                  <a:gd name="connsiteX10" fmla="*/ 25400 w 6464300"/>
                  <a:gd name="connsiteY10" fmla="*/ 0 h 762000"/>
                  <a:gd name="connsiteX11" fmla="*/ 0 w 6464300"/>
                  <a:gd name="connsiteY11" fmla="*/ 190500 h 762000"/>
                  <a:gd name="connsiteX12" fmla="*/ 568325 w 6464300"/>
                  <a:gd name="connsiteY12" fmla="*/ 228600 h 762000"/>
                  <a:gd name="connsiteX13" fmla="*/ 1292225 w 6464300"/>
                  <a:gd name="connsiteY13" fmla="*/ 285750 h 762000"/>
                  <a:gd name="connsiteX14" fmla="*/ 1606550 w 6464300"/>
                  <a:gd name="connsiteY14" fmla="*/ 314325 h 762000"/>
                  <a:gd name="connsiteX15" fmla="*/ 2514600 w 6464300"/>
                  <a:gd name="connsiteY15" fmla="*/ 387350 h 762000"/>
                  <a:gd name="connsiteX16" fmla="*/ 2901950 w 6464300"/>
                  <a:gd name="connsiteY16" fmla="*/ 419100 h 762000"/>
                  <a:gd name="connsiteX17" fmla="*/ 3244850 w 6464300"/>
                  <a:gd name="connsiteY17" fmla="*/ 428625 h 762000"/>
                  <a:gd name="connsiteX18" fmla="*/ 3797300 w 6464300"/>
                  <a:gd name="connsiteY18" fmla="*/ 419100 h 762000"/>
                  <a:gd name="connsiteX19" fmla="*/ 4387850 w 6464300"/>
                  <a:gd name="connsiteY19" fmla="*/ 466725 h 762000"/>
                  <a:gd name="connsiteX20" fmla="*/ 4806950 w 6464300"/>
                  <a:gd name="connsiteY20" fmla="*/ 514350 h 762000"/>
                  <a:gd name="connsiteX21" fmla="*/ 5407025 w 6464300"/>
                  <a:gd name="connsiteY21" fmla="*/ 581025 h 762000"/>
                  <a:gd name="connsiteX22" fmla="*/ 6007100 w 6464300"/>
                  <a:gd name="connsiteY22" fmla="*/ 666750 h 762000"/>
                  <a:gd name="connsiteX23" fmla="*/ 6464300 w 6464300"/>
                  <a:gd name="connsiteY23" fmla="*/ 762000 h 762000"/>
                  <a:gd name="connsiteX0" fmla="*/ 6445250 w 6464300"/>
                  <a:gd name="connsiteY0" fmla="*/ 552450 h 762000"/>
                  <a:gd name="connsiteX1" fmla="*/ 6242050 w 6464300"/>
                  <a:gd name="connsiteY1" fmla="*/ 511175 h 762000"/>
                  <a:gd name="connsiteX2" fmla="*/ 4997450 w 6464300"/>
                  <a:gd name="connsiteY2" fmla="*/ 352425 h 762000"/>
                  <a:gd name="connsiteX3" fmla="*/ 4597400 w 6464300"/>
                  <a:gd name="connsiteY3" fmla="*/ 304800 h 762000"/>
                  <a:gd name="connsiteX4" fmla="*/ 3968750 w 6464300"/>
                  <a:gd name="connsiteY4" fmla="*/ 257175 h 762000"/>
                  <a:gd name="connsiteX5" fmla="*/ 3492500 w 6464300"/>
                  <a:gd name="connsiteY5" fmla="*/ 238125 h 762000"/>
                  <a:gd name="connsiteX6" fmla="*/ 2892425 w 6464300"/>
                  <a:gd name="connsiteY6" fmla="*/ 238125 h 762000"/>
                  <a:gd name="connsiteX7" fmla="*/ 2311400 w 6464300"/>
                  <a:gd name="connsiteY7" fmla="*/ 190500 h 762000"/>
                  <a:gd name="connsiteX8" fmla="*/ 1473200 w 6464300"/>
                  <a:gd name="connsiteY8" fmla="*/ 123825 h 762000"/>
                  <a:gd name="connsiteX9" fmla="*/ 911225 w 6464300"/>
                  <a:gd name="connsiteY9" fmla="*/ 76200 h 762000"/>
                  <a:gd name="connsiteX10" fmla="*/ 25400 w 6464300"/>
                  <a:gd name="connsiteY10" fmla="*/ 0 h 762000"/>
                  <a:gd name="connsiteX11" fmla="*/ 0 w 6464300"/>
                  <a:gd name="connsiteY11" fmla="*/ 190500 h 762000"/>
                  <a:gd name="connsiteX12" fmla="*/ 568325 w 6464300"/>
                  <a:gd name="connsiteY12" fmla="*/ 228600 h 762000"/>
                  <a:gd name="connsiteX13" fmla="*/ 1292225 w 6464300"/>
                  <a:gd name="connsiteY13" fmla="*/ 285750 h 762000"/>
                  <a:gd name="connsiteX14" fmla="*/ 1606550 w 6464300"/>
                  <a:gd name="connsiteY14" fmla="*/ 314325 h 762000"/>
                  <a:gd name="connsiteX15" fmla="*/ 2514600 w 6464300"/>
                  <a:gd name="connsiteY15" fmla="*/ 387350 h 762000"/>
                  <a:gd name="connsiteX16" fmla="*/ 2901950 w 6464300"/>
                  <a:gd name="connsiteY16" fmla="*/ 419100 h 762000"/>
                  <a:gd name="connsiteX17" fmla="*/ 3244850 w 6464300"/>
                  <a:gd name="connsiteY17" fmla="*/ 428625 h 762000"/>
                  <a:gd name="connsiteX18" fmla="*/ 3797300 w 6464300"/>
                  <a:gd name="connsiteY18" fmla="*/ 419100 h 762000"/>
                  <a:gd name="connsiteX19" fmla="*/ 4387850 w 6464300"/>
                  <a:gd name="connsiteY19" fmla="*/ 466725 h 762000"/>
                  <a:gd name="connsiteX20" fmla="*/ 4806950 w 6464300"/>
                  <a:gd name="connsiteY20" fmla="*/ 514350 h 762000"/>
                  <a:gd name="connsiteX21" fmla="*/ 5407025 w 6464300"/>
                  <a:gd name="connsiteY21" fmla="*/ 581025 h 762000"/>
                  <a:gd name="connsiteX22" fmla="*/ 6007100 w 6464300"/>
                  <a:gd name="connsiteY22" fmla="*/ 666750 h 762000"/>
                  <a:gd name="connsiteX23" fmla="*/ 6464300 w 6464300"/>
                  <a:gd name="connsiteY23" fmla="*/ 762000 h 762000"/>
                  <a:gd name="connsiteX0" fmla="*/ 6445250 w 6445250"/>
                  <a:gd name="connsiteY0" fmla="*/ 552450 h 752475"/>
                  <a:gd name="connsiteX1" fmla="*/ 6242050 w 6445250"/>
                  <a:gd name="connsiteY1" fmla="*/ 511175 h 752475"/>
                  <a:gd name="connsiteX2" fmla="*/ 4997450 w 6445250"/>
                  <a:gd name="connsiteY2" fmla="*/ 352425 h 752475"/>
                  <a:gd name="connsiteX3" fmla="*/ 4597400 w 6445250"/>
                  <a:gd name="connsiteY3" fmla="*/ 304800 h 752475"/>
                  <a:gd name="connsiteX4" fmla="*/ 3968750 w 6445250"/>
                  <a:gd name="connsiteY4" fmla="*/ 257175 h 752475"/>
                  <a:gd name="connsiteX5" fmla="*/ 3492500 w 6445250"/>
                  <a:gd name="connsiteY5" fmla="*/ 238125 h 752475"/>
                  <a:gd name="connsiteX6" fmla="*/ 2892425 w 6445250"/>
                  <a:gd name="connsiteY6" fmla="*/ 238125 h 752475"/>
                  <a:gd name="connsiteX7" fmla="*/ 2311400 w 6445250"/>
                  <a:gd name="connsiteY7" fmla="*/ 190500 h 752475"/>
                  <a:gd name="connsiteX8" fmla="*/ 1473200 w 6445250"/>
                  <a:gd name="connsiteY8" fmla="*/ 123825 h 752475"/>
                  <a:gd name="connsiteX9" fmla="*/ 911225 w 6445250"/>
                  <a:gd name="connsiteY9" fmla="*/ 76200 h 752475"/>
                  <a:gd name="connsiteX10" fmla="*/ 25400 w 6445250"/>
                  <a:gd name="connsiteY10" fmla="*/ 0 h 752475"/>
                  <a:gd name="connsiteX11" fmla="*/ 0 w 6445250"/>
                  <a:gd name="connsiteY11" fmla="*/ 190500 h 752475"/>
                  <a:gd name="connsiteX12" fmla="*/ 568325 w 6445250"/>
                  <a:gd name="connsiteY12" fmla="*/ 228600 h 752475"/>
                  <a:gd name="connsiteX13" fmla="*/ 1292225 w 6445250"/>
                  <a:gd name="connsiteY13" fmla="*/ 285750 h 752475"/>
                  <a:gd name="connsiteX14" fmla="*/ 1606550 w 6445250"/>
                  <a:gd name="connsiteY14" fmla="*/ 314325 h 752475"/>
                  <a:gd name="connsiteX15" fmla="*/ 2514600 w 6445250"/>
                  <a:gd name="connsiteY15" fmla="*/ 387350 h 752475"/>
                  <a:gd name="connsiteX16" fmla="*/ 2901950 w 6445250"/>
                  <a:gd name="connsiteY16" fmla="*/ 419100 h 752475"/>
                  <a:gd name="connsiteX17" fmla="*/ 3244850 w 6445250"/>
                  <a:gd name="connsiteY17" fmla="*/ 428625 h 752475"/>
                  <a:gd name="connsiteX18" fmla="*/ 3797300 w 6445250"/>
                  <a:gd name="connsiteY18" fmla="*/ 419100 h 752475"/>
                  <a:gd name="connsiteX19" fmla="*/ 4387850 w 6445250"/>
                  <a:gd name="connsiteY19" fmla="*/ 466725 h 752475"/>
                  <a:gd name="connsiteX20" fmla="*/ 4806950 w 6445250"/>
                  <a:gd name="connsiteY20" fmla="*/ 514350 h 752475"/>
                  <a:gd name="connsiteX21" fmla="*/ 5407025 w 6445250"/>
                  <a:gd name="connsiteY21" fmla="*/ 581025 h 752475"/>
                  <a:gd name="connsiteX22" fmla="*/ 6007100 w 6445250"/>
                  <a:gd name="connsiteY22" fmla="*/ 666750 h 752475"/>
                  <a:gd name="connsiteX23" fmla="*/ 6438900 w 6445250"/>
                  <a:gd name="connsiteY23"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45250" h="752475">
                    <a:moveTo>
                      <a:pt x="6445250" y="552450"/>
                    </a:moveTo>
                    <a:lnTo>
                      <a:pt x="6242050" y="511175"/>
                    </a:lnTo>
                    <a:lnTo>
                      <a:pt x="4997450" y="352425"/>
                    </a:lnTo>
                    <a:lnTo>
                      <a:pt x="4597400" y="304800"/>
                    </a:lnTo>
                    <a:lnTo>
                      <a:pt x="3968750" y="257175"/>
                    </a:lnTo>
                    <a:lnTo>
                      <a:pt x="3492500" y="238125"/>
                    </a:lnTo>
                    <a:lnTo>
                      <a:pt x="2892425" y="238125"/>
                    </a:lnTo>
                    <a:lnTo>
                      <a:pt x="2311400" y="190500"/>
                    </a:lnTo>
                    <a:lnTo>
                      <a:pt x="1473200" y="123825"/>
                    </a:lnTo>
                    <a:lnTo>
                      <a:pt x="911225" y="76200"/>
                    </a:lnTo>
                    <a:lnTo>
                      <a:pt x="25400" y="0"/>
                    </a:lnTo>
                    <a:lnTo>
                      <a:pt x="0" y="190500"/>
                    </a:lnTo>
                    <a:lnTo>
                      <a:pt x="568325" y="228600"/>
                    </a:lnTo>
                    <a:lnTo>
                      <a:pt x="1292225" y="285750"/>
                    </a:lnTo>
                    <a:cubicBezTo>
                      <a:pt x="1397000" y="295275"/>
                      <a:pt x="1402821" y="297392"/>
                      <a:pt x="1606550" y="314325"/>
                    </a:cubicBezTo>
                    <a:lnTo>
                      <a:pt x="2514600" y="387350"/>
                    </a:lnTo>
                    <a:cubicBezTo>
                      <a:pt x="2643717" y="397933"/>
                      <a:pt x="2780242" y="412221"/>
                      <a:pt x="2901950" y="419100"/>
                    </a:cubicBezTo>
                    <a:cubicBezTo>
                      <a:pt x="3023658" y="425979"/>
                      <a:pt x="3130550" y="425450"/>
                      <a:pt x="3244850" y="428625"/>
                    </a:cubicBezTo>
                    <a:lnTo>
                      <a:pt x="3797300" y="419100"/>
                    </a:lnTo>
                    <a:lnTo>
                      <a:pt x="4387850" y="466725"/>
                    </a:lnTo>
                    <a:lnTo>
                      <a:pt x="4806950" y="514350"/>
                    </a:lnTo>
                    <a:lnTo>
                      <a:pt x="5407025" y="581025"/>
                    </a:lnTo>
                    <a:lnTo>
                      <a:pt x="6007100" y="666750"/>
                    </a:lnTo>
                    <a:lnTo>
                      <a:pt x="6438900" y="752475"/>
                    </a:lnTo>
                  </a:path>
                </a:pathLst>
              </a:custGeom>
              <a:solidFill>
                <a:schemeClr val="accent1">
                  <a:lumMod val="60000"/>
                  <a:lumOff val="40000"/>
                  <a:alpha val="64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1" name="CuadroTexto 10"/>
              <p:cNvSpPr txBox="1"/>
              <p:nvPr/>
            </p:nvSpPr>
            <p:spPr>
              <a:xfrm rot="303779">
                <a:off x="3070357" y="5452292"/>
                <a:ext cx="1266537" cy="200055"/>
              </a:xfrm>
              <a:prstGeom prst="rect">
                <a:avLst/>
              </a:prstGeom>
              <a:noFill/>
            </p:spPr>
            <p:txBody>
              <a:bodyPr wrap="square" rtlCol="0">
                <a:spAutoFit/>
              </a:bodyPr>
              <a:lstStyle/>
              <a:p>
                <a:r>
                  <a:rPr lang="es-ES" sz="700" dirty="0"/>
                  <a:t>AV. ESCALÓN 3</a:t>
                </a:r>
              </a:p>
            </p:txBody>
          </p:sp>
        </p:grpSp>
        <p:grpSp>
          <p:nvGrpSpPr>
            <p:cNvPr id="27" name="Grupo 26">
              <a:extLst>
                <a:ext uri="{FF2B5EF4-FFF2-40B4-BE49-F238E27FC236}">
                  <a16:creationId xmlns:a16="http://schemas.microsoft.com/office/drawing/2014/main" id="{F75F58F5-B055-4CF8-85DF-7068ED8E299A}"/>
                </a:ext>
              </a:extLst>
            </p:cNvPr>
            <p:cNvGrpSpPr/>
            <p:nvPr/>
          </p:nvGrpSpPr>
          <p:grpSpPr>
            <a:xfrm>
              <a:off x="801135" y="2999180"/>
              <a:ext cx="6727469" cy="550500"/>
              <a:chOff x="801135" y="2999180"/>
              <a:chExt cx="6727469" cy="550500"/>
            </a:xfrm>
          </p:grpSpPr>
          <p:cxnSp>
            <p:nvCxnSpPr>
              <p:cNvPr id="15" name="Conector recto 14"/>
              <p:cNvCxnSpPr>
                <a:cxnSpLocks/>
              </p:cNvCxnSpPr>
              <p:nvPr/>
            </p:nvCxnSpPr>
            <p:spPr>
              <a:xfrm>
                <a:off x="801135" y="2999180"/>
                <a:ext cx="6727469" cy="550500"/>
              </a:xfrm>
              <a:prstGeom prst="line">
                <a:avLst/>
              </a:prstGeom>
              <a:ln w="76200">
                <a:solidFill>
                  <a:schemeClr val="accent2">
                    <a:alpha val="54000"/>
                  </a:schemeClr>
                </a:solidFill>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rot="204960">
                <a:off x="4774836" y="3068239"/>
                <a:ext cx="1255171" cy="200055"/>
              </a:xfrm>
              <a:prstGeom prst="rect">
                <a:avLst/>
              </a:prstGeom>
              <a:noFill/>
            </p:spPr>
            <p:txBody>
              <a:bodyPr wrap="square" rtlCol="0">
                <a:spAutoFit/>
              </a:bodyPr>
              <a:lstStyle/>
              <a:p>
                <a:r>
                  <a:rPr lang="es-ES" sz="700" dirty="0"/>
                  <a:t>TRANSVERSAL 1</a:t>
                </a:r>
              </a:p>
            </p:txBody>
          </p:sp>
        </p:grpSp>
        <p:grpSp>
          <p:nvGrpSpPr>
            <p:cNvPr id="26" name="Grupo 25">
              <a:extLst>
                <a:ext uri="{FF2B5EF4-FFF2-40B4-BE49-F238E27FC236}">
                  <a16:creationId xmlns:a16="http://schemas.microsoft.com/office/drawing/2014/main" id="{99AF2109-170E-4B52-A255-387A20D34313}"/>
                </a:ext>
              </a:extLst>
            </p:cNvPr>
            <p:cNvGrpSpPr/>
            <p:nvPr/>
          </p:nvGrpSpPr>
          <p:grpSpPr>
            <a:xfrm>
              <a:off x="863085" y="1144991"/>
              <a:ext cx="7138117" cy="290896"/>
              <a:chOff x="863085" y="1144991"/>
              <a:chExt cx="7138117" cy="290896"/>
            </a:xfrm>
          </p:grpSpPr>
          <p:cxnSp>
            <p:nvCxnSpPr>
              <p:cNvPr id="16" name="Conector recto 15"/>
              <p:cNvCxnSpPr>
                <a:cxnSpLocks/>
              </p:cNvCxnSpPr>
              <p:nvPr/>
            </p:nvCxnSpPr>
            <p:spPr>
              <a:xfrm>
                <a:off x="863085" y="1409688"/>
                <a:ext cx="7138117" cy="26199"/>
              </a:xfrm>
              <a:prstGeom prst="line">
                <a:avLst/>
              </a:prstGeom>
              <a:ln w="76200">
                <a:solidFill>
                  <a:schemeClr val="accent2">
                    <a:alpha val="54000"/>
                  </a:schemeClr>
                </a:solidFill>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2862771" y="1144991"/>
                <a:ext cx="1255171" cy="200055"/>
              </a:xfrm>
              <a:prstGeom prst="rect">
                <a:avLst/>
              </a:prstGeom>
              <a:noFill/>
            </p:spPr>
            <p:txBody>
              <a:bodyPr wrap="square" rtlCol="0">
                <a:spAutoFit/>
              </a:bodyPr>
              <a:lstStyle/>
              <a:p>
                <a:r>
                  <a:rPr lang="es-ES" sz="700" dirty="0"/>
                  <a:t>TRANSVERSAL 2</a:t>
                </a:r>
              </a:p>
            </p:txBody>
          </p:sp>
        </p:grpSp>
        <p:grpSp>
          <p:nvGrpSpPr>
            <p:cNvPr id="24" name="Grupo 23">
              <a:extLst>
                <a:ext uri="{FF2B5EF4-FFF2-40B4-BE49-F238E27FC236}">
                  <a16:creationId xmlns:a16="http://schemas.microsoft.com/office/drawing/2014/main" id="{E3AB0D5A-43B0-4D40-A881-C9C3ACC3C9E5}"/>
                </a:ext>
              </a:extLst>
            </p:cNvPr>
            <p:cNvGrpSpPr/>
            <p:nvPr/>
          </p:nvGrpSpPr>
          <p:grpSpPr>
            <a:xfrm>
              <a:off x="-100640" y="-761716"/>
              <a:ext cx="8849380" cy="245897"/>
              <a:chOff x="-100640" y="-761716"/>
              <a:chExt cx="8849380" cy="245897"/>
            </a:xfrm>
          </p:grpSpPr>
          <p:cxnSp>
            <p:nvCxnSpPr>
              <p:cNvPr id="18" name="Conector recto 17"/>
              <p:cNvCxnSpPr>
                <a:cxnSpLocks/>
              </p:cNvCxnSpPr>
              <p:nvPr/>
            </p:nvCxnSpPr>
            <p:spPr>
              <a:xfrm>
                <a:off x="-100640" y="-542105"/>
                <a:ext cx="8849380" cy="26286"/>
              </a:xfrm>
              <a:prstGeom prst="line">
                <a:avLst/>
              </a:prstGeom>
              <a:ln w="76200">
                <a:solidFill>
                  <a:schemeClr val="accent2">
                    <a:alpha val="54000"/>
                  </a:schemeClr>
                </a:solidFill>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3343748" y="-761716"/>
                <a:ext cx="1255171" cy="200055"/>
              </a:xfrm>
              <a:prstGeom prst="rect">
                <a:avLst/>
              </a:prstGeom>
              <a:noFill/>
            </p:spPr>
            <p:txBody>
              <a:bodyPr wrap="square" rtlCol="0">
                <a:spAutoFit/>
              </a:bodyPr>
              <a:lstStyle/>
              <a:p>
                <a:r>
                  <a:rPr lang="es-ES" sz="700" dirty="0"/>
                  <a:t>TRANSVERSAL 3</a:t>
                </a:r>
              </a:p>
            </p:txBody>
          </p:sp>
        </p:grpSp>
        <p:grpSp>
          <p:nvGrpSpPr>
            <p:cNvPr id="6" name="Grupo 5">
              <a:extLst>
                <a:ext uri="{FF2B5EF4-FFF2-40B4-BE49-F238E27FC236}">
                  <a16:creationId xmlns:a16="http://schemas.microsoft.com/office/drawing/2014/main" id="{37B8C902-FF0A-4760-9780-D9EBDBE99360}"/>
                </a:ext>
              </a:extLst>
            </p:cNvPr>
            <p:cNvGrpSpPr/>
            <p:nvPr/>
          </p:nvGrpSpPr>
          <p:grpSpPr>
            <a:xfrm>
              <a:off x="5532467" y="-557025"/>
              <a:ext cx="1057391" cy="5864638"/>
              <a:chOff x="5532467" y="-557025"/>
              <a:chExt cx="1057391" cy="5864638"/>
            </a:xfrm>
          </p:grpSpPr>
          <p:sp>
            <p:nvSpPr>
              <p:cNvPr id="13" name="CuadroTexto 12"/>
              <p:cNvSpPr txBox="1"/>
              <p:nvPr/>
            </p:nvSpPr>
            <p:spPr>
              <a:xfrm rot="16709599">
                <a:off x="5275927" y="267194"/>
                <a:ext cx="1848493" cy="200055"/>
              </a:xfrm>
              <a:prstGeom prst="rect">
                <a:avLst/>
              </a:prstGeom>
              <a:noFill/>
            </p:spPr>
            <p:txBody>
              <a:bodyPr wrap="square" rtlCol="0">
                <a:spAutoFit/>
              </a:bodyPr>
              <a:lstStyle/>
              <a:p>
                <a:r>
                  <a:rPr lang="es-ES" sz="700" dirty="0"/>
                  <a:t>VÍA LINEA ALTA TENSIÓN</a:t>
                </a:r>
              </a:p>
            </p:txBody>
          </p:sp>
          <p:cxnSp>
            <p:nvCxnSpPr>
              <p:cNvPr id="25" name="Conector recto 24"/>
              <p:cNvCxnSpPr>
                <a:cxnSpLocks/>
              </p:cNvCxnSpPr>
              <p:nvPr/>
            </p:nvCxnSpPr>
            <p:spPr>
              <a:xfrm flipV="1">
                <a:off x="5532467" y="-514860"/>
                <a:ext cx="1057391" cy="5822473"/>
              </a:xfrm>
              <a:prstGeom prst="line">
                <a:avLst/>
              </a:prstGeom>
              <a:ln w="76200">
                <a:solidFill>
                  <a:srgbClr val="FF3399">
                    <a:alpha val="67000"/>
                  </a:srgbClr>
                </a:solidFill>
              </a:ln>
            </p:spPr>
            <p:style>
              <a:lnRef idx="1">
                <a:schemeClr val="accent1"/>
              </a:lnRef>
              <a:fillRef idx="0">
                <a:schemeClr val="accent1"/>
              </a:fillRef>
              <a:effectRef idx="0">
                <a:schemeClr val="accent1"/>
              </a:effectRef>
              <a:fontRef idx="minor">
                <a:schemeClr val="tx1"/>
              </a:fontRef>
            </p:style>
          </p:cxnSp>
        </p:grpSp>
        <p:grpSp>
          <p:nvGrpSpPr>
            <p:cNvPr id="17" name="Grupo 16">
              <a:extLst>
                <a:ext uri="{FF2B5EF4-FFF2-40B4-BE49-F238E27FC236}">
                  <a16:creationId xmlns:a16="http://schemas.microsoft.com/office/drawing/2014/main" id="{B85316B2-8B25-4FB8-9723-E21EC562D566}"/>
                </a:ext>
              </a:extLst>
            </p:cNvPr>
            <p:cNvGrpSpPr/>
            <p:nvPr/>
          </p:nvGrpSpPr>
          <p:grpSpPr>
            <a:xfrm>
              <a:off x="1911192" y="-475028"/>
              <a:ext cx="519752" cy="5464368"/>
              <a:chOff x="1911192" y="-475028"/>
              <a:chExt cx="519752" cy="5464368"/>
            </a:xfrm>
          </p:grpSpPr>
          <p:sp>
            <p:nvSpPr>
              <p:cNvPr id="29" name="CuadroTexto 28"/>
              <p:cNvSpPr txBox="1"/>
              <p:nvPr/>
            </p:nvSpPr>
            <p:spPr>
              <a:xfrm rot="16366411">
                <a:off x="1705989" y="2207363"/>
                <a:ext cx="707879" cy="200055"/>
              </a:xfrm>
              <a:prstGeom prst="rect">
                <a:avLst/>
              </a:prstGeom>
              <a:noFill/>
            </p:spPr>
            <p:txBody>
              <a:bodyPr wrap="square" rtlCol="0">
                <a:spAutoFit/>
              </a:bodyPr>
              <a:lstStyle/>
              <a:p>
                <a:r>
                  <a:rPr lang="es-ES" sz="700" dirty="0"/>
                  <a:t>CALLE X</a:t>
                </a:r>
              </a:p>
            </p:txBody>
          </p:sp>
          <p:cxnSp>
            <p:nvCxnSpPr>
              <p:cNvPr id="36" name="Conector recto 35"/>
              <p:cNvCxnSpPr>
                <a:cxnSpLocks/>
              </p:cNvCxnSpPr>
              <p:nvPr/>
            </p:nvCxnSpPr>
            <p:spPr>
              <a:xfrm flipH="1">
                <a:off x="1911192" y="-475028"/>
                <a:ext cx="519752" cy="5464368"/>
              </a:xfrm>
              <a:prstGeom prst="line">
                <a:avLst/>
              </a:prstGeom>
              <a:ln w="76200">
                <a:solidFill>
                  <a:srgbClr val="FFFF00">
                    <a:alpha val="46000"/>
                  </a:srgbClr>
                </a:solidFill>
              </a:ln>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918E58C9-CEC5-4F8C-8509-95FA4C2575C5}"/>
                </a:ext>
              </a:extLst>
            </p:cNvPr>
            <p:cNvGrpSpPr/>
            <p:nvPr/>
          </p:nvGrpSpPr>
          <p:grpSpPr>
            <a:xfrm>
              <a:off x="527643" y="-668413"/>
              <a:ext cx="458316" cy="5576321"/>
              <a:chOff x="527643" y="-668413"/>
              <a:chExt cx="458316" cy="5576321"/>
            </a:xfrm>
          </p:grpSpPr>
          <p:sp>
            <p:nvSpPr>
              <p:cNvPr id="12" name="Forma libre 11"/>
              <p:cNvSpPr/>
              <p:nvPr/>
            </p:nvSpPr>
            <p:spPr>
              <a:xfrm>
                <a:off x="664944" y="-668413"/>
                <a:ext cx="321015" cy="5576321"/>
              </a:xfrm>
              <a:custGeom>
                <a:avLst/>
                <a:gdLst>
                  <a:gd name="connsiteX0" fmla="*/ 164592 w 246888"/>
                  <a:gd name="connsiteY0" fmla="*/ 0 h 5312664"/>
                  <a:gd name="connsiteX1" fmla="*/ 0 w 246888"/>
                  <a:gd name="connsiteY1" fmla="*/ 5312664 h 5312664"/>
                  <a:gd name="connsiteX2" fmla="*/ 91440 w 246888"/>
                  <a:gd name="connsiteY2" fmla="*/ 5303520 h 5312664"/>
                  <a:gd name="connsiteX3" fmla="*/ 246888 w 246888"/>
                  <a:gd name="connsiteY3" fmla="*/ 9144 h 5312664"/>
                  <a:gd name="connsiteX4" fmla="*/ 164592 w 246888"/>
                  <a:gd name="connsiteY4" fmla="*/ 0 h 5312664"/>
                  <a:gd name="connsiteX0" fmla="*/ 164592 w 283464"/>
                  <a:gd name="connsiteY0" fmla="*/ 18288 h 5330952"/>
                  <a:gd name="connsiteX1" fmla="*/ 0 w 283464"/>
                  <a:gd name="connsiteY1" fmla="*/ 5330952 h 5330952"/>
                  <a:gd name="connsiteX2" fmla="*/ 91440 w 283464"/>
                  <a:gd name="connsiteY2" fmla="*/ 5321808 h 5330952"/>
                  <a:gd name="connsiteX3" fmla="*/ 283464 w 283464"/>
                  <a:gd name="connsiteY3" fmla="*/ 0 h 5330952"/>
                  <a:gd name="connsiteX4" fmla="*/ 164592 w 283464"/>
                  <a:gd name="connsiteY4" fmla="*/ 18288 h 5330952"/>
                  <a:gd name="connsiteX0" fmla="*/ 164592 w 283464"/>
                  <a:gd name="connsiteY0" fmla="*/ 18288 h 5330952"/>
                  <a:gd name="connsiteX1" fmla="*/ 0 w 283464"/>
                  <a:gd name="connsiteY1" fmla="*/ 5330952 h 5330952"/>
                  <a:gd name="connsiteX2" fmla="*/ 128016 w 283464"/>
                  <a:gd name="connsiteY2" fmla="*/ 5321808 h 5330952"/>
                  <a:gd name="connsiteX3" fmla="*/ 283464 w 283464"/>
                  <a:gd name="connsiteY3" fmla="*/ 0 h 5330952"/>
                  <a:gd name="connsiteX4" fmla="*/ 164592 w 283464"/>
                  <a:gd name="connsiteY4" fmla="*/ 18288 h 5330952"/>
                  <a:gd name="connsiteX0" fmla="*/ 164592 w 283464"/>
                  <a:gd name="connsiteY0" fmla="*/ 18288 h 5330952"/>
                  <a:gd name="connsiteX1" fmla="*/ 0 w 283464"/>
                  <a:gd name="connsiteY1" fmla="*/ 5330952 h 5330952"/>
                  <a:gd name="connsiteX2" fmla="*/ 100584 w 283464"/>
                  <a:gd name="connsiteY2" fmla="*/ 5321808 h 5330952"/>
                  <a:gd name="connsiteX3" fmla="*/ 283464 w 283464"/>
                  <a:gd name="connsiteY3" fmla="*/ 0 h 5330952"/>
                  <a:gd name="connsiteX4" fmla="*/ 164592 w 283464"/>
                  <a:gd name="connsiteY4" fmla="*/ 18288 h 5330952"/>
                  <a:gd name="connsiteX0" fmla="*/ 182880 w 301752"/>
                  <a:gd name="connsiteY0" fmla="*/ 18288 h 5321808"/>
                  <a:gd name="connsiteX1" fmla="*/ 0 w 301752"/>
                  <a:gd name="connsiteY1" fmla="*/ 5321808 h 5321808"/>
                  <a:gd name="connsiteX2" fmla="*/ 118872 w 301752"/>
                  <a:gd name="connsiteY2" fmla="*/ 5321808 h 5321808"/>
                  <a:gd name="connsiteX3" fmla="*/ 301752 w 301752"/>
                  <a:gd name="connsiteY3" fmla="*/ 0 h 5321808"/>
                  <a:gd name="connsiteX4" fmla="*/ 182880 w 301752"/>
                  <a:gd name="connsiteY4" fmla="*/ 18288 h 5321808"/>
                  <a:gd name="connsiteX0" fmla="*/ 164592 w 301752"/>
                  <a:gd name="connsiteY0" fmla="*/ 9144 h 5321808"/>
                  <a:gd name="connsiteX1" fmla="*/ 0 w 301752"/>
                  <a:gd name="connsiteY1" fmla="*/ 5321808 h 5321808"/>
                  <a:gd name="connsiteX2" fmla="*/ 118872 w 301752"/>
                  <a:gd name="connsiteY2" fmla="*/ 5321808 h 5321808"/>
                  <a:gd name="connsiteX3" fmla="*/ 301752 w 301752"/>
                  <a:gd name="connsiteY3" fmla="*/ 0 h 5321808"/>
                  <a:gd name="connsiteX4" fmla="*/ 164592 w 301752"/>
                  <a:gd name="connsiteY4" fmla="*/ 9144 h 5321808"/>
                  <a:gd name="connsiteX0" fmla="*/ 164592 w 265176"/>
                  <a:gd name="connsiteY0" fmla="*/ 9144 h 5321808"/>
                  <a:gd name="connsiteX1" fmla="*/ 0 w 265176"/>
                  <a:gd name="connsiteY1" fmla="*/ 5321808 h 5321808"/>
                  <a:gd name="connsiteX2" fmla="*/ 118872 w 265176"/>
                  <a:gd name="connsiteY2" fmla="*/ 5321808 h 5321808"/>
                  <a:gd name="connsiteX3" fmla="*/ 265176 w 265176"/>
                  <a:gd name="connsiteY3" fmla="*/ 0 h 5321808"/>
                  <a:gd name="connsiteX4" fmla="*/ 164592 w 265176"/>
                  <a:gd name="connsiteY4" fmla="*/ 9144 h 5321808"/>
                  <a:gd name="connsiteX0" fmla="*/ 164592 w 265176"/>
                  <a:gd name="connsiteY0" fmla="*/ 9144 h 5330952"/>
                  <a:gd name="connsiteX1" fmla="*/ 0 w 265176"/>
                  <a:gd name="connsiteY1" fmla="*/ 5321808 h 5330952"/>
                  <a:gd name="connsiteX2" fmla="*/ 109728 w 265176"/>
                  <a:gd name="connsiteY2" fmla="*/ 5330952 h 5330952"/>
                  <a:gd name="connsiteX3" fmla="*/ 265176 w 265176"/>
                  <a:gd name="connsiteY3" fmla="*/ 0 h 5330952"/>
                  <a:gd name="connsiteX4" fmla="*/ 164592 w 265176"/>
                  <a:gd name="connsiteY4" fmla="*/ 9144 h 533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 h="5330952">
                    <a:moveTo>
                      <a:pt x="164592" y="9144"/>
                    </a:moveTo>
                    <a:lnTo>
                      <a:pt x="0" y="5321808"/>
                    </a:lnTo>
                    <a:lnTo>
                      <a:pt x="109728" y="5330952"/>
                    </a:lnTo>
                    <a:lnTo>
                      <a:pt x="265176" y="0"/>
                    </a:lnTo>
                    <a:lnTo>
                      <a:pt x="164592" y="9144"/>
                    </a:lnTo>
                    <a:close/>
                  </a:path>
                </a:pathLst>
              </a:custGeom>
              <a:solidFill>
                <a:schemeClr val="accent6">
                  <a:lumMod val="60000"/>
                  <a:lumOff val="40000"/>
                  <a:alpha val="41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sz="1050" dirty="0"/>
              </a:p>
            </p:txBody>
          </p:sp>
          <p:sp>
            <p:nvSpPr>
              <p:cNvPr id="39" name="CuadroTexto 38"/>
              <p:cNvSpPr txBox="1"/>
              <p:nvPr/>
            </p:nvSpPr>
            <p:spPr>
              <a:xfrm rot="16366411">
                <a:off x="-296575" y="3032245"/>
                <a:ext cx="1848492" cy="200055"/>
              </a:xfrm>
              <a:prstGeom prst="rect">
                <a:avLst/>
              </a:prstGeom>
              <a:noFill/>
            </p:spPr>
            <p:txBody>
              <a:bodyPr wrap="square" rtlCol="0">
                <a:spAutoFit/>
              </a:bodyPr>
              <a:lstStyle/>
              <a:p>
                <a:r>
                  <a:rPr lang="es-ES" sz="700" dirty="0"/>
                  <a:t>AV. PASEO COMERCIAL</a:t>
                </a:r>
              </a:p>
            </p:txBody>
          </p:sp>
        </p:grpSp>
        <p:grpSp>
          <p:nvGrpSpPr>
            <p:cNvPr id="96" name="Grupo 95"/>
            <p:cNvGrpSpPr/>
            <p:nvPr/>
          </p:nvGrpSpPr>
          <p:grpSpPr>
            <a:xfrm>
              <a:off x="803232" y="1514072"/>
              <a:ext cx="6897036" cy="3882452"/>
              <a:chOff x="1954911" y="1241175"/>
              <a:chExt cx="7572686" cy="4262785"/>
            </a:xfrm>
          </p:grpSpPr>
          <p:cxnSp>
            <p:nvCxnSpPr>
              <p:cNvPr id="42" name="Conector recto 41"/>
              <p:cNvCxnSpPr/>
              <p:nvPr/>
            </p:nvCxnSpPr>
            <p:spPr>
              <a:xfrm>
                <a:off x="1954911" y="3894605"/>
                <a:ext cx="699516" cy="45720"/>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43" name="Conector recto 42"/>
              <p:cNvCxnSpPr/>
              <p:nvPr/>
            </p:nvCxnSpPr>
            <p:spPr>
              <a:xfrm>
                <a:off x="3387140" y="3953979"/>
                <a:ext cx="553799" cy="34931"/>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46" name="Conector recto 45"/>
              <p:cNvCxnSpPr/>
              <p:nvPr/>
            </p:nvCxnSpPr>
            <p:spPr>
              <a:xfrm>
                <a:off x="4640127" y="4100231"/>
                <a:ext cx="553799" cy="34931"/>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47" name="Conector recto 46"/>
              <p:cNvCxnSpPr/>
              <p:nvPr/>
            </p:nvCxnSpPr>
            <p:spPr>
              <a:xfrm>
                <a:off x="5244336" y="4135163"/>
                <a:ext cx="553799" cy="34931"/>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48" name="Conector recto 47"/>
              <p:cNvCxnSpPr/>
              <p:nvPr/>
            </p:nvCxnSpPr>
            <p:spPr>
              <a:xfrm>
                <a:off x="6570225" y="4277962"/>
                <a:ext cx="699608" cy="47035"/>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50" name="Conector recto 49"/>
              <p:cNvCxnSpPr/>
              <p:nvPr/>
            </p:nvCxnSpPr>
            <p:spPr>
              <a:xfrm>
                <a:off x="7409570" y="4368133"/>
                <a:ext cx="653896" cy="29275"/>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52" name="Conector recto 51"/>
              <p:cNvCxnSpPr/>
              <p:nvPr/>
            </p:nvCxnSpPr>
            <p:spPr>
              <a:xfrm>
                <a:off x="8734723" y="4459556"/>
                <a:ext cx="532737" cy="35592"/>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54" name="Conector recto 53"/>
              <p:cNvCxnSpPr/>
              <p:nvPr/>
            </p:nvCxnSpPr>
            <p:spPr>
              <a:xfrm>
                <a:off x="7784665" y="2249950"/>
                <a:ext cx="653896" cy="29275"/>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55" name="Conector recto 54"/>
              <p:cNvCxnSpPr/>
              <p:nvPr/>
            </p:nvCxnSpPr>
            <p:spPr>
              <a:xfrm>
                <a:off x="9114079" y="2354210"/>
                <a:ext cx="413518" cy="25552"/>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58" name="Conector recto 57"/>
              <p:cNvCxnSpPr>
                <a:cxnSpLocks/>
              </p:cNvCxnSpPr>
              <p:nvPr/>
            </p:nvCxnSpPr>
            <p:spPr>
              <a:xfrm flipV="1">
                <a:off x="7922968" y="1241175"/>
                <a:ext cx="770316" cy="4262785"/>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60" name="Conector recto 59"/>
              <p:cNvCxnSpPr>
                <a:cxnSpLocks/>
              </p:cNvCxnSpPr>
              <p:nvPr/>
            </p:nvCxnSpPr>
            <p:spPr>
              <a:xfrm flipV="1">
                <a:off x="8515063" y="1290957"/>
                <a:ext cx="763668" cy="4179395"/>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62" name="Conector recto 61"/>
              <p:cNvCxnSpPr>
                <a:cxnSpLocks/>
              </p:cNvCxnSpPr>
              <p:nvPr/>
            </p:nvCxnSpPr>
            <p:spPr>
              <a:xfrm flipV="1">
                <a:off x="6402345" y="3273403"/>
                <a:ext cx="158733" cy="2121160"/>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64" name="Conector recto 63"/>
              <p:cNvCxnSpPr>
                <a:cxnSpLocks/>
              </p:cNvCxnSpPr>
              <p:nvPr/>
            </p:nvCxnSpPr>
            <p:spPr>
              <a:xfrm flipV="1">
                <a:off x="5798136" y="3288431"/>
                <a:ext cx="160632" cy="2006937"/>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66" name="Conector recto 65"/>
              <p:cNvCxnSpPr/>
              <p:nvPr/>
            </p:nvCxnSpPr>
            <p:spPr>
              <a:xfrm flipV="1">
                <a:off x="4487159" y="3154656"/>
                <a:ext cx="111912" cy="1915048"/>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68" name="Conector recto 67"/>
              <p:cNvCxnSpPr/>
              <p:nvPr/>
            </p:nvCxnSpPr>
            <p:spPr>
              <a:xfrm flipV="1">
                <a:off x="2644039" y="3032723"/>
                <a:ext cx="135650" cy="1898973"/>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70" name="Conector recto 69"/>
              <p:cNvCxnSpPr/>
              <p:nvPr/>
            </p:nvCxnSpPr>
            <p:spPr>
              <a:xfrm flipV="1">
                <a:off x="3863879" y="3115935"/>
                <a:ext cx="129155" cy="1841750"/>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grpSp>
        <p:grpSp>
          <p:nvGrpSpPr>
            <p:cNvPr id="5" name="Grupo 4">
              <a:extLst>
                <a:ext uri="{FF2B5EF4-FFF2-40B4-BE49-F238E27FC236}">
                  <a16:creationId xmlns:a16="http://schemas.microsoft.com/office/drawing/2014/main" id="{B12C7AF9-CB91-4A76-A17D-2C4BA3B8A04A}"/>
                </a:ext>
              </a:extLst>
            </p:cNvPr>
            <p:cNvGrpSpPr/>
            <p:nvPr/>
          </p:nvGrpSpPr>
          <p:grpSpPr>
            <a:xfrm>
              <a:off x="-698065" y="-2012620"/>
              <a:ext cx="209489" cy="7564939"/>
              <a:chOff x="-698065" y="-2012620"/>
              <a:chExt cx="209489" cy="7564939"/>
            </a:xfrm>
          </p:grpSpPr>
          <p:cxnSp>
            <p:nvCxnSpPr>
              <p:cNvPr id="74" name="Conector recto 73"/>
              <p:cNvCxnSpPr/>
              <p:nvPr/>
            </p:nvCxnSpPr>
            <p:spPr>
              <a:xfrm>
                <a:off x="-522964" y="-2012620"/>
                <a:ext cx="34388" cy="7564939"/>
              </a:xfrm>
              <a:prstGeom prst="line">
                <a:avLst/>
              </a:prstGeom>
              <a:ln w="127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83" name="CuadroTexto 82"/>
              <p:cNvSpPr txBox="1"/>
              <p:nvPr/>
            </p:nvSpPr>
            <p:spPr>
              <a:xfrm rot="16200000">
                <a:off x="-1060000" y="-768442"/>
                <a:ext cx="923926" cy="200055"/>
              </a:xfrm>
              <a:prstGeom prst="rect">
                <a:avLst/>
              </a:prstGeom>
              <a:noFill/>
              <a:ln w="12700">
                <a:noFill/>
              </a:ln>
            </p:spPr>
            <p:txBody>
              <a:bodyPr wrap="square" rtlCol="0">
                <a:spAutoFit/>
              </a:bodyPr>
              <a:lstStyle/>
              <a:p>
                <a:r>
                  <a:rPr lang="es-ES" sz="700" dirty="0"/>
                  <a:t>Línea férrea</a:t>
                </a:r>
              </a:p>
            </p:txBody>
          </p:sp>
        </p:grpSp>
        <p:grpSp>
          <p:nvGrpSpPr>
            <p:cNvPr id="4" name="Grupo 3">
              <a:extLst>
                <a:ext uri="{FF2B5EF4-FFF2-40B4-BE49-F238E27FC236}">
                  <a16:creationId xmlns:a16="http://schemas.microsoft.com/office/drawing/2014/main" id="{9BE551C3-2843-4AD1-BEEB-4632EEBF8736}"/>
                </a:ext>
              </a:extLst>
            </p:cNvPr>
            <p:cNvGrpSpPr/>
            <p:nvPr/>
          </p:nvGrpSpPr>
          <p:grpSpPr>
            <a:xfrm>
              <a:off x="-466793" y="-459289"/>
              <a:ext cx="229994" cy="4666989"/>
              <a:chOff x="-466793" y="-459289"/>
              <a:chExt cx="229994" cy="4666989"/>
            </a:xfrm>
          </p:grpSpPr>
          <p:cxnSp>
            <p:nvCxnSpPr>
              <p:cNvPr id="76" name="Conector recto 75"/>
              <p:cNvCxnSpPr>
                <a:cxnSpLocks/>
              </p:cNvCxnSpPr>
              <p:nvPr/>
            </p:nvCxnSpPr>
            <p:spPr>
              <a:xfrm>
                <a:off x="-236799" y="-459289"/>
                <a:ext cx="0" cy="4666989"/>
              </a:xfrm>
              <a:prstGeom prst="line">
                <a:avLst/>
              </a:prstGeom>
              <a:ln w="76200">
                <a:solidFill>
                  <a:srgbClr val="FF7C80"/>
                </a:solidFill>
              </a:ln>
            </p:spPr>
            <p:style>
              <a:lnRef idx="1">
                <a:schemeClr val="accent1"/>
              </a:lnRef>
              <a:fillRef idx="0">
                <a:schemeClr val="accent1"/>
              </a:fillRef>
              <a:effectRef idx="0">
                <a:schemeClr val="accent1"/>
              </a:effectRef>
              <a:fontRef idx="minor">
                <a:schemeClr val="tx1"/>
              </a:fontRef>
            </p:style>
          </p:cxnSp>
          <p:sp>
            <p:nvSpPr>
              <p:cNvPr id="82" name="CuadroTexto 81"/>
              <p:cNvSpPr txBox="1"/>
              <p:nvPr/>
            </p:nvSpPr>
            <p:spPr>
              <a:xfrm rot="16200000">
                <a:off x="-915953" y="2104239"/>
                <a:ext cx="1098376" cy="200055"/>
              </a:xfrm>
              <a:prstGeom prst="rect">
                <a:avLst/>
              </a:prstGeom>
              <a:noFill/>
            </p:spPr>
            <p:txBody>
              <a:bodyPr wrap="square" rtlCol="0">
                <a:spAutoFit/>
              </a:bodyPr>
              <a:lstStyle/>
              <a:p>
                <a:r>
                  <a:rPr lang="es-ES" sz="700" dirty="0"/>
                  <a:t>AV. TURUBAMBA</a:t>
                </a:r>
              </a:p>
            </p:txBody>
          </p:sp>
        </p:grpSp>
        <p:grpSp>
          <p:nvGrpSpPr>
            <p:cNvPr id="2" name="Grupo 1">
              <a:extLst>
                <a:ext uri="{FF2B5EF4-FFF2-40B4-BE49-F238E27FC236}">
                  <a16:creationId xmlns:a16="http://schemas.microsoft.com/office/drawing/2014/main" id="{851F990A-D726-47F9-8B92-063B3985F5C8}"/>
                </a:ext>
              </a:extLst>
            </p:cNvPr>
            <p:cNvGrpSpPr/>
            <p:nvPr/>
          </p:nvGrpSpPr>
          <p:grpSpPr>
            <a:xfrm>
              <a:off x="7466664" y="-2353187"/>
              <a:ext cx="2452186" cy="8376370"/>
              <a:chOff x="7466664" y="-2353187"/>
              <a:chExt cx="2452186" cy="8376370"/>
            </a:xfrm>
          </p:grpSpPr>
          <p:sp>
            <p:nvSpPr>
              <p:cNvPr id="8" name="Forma libre 7"/>
              <p:cNvSpPr/>
              <p:nvPr/>
            </p:nvSpPr>
            <p:spPr>
              <a:xfrm rot="189121">
                <a:off x="7466664" y="-2353187"/>
                <a:ext cx="2452186" cy="8376370"/>
              </a:xfrm>
              <a:custGeom>
                <a:avLst/>
                <a:gdLst>
                  <a:gd name="connsiteX0" fmla="*/ 0 w 1647825"/>
                  <a:gd name="connsiteY0" fmla="*/ 5743575 h 5781675"/>
                  <a:gd name="connsiteX1" fmla="*/ 200025 w 1647825"/>
                  <a:gd name="connsiteY1" fmla="*/ 3314700 h 5781675"/>
                  <a:gd name="connsiteX2" fmla="*/ 1295400 w 1647825"/>
                  <a:gd name="connsiteY2" fmla="*/ 0 h 5781675"/>
                  <a:gd name="connsiteX3" fmla="*/ 1647825 w 1647825"/>
                  <a:gd name="connsiteY3" fmla="*/ 142875 h 5781675"/>
                  <a:gd name="connsiteX4" fmla="*/ 571500 w 1647825"/>
                  <a:gd name="connsiteY4" fmla="*/ 3390900 h 5781675"/>
                  <a:gd name="connsiteX5" fmla="*/ 390525 w 1647825"/>
                  <a:gd name="connsiteY5" fmla="*/ 5781675 h 5781675"/>
                  <a:gd name="connsiteX0" fmla="*/ 0 w 1647825"/>
                  <a:gd name="connsiteY0" fmla="*/ 5743575 h 5848350"/>
                  <a:gd name="connsiteX1" fmla="*/ 200025 w 1647825"/>
                  <a:gd name="connsiteY1" fmla="*/ 3314700 h 5848350"/>
                  <a:gd name="connsiteX2" fmla="*/ 1295400 w 1647825"/>
                  <a:gd name="connsiteY2" fmla="*/ 0 h 5848350"/>
                  <a:gd name="connsiteX3" fmla="*/ 1647825 w 1647825"/>
                  <a:gd name="connsiteY3" fmla="*/ 142875 h 5848350"/>
                  <a:gd name="connsiteX4" fmla="*/ 571500 w 1647825"/>
                  <a:gd name="connsiteY4" fmla="*/ 3390900 h 5848350"/>
                  <a:gd name="connsiteX5" fmla="*/ 504825 w 1647825"/>
                  <a:gd name="connsiteY5" fmla="*/ 5848350 h 5848350"/>
                  <a:gd name="connsiteX0" fmla="*/ 0 w 1647825"/>
                  <a:gd name="connsiteY0" fmla="*/ 5743575 h 5848350"/>
                  <a:gd name="connsiteX1" fmla="*/ 200025 w 1647825"/>
                  <a:gd name="connsiteY1" fmla="*/ 3314700 h 5848350"/>
                  <a:gd name="connsiteX2" fmla="*/ 1295400 w 1647825"/>
                  <a:gd name="connsiteY2" fmla="*/ 0 h 5848350"/>
                  <a:gd name="connsiteX3" fmla="*/ 1647825 w 1647825"/>
                  <a:gd name="connsiteY3" fmla="*/ 142875 h 5848350"/>
                  <a:gd name="connsiteX4" fmla="*/ 695325 w 1647825"/>
                  <a:gd name="connsiteY4" fmla="*/ 3390900 h 5848350"/>
                  <a:gd name="connsiteX5" fmla="*/ 504825 w 1647825"/>
                  <a:gd name="connsiteY5" fmla="*/ 5848350 h 5848350"/>
                  <a:gd name="connsiteX0" fmla="*/ 0 w 1781175"/>
                  <a:gd name="connsiteY0" fmla="*/ 5743575 h 5848350"/>
                  <a:gd name="connsiteX1" fmla="*/ 200025 w 1781175"/>
                  <a:gd name="connsiteY1" fmla="*/ 3314700 h 5848350"/>
                  <a:gd name="connsiteX2" fmla="*/ 1295400 w 1781175"/>
                  <a:gd name="connsiteY2" fmla="*/ 0 h 5848350"/>
                  <a:gd name="connsiteX3" fmla="*/ 1781175 w 1781175"/>
                  <a:gd name="connsiteY3" fmla="*/ 104775 h 5848350"/>
                  <a:gd name="connsiteX4" fmla="*/ 695325 w 1781175"/>
                  <a:gd name="connsiteY4" fmla="*/ 3390900 h 5848350"/>
                  <a:gd name="connsiteX5" fmla="*/ 504825 w 1781175"/>
                  <a:gd name="connsiteY5" fmla="*/ 5848350 h 5848350"/>
                  <a:gd name="connsiteX0" fmla="*/ 0 w 1781175"/>
                  <a:gd name="connsiteY0" fmla="*/ 5743575 h 5800725"/>
                  <a:gd name="connsiteX1" fmla="*/ 200025 w 1781175"/>
                  <a:gd name="connsiteY1" fmla="*/ 3314700 h 5800725"/>
                  <a:gd name="connsiteX2" fmla="*/ 1295400 w 1781175"/>
                  <a:gd name="connsiteY2" fmla="*/ 0 h 5800725"/>
                  <a:gd name="connsiteX3" fmla="*/ 1781175 w 1781175"/>
                  <a:gd name="connsiteY3" fmla="*/ 104775 h 5800725"/>
                  <a:gd name="connsiteX4" fmla="*/ 695325 w 1781175"/>
                  <a:gd name="connsiteY4" fmla="*/ 3390900 h 5800725"/>
                  <a:gd name="connsiteX5" fmla="*/ 514350 w 1781175"/>
                  <a:gd name="connsiteY5" fmla="*/ 5800725 h 580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5" h="5800725">
                    <a:moveTo>
                      <a:pt x="0" y="5743575"/>
                    </a:moveTo>
                    <a:lnTo>
                      <a:pt x="200025" y="3314700"/>
                    </a:lnTo>
                    <a:lnTo>
                      <a:pt x="1295400" y="0"/>
                    </a:lnTo>
                    <a:lnTo>
                      <a:pt x="1781175" y="104775"/>
                    </a:lnTo>
                    <a:lnTo>
                      <a:pt x="695325" y="3390900"/>
                    </a:lnTo>
                    <a:lnTo>
                      <a:pt x="514350" y="5800725"/>
                    </a:lnTo>
                  </a:path>
                </a:pathLst>
              </a:custGeom>
              <a:solidFill>
                <a:srgbClr val="D8BEEC">
                  <a:alpha val="74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p:cNvSpPr txBox="1"/>
              <p:nvPr/>
            </p:nvSpPr>
            <p:spPr>
              <a:xfrm rot="17379414">
                <a:off x="7446740" y="1600682"/>
                <a:ext cx="1714512" cy="200055"/>
              </a:xfrm>
              <a:prstGeom prst="rect">
                <a:avLst/>
              </a:prstGeom>
              <a:noFill/>
            </p:spPr>
            <p:txBody>
              <a:bodyPr wrap="square" rtlCol="0">
                <a:spAutoFit/>
              </a:bodyPr>
              <a:lstStyle/>
              <a:p>
                <a:r>
                  <a:rPr lang="es-ES" sz="700" dirty="0"/>
                  <a:t>AV. PADRE CAROLO</a:t>
                </a:r>
              </a:p>
            </p:txBody>
          </p:sp>
        </p:grpSp>
        <p:grpSp>
          <p:nvGrpSpPr>
            <p:cNvPr id="19" name="Grupo 18">
              <a:extLst>
                <a:ext uri="{FF2B5EF4-FFF2-40B4-BE49-F238E27FC236}">
                  <a16:creationId xmlns:a16="http://schemas.microsoft.com/office/drawing/2014/main" id="{FD96160E-7FA9-437A-B88F-302F92419497}"/>
                </a:ext>
              </a:extLst>
            </p:cNvPr>
            <p:cNvGrpSpPr/>
            <p:nvPr/>
          </p:nvGrpSpPr>
          <p:grpSpPr>
            <a:xfrm>
              <a:off x="3564490" y="-437634"/>
              <a:ext cx="965187" cy="5663230"/>
              <a:chOff x="3564490" y="-437634"/>
              <a:chExt cx="965187" cy="5663230"/>
            </a:xfrm>
          </p:grpSpPr>
          <p:sp>
            <p:nvSpPr>
              <p:cNvPr id="40" name="CuadroTexto 39"/>
              <p:cNvSpPr txBox="1"/>
              <p:nvPr/>
            </p:nvSpPr>
            <p:spPr>
              <a:xfrm rot="16589221">
                <a:off x="3489060" y="2290488"/>
                <a:ext cx="707880" cy="200055"/>
              </a:xfrm>
              <a:prstGeom prst="rect">
                <a:avLst/>
              </a:prstGeom>
              <a:noFill/>
            </p:spPr>
            <p:txBody>
              <a:bodyPr wrap="square" rtlCol="0">
                <a:spAutoFit/>
              </a:bodyPr>
              <a:lstStyle/>
              <a:p>
                <a:r>
                  <a:rPr lang="es-ES" sz="700" dirty="0"/>
                  <a:t>CALLE X-1</a:t>
                </a:r>
              </a:p>
            </p:txBody>
          </p:sp>
          <p:cxnSp>
            <p:nvCxnSpPr>
              <p:cNvPr id="71" name="Conector recto 70">
                <a:extLst>
                  <a:ext uri="{FF2B5EF4-FFF2-40B4-BE49-F238E27FC236}">
                    <a16:creationId xmlns:a16="http://schemas.microsoft.com/office/drawing/2014/main" id="{3B0C0C0E-370B-4BEE-A7B3-BBB7614CBA1E}"/>
                  </a:ext>
                </a:extLst>
              </p:cNvPr>
              <p:cNvCxnSpPr>
                <a:cxnSpLocks/>
              </p:cNvCxnSpPr>
              <p:nvPr/>
            </p:nvCxnSpPr>
            <p:spPr>
              <a:xfrm flipH="1">
                <a:off x="3564490" y="-437634"/>
                <a:ext cx="965187" cy="5663230"/>
              </a:xfrm>
              <a:prstGeom prst="line">
                <a:avLst/>
              </a:prstGeom>
              <a:ln w="76200">
                <a:solidFill>
                  <a:srgbClr val="FFFF00">
                    <a:alpha val="46000"/>
                  </a:srgbClr>
                </a:solidFill>
              </a:ln>
            </p:spPr>
            <p:style>
              <a:lnRef idx="1">
                <a:schemeClr val="accent1"/>
              </a:lnRef>
              <a:fillRef idx="0">
                <a:schemeClr val="accent1"/>
              </a:fillRef>
              <a:effectRef idx="0">
                <a:schemeClr val="accent1"/>
              </a:effectRef>
              <a:fontRef idx="minor">
                <a:schemeClr val="tx1"/>
              </a:fontRef>
            </p:style>
          </p:cxnSp>
        </p:grpSp>
      </p:grpSp>
      <p:sp>
        <p:nvSpPr>
          <p:cNvPr id="103" name="Título 1">
            <a:extLst>
              <a:ext uri="{FF2B5EF4-FFF2-40B4-BE49-F238E27FC236}">
                <a16:creationId xmlns:a16="http://schemas.microsoft.com/office/drawing/2014/main" id="{029983CD-9E18-4782-87E5-0DD48F60FD2E}"/>
              </a:ext>
            </a:extLst>
          </p:cNvPr>
          <p:cNvSpPr>
            <a:spLocks noGrp="1"/>
          </p:cNvSpPr>
          <p:nvPr>
            <p:ph type="title"/>
          </p:nvPr>
        </p:nvSpPr>
        <p:spPr>
          <a:xfrm>
            <a:off x="9209808" y="3093562"/>
            <a:ext cx="2974571" cy="1453380"/>
          </a:xfrm>
        </p:spPr>
        <p:txBody>
          <a:bodyPr>
            <a:noAutofit/>
          </a:bodyPr>
          <a:lstStyle/>
          <a:p>
            <a:r>
              <a:rPr lang="es-ES" sz="800" dirty="0"/>
              <a:t>En la ordenanza 0004 se menciona todas las vías que rodearan el proyecto, estas vías se han mantenido para el desarrollo del proyecto urbano.</a:t>
            </a:r>
            <a:br>
              <a:rPr lang="es-ES" sz="800" dirty="0"/>
            </a:br>
            <a:br>
              <a:rPr lang="es-ES" sz="800" dirty="0"/>
            </a:br>
            <a:r>
              <a:rPr lang="es-ES" sz="800" dirty="0"/>
              <a:t>Av. Padre Carolo (75m de ancho)</a:t>
            </a:r>
            <a:br>
              <a:rPr lang="es-ES" sz="800" dirty="0"/>
            </a:br>
            <a:r>
              <a:rPr lang="es-ES" sz="800" dirty="0"/>
              <a:t>Av. </a:t>
            </a:r>
            <a:r>
              <a:rPr lang="es-ES" sz="800" dirty="0" err="1"/>
              <a:t>Turubamba</a:t>
            </a:r>
            <a:r>
              <a:rPr lang="es-ES" sz="800" dirty="0"/>
              <a:t> (36m de ancho)</a:t>
            </a:r>
            <a:br>
              <a:rPr lang="es-ES" sz="800" dirty="0"/>
            </a:br>
            <a:r>
              <a:rPr lang="es-ES" sz="800" dirty="0"/>
              <a:t>Av. Escalón 3 (23m de ancho)</a:t>
            </a:r>
            <a:br>
              <a:rPr lang="es-ES" sz="800" dirty="0"/>
            </a:br>
            <a:r>
              <a:rPr lang="es-ES" sz="800" dirty="0"/>
              <a:t>Av. Paseo Comercial (20 m de ancho)</a:t>
            </a:r>
            <a:br>
              <a:rPr lang="es-ES" sz="800" dirty="0"/>
            </a:br>
            <a:r>
              <a:rPr lang="es-ES" sz="800" dirty="0"/>
              <a:t>Transversal 1 y 2 (14m de ancho)</a:t>
            </a:r>
            <a:br>
              <a:rPr lang="es-ES" sz="800" dirty="0"/>
            </a:br>
            <a:r>
              <a:rPr lang="es-ES" sz="800" dirty="0"/>
              <a:t>Transversal 3 (16m de ancho)</a:t>
            </a:r>
            <a:br>
              <a:rPr lang="es-ES" sz="800" dirty="0"/>
            </a:br>
            <a:r>
              <a:rPr lang="es-ES" sz="800" dirty="0"/>
              <a:t>Calle X y X1 (12 m de ancho)</a:t>
            </a:r>
            <a:br>
              <a:rPr lang="es-ES" sz="800" dirty="0"/>
            </a:br>
            <a:r>
              <a:rPr lang="es-ES" sz="800" dirty="0"/>
              <a:t>Calle Y (15m de ancho)</a:t>
            </a:r>
            <a:br>
              <a:rPr lang="es-ES" sz="800" dirty="0"/>
            </a:br>
            <a:br>
              <a:rPr lang="es-ES" sz="800" dirty="0"/>
            </a:br>
            <a:r>
              <a:rPr lang="es-ES" sz="800" dirty="0"/>
              <a:t>Nuevas proyecciones (8 y de 10m de ancho)</a:t>
            </a:r>
            <a:br>
              <a:rPr lang="es-ES" sz="800" dirty="0"/>
            </a:br>
            <a:br>
              <a:rPr lang="es-ES" sz="800" dirty="0"/>
            </a:br>
            <a:br>
              <a:rPr lang="es-ES" sz="800" dirty="0"/>
            </a:br>
            <a:br>
              <a:rPr lang="es-ES" sz="800" dirty="0"/>
            </a:br>
            <a:br>
              <a:rPr lang="es-ES" sz="800" dirty="0"/>
            </a:br>
            <a:endParaRPr lang="es-ES" sz="2000" dirty="0"/>
          </a:p>
        </p:txBody>
      </p:sp>
      <p:cxnSp>
        <p:nvCxnSpPr>
          <p:cNvPr id="72" name="Conector recto 71">
            <a:extLst>
              <a:ext uri="{FF2B5EF4-FFF2-40B4-BE49-F238E27FC236}">
                <a16:creationId xmlns:a16="http://schemas.microsoft.com/office/drawing/2014/main" id="{C0A4005A-4AAB-4646-93E0-570269481790}"/>
              </a:ext>
            </a:extLst>
          </p:cNvPr>
          <p:cNvCxnSpPr>
            <a:cxnSpLocks/>
          </p:cNvCxnSpPr>
          <p:nvPr/>
        </p:nvCxnSpPr>
        <p:spPr>
          <a:xfrm flipH="1">
            <a:off x="7873461" y="273003"/>
            <a:ext cx="268987" cy="1150390"/>
          </a:xfrm>
          <a:prstGeom prst="line">
            <a:avLst/>
          </a:prstGeom>
          <a:ln w="76200">
            <a:solidFill>
              <a:schemeClr val="tx1">
                <a:alpha val="54000"/>
              </a:schemeClr>
            </a:solidFill>
          </a:ln>
        </p:spPr>
        <p:style>
          <a:lnRef idx="1">
            <a:schemeClr val="dk1"/>
          </a:lnRef>
          <a:fillRef idx="0">
            <a:schemeClr val="dk1"/>
          </a:fillRef>
          <a:effectRef idx="0">
            <a:schemeClr val="dk1"/>
          </a:effectRef>
          <a:fontRef idx="minor">
            <a:schemeClr val="tx1"/>
          </a:fontRef>
        </p:style>
      </p:cxnSp>
      <p:cxnSp>
        <p:nvCxnSpPr>
          <p:cNvPr id="73" name="Conector recto 72">
            <a:extLst>
              <a:ext uri="{FF2B5EF4-FFF2-40B4-BE49-F238E27FC236}">
                <a16:creationId xmlns:a16="http://schemas.microsoft.com/office/drawing/2014/main" id="{57BBC305-1A0E-4FD1-BD48-873F84E11767}"/>
              </a:ext>
            </a:extLst>
          </p:cNvPr>
          <p:cNvCxnSpPr>
            <a:cxnSpLocks/>
          </p:cNvCxnSpPr>
          <p:nvPr/>
        </p:nvCxnSpPr>
        <p:spPr>
          <a:xfrm flipH="1">
            <a:off x="7415811" y="242201"/>
            <a:ext cx="188667" cy="1169516"/>
          </a:xfrm>
          <a:prstGeom prst="line">
            <a:avLst/>
          </a:prstGeom>
          <a:ln w="76200">
            <a:solidFill>
              <a:srgbClr val="7030A0">
                <a:alpha val="54000"/>
              </a:srgbClr>
            </a:solidFill>
          </a:ln>
        </p:spPr>
        <p:style>
          <a:lnRef idx="1">
            <a:schemeClr val="dk1"/>
          </a:lnRef>
          <a:fillRef idx="0">
            <a:schemeClr val="dk1"/>
          </a:fillRef>
          <a:effectRef idx="0">
            <a:schemeClr val="dk1"/>
          </a:effectRef>
          <a:fontRef idx="minor">
            <a:schemeClr val="tx1"/>
          </a:fontRef>
        </p:style>
      </p:cxnSp>
      <p:sp>
        <p:nvSpPr>
          <p:cNvPr id="75" name="CuadroTexto 74">
            <a:extLst>
              <a:ext uri="{FF2B5EF4-FFF2-40B4-BE49-F238E27FC236}">
                <a16:creationId xmlns:a16="http://schemas.microsoft.com/office/drawing/2014/main" id="{6BA9FB50-F913-4374-B8A7-159EAA0A928A}"/>
              </a:ext>
            </a:extLst>
          </p:cNvPr>
          <p:cNvSpPr txBox="1"/>
          <p:nvPr/>
        </p:nvSpPr>
        <p:spPr>
          <a:xfrm rot="16709599">
            <a:off x="7090682" y="777206"/>
            <a:ext cx="527611" cy="200055"/>
          </a:xfrm>
          <a:prstGeom prst="rect">
            <a:avLst/>
          </a:prstGeom>
          <a:noFill/>
        </p:spPr>
        <p:txBody>
          <a:bodyPr wrap="square" rtlCol="0">
            <a:spAutoFit/>
          </a:bodyPr>
          <a:lstStyle/>
          <a:p>
            <a:r>
              <a:rPr lang="es-ES" sz="700" dirty="0"/>
              <a:t>CALLE Y</a:t>
            </a:r>
          </a:p>
        </p:txBody>
      </p:sp>
    </p:spTree>
    <p:extLst>
      <p:ext uri="{BB962C8B-B14F-4D97-AF65-F5344CB8AC3E}">
        <p14:creationId xmlns:p14="http://schemas.microsoft.com/office/powerpoint/2010/main" val="69842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a:extLst>
              <a:ext uri="{FF2B5EF4-FFF2-40B4-BE49-F238E27FC236}">
                <a16:creationId xmlns:a16="http://schemas.microsoft.com/office/drawing/2014/main" id="{1A66A4C4-47C7-4F2E-9D78-78FD7BE022F8}"/>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8634" y="-1051090"/>
            <a:ext cx="9209330" cy="7625716"/>
          </a:xfrm>
          <a:prstGeom prst="rect">
            <a:avLst/>
          </a:prstGeom>
        </p:spPr>
      </p:pic>
      <p:sp>
        <p:nvSpPr>
          <p:cNvPr id="67" name="Rectángulo 66"/>
          <p:cNvSpPr/>
          <p:nvPr/>
        </p:nvSpPr>
        <p:spPr>
          <a:xfrm>
            <a:off x="9202189" y="0"/>
            <a:ext cx="2989811"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p:cNvSpPr txBox="1"/>
          <p:nvPr/>
        </p:nvSpPr>
        <p:spPr>
          <a:xfrm>
            <a:off x="11201400" y="1939033"/>
            <a:ext cx="990600" cy="276999"/>
          </a:xfrm>
          <a:prstGeom prst="rect">
            <a:avLst/>
          </a:prstGeom>
          <a:noFill/>
        </p:spPr>
        <p:txBody>
          <a:bodyPr wrap="square" rtlCol="0">
            <a:spAutoFit/>
          </a:bodyPr>
          <a:lstStyle/>
          <a:p>
            <a:r>
              <a:rPr lang="es-ES" sz="1200" b="1" dirty="0"/>
              <a:t>LOTIZACION</a:t>
            </a:r>
          </a:p>
        </p:txBody>
      </p:sp>
      <p:grpSp>
        <p:nvGrpSpPr>
          <p:cNvPr id="2" name="Grupo 1">
            <a:extLst>
              <a:ext uri="{FF2B5EF4-FFF2-40B4-BE49-F238E27FC236}">
                <a16:creationId xmlns:a16="http://schemas.microsoft.com/office/drawing/2014/main" id="{B593AD1F-97A7-4237-BE22-532F72A66CE3}"/>
              </a:ext>
            </a:extLst>
          </p:cNvPr>
          <p:cNvGrpSpPr/>
          <p:nvPr/>
        </p:nvGrpSpPr>
        <p:grpSpPr>
          <a:xfrm>
            <a:off x="407093" y="134296"/>
            <a:ext cx="8234004" cy="6308016"/>
            <a:chOff x="958804" y="433387"/>
            <a:chExt cx="7696200" cy="5896008"/>
          </a:xfrm>
        </p:grpSpPr>
        <p:cxnSp>
          <p:nvCxnSpPr>
            <p:cNvPr id="19" name="Conector recto de flecha 18">
              <a:extLst>
                <a:ext uri="{FF2B5EF4-FFF2-40B4-BE49-F238E27FC236}">
                  <a16:creationId xmlns:a16="http://schemas.microsoft.com/office/drawing/2014/main" id="{776E76B4-3FE3-4FD6-87F6-EA3784FBA85A}"/>
                </a:ext>
              </a:extLst>
            </p:cNvPr>
            <p:cNvCxnSpPr>
              <a:cxnSpLocks/>
            </p:cNvCxnSpPr>
            <p:nvPr/>
          </p:nvCxnSpPr>
          <p:spPr>
            <a:xfrm>
              <a:off x="958804" y="4342128"/>
              <a:ext cx="7696200" cy="5143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6CD6BAE1-0618-4EC1-8A8B-D3DFE5A8D2F6}"/>
                </a:ext>
              </a:extLst>
            </p:cNvPr>
            <p:cNvCxnSpPr>
              <a:cxnSpLocks/>
            </p:cNvCxnSpPr>
            <p:nvPr/>
          </p:nvCxnSpPr>
          <p:spPr>
            <a:xfrm>
              <a:off x="1052378" y="3151591"/>
              <a:ext cx="7510597" cy="96434"/>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a16="http://schemas.microsoft.com/office/drawing/2014/main" id="{B9DF83C8-1BAC-46A3-A97C-8364530D5378}"/>
                </a:ext>
              </a:extLst>
            </p:cNvPr>
            <p:cNvCxnSpPr>
              <a:cxnSpLocks/>
            </p:cNvCxnSpPr>
            <p:nvPr/>
          </p:nvCxnSpPr>
          <p:spPr>
            <a:xfrm flipH="1">
              <a:off x="1897675" y="433387"/>
              <a:ext cx="244557" cy="5762625"/>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15A72F28-E63E-4864-8626-6343B878E10B}"/>
                </a:ext>
              </a:extLst>
            </p:cNvPr>
            <p:cNvCxnSpPr>
              <a:cxnSpLocks/>
            </p:cNvCxnSpPr>
            <p:nvPr/>
          </p:nvCxnSpPr>
          <p:spPr>
            <a:xfrm flipH="1">
              <a:off x="2938871" y="433387"/>
              <a:ext cx="420022" cy="5724525"/>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56801115-AF04-4BB7-A0A6-F01B5D3B8B41}"/>
                </a:ext>
              </a:extLst>
            </p:cNvPr>
            <p:cNvCxnSpPr>
              <a:cxnSpLocks/>
            </p:cNvCxnSpPr>
            <p:nvPr/>
          </p:nvCxnSpPr>
          <p:spPr>
            <a:xfrm flipH="1">
              <a:off x="4174359" y="433387"/>
              <a:ext cx="863142" cy="5824648"/>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56E29A83-B3B0-4D96-85DD-D6FE64B7BBE6}"/>
                </a:ext>
              </a:extLst>
            </p:cNvPr>
            <p:cNvCxnSpPr>
              <a:cxnSpLocks/>
            </p:cNvCxnSpPr>
            <p:nvPr/>
          </p:nvCxnSpPr>
          <p:spPr>
            <a:xfrm flipH="1">
              <a:off x="5639099" y="566770"/>
              <a:ext cx="1080276" cy="5762625"/>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8" name="Rectángulo 37">
            <a:extLst>
              <a:ext uri="{FF2B5EF4-FFF2-40B4-BE49-F238E27FC236}">
                <a16:creationId xmlns:a16="http://schemas.microsoft.com/office/drawing/2014/main" id="{77ADAF35-A5B0-4C86-9151-A3C60A2EE722}"/>
              </a:ext>
            </a:extLst>
          </p:cNvPr>
          <p:cNvSpPr/>
          <p:nvPr/>
        </p:nvSpPr>
        <p:spPr>
          <a:xfrm>
            <a:off x="9272407" y="1922226"/>
            <a:ext cx="2905697" cy="1107996"/>
          </a:xfrm>
          <a:prstGeom prst="rect">
            <a:avLst/>
          </a:prstGeom>
        </p:spPr>
        <p:txBody>
          <a:bodyPr wrap="square">
            <a:spAutoFit/>
          </a:bodyPr>
          <a:lstStyle/>
          <a:p>
            <a:pPr algn="just"/>
            <a:endParaRPr lang="es-ES" b="1" dirty="0"/>
          </a:p>
          <a:p>
            <a:pPr algn="just"/>
            <a:r>
              <a:rPr lang="es-ES" sz="800" dirty="0"/>
              <a:t>El punto de partida para el trazo de la trama urbana se basa en los ejes viales propuestos con anterioridad en donde se prioriza ángulos perpendiculares con referentes a las vías adyacentes creando así una cuadricula de diseño regular y optimo para la lotización.</a:t>
            </a:r>
          </a:p>
          <a:p>
            <a:pPr algn="just"/>
            <a:endParaRPr lang="es-ES" sz="800" dirty="0"/>
          </a:p>
        </p:txBody>
      </p:sp>
      <p:sp>
        <p:nvSpPr>
          <p:cNvPr id="81" name="CuadroTexto 80">
            <a:extLst>
              <a:ext uri="{FF2B5EF4-FFF2-40B4-BE49-F238E27FC236}">
                <a16:creationId xmlns:a16="http://schemas.microsoft.com/office/drawing/2014/main" id="{FF791AC4-FFE6-42F6-9493-7C1B20E0B69E}"/>
              </a:ext>
            </a:extLst>
          </p:cNvPr>
          <p:cNvSpPr txBox="1"/>
          <p:nvPr/>
        </p:nvSpPr>
        <p:spPr>
          <a:xfrm rot="17379414">
            <a:off x="7302813" y="1805509"/>
            <a:ext cx="1714512" cy="200055"/>
          </a:xfrm>
          <a:prstGeom prst="rect">
            <a:avLst/>
          </a:prstGeom>
          <a:noFill/>
        </p:spPr>
        <p:txBody>
          <a:bodyPr wrap="square" rtlCol="0">
            <a:spAutoFit/>
          </a:bodyPr>
          <a:lstStyle/>
          <a:p>
            <a:r>
              <a:rPr lang="es-ES" sz="700" dirty="0"/>
              <a:t>AV. PADRE CAROLO</a:t>
            </a:r>
          </a:p>
        </p:txBody>
      </p:sp>
      <p:sp>
        <p:nvSpPr>
          <p:cNvPr id="85" name="CuadroTexto 84">
            <a:extLst>
              <a:ext uri="{FF2B5EF4-FFF2-40B4-BE49-F238E27FC236}">
                <a16:creationId xmlns:a16="http://schemas.microsoft.com/office/drawing/2014/main" id="{D34CC438-893E-482C-936A-61C36DA33930}"/>
              </a:ext>
            </a:extLst>
          </p:cNvPr>
          <p:cNvSpPr txBox="1"/>
          <p:nvPr/>
        </p:nvSpPr>
        <p:spPr>
          <a:xfrm>
            <a:off x="3824713" y="5796264"/>
            <a:ext cx="1266537" cy="200055"/>
          </a:xfrm>
          <a:prstGeom prst="rect">
            <a:avLst/>
          </a:prstGeom>
          <a:noFill/>
        </p:spPr>
        <p:txBody>
          <a:bodyPr wrap="square" rtlCol="0">
            <a:spAutoFit/>
          </a:bodyPr>
          <a:lstStyle/>
          <a:p>
            <a:r>
              <a:rPr lang="es-ES" sz="700" dirty="0"/>
              <a:t>AV. ESCALÓN 3</a:t>
            </a:r>
          </a:p>
        </p:txBody>
      </p:sp>
      <p:sp>
        <p:nvSpPr>
          <p:cNvPr id="86" name="CuadroTexto 85">
            <a:extLst>
              <a:ext uri="{FF2B5EF4-FFF2-40B4-BE49-F238E27FC236}">
                <a16:creationId xmlns:a16="http://schemas.microsoft.com/office/drawing/2014/main" id="{0333E8CA-B92E-4390-ACFA-3CE94D94519B}"/>
              </a:ext>
            </a:extLst>
          </p:cNvPr>
          <p:cNvSpPr txBox="1"/>
          <p:nvPr/>
        </p:nvSpPr>
        <p:spPr>
          <a:xfrm rot="204960">
            <a:off x="2838436" y="4216147"/>
            <a:ext cx="1255171" cy="200055"/>
          </a:xfrm>
          <a:prstGeom prst="rect">
            <a:avLst/>
          </a:prstGeom>
          <a:noFill/>
        </p:spPr>
        <p:txBody>
          <a:bodyPr wrap="square" rtlCol="0">
            <a:spAutoFit/>
          </a:bodyPr>
          <a:lstStyle/>
          <a:p>
            <a:r>
              <a:rPr lang="es-ES" sz="700" dirty="0"/>
              <a:t>TRANSVERSAL 1</a:t>
            </a:r>
          </a:p>
        </p:txBody>
      </p:sp>
      <p:sp>
        <p:nvSpPr>
          <p:cNvPr id="87" name="CuadroTexto 86">
            <a:extLst>
              <a:ext uri="{FF2B5EF4-FFF2-40B4-BE49-F238E27FC236}">
                <a16:creationId xmlns:a16="http://schemas.microsoft.com/office/drawing/2014/main" id="{8CA4CD3B-F175-417D-A83C-E063E630FB24}"/>
              </a:ext>
            </a:extLst>
          </p:cNvPr>
          <p:cNvSpPr txBox="1"/>
          <p:nvPr/>
        </p:nvSpPr>
        <p:spPr>
          <a:xfrm>
            <a:off x="3095674" y="2821883"/>
            <a:ext cx="1255171" cy="200055"/>
          </a:xfrm>
          <a:prstGeom prst="rect">
            <a:avLst/>
          </a:prstGeom>
          <a:noFill/>
        </p:spPr>
        <p:txBody>
          <a:bodyPr wrap="square" rtlCol="0">
            <a:spAutoFit/>
          </a:bodyPr>
          <a:lstStyle/>
          <a:p>
            <a:r>
              <a:rPr lang="es-ES" sz="700" dirty="0"/>
              <a:t>TRANSVERSAL 2</a:t>
            </a:r>
          </a:p>
        </p:txBody>
      </p:sp>
      <p:sp>
        <p:nvSpPr>
          <p:cNvPr id="88" name="CuadroTexto 87">
            <a:extLst>
              <a:ext uri="{FF2B5EF4-FFF2-40B4-BE49-F238E27FC236}">
                <a16:creationId xmlns:a16="http://schemas.microsoft.com/office/drawing/2014/main" id="{204E8E50-2776-4069-BE91-019D04B0D248}"/>
              </a:ext>
            </a:extLst>
          </p:cNvPr>
          <p:cNvSpPr txBox="1"/>
          <p:nvPr/>
        </p:nvSpPr>
        <p:spPr>
          <a:xfrm>
            <a:off x="2492102" y="495255"/>
            <a:ext cx="1255171" cy="200055"/>
          </a:xfrm>
          <a:prstGeom prst="rect">
            <a:avLst/>
          </a:prstGeom>
          <a:noFill/>
        </p:spPr>
        <p:txBody>
          <a:bodyPr wrap="square" rtlCol="0">
            <a:spAutoFit/>
          </a:bodyPr>
          <a:lstStyle/>
          <a:p>
            <a:r>
              <a:rPr lang="es-ES" sz="700" dirty="0"/>
              <a:t>TRANSVERSAL 3</a:t>
            </a:r>
          </a:p>
        </p:txBody>
      </p:sp>
      <p:sp>
        <p:nvSpPr>
          <p:cNvPr id="89" name="CuadroTexto 88">
            <a:extLst>
              <a:ext uri="{FF2B5EF4-FFF2-40B4-BE49-F238E27FC236}">
                <a16:creationId xmlns:a16="http://schemas.microsoft.com/office/drawing/2014/main" id="{68A90F4F-89A9-4C8D-8252-39C072C29620}"/>
              </a:ext>
            </a:extLst>
          </p:cNvPr>
          <p:cNvSpPr txBox="1"/>
          <p:nvPr/>
        </p:nvSpPr>
        <p:spPr>
          <a:xfrm rot="16709599">
            <a:off x="5434609" y="1943130"/>
            <a:ext cx="1848493" cy="200055"/>
          </a:xfrm>
          <a:prstGeom prst="rect">
            <a:avLst/>
          </a:prstGeom>
          <a:noFill/>
        </p:spPr>
        <p:txBody>
          <a:bodyPr wrap="square" rtlCol="0">
            <a:spAutoFit/>
          </a:bodyPr>
          <a:lstStyle/>
          <a:p>
            <a:r>
              <a:rPr lang="es-ES" sz="700" dirty="0"/>
              <a:t>VÍA LINEA ALTA TENSIÓN</a:t>
            </a:r>
          </a:p>
        </p:txBody>
      </p:sp>
      <p:sp>
        <p:nvSpPr>
          <p:cNvPr id="90" name="CuadroTexto 89">
            <a:extLst>
              <a:ext uri="{FF2B5EF4-FFF2-40B4-BE49-F238E27FC236}">
                <a16:creationId xmlns:a16="http://schemas.microsoft.com/office/drawing/2014/main" id="{162F6A3C-2EEC-4446-965F-ADECB6463DCF}"/>
              </a:ext>
            </a:extLst>
          </p:cNvPr>
          <p:cNvSpPr txBox="1"/>
          <p:nvPr/>
        </p:nvSpPr>
        <p:spPr>
          <a:xfrm rot="16366411">
            <a:off x="2275168" y="3403957"/>
            <a:ext cx="707880" cy="200055"/>
          </a:xfrm>
          <a:prstGeom prst="rect">
            <a:avLst/>
          </a:prstGeom>
          <a:noFill/>
        </p:spPr>
        <p:txBody>
          <a:bodyPr wrap="square" rtlCol="0">
            <a:spAutoFit/>
          </a:bodyPr>
          <a:lstStyle/>
          <a:p>
            <a:r>
              <a:rPr lang="es-ES" sz="700" dirty="0"/>
              <a:t>CALLE X</a:t>
            </a:r>
          </a:p>
        </p:txBody>
      </p:sp>
      <p:sp>
        <p:nvSpPr>
          <p:cNvPr id="91" name="CuadroTexto 90">
            <a:extLst>
              <a:ext uri="{FF2B5EF4-FFF2-40B4-BE49-F238E27FC236}">
                <a16:creationId xmlns:a16="http://schemas.microsoft.com/office/drawing/2014/main" id="{93B19553-B102-4C7E-ACDF-F4AC9A0DBED1}"/>
              </a:ext>
            </a:extLst>
          </p:cNvPr>
          <p:cNvSpPr txBox="1"/>
          <p:nvPr/>
        </p:nvSpPr>
        <p:spPr>
          <a:xfrm rot="16366411">
            <a:off x="535229" y="1977506"/>
            <a:ext cx="1848493" cy="200055"/>
          </a:xfrm>
          <a:prstGeom prst="rect">
            <a:avLst/>
          </a:prstGeom>
          <a:noFill/>
        </p:spPr>
        <p:txBody>
          <a:bodyPr wrap="square" rtlCol="0">
            <a:spAutoFit/>
          </a:bodyPr>
          <a:lstStyle/>
          <a:p>
            <a:r>
              <a:rPr lang="es-ES" sz="700" dirty="0"/>
              <a:t>AV. PASEO COMERCIAL</a:t>
            </a:r>
          </a:p>
        </p:txBody>
      </p:sp>
      <p:sp>
        <p:nvSpPr>
          <p:cNvPr id="92" name="CuadroTexto 91">
            <a:extLst>
              <a:ext uri="{FF2B5EF4-FFF2-40B4-BE49-F238E27FC236}">
                <a16:creationId xmlns:a16="http://schemas.microsoft.com/office/drawing/2014/main" id="{1767A497-BF9E-403C-B67E-82C177ECA4E7}"/>
              </a:ext>
            </a:extLst>
          </p:cNvPr>
          <p:cNvSpPr txBox="1"/>
          <p:nvPr/>
        </p:nvSpPr>
        <p:spPr>
          <a:xfrm rot="16589221">
            <a:off x="3744511" y="3656397"/>
            <a:ext cx="707880" cy="200055"/>
          </a:xfrm>
          <a:prstGeom prst="rect">
            <a:avLst/>
          </a:prstGeom>
          <a:noFill/>
        </p:spPr>
        <p:txBody>
          <a:bodyPr wrap="square" rtlCol="0">
            <a:spAutoFit/>
          </a:bodyPr>
          <a:lstStyle/>
          <a:p>
            <a:r>
              <a:rPr lang="es-ES" sz="700" dirty="0"/>
              <a:t>CALLE X-1</a:t>
            </a:r>
          </a:p>
        </p:txBody>
      </p:sp>
      <p:sp>
        <p:nvSpPr>
          <p:cNvPr id="93" name="CuadroTexto 92">
            <a:extLst>
              <a:ext uri="{FF2B5EF4-FFF2-40B4-BE49-F238E27FC236}">
                <a16:creationId xmlns:a16="http://schemas.microsoft.com/office/drawing/2014/main" id="{CF6E13DA-26DD-4F50-AB2F-7618BD14F6E2}"/>
              </a:ext>
            </a:extLst>
          </p:cNvPr>
          <p:cNvSpPr txBox="1"/>
          <p:nvPr/>
        </p:nvSpPr>
        <p:spPr>
          <a:xfrm rot="16200000">
            <a:off x="28965" y="2266529"/>
            <a:ext cx="1098375" cy="200055"/>
          </a:xfrm>
          <a:prstGeom prst="rect">
            <a:avLst/>
          </a:prstGeom>
          <a:noFill/>
        </p:spPr>
        <p:txBody>
          <a:bodyPr wrap="square" rtlCol="0">
            <a:spAutoFit/>
          </a:bodyPr>
          <a:lstStyle/>
          <a:p>
            <a:r>
              <a:rPr lang="es-ES" sz="700" dirty="0"/>
              <a:t>AV. TURUBAMBA</a:t>
            </a:r>
          </a:p>
        </p:txBody>
      </p:sp>
      <p:pic>
        <p:nvPicPr>
          <p:cNvPr id="44" name="Imagen 43">
            <a:extLst>
              <a:ext uri="{FF2B5EF4-FFF2-40B4-BE49-F238E27FC236}">
                <a16:creationId xmlns:a16="http://schemas.microsoft.com/office/drawing/2014/main" id="{7A58C1D4-8D62-499F-8EB8-A34E04EACA7F}"/>
              </a:ext>
            </a:extLst>
          </p:cNvPr>
          <p:cNvPicPr>
            <a:picLocks noChangeAspect="1"/>
          </p:cNvPicPr>
          <p:nvPr/>
        </p:nvPicPr>
        <p:blipFill rotWithShape="1">
          <a:blip r:embed="rId3">
            <a:extLst>
              <a:ext uri="{28A0092B-C50C-407E-A947-70E740481C1C}">
                <a14:useLocalDpi xmlns:a14="http://schemas.microsoft.com/office/drawing/2010/main" val="0"/>
              </a:ext>
            </a:extLst>
          </a:blip>
          <a:srcRect l="27600" t="15932" r="20256" b="21973"/>
          <a:stretch/>
        </p:blipFill>
        <p:spPr>
          <a:xfrm>
            <a:off x="9211937" y="3216952"/>
            <a:ext cx="2988772" cy="2001999"/>
          </a:xfrm>
          <a:prstGeom prst="rect">
            <a:avLst/>
          </a:prstGeom>
        </p:spPr>
      </p:pic>
      <p:cxnSp>
        <p:nvCxnSpPr>
          <p:cNvPr id="35" name="Conector recto de flecha 34">
            <a:extLst>
              <a:ext uri="{FF2B5EF4-FFF2-40B4-BE49-F238E27FC236}">
                <a16:creationId xmlns:a16="http://schemas.microsoft.com/office/drawing/2014/main" id="{2ABA9084-73B0-40B5-902A-3088238296ED}"/>
              </a:ext>
            </a:extLst>
          </p:cNvPr>
          <p:cNvCxnSpPr>
            <a:cxnSpLocks/>
          </p:cNvCxnSpPr>
          <p:nvPr/>
        </p:nvCxnSpPr>
        <p:spPr>
          <a:xfrm flipH="1">
            <a:off x="2016084" y="175058"/>
            <a:ext cx="449373" cy="61245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AA082A1D-A916-48DD-8B5B-C141331F9512}"/>
              </a:ext>
            </a:extLst>
          </p:cNvPr>
          <p:cNvCxnSpPr>
            <a:cxnSpLocks/>
          </p:cNvCxnSpPr>
          <p:nvPr/>
        </p:nvCxnSpPr>
        <p:spPr>
          <a:xfrm flipH="1">
            <a:off x="3424003" y="238195"/>
            <a:ext cx="449373" cy="61245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814C907B-FF67-48BB-94C0-F148506E0D89}"/>
              </a:ext>
            </a:extLst>
          </p:cNvPr>
          <p:cNvCxnSpPr>
            <a:cxnSpLocks/>
          </p:cNvCxnSpPr>
          <p:nvPr/>
        </p:nvCxnSpPr>
        <p:spPr>
          <a:xfrm flipH="1">
            <a:off x="2948252" y="238195"/>
            <a:ext cx="449373" cy="61245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093BA17F-847E-46ED-89CB-CCE743DDC772}"/>
              </a:ext>
            </a:extLst>
          </p:cNvPr>
          <p:cNvCxnSpPr>
            <a:cxnSpLocks/>
          </p:cNvCxnSpPr>
          <p:nvPr/>
        </p:nvCxnSpPr>
        <p:spPr>
          <a:xfrm flipH="1">
            <a:off x="4879757" y="366725"/>
            <a:ext cx="449373" cy="61245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D917407E-03BD-4980-A16B-C7910050F396}"/>
              </a:ext>
            </a:extLst>
          </p:cNvPr>
          <p:cNvCxnSpPr>
            <a:cxnSpLocks/>
          </p:cNvCxnSpPr>
          <p:nvPr/>
        </p:nvCxnSpPr>
        <p:spPr>
          <a:xfrm flipH="1">
            <a:off x="4429581" y="303432"/>
            <a:ext cx="449373" cy="6124550"/>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29A6E663-51C4-49E0-B6DB-8ECCF2C52C09}"/>
              </a:ext>
            </a:extLst>
          </p:cNvPr>
          <p:cNvCxnSpPr>
            <a:cxnSpLocks/>
          </p:cNvCxnSpPr>
          <p:nvPr/>
        </p:nvCxnSpPr>
        <p:spPr>
          <a:xfrm flipH="1">
            <a:off x="5993837" y="366725"/>
            <a:ext cx="1155765" cy="6165312"/>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951473DB-878F-4A5D-9FF8-E4D8040449EF}"/>
              </a:ext>
            </a:extLst>
          </p:cNvPr>
          <p:cNvCxnSpPr>
            <a:cxnSpLocks/>
          </p:cNvCxnSpPr>
          <p:nvPr/>
        </p:nvCxnSpPr>
        <p:spPr>
          <a:xfrm flipH="1">
            <a:off x="6454243" y="0"/>
            <a:ext cx="1223535" cy="6526828"/>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78CEFAE1-3D1B-49BA-A8B0-F55C3DCB2A3F}"/>
              </a:ext>
            </a:extLst>
          </p:cNvPr>
          <p:cNvCxnSpPr>
            <a:cxnSpLocks/>
          </p:cNvCxnSpPr>
          <p:nvPr/>
        </p:nvCxnSpPr>
        <p:spPr>
          <a:xfrm>
            <a:off x="299925" y="5052871"/>
            <a:ext cx="8234004" cy="550292"/>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0BC91387-FA85-4316-8A7E-2C750854D17E}"/>
              </a:ext>
            </a:extLst>
          </p:cNvPr>
          <p:cNvCxnSpPr>
            <a:cxnSpLocks/>
          </p:cNvCxnSpPr>
          <p:nvPr/>
        </p:nvCxnSpPr>
        <p:spPr>
          <a:xfrm>
            <a:off x="464066" y="3518583"/>
            <a:ext cx="8234004" cy="550292"/>
          </a:xfrm>
          <a:prstGeom prst="straightConnector1">
            <a:avLst/>
          </a:prstGeom>
          <a:ln w="190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04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C45642-FC9B-483A-A20F-29364B6C1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315E98AF-ADC0-41A0-AEEC-392A3AF1018B}"/>
              </a:ext>
            </a:extLst>
          </p:cNvPr>
          <p:cNvSpPr txBox="1"/>
          <p:nvPr/>
        </p:nvSpPr>
        <p:spPr>
          <a:xfrm>
            <a:off x="9353450" y="4726979"/>
            <a:ext cx="1193805" cy="222743"/>
          </a:xfrm>
          <a:prstGeom prst="rect">
            <a:avLst/>
          </a:prstGeom>
          <a:noFill/>
          <a:ln>
            <a:noFill/>
          </a:ln>
        </p:spPr>
        <p:txBody>
          <a:bodyPr wrap="square" rtlCol="0">
            <a:spAutoFit/>
          </a:bodyPr>
          <a:lstStyle/>
          <a:p>
            <a:pPr algn="ctr"/>
            <a:r>
              <a:rPr lang="es-EC" sz="700" dirty="0"/>
              <a:t>AREA INDUSTRIAL</a:t>
            </a:r>
            <a:endParaRPr lang="es-EC" sz="1050" dirty="0"/>
          </a:p>
        </p:txBody>
      </p:sp>
      <p:sp>
        <p:nvSpPr>
          <p:cNvPr id="20" name="CuadroTexto 19">
            <a:extLst>
              <a:ext uri="{FF2B5EF4-FFF2-40B4-BE49-F238E27FC236}">
                <a16:creationId xmlns:a16="http://schemas.microsoft.com/office/drawing/2014/main" id="{315E98AF-ADC0-41A0-AEEC-392A3AF1018B}"/>
              </a:ext>
            </a:extLst>
          </p:cNvPr>
          <p:cNvSpPr txBox="1"/>
          <p:nvPr/>
        </p:nvSpPr>
        <p:spPr>
          <a:xfrm>
            <a:off x="6444662" y="6086336"/>
            <a:ext cx="1193805" cy="222743"/>
          </a:xfrm>
          <a:prstGeom prst="rect">
            <a:avLst/>
          </a:prstGeom>
          <a:noFill/>
          <a:ln>
            <a:noFill/>
          </a:ln>
        </p:spPr>
        <p:txBody>
          <a:bodyPr wrap="square" rtlCol="0">
            <a:spAutoFit/>
          </a:bodyPr>
          <a:lstStyle/>
          <a:p>
            <a:pPr algn="ctr"/>
            <a:r>
              <a:rPr lang="es-EC" sz="700" dirty="0"/>
              <a:t>AREA INDUSTRIAL</a:t>
            </a:r>
            <a:endParaRPr lang="es-EC" sz="1050" dirty="0"/>
          </a:p>
        </p:txBody>
      </p:sp>
      <p:sp>
        <p:nvSpPr>
          <p:cNvPr id="21" name="CuadroTexto 20">
            <a:extLst>
              <a:ext uri="{FF2B5EF4-FFF2-40B4-BE49-F238E27FC236}">
                <a16:creationId xmlns:a16="http://schemas.microsoft.com/office/drawing/2014/main" id="{315E98AF-ADC0-41A0-AEEC-392A3AF1018B}"/>
              </a:ext>
            </a:extLst>
          </p:cNvPr>
          <p:cNvSpPr txBox="1"/>
          <p:nvPr/>
        </p:nvSpPr>
        <p:spPr>
          <a:xfrm>
            <a:off x="10998195" y="3726162"/>
            <a:ext cx="1193805" cy="222743"/>
          </a:xfrm>
          <a:prstGeom prst="rect">
            <a:avLst/>
          </a:prstGeom>
          <a:noFill/>
          <a:ln>
            <a:noFill/>
          </a:ln>
        </p:spPr>
        <p:txBody>
          <a:bodyPr wrap="square" rtlCol="0">
            <a:spAutoFit/>
          </a:bodyPr>
          <a:lstStyle/>
          <a:p>
            <a:pPr algn="ctr"/>
            <a:r>
              <a:rPr lang="es-EC" sz="700" dirty="0"/>
              <a:t>AREA INDUSTRIAL</a:t>
            </a:r>
            <a:endParaRPr lang="es-EC" sz="1050" dirty="0"/>
          </a:p>
        </p:txBody>
      </p:sp>
      <p:sp>
        <p:nvSpPr>
          <p:cNvPr id="24" name="CuadroTexto 23">
            <a:extLst>
              <a:ext uri="{FF2B5EF4-FFF2-40B4-BE49-F238E27FC236}">
                <a16:creationId xmlns:a16="http://schemas.microsoft.com/office/drawing/2014/main" id="{B0CB19CE-2105-4B68-BCD0-84345694663D}"/>
              </a:ext>
            </a:extLst>
          </p:cNvPr>
          <p:cNvSpPr txBox="1"/>
          <p:nvPr/>
        </p:nvSpPr>
        <p:spPr>
          <a:xfrm>
            <a:off x="9816431" y="736037"/>
            <a:ext cx="956293" cy="246221"/>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r>
              <a:rPr lang="es-EC" sz="1000" dirty="0"/>
              <a:t>AREAS VERDES</a:t>
            </a:r>
            <a:endParaRPr lang="es-EC" sz="1400" dirty="0"/>
          </a:p>
        </p:txBody>
      </p:sp>
      <p:cxnSp>
        <p:nvCxnSpPr>
          <p:cNvPr id="30" name="Conector recto 29">
            <a:extLst>
              <a:ext uri="{FF2B5EF4-FFF2-40B4-BE49-F238E27FC236}">
                <a16:creationId xmlns:a16="http://schemas.microsoft.com/office/drawing/2014/main" id="{0E8D13C8-0C48-4520-BF3A-07BECA00C3FA}"/>
              </a:ext>
            </a:extLst>
          </p:cNvPr>
          <p:cNvCxnSpPr>
            <a:cxnSpLocks/>
          </p:cNvCxnSpPr>
          <p:nvPr/>
        </p:nvCxnSpPr>
        <p:spPr>
          <a:xfrm>
            <a:off x="9762853" y="739055"/>
            <a:ext cx="0" cy="2079646"/>
          </a:xfrm>
          <a:prstGeom prst="line">
            <a:avLst/>
          </a:prstGeom>
          <a:ln w="1905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2289E273-3B6F-46FE-96DA-1AF2BE807331}"/>
              </a:ext>
            </a:extLst>
          </p:cNvPr>
          <p:cNvCxnSpPr>
            <a:cxnSpLocks/>
          </p:cNvCxnSpPr>
          <p:nvPr/>
        </p:nvCxnSpPr>
        <p:spPr>
          <a:xfrm flipV="1">
            <a:off x="7289307" y="506602"/>
            <a:ext cx="0" cy="2312099"/>
          </a:xfrm>
          <a:prstGeom prst="line">
            <a:avLst/>
          </a:prstGeom>
          <a:ln w="19050">
            <a:solidFill>
              <a:srgbClr val="F93939"/>
            </a:solidFill>
            <a:prstDash val="sysDash"/>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C5C83C5B-FAD5-4FD3-86AA-27E090B26DA7}"/>
              </a:ext>
            </a:extLst>
          </p:cNvPr>
          <p:cNvSpPr txBox="1"/>
          <p:nvPr/>
        </p:nvSpPr>
        <p:spPr>
          <a:xfrm>
            <a:off x="7386285" y="489816"/>
            <a:ext cx="1967165" cy="246221"/>
          </a:xfrm>
          <a:prstGeom prst="rect">
            <a:avLst/>
          </a:prstGeom>
          <a:solidFill>
            <a:srgbClr val="FF7C80"/>
          </a:solidFill>
          <a:ln>
            <a:solidFill>
              <a:srgbClr val="FF0000"/>
            </a:solidFill>
          </a:ln>
        </p:spPr>
        <p:txBody>
          <a:bodyPr wrap="square" rtlCol="0">
            <a:spAutoFit/>
          </a:bodyPr>
          <a:lstStyle/>
          <a:p>
            <a:r>
              <a:rPr lang="es-EC" sz="1000" dirty="0"/>
              <a:t>EQ Educación</a:t>
            </a:r>
          </a:p>
        </p:txBody>
      </p:sp>
      <p:sp>
        <p:nvSpPr>
          <p:cNvPr id="38" name="CuadroTexto 37">
            <a:extLst>
              <a:ext uri="{FF2B5EF4-FFF2-40B4-BE49-F238E27FC236}">
                <a16:creationId xmlns:a16="http://schemas.microsoft.com/office/drawing/2014/main" id="{0CBECF34-8BE9-4199-A1D1-A5DAF7E3536B}"/>
              </a:ext>
            </a:extLst>
          </p:cNvPr>
          <p:cNvSpPr txBox="1"/>
          <p:nvPr/>
        </p:nvSpPr>
        <p:spPr>
          <a:xfrm>
            <a:off x="21404" y="75345"/>
            <a:ext cx="4017193" cy="230832"/>
          </a:xfrm>
          <a:prstGeom prst="rect">
            <a:avLst/>
          </a:prstGeom>
          <a:noFill/>
        </p:spPr>
        <p:txBody>
          <a:bodyPr wrap="square" rtlCol="0">
            <a:spAutoFit/>
          </a:bodyPr>
          <a:lstStyle/>
          <a:p>
            <a:r>
              <a:rPr lang="es-ES" sz="900" b="1" dirty="0"/>
              <a:t>B) DESCRIPCION GRAFICA DE LA PROPUESTA URBANA</a:t>
            </a:r>
          </a:p>
        </p:txBody>
      </p:sp>
      <p:pic>
        <p:nvPicPr>
          <p:cNvPr id="11" name="Imagen 10">
            <a:extLst>
              <a:ext uri="{FF2B5EF4-FFF2-40B4-BE49-F238E27FC236}">
                <a16:creationId xmlns:a16="http://schemas.microsoft.com/office/drawing/2014/main" id="{1E93FFCE-6AB4-40CE-BF2A-23A58A88F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406" y="119946"/>
            <a:ext cx="2968178" cy="1478401"/>
          </a:xfrm>
          <a:prstGeom prst="rect">
            <a:avLst/>
          </a:prstGeom>
        </p:spPr>
      </p:pic>
      <p:pic>
        <p:nvPicPr>
          <p:cNvPr id="12" name="Imagen 11">
            <a:extLst>
              <a:ext uri="{FF2B5EF4-FFF2-40B4-BE49-F238E27FC236}">
                <a16:creationId xmlns:a16="http://schemas.microsoft.com/office/drawing/2014/main" id="{A57A2816-0DAD-4821-85A0-DE31364B2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00" t="15932" r="20256" b="21973"/>
          <a:stretch/>
        </p:blipFill>
        <p:spPr>
          <a:xfrm>
            <a:off x="10127101" y="1129839"/>
            <a:ext cx="1914539" cy="1282435"/>
          </a:xfrm>
          <a:prstGeom prst="rect">
            <a:avLst/>
          </a:prstGeom>
        </p:spPr>
      </p:pic>
      <p:cxnSp>
        <p:nvCxnSpPr>
          <p:cNvPr id="13" name="Conector recto 12">
            <a:extLst>
              <a:ext uri="{FF2B5EF4-FFF2-40B4-BE49-F238E27FC236}">
                <a16:creationId xmlns:a16="http://schemas.microsoft.com/office/drawing/2014/main" id="{3FFB8B1F-F0B9-47B6-A7BB-C8F018AC47F5}"/>
              </a:ext>
            </a:extLst>
          </p:cNvPr>
          <p:cNvCxnSpPr>
            <a:cxnSpLocks/>
          </p:cNvCxnSpPr>
          <p:nvPr/>
        </p:nvCxnSpPr>
        <p:spPr>
          <a:xfrm flipV="1">
            <a:off x="4034475" y="1662651"/>
            <a:ext cx="0" cy="2312099"/>
          </a:xfrm>
          <a:prstGeom prst="line">
            <a:avLst/>
          </a:prstGeom>
          <a:ln>
            <a:prstDash val="dash"/>
          </a:ln>
        </p:spPr>
        <p:style>
          <a:lnRef idx="3">
            <a:schemeClr val="accent5"/>
          </a:lnRef>
          <a:fillRef idx="0">
            <a:schemeClr val="accent5"/>
          </a:fillRef>
          <a:effectRef idx="2">
            <a:schemeClr val="accent5"/>
          </a:effectRef>
          <a:fontRef idx="minor">
            <a:schemeClr val="tx1"/>
          </a:fontRef>
        </p:style>
      </p:cxnSp>
      <p:sp>
        <p:nvSpPr>
          <p:cNvPr id="14" name="CuadroTexto 13">
            <a:extLst>
              <a:ext uri="{FF2B5EF4-FFF2-40B4-BE49-F238E27FC236}">
                <a16:creationId xmlns:a16="http://schemas.microsoft.com/office/drawing/2014/main" id="{647E92D2-3609-42D4-AE61-6004E5A1CB0B}"/>
              </a:ext>
            </a:extLst>
          </p:cNvPr>
          <p:cNvSpPr txBox="1"/>
          <p:nvPr/>
        </p:nvSpPr>
        <p:spPr>
          <a:xfrm>
            <a:off x="3024320" y="1647945"/>
            <a:ext cx="956293" cy="246221"/>
          </a:xfrm>
          <a:prstGeom prst="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s-EC" sz="1000" dirty="0"/>
              <a:t>PREDIOS</a:t>
            </a:r>
            <a:endParaRPr lang="es-EC" sz="1400" dirty="0"/>
          </a:p>
        </p:txBody>
      </p:sp>
      <p:pic>
        <p:nvPicPr>
          <p:cNvPr id="4" name="Imagen 3">
            <a:extLst>
              <a:ext uri="{FF2B5EF4-FFF2-40B4-BE49-F238E27FC236}">
                <a16:creationId xmlns:a16="http://schemas.microsoft.com/office/drawing/2014/main" id="{4D4E917F-FDAF-47E3-9C36-852710BCE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67" y="611821"/>
            <a:ext cx="2628266" cy="1478400"/>
          </a:xfrm>
          <a:prstGeom prst="rect">
            <a:avLst/>
          </a:prstGeom>
        </p:spPr>
      </p:pic>
    </p:spTree>
    <p:extLst>
      <p:ext uri="{BB962C8B-B14F-4D97-AF65-F5344CB8AC3E}">
        <p14:creationId xmlns:p14="http://schemas.microsoft.com/office/powerpoint/2010/main" val="75777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A0BE3744-3942-4813-BAF4-A780EAAD9DA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2982" r="33119"/>
          <a:stretch/>
        </p:blipFill>
        <p:spPr>
          <a:xfrm>
            <a:off x="6839823" y="0"/>
            <a:ext cx="5352177" cy="6858000"/>
          </a:xfrm>
          <a:prstGeom prst="rect">
            <a:avLst/>
          </a:prstGeom>
        </p:spPr>
      </p:pic>
      <p:sp>
        <p:nvSpPr>
          <p:cNvPr id="48" name="Rectángulo 47">
            <a:extLst>
              <a:ext uri="{FF2B5EF4-FFF2-40B4-BE49-F238E27FC236}">
                <a16:creationId xmlns:a16="http://schemas.microsoft.com/office/drawing/2014/main" id="{56B592E4-EFF2-4937-A7C2-4685A2F812E4}"/>
              </a:ext>
            </a:extLst>
          </p:cNvPr>
          <p:cNvSpPr/>
          <p:nvPr/>
        </p:nvSpPr>
        <p:spPr>
          <a:xfrm>
            <a:off x="0" y="82809"/>
            <a:ext cx="6392411" cy="1061829"/>
          </a:xfrm>
          <a:prstGeom prst="rect">
            <a:avLst/>
          </a:prstGeom>
        </p:spPr>
        <p:txBody>
          <a:bodyPr wrap="square">
            <a:spAutoFit/>
          </a:bodyPr>
          <a:lstStyle/>
          <a:p>
            <a:pPr>
              <a:spcAft>
                <a:spcPts val="0"/>
              </a:spcAft>
            </a:pPr>
            <a:r>
              <a:rPr lang="es-EC" sz="900" b="1" dirty="0">
                <a:latin typeface="Calibri" panose="020F0502020204030204" pitchFamily="34" charset="0"/>
                <a:ea typeface="Calibri" panose="020F0502020204030204" pitchFamily="34" charset="0"/>
                <a:cs typeface="Times New Roman" panose="02020603050405020304" pitchFamily="18" charset="0"/>
              </a:rPr>
              <a:t>C) DENSIDAD POBLACIONAL PROYECTADA, NUMERO DE USUARIOS PERMANENTES Y /O TEMPORALES</a:t>
            </a:r>
          </a:p>
          <a:p>
            <a:pPr>
              <a:spcAft>
                <a:spcPts val="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900" dirty="0">
                <a:latin typeface="Calibri" panose="020F0502020204030204" pitchFamily="34" charset="0"/>
                <a:ea typeface="Calibri" panose="020F0502020204030204" pitchFamily="34" charset="0"/>
                <a:cs typeface="Times New Roman" panose="02020603050405020304" pitchFamily="18" charset="0"/>
              </a:rPr>
              <a:t>El número de usuarios permanentes y /o temporales es de 4.500 aproximadamente.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9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s-EC" sz="900" b="1" dirty="0">
                <a:latin typeface="Calibri" panose="020F0502020204030204" pitchFamily="34" charset="0"/>
                <a:ea typeface="Calibri" panose="020F0502020204030204" pitchFamily="34" charset="0"/>
                <a:cs typeface="Times New Roman" panose="02020603050405020304" pitchFamily="18" charset="0"/>
              </a:rPr>
              <a:t>D) NUMERO DE DEPARTAMENTOS, OFICINAS, VIVIENDAS LOCALES ETC.</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900" b="1" dirty="0">
                <a:latin typeface="Calibri" panose="020F0502020204030204" pitchFamily="34" charset="0"/>
                <a:ea typeface="Calibri" panose="020F0502020204030204" pitchFamily="34" charset="0"/>
                <a:cs typeface="Times New Roman" panose="02020603050405020304" pitchFamily="18" charset="0"/>
              </a:rPr>
              <a: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C" sz="900" dirty="0">
                <a:latin typeface="Calibri" panose="020F0502020204030204" pitchFamily="34" charset="0"/>
                <a:ea typeface="Calibri" panose="020F0502020204030204" pitchFamily="34" charset="0"/>
                <a:cs typeface="Times New Roman" panose="02020603050405020304" pitchFamily="18" charset="0"/>
              </a:rPr>
              <a:t>Son 452 viviendas multifamiliares con distintas soluciones habitacionales por cada una.</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A7354286-3E3F-4AC8-86BA-56EE7096B7A9}"/>
              </a:ext>
            </a:extLst>
          </p:cNvPr>
          <p:cNvSpPr txBox="1"/>
          <p:nvPr/>
        </p:nvSpPr>
        <p:spPr>
          <a:xfrm>
            <a:off x="0" y="3561229"/>
            <a:ext cx="4471332" cy="230832"/>
          </a:xfrm>
          <a:prstGeom prst="rect">
            <a:avLst/>
          </a:prstGeom>
          <a:noFill/>
        </p:spPr>
        <p:txBody>
          <a:bodyPr wrap="square" rtlCol="0">
            <a:spAutoFit/>
          </a:bodyPr>
          <a:lstStyle/>
          <a:p>
            <a:r>
              <a:rPr lang="es-ES" sz="900" b="1" dirty="0"/>
              <a:t>E) CUADRO COMPARATIVO DE ZONIFICACION VIGENTE Y PROPUESTA</a:t>
            </a:r>
          </a:p>
        </p:txBody>
      </p:sp>
      <p:graphicFrame>
        <p:nvGraphicFramePr>
          <p:cNvPr id="2" name="Tabla 1">
            <a:extLst>
              <a:ext uri="{FF2B5EF4-FFF2-40B4-BE49-F238E27FC236}">
                <a16:creationId xmlns:a16="http://schemas.microsoft.com/office/drawing/2014/main" id="{5384EA64-3723-4C11-9E4F-5B5B2723A958}"/>
              </a:ext>
            </a:extLst>
          </p:cNvPr>
          <p:cNvGraphicFramePr>
            <a:graphicFrameLocks noGrp="1"/>
          </p:cNvGraphicFramePr>
          <p:nvPr>
            <p:extLst>
              <p:ext uri="{D42A27DB-BD31-4B8C-83A1-F6EECF244321}">
                <p14:modId xmlns:p14="http://schemas.microsoft.com/office/powerpoint/2010/main" val="484267234"/>
              </p:ext>
            </p:extLst>
          </p:nvPr>
        </p:nvGraphicFramePr>
        <p:xfrm>
          <a:off x="67112" y="4048320"/>
          <a:ext cx="6392410" cy="2379344"/>
        </p:xfrm>
        <a:graphic>
          <a:graphicData uri="http://schemas.openxmlformats.org/drawingml/2006/table">
            <a:tbl>
              <a:tblPr firstRow="1" firstCol="1" bandRow="1">
                <a:tableStyleId>{5C22544A-7EE6-4342-B048-85BDC9FD1C3A}</a:tableStyleId>
              </a:tblPr>
              <a:tblGrid>
                <a:gridCol w="781294">
                  <a:extLst>
                    <a:ext uri="{9D8B030D-6E8A-4147-A177-3AD203B41FA5}">
                      <a16:colId xmlns:a16="http://schemas.microsoft.com/office/drawing/2014/main" val="1768029422"/>
                    </a:ext>
                  </a:extLst>
                </a:gridCol>
                <a:gridCol w="2288641">
                  <a:extLst>
                    <a:ext uri="{9D8B030D-6E8A-4147-A177-3AD203B41FA5}">
                      <a16:colId xmlns:a16="http://schemas.microsoft.com/office/drawing/2014/main" val="2830710655"/>
                    </a:ext>
                  </a:extLst>
                </a:gridCol>
                <a:gridCol w="1994011">
                  <a:extLst>
                    <a:ext uri="{9D8B030D-6E8A-4147-A177-3AD203B41FA5}">
                      <a16:colId xmlns:a16="http://schemas.microsoft.com/office/drawing/2014/main" val="3862882243"/>
                    </a:ext>
                  </a:extLst>
                </a:gridCol>
                <a:gridCol w="1328464">
                  <a:extLst>
                    <a:ext uri="{9D8B030D-6E8A-4147-A177-3AD203B41FA5}">
                      <a16:colId xmlns:a16="http://schemas.microsoft.com/office/drawing/2014/main" val="355408724"/>
                    </a:ext>
                  </a:extLst>
                </a:gridCol>
              </a:tblGrid>
              <a:tr h="245318">
                <a:tc>
                  <a:txBody>
                    <a:bodyPr/>
                    <a:lstStyle/>
                    <a:p>
                      <a:pPr>
                        <a:lnSpc>
                          <a:spcPct val="107000"/>
                        </a:lnSpc>
                        <a:spcAft>
                          <a:spcPts val="0"/>
                        </a:spcAft>
                      </a:pPr>
                      <a:r>
                        <a:rPr lang="es-EC" sz="900">
                          <a:effectLst/>
                        </a:rPr>
                        <a:t>MANZANA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ZONIFICACION ACTUAL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ZONIFICACION PROPUESTA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PROPIETARIO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3975904679"/>
                  </a:ext>
                </a:extLst>
              </a:tr>
              <a:tr h="245318">
                <a:tc>
                  <a:txBody>
                    <a:bodyPr/>
                    <a:lstStyle/>
                    <a:p>
                      <a:pPr>
                        <a:lnSpc>
                          <a:spcPct val="107000"/>
                        </a:lnSpc>
                        <a:spcAft>
                          <a:spcPts val="0"/>
                        </a:spcAft>
                      </a:pPr>
                      <a:r>
                        <a:rPr lang="es-EC" sz="900" dirty="0">
                          <a:effectLst/>
                        </a:rPr>
                        <a:t>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D203 (Residencial)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Asociación San Vicente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3419692983"/>
                  </a:ext>
                </a:extLst>
              </a:tr>
              <a:tr h="245318">
                <a:tc>
                  <a:txBody>
                    <a:bodyPr/>
                    <a:lstStyle/>
                    <a:p>
                      <a:pPr>
                        <a:lnSpc>
                          <a:spcPct val="107000"/>
                        </a:lnSpc>
                        <a:spcAft>
                          <a:spcPts val="0"/>
                        </a:spcAft>
                      </a:pPr>
                      <a:r>
                        <a:rPr lang="es-EC" sz="900">
                          <a:effectLst/>
                        </a:rPr>
                        <a:t>9 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D203 (Residencial)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Asociación San Vicente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2105548016"/>
                  </a:ext>
                </a:extLst>
              </a:tr>
              <a:tr h="245318">
                <a:tc>
                  <a:txBody>
                    <a:bodyPr/>
                    <a:lstStyle/>
                    <a:p>
                      <a:pPr>
                        <a:lnSpc>
                          <a:spcPct val="107000"/>
                        </a:lnSpc>
                        <a:spcAft>
                          <a:spcPts val="0"/>
                        </a:spcAft>
                      </a:pPr>
                      <a:r>
                        <a:rPr lang="es-EC" sz="900">
                          <a:effectLst/>
                        </a:rPr>
                        <a:t>9 B</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D203 (Residencial)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Asociación San Vicente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1330123685"/>
                  </a:ext>
                </a:extLst>
              </a:tr>
              <a:tr h="245318">
                <a:tc>
                  <a:txBody>
                    <a:bodyPr/>
                    <a:lstStyle/>
                    <a:p>
                      <a:pPr>
                        <a:lnSpc>
                          <a:spcPct val="107000"/>
                        </a:lnSpc>
                        <a:spcAft>
                          <a:spcPts val="0"/>
                        </a:spcAft>
                      </a:pPr>
                      <a:r>
                        <a:rPr lang="es-EC" sz="900">
                          <a:effectLst/>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D203 (Residencial)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Asociación San Vicente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4078160825"/>
                  </a:ext>
                </a:extLst>
              </a:tr>
              <a:tr h="245318">
                <a:tc>
                  <a:txBody>
                    <a:bodyPr/>
                    <a:lstStyle/>
                    <a:p>
                      <a:pPr>
                        <a:lnSpc>
                          <a:spcPct val="107000"/>
                        </a:lnSpc>
                        <a:spcAft>
                          <a:spcPts val="0"/>
                        </a:spcAft>
                      </a:pPr>
                      <a:r>
                        <a:rPr lang="es-EC" sz="900">
                          <a:effectLst/>
                        </a:rPr>
                        <a:t>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D203 (Residencial)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Asociación San Vicente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1726874957"/>
                  </a:ext>
                </a:extLst>
              </a:tr>
              <a:tr h="245318">
                <a:tc>
                  <a:txBody>
                    <a:bodyPr/>
                    <a:lstStyle/>
                    <a:p>
                      <a:pPr>
                        <a:lnSpc>
                          <a:spcPct val="107000"/>
                        </a:lnSpc>
                        <a:spcAft>
                          <a:spcPts val="0"/>
                        </a:spcAft>
                      </a:pPr>
                      <a:r>
                        <a:rPr lang="es-EC" sz="900">
                          <a:effectLst/>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Z2 (ORDENANZA ESPECIAL 0004)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D203 (Residencial)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Asociación San Vicente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793086227"/>
                  </a:ext>
                </a:extLst>
              </a:tr>
              <a:tr h="245318">
                <a:tc>
                  <a:txBody>
                    <a:bodyPr/>
                    <a:lstStyle/>
                    <a:p>
                      <a:pPr>
                        <a:lnSpc>
                          <a:spcPct val="107000"/>
                        </a:lnSpc>
                        <a:spcAft>
                          <a:spcPts val="0"/>
                        </a:spcAft>
                      </a:pPr>
                      <a:r>
                        <a:rPr lang="es-EC" sz="900">
                          <a:effectLst/>
                        </a:rPr>
                        <a:t>EQ2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EQUIPAMIENTO DE CULTURA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Equipamiento de Educación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a:effectLst/>
                        </a:rPr>
                        <a:t>Asociación San Vicente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3646183695"/>
                  </a:ext>
                </a:extLst>
              </a:tr>
              <a:tr h="245318">
                <a:tc>
                  <a:txBody>
                    <a:bodyPr/>
                    <a:lstStyle/>
                    <a:p>
                      <a:pPr>
                        <a:lnSpc>
                          <a:spcPct val="107000"/>
                        </a:lnSpc>
                        <a:spcAft>
                          <a:spcPts val="0"/>
                        </a:spcAft>
                      </a:pPr>
                      <a:r>
                        <a:rPr lang="es-EC" sz="900">
                          <a:effectLst/>
                        </a:rPr>
                        <a:t>EQ1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EQUIPAMIENTO DE EDUCACION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D203 (Residencial)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Asociación San Vicente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2096814181"/>
                  </a:ext>
                </a:extLst>
              </a:tr>
              <a:tr h="171482">
                <a:tc>
                  <a:txBody>
                    <a:bodyPr/>
                    <a:lstStyle/>
                    <a:p>
                      <a:pPr>
                        <a:lnSpc>
                          <a:spcPct val="107000"/>
                        </a:lnSpc>
                        <a:spcAft>
                          <a:spcPts val="0"/>
                        </a:spcAft>
                      </a:pPr>
                      <a:r>
                        <a:rPr lang="es-EC" sz="900">
                          <a:effectLst/>
                        </a:rPr>
                        <a:t>EQ 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EQUIPAMIENTO DE USO MULTIPLE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a:lnSpc>
                          <a:spcPct val="107000"/>
                        </a:lnSpc>
                        <a:spcAft>
                          <a:spcPts val="0"/>
                        </a:spcAft>
                      </a:pPr>
                      <a:r>
                        <a:rPr lang="es-EC" sz="900" dirty="0">
                          <a:effectLst/>
                        </a:rPr>
                        <a:t>D203 (Residencial)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EC" sz="900" b="0" i="0" u="none" strike="noStrike" kern="1200" cap="none" spc="0" normalizeH="0" baseline="0" noProof="0" dirty="0">
                          <a:ln>
                            <a:noFill/>
                          </a:ln>
                          <a:solidFill>
                            <a:prstClr val="black"/>
                          </a:solidFill>
                          <a:effectLst/>
                          <a:uLnTx/>
                          <a:uFillTx/>
                          <a:latin typeface="Calibri" panose="020F0502020204030204"/>
                          <a:ea typeface="+mn-ea"/>
                          <a:cs typeface="+mn-cs"/>
                        </a:rPr>
                        <a:t>Asociación San Vicente</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4135" marR="64135" marT="9525" marB="0"/>
                </a:tc>
                <a:extLst>
                  <a:ext uri="{0D108BD9-81ED-4DB2-BD59-A6C34878D82A}">
                    <a16:rowId xmlns:a16="http://schemas.microsoft.com/office/drawing/2014/main" val="634389077"/>
                  </a:ext>
                </a:extLst>
              </a:tr>
            </a:tbl>
          </a:graphicData>
        </a:graphic>
      </p:graphicFrame>
    </p:spTree>
    <p:extLst>
      <p:ext uri="{BB962C8B-B14F-4D97-AF65-F5344CB8AC3E}">
        <p14:creationId xmlns:p14="http://schemas.microsoft.com/office/powerpoint/2010/main" val="12517605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4713</TotalTime>
  <Words>1574</Words>
  <Application>Microsoft Office PowerPoint</Application>
  <PresentationFormat>Panorámica</PresentationFormat>
  <Paragraphs>273</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BankGothic Md BT</vt:lpstr>
      <vt:lpstr>Calibri</vt:lpstr>
      <vt:lpstr>Calibri Light</vt:lpstr>
      <vt:lpstr>Tema de Office</vt:lpstr>
      <vt:lpstr>3. UBICACIÓN GEOGRÁFICA Y CONTEXTO GENERAL DE LA IMPLANTACION DEL PROYECTO</vt:lpstr>
      <vt:lpstr>Presentación de PowerPoint</vt:lpstr>
      <vt:lpstr>Presentación de PowerPoint</vt:lpstr>
      <vt:lpstr>4. CARACTERISTICAS GENERALES DE LA PROPUESTA</vt:lpstr>
      <vt:lpstr>Ordenanza 004 menciona que las manzanas 8, 9A, 9B, 10, 11  y 12 tienen aprobado la construcción en la totalidad de cada una de sus áreas como conjuntos multifamiliares.  De igual forma las vías y calles se han redimensionado y diseñado.  Ordenanza 0017 menciona que los equipamientos de este sector fueron modificados dando como resultado la implantación actual.                         ESPECIFICACION DE AREAS Y DATOS TECNICOS       </vt:lpstr>
      <vt:lpstr>En la ordenanza 0004 se menciona todas las vías que rodearan el proyecto, estas vías se han mantenido para el desarrollo del proyecto urbano.  Av. Padre Carolo (75m de ancho) Av. Turubamba (36m de ancho) Av. Escalón 3 (23m de ancho) Av. Paseo Comercial (20 m de ancho) Transversal 1 y 2 (14m de ancho) Transversal 3 (16m de ancho) Calle X y X1 (12 m de ancho) Calle Y (15m de ancho)  Nuevas proyecciones (8 y de 10m de ancho)     </vt:lpstr>
      <vt:lpstr>Presentación de PowerPoint</vt:lpstr>
      <vt:lpstr>Presentación de PowerPoint</vt:lpstr>
      <vt:lpstr>Presentación de PowerPoint</vt:lpstr>
      <vt:lpstr>5. PROPUESTA EN EL AMBITO DE MOVILIDAD </vt:lpstr>
      <vt:lpstr>a) DESCRIPCIÓN GENERAL DEL TRÁFICO (SITUACIÓN ACTUAL)  No existen vías de rápida velocidad dentro de un radio de 800m, La Av. Pedro Vicente Maldonado más cercana es la que cuenta con un tráfico elevado. Y la Av. Simón Bolívar es una constante de flujo vehicular moderado.  Las vías locales señaladas dentro del radio no se congestionan durante las 24 horas, llegando a un nivel bajo de congestión en horas pico.   Existen intersecciones donde hay conflictos de paso vehicular debido a vías en mal estado o incompletas. Existen otras vías donde el vehículo no transita por falta de culminación de obras o interrupciones en las calzadas </vt:lpstr>
      <vt:lpstr>Presentación de PowerPoint</vt:lpstr>
      <vt:lpstr>Presentación de PowerPoint</vt:lpstr>
      <vt:lpstr>Actualmente la línea de buses Transplaneta S.A. es la que circula por la Calle transversal 3 teniendo su parada final en este sector. Con un tiempo promedio de partida cada 10 minutos.        Como parte de la propuesta se propone los ejes de ciclovia con sus paradas de descanso respectivas, y un nuevo trayecto a considerar de la línea de buses para facilitar al usuario sus movilidad.  Estas paradas  de ciclovia se encontraran dentro de las áreas verdes centralizadas y a lo largo de la vía alta tensión.  Mientras la nueva ruta de buses circule desde la transversal 3 – calle X – Transversal 1 – Vía alta tensión 1 – transversal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Inmobiliaria ISV</dc:creator>
  <cp:lastModifiedBy>Inmoamigo</cp:lastModifiedBy>
  <cp:revision>214</cp:revision>
  <cp:lastPrinted>2020-01-22T13:38:40Z</cp:lastPrinted>
  <dcterms:created xsi:type="dcterms:W3CDTF">2019-01-16T17:55:11Z</dcterms:created>
  <dcterms:modified xsi:type="dcterms:W3CDTF">2020-01-22T13:52:12Z</dcterms:modified>
</cp:coreProperties>
</file>