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421" r:id="rId2"/>
    <p:sldId id="422" r:id="rId3"/>
    <p:sldId id="256" r:id="rId4"/>
    <p:sldId id="449" r:id="rId5"/>
    <p:sldId id="432" r:id="rId6"/>
    <p:sldId id="450" r:id="rId7"/>
    <p:sldId id="451" r:id="rId8"/>
    <p:sldId id="452" r:id="rId9"/>
    <p:sldId id="454" r:id="rId10"/>
    <p:sldId id="420" r:id="rId11"/>
  </p:sldIdLst>
  <p:sldSz cx="9144000" cy="6858000" type="screen4x3"/>
  <p:notesSz cx="6797675" cy="9928225"/>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Estilo oscuro 1 - Énfasis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Estilo claro 3 - Acento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10" autoAdjust="0"/>
    <p:restoredTop sz="94660"/>
  </p:normalViewPr>
  <p:slideViewPr>
    <p:cSldViewPr snapToGrid="0">
      <p:cViewPr varScale="1">
        <p:scale>
          <a:sx n="45" d="100"/>
          <a:sy n="45" d="100"/>
        </p:scale>
        <p:origin x="1308" y="48"/>
      </p:cViewPr>
      <p:guideLst>
        <p:guide orient="horz" pos="2160"/>
        <p:guide pos="2880"/>
      </p:guideLst>
    </p:cSldViewPr>
  </p:slideViewPr>
  <p:notesTextViewPr>
    <p:cViewPr>
      <p:scale>
        <a:sx n="1" d="1"/>
        <a:sy n="1" d="1"/>
      </p:scale>
      <p:origin x="0" y="0"/>
    </p:cViewPr>
  </p:notesTextViewPr>
  <p:sorterViewPr>
    <p:cViewPr>
      <p:scale>
        <a:sx n="100" d="100"/>
        <a:sy n="100" d="100"/>
      </p:scale>
      <p:origin x="0" y="-19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4813"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s-EC"/>
          </a:p>
        </p:txBody>
      </p:sp>
      <p:sp>
        <p:nvSpPr>
          <p:cNvPr id="3" name="Marcador de fecha 2"/>
          <p:cNvSpPr>
            <a:spLocks noGrp="1"/>
          </p:cNvSpPr>
          <p:nvPr>
            <p:ph type="dt" idx="1"/>
          </p:nvPr>
        </p:nvSpPr>
        <p:spPr>
          <a:xfrm>
            <a:off x="3851275" y="0"/>
            <a:ext cx="2944813" cy="498475"/>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301963A-35E8-414C-900B-433BE527A21E}" type="datetimeFigureOut">
              <a:rPr lang="es-EC"/>
              <a:pPr>
                <a:defRPr/>
              </a:pPr>
              <a:t>19/5/2022</a:t>
            </a:fld>
            <a:endParaRPr lang="es-EC"/>
          </a:p>
        </p:txBody>
      </p:sp>
      <p:sp>
        <p:nvSpPr>
          <p:cNvPr id="4" name="Marcador de imagen de diapositiva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pPr lvl="0"/>
            <a:endParaRPr lang="es-EC" noProof="0"/>
          </a:p>
        </p:txBody>
      </p:sp>
      <p:sp>
        <p:nvSpPr>
          <p:cNvPr id="5" name="Marcador de notas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EC" noProof="0"/>
          </a:p>
        </p:txBody>
      </p:sp>
      <p:sp>
        <p:nvSpPr>
          <p:cNvPr id="6" name="Marcador de pie de página 5"/>
          <p:cNvSpPr>
            <a:spLocks noGrp="1"/>
          </p:cNvSpPr>
          <p:nvPr>
            <p:ph type="ftr" sz="quarter" idx="4"/>
          </p:nvPr>
        </p:nvSpPr>
        <p:spPr>
          <a:xfrm>
            <a:off x="0" y="9429750"/>
            <a:ext cx="2944813"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s-EC"/>
          </a:p>
        </p:txBody>
      </p:sp>
      <p:sp>
        <p:nvSpPr>
          <p:cNvPr id="7" name="Marcador de número de diapositiva 6"/>
          <p:cNvSpPr>
            <a:spLocks noGrp="1"/>
          </p:cNvSpPr>
          <p:nvPr>
            <p:ph type="sldNum" sz="quarter" idx="5"/>
          </p:nvPr>
        </p:nvSpPr>
        <p:spPr>
          <a:xfrm>
            <a:off x="3851275" y="9429750"/>
            <a:ext cx="2944813"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E410977-DD3F-475C-8CEB-DB35A56C0FA0}" type="slidenum">
              <a:rPr lang="es-EC" altLang="es-EC"/>
              <a:pPr>
                <a:defRPr/>
              </a:pPr>
              <a:t>‹Nº›</a:t>
            </a:fld>
            <a:endParaRPr lang="es-EC" altLang="es-EC"/>
          </a:p>
        </p:txBody>
      </p:sp>
    </p:spTree>
    <p:extLst>
      <p:ext uri="{BB962C8B-B14F-4D97-AF65-F5344CB8AC3E}">
        <p14:creationId xmlns:p14="http://schemas.microsoft.com/office/powerpoint/2010/main" val="14254638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lvl1pPr>
              <a:defRPr/>
            </a:lvl1pPr>
          </a:lstStyle>
          <a:p>
            <a:pPr>
              <a:defRPr/>
            </a:pPr>
            <a:fld id="{6AD6C998-A07F-4CF6-91E2-B4AA32546CB4}" type="datetimeFigureOut">
              <a:rPr lang="es-EC"/>
              <a:pPr>
                <a:defRPr/>
              </a:pPr>
              <a:t>19/5/2022</a:t>
            </a:fld>
            <a:endParaRPr lang="es-EC"/>
          </a:p>
        </p:txBody>
      </p:sp>
      <p:sp>
        <p:nvSpPr>
          <p:cNvPr id="5" name="Footer Placeholder 4"/>
          <p:cNvSpPr>
            <a:spLocks noGrp="1"/>
          </p:cNvSpPr>
          <p:nvPr>
            <p:ph type="ftr" sz="quarter" idx="11"/>
          </p:nvPr>
        </p:nvSpPr>
        <p:spPr/>
        <p:txBody>
          <a:bodyPr/>
          <a:lstStyle>
            <a:lvl1pPr>
              <a:defRPr/>
            </a:lvl1pPr>
          </a:lstStyle>
          <a:p>
            <a:pPr>
              <a:defRPr/>
            </a:pPr>
            <a:endParaRPr lang="es-EC"/>
          </a:p>
        </p:txBody>
      </p:sp>
      <p:sp>
        <p:nvSpPr>
          <p:cNvPr id="6" name="Slide Number Placeholder 5"/>
          <p:cNvSpPr>
            <a:spLocks noGrp="1"/>
          </p:cNvSpPr>
          <p:nvPr>
            <p:ph type="sldNum" sz="quarter" idx="12"/>
          </p:nvPr>
        </p:nvSpPr>
        <p:spPr/>
        <p:txBody>
          <a:bodyPr/>
          <a:lstStyle>
            <a:lvl1pPr>
              <a:defRPr/>
            </a:lvl1pPr>
          </a:lstStyle>
          <a:p>
            <a:pPr>
              <a:defRPr/>
            </a:pPr>
            <a:fld id="{2C8E78A2-874A-4E75-9496-8277730548D8}" type="slidenum">
              <a:rPr lang="es-EC" altLang="es-EC"/>
              <a:pPr>
                <a:defRPr/>
              </a:pPr>
              <a:t>‹Nº›</a:t>
            </a:fld>
            <a:endParaRPr lang="es-EC" altLang="es-EC"/>
          </a:p>
        </p:txBody>
      </p:sp>
    </p:spTree>
    <p:extLst>
      <p:ext uri="{BB962C8B-B14F-4D97-AF65-F5344CB8AC3E}">
        <p14:creationId xmlns:p14="http://schemas.microsoft.com/office/powerpoint/2010/main" val="4148675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EA6E9F13-5AE8-4A19-BE32-9B302192D4F3}" type="datetimeFigureOut">
              <a:rPr lang="es-EC"/>
              <a:pPr>
                <a:defRPr/>
              </a:pPr>
              <a:t>19/5/2022</a:t>
            </a:fld>
            <a:endParaRPr lang="es-EC"/>
          </a:p>
        </p:txBody>
      </p:sp>
      <p:sp>
        <p:nvSpPr>
          <p:cNvPr id="5" name="Footer Placeholder 4"/>
          <p:cNvSpPr>
            <a:spLocks noGrp="1"/>
          </p:cNvSpPr>
          <p:nvPr>
            <p:ph type="ftr" sz="quarter" idx="11"/>
          </p:nvPr>
        </p:nvSpPr>
        <p:spPr/>
        <p:txBody>
          <a:bodyPr/>
          <a:lstStyle>
            <a:lvl1pPr>
              <a:defRPr/>
            </a:lvl1pPr>
          </a:lstStyle>
          <a:p>
            <a:pPr>
              <a:defRPr/>
            </a:pPr>
            <a:endParaRPr lang="es-EC"/>
          </a:p>
        </p:txBody>
      </p:sp>
      <p:sp>
        <p:nvSpPr>
          <p:cNvPr id="6" name="Slide Number Placeholder 5"/>
          <p:cNvSpPr>
            <a:spLocks noGrp="1"/>
          </p:cNvSpPr>
          <p:nvPr>
            <p:ph type="sldNum" sz="quarter" idx="12"/>
          </p:nvPr>
        </p:nvSpPr>
        <p:spPr/>
        <p:txBody>
          <a:bodyPr/>
          <a:lstStyle>
            <a:lvl1pPr>
              <a:defRPr/>
            </a:lvl1pPr>
          </a:lstStyle>
          <a:p>
            <a:pPr>
              <a:defRPr/>
            </a:pPr>
            <a:fld id="{B7B8909A-6ADD-445E-801D-516DCEE0A30C}" type="slidenum">
              <a:rPr lang="es-EC" altLang="es-EC"/>
              <a:pPr>
                <a:defRPr/>
              </a:pPr>
              <a:t>‹Nº›</a:t>
            </a:fld>
            <a:endParaRPr lang="es-EC" altLang="es-EC"/>
          </a:p>
        </p:txBody>
      </p:sp>
    </p:spTree>
    <p:extLst>
      <p:ext uri="{BB962C8B-B14F-4D97-AF65-F5344CB8AC3E}">
        <p14:creationId xmlns:p14="http://schemas.microsoft.com/office/powerpoint/2010/main" val="3011488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33EB1A29-158F-4D52-90A3-B3A7E826F92D}" type="datetimeFigureOut">
              <a:rPr lang="es-EC"/>
              <a:pPr>
                <a:defRPr/>
              </a:pPr>
              <a:t>19/5/2022</a:t>
            </a:fld>
            <a:endParaRPr lang="es-EC"/>
          </a:p>
        </p:txBody>
      </p:sp>
      <p:sp>
        <p:nvSpPr>
          <p:cNvPr id="5" name="Footer Placeholder 4"/>
          <p:cNvSpPr>
            <a:spLocks noGrp="1"/>
          </p:cNvSpPr>
          <p:nvPr>
            <p:ph type="ftr" sz="quarter" idx="11"/>
          </p:nvPr>
        </p:nvSpPr>
        <p:spPr/>
        <p:txBody>
          <a:bodyPr/>
          <a:lstStyle>
            <a:lvl1pPr>
              <a:defRPr/>
            </a:lvl1pPr>
          </a:lstStyle>
          <a:p>
            <a:pPr>
              <a:defRPr/>
            </a:pPr>
            <a:endParaRPr lang="es-EC"/>
          </a:p>
        </p:txBody>
      </p:sp>
      <p:sp>
        <p:nvSpPr>
          <p:cNvPr id="6" name="Slide Number Placeholder 5"/>
          <p:cNvSpPr>
            <a:spLocks noGrp="1"/>
          </p:cNvSpPr>
          <p:nvPr>
            <p:ph type="sldNum" sz="quarter" idx="12"/>
          </p:nvPr>
        </p:nvSpPr>
        <p:spPr/>
        <p:txBody>
          <a:bodyPr/>
          <a:lstStyle>
            <a:lvl1pPr>
              <a:defRPr/>
            </a:lvl1pPr>
          </a:lstStyle>
          <a:p>
            <a:pPr>
              <a:defRPr/>
            </a:pPr>
            <a:fld id="{C8A90779-2EA7-48B0-9E5C-C134E4BE118F}" type="slidenum">
              <a:rPr lang="es-EC" altLang="es-EC"/>
              <a:pPr>
                <a:defRPr/>
              </a:pPr>
              <a:t>‹Nº›</a:t>
            </a:fld>
            <a:endParaRPr lang="es-EC" altLang="es-EC"/>
          </a:p>
        </p:txBody>
      </p:sp>
    </p:spTree>
    <p:extLst>
      <p:ext uri="{BB962C8B-B14F-4D97-AF65-F5344CB8AC3E}">
        <p14:creationId xmlns:p14="http://schemas.microsoft.com/office/powerpoint/2010/main" val="3425229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E91CA5AC-2056-4CEF-A591-E72BA7C274C9}" type="datetimeFigureOut">
              <a:rPr lang="es-EC"/>
              <a:pPr>
                <a:defRPr/>
              </a:pPr>
              <a:t>19/5/2022</a:t>
            </a:fld>
            <a:endParaRPr lang="es-EC"/>
          </a:p>
        </p:txBody>
      </p:sp>
      <p:sp>
        <p:nvSpPr>
          <p:cNvPr id="5" name="Footer Placeholder 4"/>
          <p:cNvSpPr>
            <a:spLocks noGrp="1"/>
          </p:cNvSpPr>
          <p:nvPr>
            <p:ph type="ftr" sz="quarter" idx="11"/>
          </p:nvPr>
        </p:nvSpPr>
        <p:spPr/>
        <p:txBody>
          <a:bodyPr/>
          <a:lstStyle>
            <a:lvl1pPr>
              <a:defRPr/>
            </a:lvl1pPr>
          </a:lstStyle>
          <a:p>
            <a:pPr>
              <a:defRPr/>
            </a:pPr>
            <a:endParaRPr lang="es-EC"/>
          </a:p>
        </p:txBody>
      </p:sp>
      <p:sp>
        <p:nvSpPr>
          <p:cNvPr id="6" name="Slide Number Placeholder 5"/>
          <p:cNvSpPr>
            <a:spLocks noGrp="1"/>
          </p:cNvSpPr>
          <p:nvPr>
            <p:ph type="sldNum" sz="quarter" idx="12"/>
          </p:nvPr>
        </p:nvSpPr>
        <p:spPr/>
        <p:txBody>
          <a:bodyPr/>
          <a:lstStyle>
            <a:lvl1pPr>
              <a:defRPr/>
            </a:lvl1pPr>
          </a:lstStyle>
          <a:p>
            <a:pPr>
              <a:defRPr/>
            </a:pPr>
            <a:fld id="{52443724-80CC-4F8B-8925-68FE2C6E2F14}" type="slidenum">
              <a:rPr lang="es-EC" altLang="es-EC"/>
              <a:pPr>
                <a:defRPr/>
              </a:pPr>
              <a:t>‹Nº›</a:t>
            </a:fld>
            <a:endParaRPr lang="es-EC" altLang="es-EC"/>
          </a:p>
        </p:txBody>
      </p:sp>
    </p:spTree>
    <p:extLst>
      <p:ext uri="{BB962C8B-B14F-4D97-AF65-F5344CB8AC3E}">
        <p14:creationId xmlns:p14="http://schemas.microsoft.com/office/powerpoint/2010/main" val="3137245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lvl1pPr>
              <a:defRPr/>
            </a:lvl1pPr>
          </a:lstStyle>
          <a:p>
            <a:pPr>
              <a:defRPr/>
            </a:pPr>
            <a:fld id="{1AA20F06-FBF8-4FA1-A11A-B46F07260DF0}" type="datetimeFigureOut">
              <a:rPr lang="es-EC"/>
              <a:pPr>
                <a:defRPr/>
              </a:pPr>
              <a:t>19/5/2022</a:t>
            </a:fld>
            <a:endParaRPr lang="es-EC"/>
          </a:p>
        </p:txBody>
      </p:sp>
      <p:sp>
        <p:nvSpPr>
          <p:cNvPr id="5" name="Footer Placeholder 4"/>
          <p:cNvSpPr>
            <a:spLocks noGrp="1"/>
          </p:cNvSpPr>
          <p:nvPr>
            <p:ph type="ftr" sz="quarter" idx="11"/>
          </p:nvPr>
        </p:nvSpPr>
        <p:spPr/>
        <p:txBody>
          <a:bodyPr/>
          <a:lstStyle>
            <a:lvl1pPr>
              <a:defRPr/>
            </a:lvl1pPr>
          </a:lstStyle>
          <a:p>
            <a:pPr>
              <a:defRPr/>
            </a:pPr>
            <a:endParaRPr lang="es-EC"/>
          </a:p>
        </p:txBody>
      </p:sp>
      <p:sp>
        <p:nvSpPr>
          <p:cNvPr id="6" name="Slide Number Placeholder 5"/>
          <p:cNvSpPr>
            <a:spLocks noGrp="1"/>
          </p:cNvSpPr>
          <p:nvPr>
            <p:ph type="sldNum" sz="quarter" idx="12"/>
          </p:nvPr>
        </p:nvSpPr>
        <p:spPr/>
        <p:txBody>
          <a:bodyPr/>
          <a:lstStyle>
            <a:lvl1pPr>
              <a:defRPr/>
            </a:lvl1pPr>
          </a:lstStyle>
          <a:p>
            <a:pPr>
              <a:defRPr/>
            </a:pPr>
            <a:fld id="{6D44254C-51ED-4C14-A81C-2B7E7E2371B2}" type="slidenum">
              <a:rPr lang="es-EC" altLang="es-EC"/>
              <a:pPr>
                <a:defRPr/>
              </a:pPr>
              <a:t>‹Nº›</a:t>
            </a:fld>
            <a:endParaRPr lang="es-EC" altLang="es-EC"/>
          </a:p>
        </p:txBody>
      </p:sp>
    </p:spTree>
    <p:extLst>
      <p:ext uri="{BB962C8B-B14F-4D97-AF65-F5344CB8AC3E}">
        <p14:creationId xmlns:p14="http://schemas.microsoft.com/office/powerpoint/2010/main" val="2220364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3"/>
          <p:cNvSpPr>
            <a:spLocks noGrp="1"/>
          </p:cNvSpPr>
          <p:nvPr>
            <p:ph type="dt" sz="half" idx="10"/>
          </p:nvPr>
        </p:nvSpPr>
        <p:spPr/>
        <p:txBody>
          <a:bodyPr/>
          <a:lstStyle>
            <a:lvl1pPr>
              <a:defRPr/>
            </a:lvl1pPr>
          </a:lstStyle>
          <a:p>
            <a:pPr>
              <a:defRPr/>
            </a:pPr>
            <a:fld id="{7548E8FB-6DCE-4693-B720-FDFCB4A8C373}" type="datetimeFigureOut">
              <a:rPr lang="es-EC"/>
              <a:pPr>
                <a:defRPr/>
              </a:pPr>
              <a:t>19/5/2022</a:t>
            </a:fld>
            <a:endParaRPr lang="es-EC"/>
          </a:p>
        </p:txBody>
      </p:sp>
      <p:sp>
        <p:nvSpPr>
          <p:cNvPr id="6" name="Footer Placeholder 4"/>
          <p:cNvSpPr>
            <a:spLocks noGrp="1"/>
          </p:cNvSpPr>
          <p:nvPr>
            <p:ph type="ftr" sz="quarter" idx="11"/>
          </p:nvPr>
        </p:nvSpPr>
        <p:spPr/>
        <p:txBody>
          <a:bodyPr/>
          <a:lstStyle>
            <a:lvl1pPr>
              <a:defRPr/>
            </a:lvl1pPr>
          </a:lstStyle>
          <a:p>
            <a:pPr>
              <a:defRPr/>
            </a:pPr>
            <a:endParaRPr lang="es-EC"/>
          </a:p>
        </p:txBody>
      </p:sp>
      <p:sp>
        <p:nvSpPr>
          <p:cNvPr id="7" name="Slide Number Placeholder 5"/>
          <p:cNvSpPr>
            <a:spLocks noGrp="1"/>
          </p:cNvSpPr>
          <p:nvPr>
            <p:ph type="sldNum" sz="quarter" idx="12"/>
          </p:nvPr>
        </p:nvSpPr>
        <p:spPr/>
        <p:txBody>
          <a:bodyPr/>
          <a:lstStyle>
            <a:lvl1pPr>
              <a:defRPr/>
            </a:lvl1pPr>
          </a:lstStyle>
          <a:p>
            <a:pPr>
              <a:defRPr/>
            </a:pPr>
            <a:fld id="{102D14E4-C1C7-4D11-9EF6-8067DDFF5217}" type="slidenum">
              <a:rPr lang="es-EC" altLang="es-EC"/>
              <a:pPr>
                <a:defRPr/>
              </a:pPr>
              <a:t>‹Nº›</a:t>
            </a:fld>
            <a:endParaRPr lang="es-EC" altLang="es-EC"/>
          </a:p>
        </p:txBody>
      </p:sp>
    </p:spTree>
    <p:extLst>
      <p:ext uri="{BB962C8B-B14F-4D97-AF65-F5344CB8AC3E}">
        <p14:creationId xmlns:p14="http://schemas.microsoft.com/office/powerpoint/2010/main" val="2429908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lvl1pPr>
              <a:defRPr/>
            </a:lvl1pPr>
          </a:lstStyle>
          <a:p>
            <a:pPr>
              <a:defRPr/>
            </a:pPr>
            <a:fld id="{F4839534-CB21-47AD-8183-ECD419DD581B}" type="datetimeFigureOut">
              <a:rPr lang="es-EC"/>
              <a:pPr>
                <a:defRPr/>
              </a:pPr>
              <a:t>19/5/2022</a:t>
            </a:fld>
            <a:endParaRPr lang="es-EC"/>
          </a:p>
        </p:txBody>
      </p:sp>
      <p:sp>
        <p:nvSpPr>
          <p:cNvPr id="8" name="Footer Placeholder 4"/>
          <p:cNvSpPr>
            <a:spLocks noGrp="1"/>
          </p:cNvSpPr>
          <p:nvPr>
            <p:ph type="ftr" sz="quarter" idx="11"/>
          </p:nvPr>
        </p:nvSpPr>
        <p:spPr/>
        <p:txBody>
          <a:bodyPr/>
          <a:lstStyle>
            <a:lvl1pPr>
              <a:defRPr/>
            </a:lvl1pPr>
          </a:lstStyle>
          <a:p>
            <a:pPr>
              <a:defRPr/>
            </a:pPr>
            <a:endParaRPr lang="es-EC"/>
          </a:p>
        </p:txBody>
      </p:sp>
      <p:sp>
        <p:nvSpPr>
          <p:cNvPr id="9" name="Slide Number Placeholder 5"/>
          <p:cNvSpPr>
            <a:spLocks noGrp="1"/>
          </p:cNvSpPr>
          <p:nvPr>
            <p:ph type="sldNum" sz="quarter" idx="12"/>
          </p:nvPr>
        </p:nvSpPr>
        <p:spPr/>
        <p:txBody>
          <a:bodyPr/>
          <a:lstStyle>
            <a:lvl1pPr>
              <a:defRPr/>
            </a:lvl1pPr>
          </a:lstStyle>
          <a:p>
            <a:pPr>
              <a:defRPr/>
            </a:pPr>
            <a:fld id="{89E90150-5472-4FBB-8CF8-7D2B7065AAB9}" type="slidenum">
              <a:rPr lang="es-EC" altLang="es-EC"/>
              <a:pPr>
                <a:defRPr/>
              </a:pPr>
              <a:t>‹Nº›</a:t>
            </a:fld>
            <a:endParaRPr lang="es-EC" altLang="es-EC"/>
          </a:p>
        </p:txBody>
      </p:sp>
    </p:spTree>
    <p:extLst>
      <p:ext uri="{BB962C8B-B14F-4D97-AF65-F5344CB8AC3E}">
        <p14:creationId xmlns:p14="http://schemas.microsoft.com/office/powerpoint/2010/main" val="363906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fld id="{81320339-2FD3-4A00-BA82-DEDACBA3AFD3}" type="datetimeFigureOut">
              <a:rPr lang="es-EC"/>
              <a:pPr>
                <a:defRPr/>
              </a:pPr>
              <a:t>19/5/2022</a:t>
            </a:fld>
            <a:endParaRPr lang="es-EC"/>
          </a:p>
        </p:txBody>
      </p:sp>
      <p:sp>
        <p:nvSpPr>
          <p:cNvPr id="4" name="Footer Placeholder 4"/>
          <p:cNvSpPr>
            <a:spLocks noGrp="1"/>
          </p:cNvSpPr>
          <p:nvPr>
            <p:ph type="ftr" sz="quarter" idx="11"/>
          </p:nvPr>
        </p:nvSpPr>
        <p:spPr/>
        <p:txBody>
          <a:bodyPr/>
          <a:lstStyle>
            <a:lvl1pPr>
              <a:defRPr/>
            </a:lvl1pPr>
          </a:lstStyle>
          <a:p>
            <a:pPr>
              <a:defRPr/>
            </a:pPr>
            <a:endParaRPr lang="es-EC"/>
          </a:p>
        </p:txBody>
      </p:sp>
      <p:sp>
        <p:nvSpPr>
          <p:cNvPr id="5" name="Slide Number Placeholder 5"/>
          <p:cNvSpPr>
            <a:spLocks noGrp="1"/>
          </p:cNvSpPr>
          <p:nvPr>
            <p:ph type="sldNum" sz="quarter" idx="12"/>
          </p:nvPr>
        </p:nvSpPr>
        <p:spPr/>
        <p:txBody>
          <a:bodyPr/>
          <a:lstStyle>
            <a:lvl1pPr>
              <a:defRPr/>
            </a:lvl1pPr>
          </a:lstStyle>
          <a:p>
            <a:pPr>
              <a:defRPr/>
            </a:pPr>
            <a:fld id="{F57CDBFE-6727-4FD4-8AEA-A29ED4808284}" type="slidenum">
              <a:rPr lang="es-EC" altLang="es-EC"/>
              <a:pPr>
                <a:defRPr/>
              </a:pPr>
              <a:t>‹Nº›</a:t>
            </a:fld>
            <a:endParaRPr lang="es-EC" altLang="es-EC"/>
          </a:p>
        </p:txBody>
      </p:sp>
    </p:spTree>
    <p:extLst>
      <p:ext uri="{BB962C8B-B14F-4D97-AF65-F5344CB8AC3E}">
        <p14:creationId xmlns:p14="http://schemas.microsoft.com/office/powerpoint/2010/main" val="223531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A2C46E5-35DF-4575-B5A1-C192320CEC26}" type="datetimeFigureOut">
              <a:rPr lang="es-EC"/>
              <a:pPr>
                <a:defRPr/>
              </a:pPr>
              <a:t>19/5/2022</a:t>
            </a:fld>
            <a:endParaRPr lang="es-EC"/>
          </a:p>
        </p:txBody>
      </p:sp>
      <p:sp>
        <p:nvSpPr>
          <p:cNvPr id="3" name="Footer Placeholder 4"/>
          <p:cNvSpPr>
            <a:spLocks noGrp="1"/>
          </p:cNvSpPr>
          <p:nvPr>
            <p:ph type="ftr" sz="quarter" idx="11"/>
          </p:nvPr>
        </p:nvSpPr>
        <p:spPr/>
        <p:txBody>
          <a:bodyPr/>
          <a:lstStyle>
            <a:lvl1pPr>
              <a:defRPr/>
            </a:lvl1pPr>
          </a:lstStyle>
          <a:p>
            <a:pPr>
              <a:defRPr/>
            </a:pPr>
            <a:endParaRPr lang="es-EC"/>
          </a:p>
        </p:txBody>
      </p:sp>
      <p:sp>
        <p:nvSpPr>
          <p:cNvPr id="4" name="Slide Number Placeholder 5"/>
          <p:cNvSpPr>
            <a:spLocks noGrp="1"/>
          </p:cNvSpPr>
          <p:nvPr>
            <p:ph type="sldNum" sz="quarter" idx="12"/>
          </p:nvPr>
        </p:nvSpPr>
        <p:spPr/>
        <p:txBody>
          <a:bodyPr/>
          <a:lstStyle>
            <a:lvl1pPr>
              <a:defRPr/>
            </a:lvl1pPr>
          </a:lstStyle>
          <a:p>
            <a:pPr>
              <a:defRPr/>
            </a:pPr>
            <a:fld id="{B9142835-D7AC-4035-AE92-8BC3FFE8899F}" type="slidenum">
              <a:rPr lang="es-EC" altLang="es-EC"/>
              <a:pPr>
                <a:defRPr/>
              </a:pPr>
              <a:t>‹Nº›</a:t>
            </a:fld>
            <a:endParaRPr lang="es-EC" altLang="es-EC"/>
          </a:p>
        </p:txBody>
      </p:sp>
    </p:spTree>
    <p:extLst>
      <p:ext uri="{BB962C8B-B14F-4D97-AF65-F5344CB8AC3E}">
        <p14:creationId xmlns:p14="http://schemas.microsoft.com/office/powerpoint/2010/main" val="3119392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3"/>
          <p:cNvSpPr>
            <a:spLocks noGrp="1"/>
          </p:cNvSpPr>
          <p:nvPr>
            <p:ph type="dt" sz="half" idx="10"/>
          </p:nvPr>
        </p:nvSpPr>
        <p:spPr/>
        <p:txBody>
          <a:bodyPr/>
          <a:lstStyle>
            <a:lvl1pPr>
              <a:defRPr/>
            </a:lvl1pPr>
          </a:lstStyle>
          <a:p>
            <a:pPr>
              <a:defRPr/>
            </a:pPr>
            <a:fld id="{7C30849E-1C43-40D1-8B37-4F07CA97FAE5}" type="datetimeFigureOut">
              <a:rPr lang="es-EC"/>
              <a:pPr>
                <a:defRPr/>
              </a:pPr>
              <a:t>19/5/2022</a:t>
            </a:fld>
            <a:endParaRPr lang="es-EC"/>
          </a:p>
        </p:txBody>
      </p:sp>
      <p:sp>
        <p:nvSpPr>
          <p:cNvPr id="6" name="Footer Placeholder 4"/>
          <p:cNvSpPr>
            <a:spLocks noGrp="1"/>
          </p:cNvSpPr>
          <p:nvPr>
            <p:ph type="ftr" sz="quarter" idx="11"/>
          </p:nvPr>
        </p:nvSpPr>
        <p:spPr/>
        <p:txBody>
          <a:bodyPr/>
          <a:lstStyle>
            <a:lvl1pPr>
              <a:defRPr/>
            </a:lvl1pPr>
          </a:lstStyle>
          <a:p>
            <a:pPr>
              <a:defRPr/>
            </a:pPr>
            <a:endParaRPr lang="es-EC"/>
          </a:p>
        </p:txBody>
      </p:sp>
      <p:sp>
        <p:nvSpPr>
          <p:cNvPr id="7" name="Slide Number Placeholder 5"/>
          <p:cNvSpPr>
            <a:spLocks noGrp="1"/>
          </p:cNvSpPr>
          <p:nvPr>
            <p:ph type="sldNum" sz="quarter" idx="12"/>
          </p:nvPr>
        </p:nvSpPr>
        <p:spPr/>
        <p:txBody>
          <a:bodyPr/>
          <a:lstStyle>
            <a:lvl1pPr>
              <a:defRPr/>
            </a:lvl1pPr>
          </a:lstStyle>
          <a:p>
            <a:pPr>
              <a:defRPr/>
            </a:pPr>
            <a:fld id="{0D288D74-A62B-455F-9B82-3173C32536CE}" type="slidenum">
              <a:rPr lang="es-EC" altLang="es-EC"/>
              <a:pPr>
                <a:defRPr/>
              </a:pPr>
              <a:t>‹Nº›</a:t>
            </a:fld>
            <a:endParaRPr lang="es-EC" altLang="es-EC"/>
          </a:p>
        </p:txBody>
      </p:sp>
    </p:spTree>
    <p:extLst>
      <p:ext uri="{BB962C8B-B14F-4D97-AF65-F5344CB8AC3E}">
        <p14:creationId xmlns:p14="http://schemas.microsoft.com/office/powerpoint/2010/main" val="4030312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3"/>
          <p:cNvSpPr>
            <a:spLocks noGrp="1"/>
          </p:cNvSpPr>
          <p:nvPr>
            <p:ph type="dt" sz="half" idx="10"/>
          </p:nvPr>
        </p:nvSpPr>
        <p:spPr/>
        <p:txBody>
          <a:bodyPr/>
          <a:lstStyle>
            <a:lvl1pPr>
              <a:defRPr/>
            </a:lvl1pPr>
          </a:lstStyle>
          <a:p>
            <a:pPr>
              <a:defRPr/>
            </a:pPr>
            <a:fld id="{A0B59943-D67B-4354-8C36-3F8B49D281CF}" type="datetimeFigureOut">
              <a:rPr lang="es-EC"/>
              <a:pPr>
                <a:defRPr/>
              </a:pPr>
              <a:t>19/5/2022</a:t>
            </a:fld>
            <a:endParaRPr lang="es-EC"/>
          </a:p>
        </p:txBody>
      </p:sp>
      <p:sp>
        <p:nvSpPr>
          <p:cNvPr id="6" name="Footer Placeholder 4"/>
          <p:cNvSpPr>
            <a:spLocks noGrp="1"/>
          </p:cNvSpPr>
          <p:nvPr>
            <p:ph type="ftr" sz="quarter" idx="11"/>
          </p:nvPr>
        </p:nvSpPr>
        <p:spPr/>
        <p:txBody>
          <a:bodyPr/>
          <a:lstStyle>
            <a:lvl1pPr>
              <a:defRPr/>
            </a:lvl1pPr>
          </a:lstStyle>
          <a:p>
            <a:pPr>
              <a:defRPr/>
            </a:pPr>
            <a:endParaRPr lang="es-EC"/>
          </a:p>
        </p:txBody>
      </p:sp>
      <p:sp>
        <p:nvSpPr>
          <p:cNvPr id="7" name="Slide Number Placeholder 5"/>
          <p:cNvSpPr>
            <a:spLocks noGrp="1"/>
          </p:cNvSpPr>
          <p:nvPr>
            <p:ph type="sldNum" sz="quarter" idx="12"/>
          </p:nvPr>
        </p:nvSpPr>
        <p:spPr/>
        <p:txBody>
          <a:bodyPr/>
          <a:lstStyle>
            <a:lvl1pPr>
              <a:defRPr/>
            </a:lvl1pPr>
          </a:lstStyle>
          <a:p>
            <a:pPr>
              <a:defRPr/>
            </a:pPr>
            <a:fld id="{57A6E6C6-6A17-4E5E-98D9-F63D08D3B24F}" type="slidenum">
              <a:rPr lang="es-EC" altLang="es-EC"/>
              <a:pPr>
                <a:defRPr/>
              </a:pPr>
              <a:t>‹Nº›</a:t>
            </a:fld>
            <a:endParaRPr lang="es-EC" altLang="es-EC"/>
          </a:p>
        </p:txBody>
      </p:sp>
    </p:spTree>
    <p:extLst>
      <p:ext uri="{BB962C8B-B14F-4D97-AF65-F5344CB8AC3E}">
        <p14:creationId xmlns:p14="http://schemas.microsoft.com/office/powerpoint/2010/main" val="20081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C" smtClean="0"/>
              <a:t>Haga clic para modificar el estilo de título del patrón</a:t>
            </a:r>
            <a:endParaRPr lang="en-US" altLang="es-EC" smtClean="0"/>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C" smtClean="0"/>
              <a:t>Editar el estilo de texto del patrón</a:t>
            </a:r>
          </a:p>
          <a:p>
            <a:pPr lvl="1"/>
            <a:r>
              <a:rPr lang="es-ES" altLang="es-EC" smtClean="0"/>
              <a:t>Segundo nivel</a:t>
            </a:r>
          </a:p>
          <a:p>
            <a:pPr lvl="2"/>
            <a:r>
              <a:rPr lang="es-ES" altLang="es-EC" smtClean="0"/>
              <a:t>Tercer nivel</a:t>
            </a:r>
          </a:p>
          <a:p>
            <a:pPr lvl="3"/>
            <a:r>
              <a:rPr lang="es-ES" altLang="es-EC" smtClean="0"/>
              <a:t>Cuarto nivel</a:t>
            </a:r>
          </a:p>
          <a:p>
            <a:pPr lvl="4"/>
            <a:r>
              <a:rPr lang="es-ES" altLang="es-EC" smtClean="0"/>
              <a:t>Quinto nivel</a:t>
            </a:r>
            <a:endParaRPr lang="en-US" altLang="es-EC"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11ABA2E6-E3E0-426E-9C82-047931AA7185}" type="datetimeFigureOut">
              <a:rPr lang="es-EC"/>
              <a:pPr>
                <a:defRPr/>
              </a:pPr>
              <a:t>19/5/2022</a:t>
            </a:fld>
            <a:endParaRPr lang="es-EC"/>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s-EC"/>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36ECB249-EAA1-4090-9321-CA480898A00F}" type="slidenum">
              <a:rPr lang="es-EC" altLang="es-EC"/>
              <a:pPr>
                <a:defRPr/>
              </a:pPr>
              <a:t>‹Nº›</a:t>
            </a:fld>
            <a:endParaRPr lang="es-EC" altLang="es-EC"/>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n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0138" y="2349500"/>
            <a:ext cx="6943725"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Imagen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2400" y="817563"/>
            <a:ext cx="3417888"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Imagen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65250" y="2493963"/>
            <a:ext cx="6413500" cy="187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uadroTexto 3"/>
          <p:cNvSpPr txBox="1">
            <a:spLocks noChangeArrowheads="1"/>
          </p:cNvSpPr>
          <p:nvPr/>
        </p:nvSpPr>
        <p:spPr bwMode="auto">
          <a:xfrm>
            <a:off x="676275" y="1685925"/>
            <a:ext cx="7791450" cy="2678113"/>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defRPr/>
            </a:pPr>
            <a:r>
              <a:rPr lang="es-ES" b="1" dirty="0"/>
              <a:t>Ordenanza Reformatoria del Código Municipal para el Distrito Metropolitano de Quito, contenido en la Ordenanza Metropolitana No. 001 de 29 de marzo de 2019, por la cual se sustituye su título I, de su libro IV.8 sobre la Seguridad y Convivencia </a:t>
            </a:r>
            <a:r>
              <a:rPr lang="es-ES" b="1" dirty="0" smtClean="0"/>
              <a:t>Ciudadana.</a:t>
            </a:r>
            <a:endParaRPr lang="es-EC" altLang="en-US" b="1" dirty="0">
              <a:solidFill>
                <a:srgbClr val="002060"/>
              </a:solidFill>
              <a:latin typeface="+mn-lt"/>
            </a:endParaRPr>
          </a:p>
        </p:txBody>
      </p:sp>
      <p:pic>
        <p:nvPicPr>
          <p:cNvPr id="5123" name="Imagen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72263"/>
            <a:ext cx="6091238"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Imagen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64450" y="6373813"/>
            <a:ext cx="1317625" cy="38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4"/>
          <p:cNvSpPr txBox="1">
            <a:spLocks noGrp="1" noChangeArrowheads="1"/>
          </p:cNvSpPr>
          <p:nvPr>
            <p:ph type="title"/>
          </p:nvPr>
        </p:nvSpPr>
        <p:spPr>
          <a:xfrm>
            <a:off x="1123950" y="2044700"/>
            <a:ext cx="6740525" cy="1755775"/>
          </a:xfrm>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defRPr/>
            </a:pPr>
            <a:r>
              <a:rPr lang="es-EC" altLang="en-US" sz="3600" b="1" dirty="0" smtClean="0">
                <a:latin typeface="+mn-lt"/>
              </a:rPr>
              <a:t>ANÁLISIS DE LAS OBSERVACIONES EMITIDAS EN LA RESOLUCIÓN</a:t>
            </a:r>
            <a:r>
              <a:rPr lang="es-EC" altLang="en-US" sz="3600" b="1" dirty="0">
                <a:latin typeface="+mn-lt"/>
              </a:rPr>
              <a:t> </a:t>
            </a:r>
            <a:r>
              <a:rPr lang="en-US" sz="3600" b="1" dirty="0" smtClean="0">
                <a:latin typeface="+mn-lt"/>
              </a:rPr>
              <a:t>NRO. </a:t>
            </a:r>
            <a:r>
              <a:rPr lang="en-US" sz="3600" b="1" dirty="0">
                <a:latin typeface="+mn-lt"/>
              </a:rPr>
              <a:t>003-CSC-2022</a:t>
            </a:r>
            <a:r>
              <a:rPr lang="es-EC" altLang="en-US" sz="3600" b="1" dirty="0">
                <a:latin typeface="+mn-lt"/>
              </a:rPr>
              <a:t> </a:t>
            </a:r>
          </a:p>
        </p:txBody>
      </p:sp>
      <p:pic>
        <p:nvPicPr>
          <p:cNvPr id="6147" name="Imagen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72263"/>
            <a:ext cx="6091238"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Imagen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64450" y="6373813"/>
            <a:ext cx="1317625" cy="38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865150375"/>
              </p:ext>
            </p:extLst>
          </p:nvPr>
        </p:nvGraphicFramePr>
        <p:xfrm>
          <a:off x="2489200" y="585788"/>
          <a:ext cx="6215063" cy="5592762"/>
        </p:xfrm>
        <a:graphic>
          <a:graphicData uri="http://schemas.openxmlformats.org/drawingml/2006/table">
            <a:tbl>
              <a:tblPr firstRow="1" bandRow="1">
                <a:tableStyleId>{5C22544A-7EE6-4342-B048-85BDC9FD1C3A}</a:tableStyleId>
              </a:tblPr>
              <a:tblGrid>
                <a:gridCol w="3386955">
                  <a:extLst>
                    <a:ext uri="{9D8B030D-6E8A-4147-A177-3AD203B41FA5}">
                      <a16:colId xmlns:a16="http://schemas.microsoft.com/office/drawing/2014/main" val="20000"/>
                    </a:ext>
                  </a:extLst>
                </a:gridCol>
                <a:gridCol w="2828108">
                  <a:extLst>
                    <a:ext uri="{9D8B030D-6E8A-4147-A177-3AD203B41FA5}">
                      <a16:colId xmlns:a16="http://schemas.microsoft.com/office/drawing/2014/main" val="20002"/>
                    </a:ext>
                  </a:extLst>
                </a:gridCol>
              </a:tblGrid>
              <a:tr h="466829">
                <a:tc>
                  <a:txBody>
                    <a:bodyPr/>
                    <a:lstStyle/>
                    <a:p>
                      <a:pPr algn="ctr"/>
                      <a:r>
                        <a:rPr lang="es-EC" sz="1400" b="1" dirty="0" smtClean="0">
                          <a:latin typeface="+mn-lt"/>
                        </a:rPr>
                        <a:t>MARCO LEGAL</a:t>
                      </a:r>
                      <a:endParaRPr lang="es-EC" sz="1400" b="1" dirty="0">
                        <a:latin typeface="+mn-lt"/>
                      </a:endParaRPr>
                    </a:p>
                  </a:txBody>
                  <a:tcPr marL="91437" marR="91437" marT="30550" marB="30550" anchor="ctr"/>
                </a:tc>
                <a:tc>
                  <a:txBody>
                    <a:bodyPr/>
                    <a:lstStyle/>
                    <a:p>
                      <a:pPr algn="ctr"/>
                      <a:r>
                        <a:rPr lang="es-EC" sz="1400" b="1" dirty="0" smtClean="0">
                          <a:latin typeface="+mn-lt"/>
                        </a:rPr>
                        <a:t>ANÁLISIS</a:t>
                      </a:r>
                      <a:endParaRPr lang="es-EC" sz="1400" b="1" dirty="0">
                        <a:latin typeface="+mn-lt"/>
                      </a:endParaRPr>
                    </a:p>
                  </a:txBody>
                  <a:tcPr marL="91437" marR="91437" marT="30550" marB="30550" anchor="ctr"/>
                </a:tc>
                <a:extLst>
                  <a:ext uri="{0D108BD9-81ED-4DB2-BD59-A6C34878D82A}">
                    <a16:rowId xmlns:a16="http://schemas.microsoft.com/office/drawing/2014/main" val="10000"/>
                  </a:ext>
                </a:extLst>
              </a:tr>
              <a:tr h="5125933">
                <a:tc>
                  <a:txBody>
                    <a:bodyPr/>
                    <a:lstStyle/>
                    <a:p>
                      <a:pPr algn="just"/>
                      <a:r>
                        <a:rPr lang="es-ES" sz="1400" dirty="0" smtClean="0"/>
                        <a:t>Constitución de la República del Ecuador (“CRE”) en su artículo 261 número 1 establece como competencia exclusiva del gobierno central “1. La defensa nacional, protección interna y orden público” y en el artículo 3 número 8 de la norma ibídem establece como un deber del Estado “8. Garantizar a sus habitantes el derecho a una cultura de paz, a la seguridad integral”</a:t>
                      </a:r>
                    </a:p>
                    <a:p>
                      <a:pPr algn="just"/>
                      <a:endParaRPr lang="es-ES" sz="1400" dirty="0" smtClean="0">
                        <a:latin typeface="+mn-lt"/>
                      </a:endParaRPr>
                    </a:p>
                    <a:p>
                      <a:pPr algn="just"/>
                      <a:r>
                        <a:rPr lang="es-ES" sz="1400" dirty="0" smtClean="0"/>
                        <a:t>El artículo 84 letra r) del Código Orgánico de Organización Territorial, Autonomía y Descentralización (“COOTAD”) establece: “r) Crear y coordinar los consejos de seguridad ciudadana metropolitanos, con la participación de la Policía Nacional, la comunidad y otros organismos relacionados con la materia de seguridad, los cuales formularán y ejecutarán políticas locales, planes y evaluación de resultados sobre prevención, protección, seguridad y convivencia ciudadana”.</a:t>
                      </a:r>
                    </a:p>
                    <a:p>
                      <a:pPr algn="just"/>
                      <a:endParaRPr lang="es-ES" sz="1400" dirty="0" smtClean="0">
                        <a:latin typeface="+mn-lt"/>
                      </a:endParaRPr>
                    </a:p>
                  </a:txBody>
                  <a:tcPr marL="91437" marR="91437" marT="30550" marB="30550" anchor="ctr"/>
                </a:tc>
                <a:tc>
                  <a:txBody>
                    <a:bodyPr/>
                    <a:lstStyle/>
                    <a:p>
                      <a:pPr algn="just"/>
                      <a:endParaRPr lang="es-ES" sz="1400" dirty="0" smtClean="0"/>
                    </a:p>
                    <a:p>
                      <a:pPr algn="just"/>
                      <a:endParaRPr lang="es-ES" sz="1400" dirty="0" smtClean="0"/>
                    </a:p>
                    <a:p>
                      <a:pPr algn="just"/>
                      <a:r>
                        <a:rPr lang="es-ES" sz="1400" dirty="0" smtClean="0"/>
                        <a:t>Las</a:t>
                      </a:r>
                      <a:r>
                        <a:rPr lang="es-ES" sz="1400" baseline="0" dirty="0" smtClean="0"/>
                        <a:t> dimensiones que </a:t>
                      </a:r>
                      <a:r>
                        <a:rPr lang="es-ES" sz="1400" dirty="0" smtClean="0"/>
                        <a:t>abarca la seguridad integral, incorpora a otras instituciones y obligaciones del gobierno central, que no se subordinan al Gobierno Autónomo Descentralizado, manteniendo el lineamiento de Gobernabilidad por la exclusividad en cuanto al Orden Público y el monopolio legítimo de la fuerza; razón por la</a:t>
                      </a:r>
                      <a:r>
                        <a:rPr lang="es-ES" sz="1400" baseline="0" dirty="0" smtClean="0"/>
                        <a:t> cual en el</a:t>
                      </a:r>
                      <a:r>
                        <a:rPr lang="es-ES" sz="1400" dirty="0" smtClean="0"/>
                        <a:t> proyecto de Ordenanza se debe eliminar la referencia a seguridad integral y usar seguridad ciudadana y convivencia ciudadana o convivencia pacífica, lo cual se enmarca en las competencias de los </a:t>
                      </a:r>
                      <a:r>
                        <a:rPr lang="es-ES" sz="1400" dirty="0" err="1" smtClean="0"/>
                        <a:t>GADs</a:t>
                      </a:r>
                      <a:r>
                        <a:rPr lang="es-ES" sz="1400" dirty="0" smtClean="0"/>
                        <a:t> metropolitanos. </a:t>
                      </a:r>
                      <a:endParaRPr lang="es-EC" sz="1400" kern="1200" dirty="0">
                        <a:solidFill>
                          <a:schemeClr val="dk1"/>
                        </a:solidFill>
                        <a:effectLst/>
                        <a:latin typeface="+mn-lt"/>
                        <a:ea typeface="+mn-ea"/>
                        <a:cs typeface="+mn-cs"/>
                      </a:endParaRPr>
                    </a:p>
                  </a:txBody>
                  <a:tcPr marL="91437" marR="91437" marT="30550" marB="30550"/>
                </a:tc>
                <a:extLst>
                  <a:ext uri="{0D108BD9-81ED-4DB2-BD59-A6C34878D82A}">
                    <a16:rowId xmlns:a16="http://schemas.microsoft.com/office/drawing/2014/main" val="10001"/>
                  </a:ext>
                </a:extLst>
              </a:tr>
            </a:tbl>
          </a:graphicData>
        </a:graphic>
      </p:graphicFrame>
      <p:pic>
        <p:nvPicPr>
          <p:cNvPr id="7181" name="Imagen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72263"/>
            <a:ext cx="6091238"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2" name="Imagen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64450" y="6373813"/>
            <a:ext cx="1317625" cy="38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la 3"/>
          <p:cNvGraphicFramePr>
            <a:graphicFrameLocks noGrp="1"/>
          </p:cNvGraphicFramePr>
          <p:nvPr/>
        </p:nvGraphicFramePr>
        <p:xfrm>
          <a:off x="261938" y="585788"/>
          <a:ext cx="2227262" cy="5592762"/>
        </p:xfrm>
        <a:graphic>
          <a:graphicData uri="http://schemas.openxmlformats.org/drawingml/2006/table">
            <a:tbl>
              <a:tblPr firstRow="1" bandRow="1">
                <a:tableStyleId>{5C22544A-7EE6-4342-B048-85BDC9FD1C3A}</a:tableStyleId>
              </a:tblPr>
              <a:tblGrid>
                <a:gridCol w="2227262">
                  <a:extLst>
                    <a:ext uri="{9D8B030D-6E8A-4147-A177-3AD203B41FA5}">
                      <a16:colId xmlns:a16="http://schemas.microsoft.com/office/drawing/2014/main" val="20000"/>
                    </a:ext>
                  </a:extLst>
                </a:gridCol>
              </a:tblGrid>
              <a:tr h="425364">
                <a:tc>
                  <a:txBody>
                    <a:bodyPr/>
                    <a:lstStyle/>
                    <a:p>
                      <a:pPr algn="ctr"/>
                      <a:r>
                        <a:rPr lang="es-EC" sz="1400" b="1" dirty="0" smtClean="0">
                          <a:latin typeface="+mn-lt"/>
                        </a:rPr>
                        <a:t>OBSERVACIÓN</a:t>
                      </a:r>
                      <a:endParaRPr lang="es-EC" sz="1400" b="1" dirty="0">
                        <a:latin typeface="+mn-lt"/>
                      </a:endParaRPr>
                    </a:p>
                  </a:txBody>
                  <a:tcPr marL="91381" marR="91381" marT="30551" marB="30551" anchor="ctr"/>
                </a:tc>
                <a:extLst>
                  <a:ext uri="{0D108BD9-81ED-4DB2-BD59-A6C34878D82A}">
                    <a16:rowId xmlns:a16="http://schemas.microsoft.com/office/drawing/2014/main" val="10000"/>
                  </a:ext>
                </a:extLst>
              </a:tr>
              <a:tr h="5167398">
                <a:tc>
                  <a:txBody>
                    <a:bodyPr/>
                    <a:lstStyle/>
                    <a:p>
                      <a:pPr algn="ctr"/>
                      <a:endParaRPr lang="es-EC" sz="1400" dirty="0">
                        <a:latin typeface="+mn-lt"/>
                      </a:endParaRPr>
                    </a:p>
                    <a:p>
                      <a:pPr algn="ctr"/>
                      <a:endParaRPr lang="es-EC" sz="1400" dirty="0">
                        <a:latin typeface="+mn-lt"/>
                      </a:endParaRPr>
                    </a:p>
                    <a:p>
                      <a:pPr algn="ctr"/>
                      <a:endParaRPr lang="es-EC" sz="1400" dirty="0">
                        <a:latin typeface="+mn-lt"/>
                      </a:endParaRPr>
                    </a:p>
                    <a:p>
                      <a:pPr algn="ctr"/>
                      <a:endParaRPr lang="es-EC" sz="1400" dirty="0">
                        <a:latin typeface="+mn-lt"/>
                      </a:endParaRPr>
                    </a:p>
                    <a:p>
                      <a:pPr algn="ctr"/>
                      <a:endParaRPr lang="es-EC" sz="1400" dirty="0">
                        <a:latin typeface="+mn-lt"/>
                      </a:endParaRPr>
                    </a:p>
                    <a:p>
                      <a:pPr algn="ctr"/>
                      <a:endParaRPr lang="es-EC" sz="1400" dirty="0">
                        <a:latin typeface="+mn-lt"/>
                      </a:endParaRPr>
                    </a:p>
                    <a:p>
                      <a:pPr algn="just"/>
                      <a:endParaRPr lang="es-EC" sz="1400" dirty="0" smtClean="0">
                        <a:latin typeface="+mn-lt"/>
                      </a:endParaRPr>
                    </a:p>
                    <a:p>
                      <a:pPr algn="just"/>
                      <a:r>
                        <a:rPr lang="es-ES" sz="1400" dirty="0" smtClean="0"/>
                        <a:t>1.1 Sobre el alcance del proyecto de ordenanza, considerando si el mismo debe enfocarse a la “seguridad integral” o a la “seguridad y convivencia ciudadana”</a:t>
                      </a:r>
                      <a:endParaRPr lang="es-EC" sz="1400" dirty="0">
                        <a:latin typeface="+mn-lt"/>
                      </a:endParaRPr>
                    </a:p>
                  </a:txBody>
                  <a:tcPr marL="91381" marR="91381" marT="30551" marB="30551"/>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425677387"/>
              </p:ext>
            </p:extLst>
          </p:nvPr>
        </p:nvGraphicFramePr>
        <p:xfrm>
          <a:off x="2913063" y="349250"/>
          <a:ext cx="6069012" cy="7304088"/>
        </p:xfrm>
        <a:graphic>
          <a:graphicData uri="http://schemas.openxmlformats.org/drawingml/2006/table">
            <a:tbl>
              <a:tblPr firstRow="1" bandRow="1">
                <a:tableStyleId>{5C22544A-7EE6-4342-B048-85BDC9FD1C3A}</a:tableStyleId>
              </a:tblPr>
              <a:tblGrid>
                <a:gridCol w="2251937">
                  <a:extLst>
                    <a:ext uri="{9D8B030D-6E8A-4147-A177-3AD203B41FA5}">
                      <a16:colId xmlns:a16="http://schemas.microsoft.com/office/drawing/2014/main" val="20000"/>
                    </a:ext>
                  </a:extLst>
                </a:gridCol>
                <a:gridCol w="3817075">
                  <a:extLst>
                    <a:ext uri="{9D8B030D-6E8A-4147-A177-3AD203B41FA5}">
                      <a16:colId xmlns:a16="http://schemas.microsoft.com/office/drawing/2014/main" val="20001"/>
                    </a:ext>
                  </a:extLst>
                </a:gridCol>
              </a:tblGrid>
              <a:tr h="468396">
                <a:tc>
                  <a:txBody>
                    <a:bodyPr/>
                    <a:lstStyle/>
                    <a:p>
                      <a:pPr algn="ctr"/>
                      <a:r>
                        <a:rPr lang="es-EC" sz="1400" b="1" dirty="0" smtClean="0">
                          <a:latin typeface="+mn-lt"/>
                        </a:rPr>
                        <a:t>MARCO LEGAL</a:t>
                      </a:r>
                      <a:endParaRPr lang="es-EC" sz="1400" b="1" dirty="0">
                        <a:latin typeface="+mn-lt"/>
                      </a:endParaRPr>
                    </a:p>
                  </a:txBody>
                  <a:tcPr marL="91413" marR="91413" marT="30547" marB="30547" anchor="ctr">
                    <a:solidFill>
                      <a:schemeClr val="accent2">
                        <a:lumMod val="75000"/>
                      </a:schemeClr>
                    </a:solidFill>
                  </a:tcPr>
                </a:tc>
                <a:tc>
                  <a:txBody>
                    <a:bodyPr/>
                    <a:lstStyle/>
                    <a:p>
                      <a:pPr algn="ctr"/>
                      <a:r>
                        <a:rPr lang="es-EC" sz="1400" b="1" dirty="0" smtClean="0">
                          <a:latin typeface="+mn-lt"/>
                        </a:rPr>
                        <a:t>ANÁLISIS</a:t>
                      </a:r>
                      <a:endParaRPr lang="es-EC" sz="1400" b="1" dirty="0">
                        <a:latin typeface="+mn-lt"/>
                      </a:endParaRPr>
                    </a:p>
                  </a:txBody>
                  <a:tcPr marL="91413" marR="91413" marT="30547" marB="30547" anchor="ctr">
                    <a:solidFill>
                      <a:schemeClr val="accent2">
                        <a:lumMod val="75000"/>
                      </a:schemeClr>
                    </a:solidFill>
                  </a:tcPr>
                </a:tc>
                <a:extLst>
                  <a:ext uri="{0D108BD9-81ED-4DB2-BD59-A6C34878D82A}">
                    <a16:rowId xmlns:a16="http://schemas.microsoft.com/office/drawing/2014/main" val="10000"/>
                  </a:ext>
                </a:extLst>
              </a:tr>
              <a:tr h="5547834">
                <a:tc>
                  <a:txBody>
                    <a:bodyPr/>
                    <a:lstStyle/>
                    <a:p>
                      <a:pPr algn="just"/>
                      <a:r>
                        <a:rPr lang="es-EC" sz="1300" dirty="0" smtClean="0">
                          <a:latin typeface="+mn-lt"/>
                        </a:rPr>
                        <a:t>Artículos</a:t>
                      </a:r>
                      <a:r>
                        <a:rPr lang="es-EC" sz="1300" baseline="0" dirty="0" smtClean="0">
                          <a:latin typeface="+mn-lt"/>
                        </a:rPr>
                        <a:t> 3744 y 3745 del Código Municipal </a:t>
                      </a:r>
                      <a:r>
                        <a:rPr lang="es-EC" sz="1300" kern="1200" dirty="0" smtClean="0">
                          <a:solidFill>
                            <a:schemeClr val="dk1"/>
                          </a:solidFill>
                          <a:latin typeface="+mn-lt"/>
                          <a:ea typeface="+mn-ea"/>
                          <a:cs typeface="+mn-cs"/>
                        </a:rPr>
                        <a:t>para el Distrito Metropolitano de Quito, establece los miembros del </a:t>
                      </a:r>
                      <a:r>
                        <a:rPr lang="es-ES" sz="1300" kern="1200" dirty="0" smtClean="0">
                          <a:solidFill>
                            <a:schemeClr val="dk1"/>
                          </a:solidFill>
                          <a:latin typeface="+mn-lt"/>
                          <a:ea typeface="+mn-ea"/>
                          <a:cs typeface="+mn-cs"/>
                        </a:rPr>
                        <a:t>Consejo Metropolitano de Seguridad,</a:t>
                      </a:r>
                      <a:r>
                        <a:rPr lang="es-ES" sz="1300" kern="1200" baseline="0" dirty="0" smtClean="0">
                          <a:solidFill>
                            <a:schemeClr val="dk1"/>
                          </a:solidFill>
                          <a:latin typeface="+mn-lt"/>
                          <a:ea typeface="+mn-ea"/>
                          <a:cs typeface="+mn-cs"/>
                        </a:rPr>
                        <a:t> y sus funciones. </a:t>
                      </a:r>
                      <a:endParaRPr lang="es-EC" sz="1300" kern="1200" dirty="0">
                        <a:solidFill>
                          <a:schemeClr val="dk1"/>
                        </a:solidFill>
                        <a:latin typeface="+mn-lt"/>
                        <a:ea typeface="+mn-ea"/>
                        <a:cs typeface="+mn-cs"/>
                      </a:endParaRPr>
                    </a:p>
                  </a:txBody>
                  <a:tcPr marL="91413" marR="91413" marT="30547" marB="30547" anchor="ctr">
                    <a:solidFill>
                      <a:schemeClr val="accent2">
                        <a:lumMod val="40000"/>
                        <a:lumOff val="60000"/>
                      </a:schemeClr>
                    </a:solidFill>
                  </a:tcPr>
                </a:tc>
                <a:tc>
                  <a:txBody>
                    <a:bodyPr/>
                    <a:lstStyle/>
                    <a:p>
                      <a:pPr marL="285750" indent="-285750" algn="just">
                        <a:buFont typeface="Arial" panose="020B0604020202020204" pitchFamily="34" charset="0"/>
                        <a:buChar char="•"/>
                      </a:pPr>
                      <a:r>
                        <a:rPr lang="es-ES" sz="1400" dirty="0" smtClean="0"/>
                        <a:t>La ultima sesión del Consejo Metropolitano de Seguridad Integral y Convivencia Ciudadana, fue realizada el 14 de noviembre del 2018;</a:t>
                      </a:r>
                      <a:r>
                        <a:rPr lang="es-ES" sz="1400" baseline="0" dirty="0" smtClean="0"/>
                        <a:t> hasta el momento no se ha instalado otra sesión puesto que al contar con integrantes de máximas autoridades nacionales de diferentes ramas, es complejo para la municipalidad disponer su asistencia al no estar jerárquicamente bajo la municipalidad.</a:t>
                      </a:r>
                    </a:p>
                    <a:p>
                      <a:pPr marL="285750" indent="-285750" algn="just">
                        <a:buFont typeface="Arial" panose="020B0604020202020204" pitchFamily="34" charset="0"/>
                        <a:buChar char="•"/>
                      </a:pPr>
                      <a:endParaRPr lang="es-ES" sz="1400" baseline="0" dirty="0" smtClean="0"/>
                    </a:p>
                    <a:p>
                      <a:pPr marL="285750" indent="-285750" algn="just">
                        <a:buFont typeface="Arial" panose="020B0604020202020204" pitchFamily="34" charset="0"/>
                        <a:buChar char="•"/>
                      </a:pPr>
                      <a:r>
                        <a:rPr lang="es-ES" sz="1400" dirty="0" smtClean="0"/>
                        <a:t>sobre el “…análisis del desempeño que ha tenido la Secretaría de Inclusión Social…”, me permito indicar que, mediante la Resolución A 055 de fecha 24 de agosto de 2020, la Dirección Metropolitana de Servicios de Apoyo a víctimas de violencia intrafamiliar, Género, Maltrato Infantil y Violencia Sexual paso a se</a:t>
                      </a:r>
                      <a:r>
                        <a:rPr lang="es-ES" sz="1400" baseline="0" dirty="0" smtClean="0"/>
                        <a:t>r parte de la S. de Inclusión, por la cual la Secretaría General de Seguridad no posee la información correspondiente.</a:t>
                      </a:r>
                      <a:r>
                        <a:rPr lang="es-ES" sz="1400" dirty="0" smtClean="0"/>
                        <a:t> </a:t>
                      </a:r>
                      <a:endParaRPr lang="es-EC" sz="1400" dirty="0">
                        <a:latin typeface="+mn-lt"/>
                      </a:endParaRPr>
                    </a:p>
                  </a:txBody>
                  <a:tcPr marL="91413" marR="91413" marT="30547" marB="30547" anchor="ctr">
                    <a:solidFill>
                      <a:schemeClr val="accent2">
                        <a:lumMod val="40000"/>
                        <a:lumOff val="60000"/>
                      </a:schemeClr>
                    </a:solidFill>
                  </a:tcPr>
                </a:tc>
                <a:extLst>
                  <a:ext uri="{0D108BD9-81ED-4DB2-BD59-A6C34878D82A}">
                    <a16:rowId xmlns:a16="http://schemas.microsoft.com/office/drawing/2014/main" val="10001"/>
                  </a:ext>
                </a:extLst>
              </a:tr>
              <a:tr h="12878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EC" sz="1400" dirty="0">
                        <a:latin typeface="+mn-lt"/>
                      </a:endParaRPr>
                    </a:p>
                  </a:txBody>
                  <a:tcPr marL="91413" marR="91413" marT="30547" marB="30547" anchor="ctr"/>
                </a:tc>
                <a:tc>
                  <a:txBody>
                    <a:bodyPr/>
                    <a:lstStyle/>
                    <a:p>
                      <a:pPr algn="ctr"/>
                      <a:endParaRPr lang="es-EC" sz="1400" dirty="0">
                        <a:latin typeface="+mn-lt"/>
                      </a:endParaRPr>
                    </a:p>
                  </a:txBody>
                  <a:tcPr marL="91413" marR="91413" marT="30547" marB="30547" anchor="ctr"/>
                </a:tc>
                <a:extLst>
                  <a:ext uri="{0D108BD9-81ED-4DB2-BD59-A6C34878D82A}">
                    <a16:rowId xmlns:a16="http://schemas.microsoft.com/office/drawing/2014/main" val="10002"/>
                  </a:ext>
                </a:extLst>
              </a:tr>
            </a:tbl>
          </a:graphicData>
        </a:graphic>
      </p:graphicFrame>
      <p:pic>
        <p:nvPicPr>
          <p:cNvPr id="8208" name="Imagen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72263"/>
            <a:ext cx="6091238"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9" name="Imagen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64450" y="6373813"/>
            <a:ext cx="1317625" cy="38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la 3"/>
          <p:cNvGraphicFramePr>
            <a:graphicFrameLocks noGrp="1"/>
          </p:cNvGraphicFramePr>
          <p:nvPr/>
        </p:nvGraphicFramePr>
        <p:xfrm>
          <a:off x="300038" y="349250"/>
          <a:ext cx="2613025" cy="6062954"/>
        </p:xfrm>
        <a:graphic>
          <a:graphicData uri="http://schemas.openxmlformats.org/drawingml/2006/table">
            <a:tbl>
              <a:tblPr firstRow="1" bandRow="1">
                <a:tableStyleId>{5C22544A-7EE6-4342-B048-85BDC9FD1C3A}</a:tableStyleId>
              </a:tblPr>
              <a:tblGrid>
                <a:gridCol w="2613025">
                  <a:extLst>
                    <a:ext uri="{9D8B030D-6E8A-4147-A177-3AD203B41FA5}">
                      <a16:colId xmlns:a16="http://schemas.microsoft.com/office/drawing/2014/main" val="20000"/>
                    </a:ext>
                  </a:extLst>
                </a:gridCol>
              </a:tblGrid>
              <a:tr h="454502">
                <a:tc>
                  <a:txBody>
                    <a:bodyPr/>
                    <a:lstStyle/>
                    <a:p>
                      <a:pPr algn="ctr"/>
                      <a:r>
                        <a:rPr lang="es-EC" sz="1400" b="1" dirty="0" smtClean="0">
                          <a:latin typeface="+mn-lt"/>
                        </a:rPr>
                        <a:t>OBSERVACIÓN</a:t>
                      </a:r>
                      <a:endParaRPr lang="es-EC" sz="1400" b="1" dirty="0">
                        <a:latin typeface="+mn-lt"/>
                      </a:endParaRPr>
                    </a:p>
                  </a:txBody>
                  <a:tcPr marL="91470" marR="91470" marT="30546" marB="30546" anchor="ctr">
                    <a:solidFill>
                      <a:schemeClr val="accent2">
                        <a:lumMod val="75000"/>
                      </a:schemeClr>
                    </a:solidFill>
                  </a:tcPr>
                </a:tc>
                <a:extLst>
                  <a:ext uri="{0D108BD9-81ED-4DB2-BD59-A6C34878D82A}">
                    <a16:rowId xmlns:a16="http://schemas.microsoft.com/office/drawing/2014/main" val="10000"/>
                  </a:ext>
                </a:extLst>
              </a:tr>
              <a:tr h="5608161">
                <a:tc>
                  <a:txBody>
                    <a:bodyPr/>
                    <a:lstStyle/>
                    <a:p>
                      <a:pPr algn="just"/>
                      <a:r>
                        <a:rPr lang="es-ES" sz="1400" dirty="0" smtClean="0"/>
                        <a:t>1.2 Sobre la integración del Consejo Metropolitano de Seguridad Integral y Convivencia Ciudadana, considerando para el efecto que en la legislación metropolitana existen órganos colegiados regulados a través de ordenanza que cuentan con la participación de instancias de la Administración Pública Central. Con relación a este asunto, además, sírvase informar sobre el trabajo que históricamente ha desarrollado el Consejo Metropolitano de Seguridad y Convivencia Ciudadanas previsto en el artículo 3744 del Código Municipal para el Distrito Metropolitano de Quito, incluyendo el análisis del desempeño que ha tenido la Secretaría de Inclusión Social del Gobierno Autónomo Descentralizado del Distrito Metropolitano de Quito como integrante de este órgano.</a:t>
                      </a:r>
                    </a:p>
                  </a:txBody>
                  <a:tcPr marL="91470" marR="91470" marT="30546" marB="30546" anchor="ctr">
                    <a:solidFill>
                      <a:schemeClr val="accent2">
                        <a:lumMod val="40000"/>
                        <a:lumOff val="6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538499389"/>
              </p:ext>
            </p:extLst>
          </p:nvPr>
        </p:nvGraphicFramePr>
        <p:xfrm>
          <a:off x="2878138" y="881063"/>
          <a:ext cx="5745001" cy="5492750"/>
        </p:xfrm>
        <a:graphic>
          <a:graphicData uri="http://schemas.openxmlformats.org/drawingml/2006/table">
            <a:tbl>
              <a:tblPr firstRow="1" bandRow="1">
                <a:tableStyleId>{5C22544A-7EE6-4342-B048-85BDC9FD1C3A}</a:tableStyleId>
              </a:tblPr>
              <a:tblGrid>
                <a:gridCol w="3189926">
                  <a:extLst>
                    <a:ext uri="{9D8B030D-6E8A-4147-A177-3AD203B41FA5}">
                      <a16:colId xmlns:a16="http://schemas.microsoft.com/office/drawing/2014/main" val="20000"/>
                    </a:ext>
                  </a:extLst>
                </a:gridCol>
                <a:gridCol w="2555075">
                  <a:extLst>
                    <a:ext uri="{9D8B030D-6E8A-4147-A177-3AD203B41FA5}">
                      <a16:colId xmlns:a16="http://schemas.microsoft.com/office/drawing/2014/main" val="20002"/>
                    </a:ext>
                  </a:extLst>
                </a:gridCol>
              </a:tblGrid>
              <a:tr h="544764">
                <a:tc>
                  <a:txBody>
                    <a:bodyPr/>
                    <a:lstStyle/>
                    <a:p>
                      <a:pPr algn="ctr"/>
                      <a:r>
                        <a:rPr lang="es-EC" sz="1400" b="1" dirty="0" smtClean="0">
                          <a:latin typeface="+mn-lt"/>
                        </a:rPr>
                        <a:t>MARCO JURÍDICO</a:t>
                      </a:r>
                      <a:endParaRPr lang="es-EC" sz="1400" b="1" dirty="0">
                        <a:latin typeface="+mn-lt"/>
                      </a:endParaRPr>
                    </a:p>
                  </a:txBody>
                  <a:tcPr marL="91430" marR="91430" marT="30542" marB="30542" anchor="ctr"/>
                </a:tc>
                <a:tc>
                  <a:txBody>
                    <a:bodyPr/>
                    <a:lstStyle/>
                    <a:p>
                      <a:pPr algn="ctr"/>
                      <a:r>
                        <a:rPr lang="es-EC" sz="1400" b="1" dirty="0" smtClean="0">
                          <a:latin typeface="+mn-lt"/>
                        </a:rPr>
                        <a:t>ANÁLISIS</a:t>
                      </a:r>
                      <a:endParaRPr lang="es-EC" sz="1400" b="1" dirty="0">
                        <a:latin typeface="+mn-lt"/>
                      </a:endParaRPr>
                    </a:p>
                  </a:txBody>
                  <a:tcPr marL="91430" marR="91430" marT="30542" marB="30542" anchor="ctr"/>
                </a:tc>
                <a:extLst>
                  <a:ext uri="{0D108BD9-81ED-4DB2-BD59-A6C34878D82A}">
                    <a16:rowId xmlns:a16="http://schemas.microsoft.com/office/drawing/2014/main" val="10000"/>
                  </a:ext>
                </a:extLst>
              </a:tr>
              <a:tr h="4947986">
                <a:tc>
                  <a:txBody>
                    <a:bodyPr/>
                    <a:lstStyle/>
                    <a:p>
                      <a:pPr marL="0" indent="0" algn="just">
                        <a:buFont typeface="Arial" panose="020B0604020202020204" pitchFamily="34" charset="0"/>
                        <a:buNone/>
                      </a:pPr>
                      <a:r>
                        <a:rPr lang="es-EC" sz="1400" dirty="0" smtClean="0">
                          <a:latin typeface="+mn-lt"/>
                        </a:rPr>
                        <a:t>Articulo</a:t>
                      </a:r>
                      <a:r>
                        <a:rPr lang="es-EC" sz="1400" baseline="0" dirty="0" smtClean="0">
                          <a:latin typeface="+mn-lt"/>
                        </a:rPr>
                        <a:t> 24 del Proyecto de Ordenanza en su tercer inciso menciona. </a:t>
                      </a:r>
                      <a:r>
                        <a:rPr lang="es-EC" sz="1400" i="1" baseline="0" dirty="0" smtClean="0">
                          <a:latin typeface="+mn-lt"/>
                        </a:rPr>
                        <a:t>“</a:t>
                      </a:r>
                      <a:r>
                        <a:rPr lang="es-ES" sz="1400" i="1" dirty="0" smtClean="0"/>
                        <a:t>La aprobación de los instrumentos necesarios para la ejecución de las políticas dictadas por el Consejo Metropolitano de Seguridad Integral y Convivencia Ciudadana, le corresponderán a la Secretaría metropolitana responsable en materia de seguridad y gobernabilidad, en aquellos casos en los que no implique el ejercicio de la facultad normativa del Gobierno Autónomo Descentralizado del Distrito Metropolitano de Quito, caso en el cual, se canalizará la iniciativa legislativa en el Concejo Metropolitano de Quito. “</a:t>
                      </a:r>
                      <a:endParaRPr lang="es-EC" sz="1400" i="1" dirty="0">
                        <a:latin typeface="+mn-lt"/>
                      </a:endParaRPr>
                    </a:p>
                  </a:txBody>
                  <a:tcPr marL="91430" marR="91430" marT="30542" marB="30542" anchor="ctr"/>
                </a:tc>
                <a:tc>
                  <a:txBody>
                    <a:bodyPr/>
                    <a:lstStyle/>
                    <a:p>
                      <a:pPr algn="just"/>
                      <a:r>
                        <a:rPr lang="es-ES" sz="1400" dirty="0" smtClean="0"/>
                        <a:t>Para poder implementar una política pública de seguridad, es necesario conocer el modelo de diseño, desarrollo y ejecución de la misma,</a:t>
                      </a:r>
                      <a:r>
                        <a:rPr lang="es-ES" sz="1400" baseline="0" dirty="0" smtClean="0"/>
                        <a:t> </a:t>
                      </a:r>
                      <a:r>
                        <a:rPr lang="es-ES" sz="1400" dirty="0" smtClean="0"/>
                        <a:t> partiendo de elementos sustanciales que se referencian desde el involucramiento de los actores, en este caso los gobiernos comunitarios indígenas,</a:t>
                      </a:r>
                      <a:r>
                        <a:rPr lang="es-ES" sz="1400" baseline="0" dirty="0" smtClean="0"/>
                        <a:t> por lo que dentro del diseño de la Política Pública implementarse se deberá desarrollar los mecanismos de coordinación una vez aprobada la normativa.</a:t>
                      </a:r>
                      <a:r>
                        <a:rPr lang="es-ES" sz="1400" dirty="0" smtClean="0"/>
                        <a:t> </a:t>
                      </a:r>
                    </a:p>
                    <a:p>
                      <a:pPr algn="just"/>
                      <a:endParaRPr lang="es-ES" sz="1400" dirty="0" smtClean="0"/>
                    </a:p>
                  </a:txBody>
                  <a:tcPr marL="91430" marR="91430" marT="30542" marB="30542" anchor="ctr"/>
                </a:tc>
                <a:extLst>
                  <a:ext uri="{0D108BD9-81ED-4DB2-BD59-A6C34878D82A}">
                    <a16:rowId xmlns:a16="http://schemas.microsoft.com/office/drawing/2014/main" val="10001"/>
                  </a:ext>
                </a:extLst>
              </a:tr>
            </a:tbl>
          </a:graphicData>
        </a:graphic>
      </p:graphicFrame>
      <p:pic>
        <p:nvPicPr>
          <p:cNvPr id="9229" name="Imagen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72263"/>
            <a:ext cx="6091238"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0" name="Imagen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64450" y="6373813"/>
            <a:ext cx="1317625" cy="38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la 3"/>
          <p:cNvGraphicFramePr>
            <a:graphicFrameLocks noGrp="1"/>
          </p:cNvGraphicFramePr>
          <p:nvPr>
            <p:extLst>
              <p:ext uri="{D42A27DB-BD31-4B8C-83A1-F6EECF244321}">
                <p14:modId xmlns:p14="http://schemas.microsoft.com/office/powerpoint/2010/main" val="1138195208"/>
              </p:ext>
            </p:extLst>
          </p:nvPr>
        </p:nvGraphicFramePr>
        <p:xfrm>
          <a:off x="261938" y="881063"/>
          <a:ext cx="2616200" cy="5497512"/>
        </p:xfrm>
        <a:graphic>
          <a:graphicData uri="http://schemas.openxmlformats.org/drawingml/2006/table">
            <a:tbl>
              <a:tblPr firstRow="1" bandRow="1">
                <a:tableStyleId>{5C22544A-7EE6-4342-B048-85BDC9FD1C3A}</a:tableStyleId>
              </a:tblPr>
              <a:tblGrid>
                <a:gridCol w="2616200">
                  <a:extLst>
                    <a:ext uri="{9D8B030D-6E8A-4147-A177-3AD203B41FA5}">
                      <a16:colId xmlns:a16="http://schemas.microsoft.com/office/drawing/2014/main" val="20000"/>
                    </a:ext>
                  </a:extLst>
                </a:gridCol>
              </a:tblGrid>
              <a:tr h="528765">
                <a:tc>
                  <a:txBody>
                    <a:bodyPr/>
                    <a:lstStyle/>
                    <a:p>
                      <a:pPr algn="ctr"/>
                      <a:r>
                        <a:rPr lang="es-EC" sz="1400" b="1" dirty="0" smtClean="0">
                          <a:latin typeface="+mn-lt"/>
                        </a:rPr>
                        <a:t>OBSERVACIÓN</a:t>
                      </a:r>
                      <a:endParaRPr lang="es-EC" sz="1400" b="1" dirty="0">
                        <a:latin typeface="+mn-lt"/>
                      </a:endParaRPr>
                    </a:p>
                  </a:txBody>
                  <a:tcPr marL="91370" marR="91370" marT="30545" marB="30545" anchor="ctr"/>
                </a:tc>
                <a:extLst>
                  <a:ext uri="{0D108BD9-81ED-4DB2-BD59-A6C34878D82A}">
                    <a16:rowId xmlns:a16="http://schemas.microsoft.com/office/drawing/2014/main" val="10000"/>
                  </a:ext>
                </a:extLst>
              </a:tr>
              <a:tr h="4968747">
                <a:tc>
                  <a:txBody>
                    <a:bodyPr/>
                    <a:lstStyle/>
                    <a:p>
                      <a:pPr algn="just"/>
                      <a:r>
                        <a:rPr lang="es-ES" sz="1400" dirty="0" smtClean="0"/>
                        <a:t>1.3. Se sirva informar los mecanismos a través de los cuales se coordinará con los gobiernos comunitarios indígenas la implementación de las políticas de seguridad previstas en el artículo 24 del proyecto, considerando la estructura orgánica del Gobierno Autónomo Descentralizado del Distrito Metropolitano de Quito. Para el efecto, sírvase contar con el criterio de la Secretaría General de Coordinación Territorial y Participación Ciudadana. Adicionalmente sírvase remitir el cronograma de las mesas de trabajo en base a las socializaciones realizadas a los gobiernos comunitarios indígenas respecto a la implementación de las políticas de seguridad. </a:t>
                      </a:r>
                      <a:endParaRPr lang="es-EC" sz="1400" dirty="0">
                        <a:latin typeface="+mn-lt"/>
                      </a:endParaRPr>
                    </a:p>
                  </a:txBody>
                  <a:tcPr marL="91370" marR="91370" marT="30545" marB="30545"/>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322866372"/>
              </p:ext>
            </p:extLst>
          </p:nvPr>
        </p:nvGraphicFramePr>
        <p:xfrm>
          <a:off x="4178461" y="798654"/>
          <a:ext cx="4009100" cy="4595149"/>
        </p:xfrm>
        <a:graphic>
          <a:graphicData uri="http://schemas.openxmlformats.org/drawingml/2006/table">
            <a:tbl>
              <a:tblPr firstRow="1" bandRow="1">
                <a:tableStyleId>{5C22544A-7EE6-4342-B048-85BDC9FD1C3A}</a:tableStyleId>
              </a:tblPr>
              <a:tblGrid>
                <a:gridCol w="4009100">
                  <a:extLst>
                    <a:ext uri="{9D8B030D-6E8A-4147-A177-3AD203B41FA5}">
                      <a16:colId xmlns:a16="http://schemas.microsoft.com/office/drawing/2014/main" val="20001"/>
                    </a:ext>
                  </a:extLst>
                </a:gridCol>
              </a:tblGrid>
              <a:tr h="309176">
                <a:tc>
                  <a:txBody>
                    <a:bodyPr/>
                    <a:lstStyle/>
                    <a:p>
                      <a:pPr algn="ctr"/>
                      <a:r>
                        <a:rPr lang="es-EC" sz="1400" b="1" dirty="0" smtClean="0">
                          <a:latin typeface="+mn-lt"/>
                        </a:rPr>
                        <a:t>ANÁLISIS</a:t>
                      </a:r>
                      <a:endParaRPr lang="es-EC" sz="1400" b="1" dirty="0">
                        <a:latin typeface="+mn-lt"/>
                      </a:endParaRPr>
                    </a:p>
                  </a:txBody>
                  <a:tcPr marL="91421" marR="91421" marT="30546" marB="30546" anchor="ctr">
                    <a:solidFill>
                      <a:schemeClr val="accent2">
                        <a:lumMod val="75000"/>
                      </a:schemeClr>
                    </a:solidFill>
                  </a:tcPr>
                </a:tc>
                <a:extLst>
                  <a:ext uri="{0D108BD9-81ED-4DB2-BD59-A6C34878D82A}">
                    <a16:rowId xmlns:a16="http://schemas.microsoft.com/office/drawing/2014/main" val="10000"/>
                  </a:ext>
                </a:extLst>
              </a:tr>
              <a:tr h="4285973">
                <a:tc>
                  <a:txBody>
                    <a:bodyPr/>
                    <a:lstStyle/>
                    <a:p>
                      <a:pPr marL="0" indent="0" algn="just">
                        <a:buFont typeface="Arial" panose="020B0604020202020204" pitchFamily="34" charset="0"/>
                        <a:buNone/>
                      </a:pPr>
                      <a:r>
                        <a:rPr lang="es-ES" sz="1400" dirty="0" smtClean="0"/>
                        <a:t>La coordinación de los Comités de Seguridad, debe ajustarse a una nueva realidad y además favorecerse de los proyectos de prevención situacional, como un mecanismo de respuesta a la reducción de lugares o puntos generadores de inseguridad o riesgo, por cuanto los Comités cumplen esa función de enlace a través de sus diferentes actividades con la participación ciudadana, tanto con las instituciones municipales como las de seguridad del gobierno central; lamentablemente, la sensibilidad frente a la política conlleva que las personas al no ser escuchadas, y en algunos cosas se sientan usados por los actores políticos, pierden la confianza en la capacidad social implementada; por lo que lo</a:t>
                      </a:r>
                      <a:r>
                        <a:rPr lang="es-ES" sz="1400" baseline="0" dirty="0" smtClean="0"/>
                        <a:t>s mismos deben fomentarse y dirigirse desde el ente técnico de seguridad, que es esta Secretaría General.</a:t>
                      </a:r>
                      <a:endParaRPr lang="es-ES" sz="1400" dirty="0" smtClean="0"/>
                    </a:p>
                  </a:txBody>
                  <a:tcPr marL="91421" marR="91421" marT="30546" marB="30546" anchor="ctr">
                    <a:solidFill>
                      <a:schemeClr val="accent2">
                        <a:lumMod val="40000"/>
                        <a:lumOff val="60000"/>
                      </a:schemeClr>
                    </a:solidFill>
                  </a:tcPr>
                </a:tc>
                <a:extLst>
                  <a:ext uri="{0D108BD9-81ED-4DB2-BD59-A6C34878D82A}">
                    <a16:rowId xmlns:a16="http://schemas.microsoft.com/office/drawing/2014/main" val="10001"/>
                  </a:ext>
                </a:extLst>
              </a:tr>
            </a:tbl>
          </a:graphicData>
        </a:graphic>
      </p:graphicFrame>
      <p:pic>
        <p:nvPicPr>
          <p:cNvPr id="10253" name="Imagen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72263"/>
            <a:ext cx="6091238"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4" name="Imagen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64450" y="6373813"/>
            <a:ext cx="1317625" cy="38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la 3"/>
          <p:cNvGraphicFramePr>
            <a:graphicFrameLocks noGrp="1"/>
          </p:cNvGraphicFramePr>
          <p:nvPr>
            <p:extLst>
              <p:ext uri="{D42A27DB-BD31-4B8C-83A1-F6EECF244321}">
                <p14:modId xmlns:p14="http://schemas.microsoft.com/office/powerpoint/2010/main" val="1717242958"/>
              </p:ext>
            </p:extLst>
          </p:nvPr>
        </p:nvGraphicFramePr>
        <p:xfrm>
          <a:off x="647278" y="763929"/>
          <a:ext cx="3554332" cy="4644141"/>
        </p:xfrm>
        <a:graphic>
          <a:graphicData uri="http://schemas.openxmlformats.org/drawingml/2006/table">
            <a:tbl>
              <a:tblPr firstRow="1" bandRow="1">
                <a:tableStyleId>{5C22544A-7EE6-4342-B048-85BDC9FD1C3A}</a:tableStyleId>
              </a:tblPr>
              <a:tblGrid>
                <a:gridCol w="3554332">
                  <a:extLst>
                    <a:ext uri="{9D8B030D-6E8A-4147-A177-3AD203B41FA5}">
                      <a16:colId xmlns:a16="http://schemas.microsoft.com/office/drawing/2014/main" val="20000"/>
                    </a:ext>
                  </a:extLst>
                </a:gridCol>
              </a:tblGrid>
              <a:tr h="350379">
                <a:tc>
                  <a:txBody>
                    <a:bodyPr/>
                    <a:lstStyle/>
                    <a:p>
                      <a:pPr algn="ctr"/>
                      <a:r>
                        <a:rPr lang="es-EC" sz="1400" b="1" dirty="0" smtClean="0">
                          <a:latin typeface="+mn-lt"/>
                        </a:rPr>
                        <a:t>OBSERVACIÓN</a:t>
                      </a:r>
                      <a:endParaRPr lang="es-EC" sz="1400" b="1" dirty="0">
                        <a:latin typeface="+mn-lt"/>
                      </a:endParaRPr>
                    </a:p>
                  </a:txBody>
                  <a:tcPr marL="91451" marR="91451" marT="30548" marB="30548" anchor="ctr">
                    <a:solidFill>
                      <a:schemeClr val="accent2">
                        <a:lumMod val="75000"/>
                      </a:schemeClr>
                    </a:solidFill>
                  </a:tcPr>
                </a:tc>
                <a:extLst>
                  <a:ext uri="{0D108BD9-81ED-4DB2-BD59-A6C34878D82A}">
                    <a16:rowId xmlns:a16="http://schemas.microsoft.com/office/drawing/2014/main" val="10000"/>
                  </a:ext>
                </a:extLst>
              </a:tr>
              <a:tr h="4293762">
                <a:tc>
                  <a:txBody>
                    <a:bodyPr/>
                    <a:lstStyle/>
                    <a:p>
                      <a:pPr algn="just"/>
                      <a:endParaRPr lang="es-ES" sz="1400" dirty="0" smtClean="0"/>
                    </a:p>
                    <a:p>
                      <a:pPr algn="just"/>
                      <a:endParaRPr lang="es-ES" sz="1400" dirty="0" smtClean="0"/>
                    </a:p>
                    <a:p>
                      <a:pPr algn="just"/>
                      <a:endParaRPr lang="es-ES" sz="1400" dirty="0" smtClean="0"/>
                    </a:p>
                    <a:p>
                      <a:pPr algn="just"/>
                      <a:endParaRPr lang="es-ES" sz="1400" dirty="0" smtClean="0"/>
                    </a:p>
                    <a:p>
                      <a:pPr algn="just"/>
                      <a:endParaRPr lang="es-ES" sz="1400" dirty="0" smtClean="0"/>
                    </a:p>
                    <a:p>
                      <a:pPr algn="just"/>
                      <a:r>
                        <a:rPr lang="es-ES" sz="1400" dirty="0" smtClean="0"/>
                        <a:t>1.4. Con relación a la propuesta de creación de los Comités de Seguridad y Convivencia Ciudadana, sírvase incluir su criterio técnico sobre estos espacios participativos de fomento de la seguridad, señalando cómo se implementarían en la práctica y si es pertinente mantener su coordinación / presidencia, a cargo de las Administraciones Zonales</a:t>
                      </a:r>
                      <a:endParaRPr lang="es-EC" sz="1300" i="1" dirty="0">
                        <a:latin typeface="+mn-lt"/>
                      </a:endParaRPr>
                    </a:p>
                  </a:txBody>
                  <a:tcPr marL="91451" marR="91451" marT="30548" marB="30548">
                    <a:solidFill>
                      <a:schemeClr val="accent2">
                        <a:lumMod val="40000"/>
                        <a:lumOff val="6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Imagen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15113"/>
            <a:ext cx="6091238"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Imagen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15188" y="6251575"/>
            <a:ext cx="19288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CuadroTexto 4"/>
          <p:cNvSpPr txBox="1">
            <a:spLocks noChangeArrowheads="1"/>
          </p:cNvSpPr>
          <p:nvPr/>
        </p:nvSpPr>
        <p:spPr bwMode="auto">
          <a:xfrm>
            <a:off x="36513" y="0"/>
            <a:ext cx="60182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EC" altLang="es-EC" sz="2000" b="1">
              <a:solidFill>
                <a:srgbClr val="002060"/>
              </a:solidFill>
              <a:latin typeface="Otterco" pitchFamily="50" charset="0"/>
            </a:endParaRPr>
          </a:p>
        </p:txBody>
      </p:sp>
      <p:graphicFrame>
        <p:nvGraphicFramePr>
          <p:cNvPr id="2" name="Tabla 1"/>
          <p:cNvGraphicFramePr>
            <a:graphicFrameLocks noGrp="1"/>
          </p:cNvGraphicFramePr>
          <p:nvPr>
            <p:extLst>
              <p:ext uri="{D42A27DB-BD31-4B8C-83A1-F6EECF244321}">
                <p14:modId xmlns:p14="http://schemas.microsoft.com/office/powerpoint/2010/main" val="2424830911"/>
              </p:ext>
            </p:extLst>
          </p:nvPr>
        </p:nvGraphicFramePr>
        <p:xfrm>
          <a:off x="133350" y="219920"/>
          <a:ext cx="8763000" cy="6237027"/>
        </p:xfrm>
        <a:graphic>
          <a:graphicData uri="http://schemas.openxmlformats.org/drawingml/2006/table">
            <a:tbl>
              <a:tblPr firstRow="1" bandRow="1">
                <a:tableStyleId>{5C22544A-7EE6-4342-B048-85BDC9FD1C3A}</a:tableStyleId>
              </a:tblPr>
              <a:tblGrid>
                <a:gridCol w="1892220">
                  <a:extLst>
                    <a:ext uri="{9D8B030D-6E8A-4147-A177-3AD203B41FA5}">
                      <a16:colId xmlns:a16="http://schemas.microsoft.com/office/drawing/2014/main" val="20000"/>
                    </a:ext>
                  </a:extLst>
                </a:gridCol>
                <a:gridCol w="3634450">
                  <a:extLst>
                    <a:ext uri="{9D8B030D-6E8A-4147-A177-3AD203B41FA5}">
                      <a16:colId xmlns:a16="http://schemas.microsoft.com/office/drawing/2014/main" val="20002"/>
                    </a:ext>
                  </a:extLst>
                </a:gridCol>
                <a:gridCol w="3236330">
                  <a:extLst>
                    <a:ext uri="{9D8B030D-6E8A-4147-A177-3AD203B41FA5}">
                      <a16:colId xmlns:a16="http://schemas.microsoft.com/office/drawing/2014/main" val="20003"/>
                    </a:ext>
                  </a:extLst>
                </a:gridCol>
              </a:tblGrid>
              <a:tr h="264783">
                <a:tc>
                  <a:txBody>
                    <a:bodyPr/>
                    <a:lstStyle/>
                    <a:p>
                      <a:pPr algn="ctr"/>
                      <a:r>
                        <a:rPr lang="es-EC" sz="1200" dirty="0" smtClean="0">
                          <a:latin typeface="Otterco" panose="00000500000000000000" pitchFamily="50" charset="0"/>
                        </a:rPr>
                        <a:t>OBSERVACIÓN</a:t>
                      </a:r>
                      <a:endParaRPr lang="es-EC" sz="1200" dirty="0">
                        <a:latin typeface="Otterco" panose="00000500000000000000" pitchFamily="50" charset="0"/>
                      </a:endParaRPr>
                    </a:p>
                  </a:txBody>
                  <a:tcPr marL="91445" marR="91445" marT="35909" marB="35909"/>
                </a:tc>
                <a:tc>
                  <a:txBody>
                    <a:bodyPr/>
                    <a:lstStyle/>
                    <a:p>
                      <a:pPr algn="ctr"/>
                      <a:r>
                        <a:rPr lang="es-EC" sz="1200" dirty="0" smtClean="0">
                          <a:latin typeface="Otterco" panose="00000500000000000000" pitchFamily="50" charset="0"/>
                        </a:rPr>
                        <a:t>BASE</a:t>
                      </a:r>
                      <a:r>
                        <a:rPr lang="es-EC" sz="1200" baseline="0" dirty="0" smtClean="0">
                          <a:latin typeface="Otterco" panose="00000500000000000000" pitchFamily="50" charset="0"/>
                        </a:rPr>
                        <a:t> LEGAL</a:t>
                      </a:r>
                      <a:endParaRPr lang="es-EC" sz="1200" dirty="0">
                        <a:latin typeface="Otterco" panose="00000500000000000000" pitchFamily="50" charset="0"/>
                      </a:endParaRPr>
                    </a:p>
                  </a:txBody>
                  <a:tcPr marL="91445" marR="91445" marT="35909" marB="35909"/>
                </a:tc>
                <a:tc>
                  <a:txBody>
                    <a:bodyPr/>
                    <a:lstStyle/>
                    <a:p>
                      <a:pPr algn="ctr"/>
                      <a:r>
                        <a:rPr lang="es-EC" sz="1200" dirty="0" smtClean="0">
                          <a:latin typeface="Otterco" panose="00000500000000000000" pitchFamily="50" charset="0"/>
                        </a:rPr>
                        <a:t>ANÁLISIS</a:t>
                      </a:r>
                      <a:endParaRPr lang="es-EC" sz="1200" dirty="0">
                        <a:latin typeface="Otterco" panose="00000500000000000000" pitchFamily="50" charset="0"/>
                      </a:endParaRPr>
                    </a:p>
                  </a:txBody>
                  <a:tcPr marL="91445" marR="91445" marT="35909" marB="35909"/>
                </a:tc>
                <a:extLst>
                  <a:ext uri="{0D108BD9-81ED-4DB2-BD59-A6C34878D82A}">
                    <a16:rowId xmlns:a16="http://schemas.microsoft.com/office/drawing/2014/main" val="10000"/>
                  </a:ext>
                </a:extLst>
              </a:tr>
              <a:tr h="3068725">
                <a:tc rowSpan="2">
                  <a:txBody>
                    <a:bodyPr/>
                    <a:lstStyle/>
                    <a:p>
                      <a:pPr algn="ctr"/>
                      <a:r>
                        <a:rPr lang="es-MX" sz="1200" b="1" i="1" kern="1200" dirty="0" smtClean="0">
                          <a:solidFill>
                            <a:schemeClr val="dk1"/>
                          </a:solidFill>
                          <a:effectLst/>
                          <a:latin typeface="+mn-lt"/>
                          <a:ea typeface="+mn-ea"/>
                          <a:cs typeface="+mn-cs"/>
                        </a:rPr>
                        <a:t>1.5. Sobre los actuales artículos 3750 y 3751 del Código Municipal, sírvase detallar los resultados de su aplicación y su criterio técnico respecto de mantener esta regulación, modificarla o derogarla, de ser el caso.</a:t>
                      </a:r>
                      <a:endParaRPr lang="es-EC" sz="1200" dirty="0">
                        <a:latin typeface="Otterco" panose="00000500000000000000" pitchFamily="50" charset="0"/>
                      </a:endParaRPr>
                    </a:p>
                  </a:txBody>
                  <a:tcPr marL="91445" marR="91445" marT="35909" marB="35909" anchor="ctr"/>
                </a:tc>
                <a:tc>
                  <a:txBody>
                    <a:bodyPr/>
                    <a:lstStyle/>
                    <a:p>
                      <a:pPr algn="just"/>
                      <a:r>
                        <a:rPr lang="es-MX" sz="800" i="1" kern="1200" dirty="0" smtClean="0">
                          <a:solidFill>
                            <a:schemeClr val="dk1"/>
                          </a:solidFill>
                          <a:effectLst/>
                          <a:latin typeface="+mn-lt"/>
                          <a:ea typeface="+mn-ea"/>
                          <a:cs typeface="+mn-cs"/>
                        </a:rPr>
                        <a:t>“Artículo 3750.- Administración de justicia.- La acción municipal en esta materia apuntará a la prevención de conflictos, con sistemas de capacitación y la creación de una red de centros de equidad y justicia para la mediación comunitaria, el arbitraje en conflictos ciudadanos y el acceso a la justicia. La Procuraduría Metropolitana organizará un Centro de Mediación que permita solucionar, mediante acuerdo voluntario, los conflictos que versen sobre materia transigible</a:t>
                      </a:r>
                    </a:p>
                    <a:p>
                      <a:pPr algn="just"/>
                      <a:r>
                        <a:rPr lang="es-MX" sz="800" i="1" kern="1200" dirty="0" smtClean="0">
                          <a:solidFill>
                            <a:schemeClr val="dk1"/>
                          </a:solidFill>
                          <a:effectLst/>
                          <a:latin typeface="+mn-lt"/>
                          <a:ea typeface="+mn-ea"/>
                          <a:cs typeface="+mn-cs"/>
                        </a:rPr>
                        <a:t>Para contribuir al mejoramiento del sistema de investigación y a la sanción de los delitos, el Municipio establecerá líneas de coordinación con la Fiscalía General. Para el efecto, se propenderá a que la organización de la Fiscalía General del Estado tome en cuenta la división territorial del Distrito Metropolitano prevista en el artículo 6 de la Ley Orgánica de Régimen para el Distrito Metropolitano de Quito, mediante la institucionalización de un Fiscal del Distrito Metropolitano y de fiscales zonales. </a:t>
                      </a:r>
                      <a:endParaRPr lang="es-EC" sz="800" kern="1200" dirty="0" smtClean="0">
                        <a:solidFill>
                          <a:schemeClr val="dk1"/>
                        </a:solidFill>
                        <a:effectLst/>
                        <a:latin typeface="+mn-lt"/>
                        <a:ea typeface="+mn-ea"/>
                        <a:cs typeface="+mn-cs"/>
                      </a:endParaRPr>
                    </a:p>
                    <a:p>
                      <a:pPr algn="just"/>
                      <a:r>
                        <a:rPr lang="es-MX" sz="800" i="1" kern="1200" dirty="0" smtClean="0">
                          <a:solidFill>
                            <a:schemeClr val="dk1"/>
                          </a:solidFill>
                          <a:effectLst/>
                          <a:latin typeface="+mn-lt"/>
                          <a:ea typeface="+mn-ea"/>
                          <a:cs typeface="+mn-cs"/>
                        </a:rPr>
                        <a:t>El Municipio del Distrito Metropolitano de Quito celebrará acuerdos con las facultades de jurisprudencia para conseguir la participación, con valor académico, de los estudiantes de derecho en los centros de mediación comunitaria y arbitraje de conflictos urbanos y en las tareas de coordinación con la Fiscalía General.”</a:t>
                      </a:r>
                      <a:endParaRPr lang="es-EC" sz="800" kern="1200" dirty="0" smtClean="0">
                        <a:solidFill>
                          <a:schemeClr val="dk1"/>
                        </a:solidFill>
                        <a:effectLst/>
                        <a:latin typeface="+mn-lt"/>
                        <a:ea typeface="+mn-ea"/>
                        <a:cs typeface="+mn-cs"/>
                      </a:endParaRPr>
                    </a:p>
                  </a:txBody>
                  <a:tcPr marL="91445" marR="91445" marT="35909" marB="35909" anchor="ctr"/>
                </a:tc>
                <a:tc>
                  <a:txBody>
                    <a:bodyPr/>
                    <a:lstStyle/>
                    <a:p>
                      <a:pPr algn="just"/>
                      <a:r>
                        <a:rPr lang="es-EC" sz="1200" baseline="0" dirty="0" smtClean="0">
                          <a:latin typeface="+mn-lt"/>
                        </a:rPr>
                        <a:t>En virtud de este artículo, la Secretaría General de Seguridad y Gobernabilidad mantiene en pie un Convenio de cooperación interinstitucional con el Concejo de </a:t>
                      </a:r>
                      <a:r>
                        <a:rPr lang="es-EC" sz="1200" dirty="0" smtClean="0">
                          <a:latin typeface="+mn-lt"/>
                        </a:rPr>
                        <a:t>La Judicatura para el proceso de conformación de jueces y juezas de paz en sectores con altos índices</a:t>
                      </a:r>
                      <a:r>
                        <a:rPr lang="es-EC" sz="1200" baseline="0" dirty="0" smtClean="0">
                          <a:latin typeface="+mn-lt"/>
                        </a:rPr>
                        <a:t> de conflictividad social.</a:t>
                      </a:r>
                    </a:p>
                    <a:p>
                      <a:pPr algn="just"/>
                      <a:endParaRPr lang="es-EC" sz="1200" baseline="0" dirty="0" smtClean="0">
                        <a:latin typeface="+mn-lt"/>
                      </a:endParaRPr>
                    </a:p>
                    <a:p>
                      <a:pPr algn="just"/>
                      <a:r>
                        <a:rPr lang="es-MX" sz="1200" kern="1200" dirty="0" smtClean="0">
                          <a:solidFill>
                            <a:schemeClr val="dk1"/>
                          </a:solidFill>
                          <a:effectLst/>
                          <a:latin typeface="+mn-lt"/>
                          <a:ea typeface="+mn-ea"/>
                          <a:cs typeface="+mn-cs"/>
                        </a:rPr>
                        <a:t>En los temas de creación de redes de centro de equidad y justicia para la mediación comunitaria el arbitraje en conflictos ciudadanos y el acceso a la justicia entre otros que indica el Artículo 3750, son temas de la Procuraduría y de la Secretaría de Inclusión Social que de acuerdo a sus competencias, atribuciones, representaciones y acciones, deben ser analizadas por parte de sus personería técnica y jurídica. </a:t>
                      </a:r>
                      <a:endParaRPr lang="es-EC" sz="1200" kern="1200" dirty="0" smtClean="0">
                        <a:solidFill>
                          <a:schemeClr val="dk1"/>
                        </a:solidFill>
                        <a:effectLst/>
                        <a:latin typeface="+mn-lt"/>
                        <a:ea typeface="+mn-ea"/>
                        <a:cs typeface="+mn-cs"/>
                      </a:endParaRPr>
                    </a:p>
                    <a:p>
                      <a:pPr algn="just"/>
                      <a:endParaRPr lang="es-EC" sz="800" kern="1200" dirty="0" smtClean="0">
                        <a:solidFill>
                          <a:schemeClr val="dk1"/>
                        </a:solidFill>
                        <a:effectLst/>
                        <a:latin typeface="+mn-lt"/>
                        <a:ea typeface="+mn-ea"/>
                        <a:cs typeface="+mn-cs"/>
                      </a:endParaRPr>
                    </a:p>
                    <a:p>
                      <a:pPr algn="just"/>
                      <a:endParaRPr lang="es-EC" sz="900" dirty="0">
                        <a:latin typeface="+mn-lt"/>
                      </a:endParaRPr>
                    </a:p>
                  </a:txBody>
                  <a:tcPr marL="91445" marR="91445" marT="35909" marB="35909" anchor="ctr"/>
                </a:tc>
                <a:extLst>
                  <a:ext uri="{0D108BD9-81ED-4DB2-BD59-A6C34878D82A}">
                    <a16:rowId xmlns:a16="http://schemas.microsoft.com/office/drawing/2014/main" val="10001"/>
                  </a:ext>
                </a:extLst>
              </a:tr>
              <a:tr h="2715266">
                <a:tc vMerge="1">
                  <a:txBody>
                    <a:bodyPr/>
                    <a:lstStyle/>
                    <a:p>
                      <a:pPr algn="ctr"/>
                      <a:endParaRPr lang="es-EC" sz="900" dirty="0">
                        <a:latin typeface="Otterco" panose="00000500000000000000" pitchFamily="50" charset="0"/>
                      </a:endParaRPr>
                    </a:p>
                  </a:txBody>
                  <a:tcPr marL="91445" marR="91445" marT="35909" marB="35909" anchor="ctr"/>
                </a:tc>
                <a:tc>
                  <a:txBody>
                    <a:bodyPr/>
                    <a:lstStyle/>
                    <a:p>
                      <a:pPr algn="just"/>
                      <a:r>
                        <a:rPr lang="es-MX" sz="800" i="1" kern="1200" dirty="0" smtClean="0">
                          <a:solidFill>
                            <a:schemeClr val="dk1"/>
                          </a:solidFill>
                          <a:effectLst/>
                          <a:latin typeface="+mn-lt"/>
                          <a:ea typeface="+mn-ea"/>
                          <a:cs typeface="+mn-cs"/>
                        </a:rPr>
                        <a:t>“Artículo 3751.- Rehabilitación social.- La Municipalidad contribuirá al logro de los fines de rehabilitación social que la Constitución establece para el sistema penitenciario, coordinando con la Dirección Nacional de Rehabilitación Social los temas relacionados con la planificación, ubicación y diseño de los centros de rehabilitación, adecuándolos a las necesidades de la planificación municipal y de las políticas de seguridad ciudadana. En ejercicio de la atribución que le confiere el número 1 del artículo 2 y el artículo 26 de la Ley Orgánica de Régimen para el Distrito Metropolitano de Quito, la municipalidad definirá la ubicación de los centros de rehabilitación dentro del Distrito. </a:t>
                      </a:r>
                      <a:endParaRPr lang="es-EC" sz="800" kern="1200" dirty="0" smtClean="0">
                        <a:solidFill>
                          <a:schemeClr val="dk1"/>
                        </a:solidFill>
                        <a:effectLst/>
                        <a:latin typeface="+mn-lt"/>
                        <a:ea typeface="+mn-ea"/>
                        <a:cs typeface="+mn-cs"/>
                      </a:endParaRPr>
                    </a:p>
                    <a:p>
                      <a:pPr algn="just"/>
                      <a:r>
                        <a:rPr lang="es-MX" sz="800" i="1" kern="1200" dirty="0" smtClean="0">
                          <a:solidFill>
                            <a:schemeClr val="dk1"/>
                          </a:solidFill>
                          <a:effectLst/>
                          <a:latin typeface="+mn-lt"/>
                          <a:ea typeface="+mn-ea"/>
                          <a:cs typeface="+mn-cs"/>
                        </a:rPr>
                        <a:t>La Municipalidad coordinará con el Consejo Nacional de Rehabilitación Social la definición de políticas de rehabilitación y reinserción para el Distrito Metropolitano de Quito y celebrará acuerdos con los centros de educación superior, institutos técnicos y, en general, con instituciones que puedan aportar en materia de rehabilitación social, para conseguir cualquier clase de cooperación, incluida la participación, con valor académico, de los estudiantes en tareas profesionales relacionadas con la rehabilitación social.”</a:t>
                      </a:r>
                      <a:endParaRPr lang="es-EC" sz="800" kern="1200" dirty="0" smtClean="0">
                        <a:solidFill>
                          <a:schemeClr val="dk1"/>
                        </a:solidFill>
                        <a:effectLst/>
                        <a:latin typeface="+mn-lt"/>
                        <a:ea typeface="+mn-ea"/>
                        <a:cs typeface="+mn-cs"/>
                      </a:endParaRPr>
                    </a:p>
                    <a:p>
                      <a:pPr algn="ctr"/>
                      <a:endParaRPr lang="es-EC" sz="900" dirty="0">
                        <a:latin typeface="Otterco" panose="00000500000000000000" pitchFamily="50" charset="0"/>
                      </a:endParaRPr>
                    </a:p>
                  </a:txBody>
                  <a:tcPr marL="91445" marR="91445" marT="35909" marB="35909" anchor="ctr"/>
                </a:tc>
                <a:tc>
                  <a:txBody>
                    <a:bodyPr/>
                    <a:lstStyle/>
                    <a:p>
                      <a:pPr algn="just"/>
                      <a:r>
                        <a:rPr lang="es-EC" sz="1200" dirty="0" smtClean="0">
                          <a:latin typeface="+mn-lt"/>
                        </a:rPr>
                        <a:t>La competencia de este artículo en lo que respecta a las políticas de seguridad ciudadana, son competencia de la Seguridad Pública del Gobierno Central, por ende la Secretaría General de Seguridad y Gobernabilidad no realiza ni ha realizado actividades o planificaciones para la ubicación y diseño de los centros de rehabilitación ;por otro lado con lo que respecta a las políticas de rehabilitación y reinserción son temas de la Secretaría de Inclusión Social por ser su competencia en temas sociales. </a:t>
                      </a:r>
                    </a:p>
                    <a:p>
                      <a:pPr algn="just"/>
                      <a:endParaRPr lang="es-EC" sz="1100" dirty="0" smtClean="0">
                        <a:latin typeface="+mn-lt"/>
                      </a:endParaRPr>
                    </a:p>
                  </a:txBody>
                  <a:tcPr marL="91445" marR="91445" marT="35909" marB="35909" anchor="ctr"/>
                </a:tc>
                <a:extLst>
                  <a:ext uri="{0D108BD9-81ED-4DB2-BD59-A6C34878D82A}">
                    <a16:rowId xmlns:a16="http://schemas.microsoft.com/office/drawing/2014/main" val="785278512"/>
                  </a:ext>
                </a:extLst>
              </a:tr>
            </a:tbl>
          </a:graphicData>
        </a:graphic>
      </p:graphicFrame>
    </p:spTree>
    <p:extLst>
      <p:ext uri="{BB962C8B-B14F-4D97-AF65-F5344CB8AC3E}">
        <p14:creationId xmlns:p14="http://schemas.microsoft.com/office/powerpoint/2010/main" val="2889080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18765</TotalTime>
  <Words>1719</Words>
  <Application>Microsoft Office PowerPoint</Application>
  <PresentationFormat>Presentación en pantalla (4:3)</PresentationFormat>
  <Paragraphs>55</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Calibri Light</vt:lpstr>
      <vt:lpstr>Otterco</vt:lpstr>
      <vt:lpstr>Tema de Office</vt:lpstr>
      <vt:lpstr>Presentación de PowerPoint</vt:lpstr>
      <vt:lpstr>Presentación de PowerPoint</vt:lpstr>
      <vt:lpstr>Presentación de PowerPoint</vt:lpstr>
      <vt:lpstr>ANÁLISIS DE LAS OBSERVACIONES EMITIDAS EN LA RESOLUCIÓN NRO. 003-CSC-2022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 García Zambrano</dc:creator>
  <cp:lastModifiedBy>Marisela Caleno</cp:lastModifiedBy>
  <cp:revision>299</cp:revision>
  <cp:lastPrinted>2021-12-14T13:50:40Z</cp:lastPrinted>
  <dcterms:created xsi:type="dcterms:W3CDTF">2019-07-31T15:09:18Z</dcterms:created>
  <dcterms:modified xsi:type="dcterms:W3CDTF">2022-05-19T15:18:30Z</dcterms:modified>
</cp:coreProperties>
</file>