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8" r:id="rId19"/>
    <p:sldId id="279" r:id="rId20"/>
    <p:sldId id="277" r:id="rId21"/>
    <p:sldId id="280" r:id="rId22"/>
    <p:sldId id="284" r:id="rId23"/>
    <p:sldId id="281" r:id="rId24"/>
    <p:sldId id="283"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99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818302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37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ba4605c55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ba4605c55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00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ba4605c55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ba4605c55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0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ba4605c55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1ba4605c55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980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bac32b40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1bac32b40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54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ba4605c55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1ba4605c55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19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ba4605c55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ba4605c55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691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bb2b16ec9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1bb2b16ec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736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rtlCol="0"/>
          <a:lstStyle/>
          <a:p>
            <a:pPr rtl="0"/>
            <a:r>
              <a:rPr lang="es-ES" noProof="0" dirty="0">
                <a:latin typeface="Segoe UI" panose="020B0502040204020203" pitchFamily="34" charset="0"/>
                <a:cs typeface="Segoe UI" panose="020B0502040204020203" pitchFamily="34" charset="0"/>
              </a:rPr>
              <a:t>Puede usar esta diapositiva como la diapositiva de apertura o de cierre. Si decide usarla como cierre, asegúrese de revisar los puntos principales de su presentación. Una manera creativa de hacerlo es agregar animaciones a los distintos gráficos en una diapositiva. Esta diapositiva tiene cuatro gráficos diferentes y, al ver la presentación, verá que puede hacer clic para mostrar el siguiente gráfico. De forma similar, al revisar los temas principales de la presentación, puede querer que cada punto se muestre al ser abordado. </a:t>
            </a:r>
          </a:p>
          <a:p>
            <a:pPr rtl="0"/>
            <a:endParaRPr lang="es-ES" noProof="0" dirty="0">
              <a:latin typeface="Segoe UI" panose="020B0502040204020203" pitchFamily="34" charset="0"/>
              <a:cs typeface="Segoe UI" panose="020B0502040204020203" pitchFamily="34" charset="0"/>
            </a:endParaRPr>
          </a:p>
          <a:p>
            <a:pPr rtl="0"/>
            <a:r>
              <a:rPr lang="es-ES" b="1" noProof="0" dirty="0">
                <a:latin typeface="Segoe UI" panose="020B0502040204020203" pitchFamily="34" charset="0"/>
                <a:cs typeface="Segoe UI" panose="020B0502040204020203" pitchFamily="34" charset="0"/>
              </a:rPr>
              <a:t>Agregar animación a imágenes y gráficos: </a:t>
            </a:r>
          </a:p>
          <a:p>
            <a:pPr marL="228600" indent="-228600" rtl="0">
              <a:buAutoNum type="arabicPeriod"/>
            </a:pPr>
            <a:r>
              <a:rPr lang="es-ES" noProof="0" dirty="0">
                <a:latin typeface="Segoe UI" panose="020B0502040204020203" pitchFamily="34" charset="0"/>
                <a:cs typeface="Segoe UI" panose="020B0502040204020203" pitchFamily="34" charset="0"/>
              </a:rPr>
              <a:t>Seleccione la imagen o el gráfico.</a:t>
            </a:r>
          </a:p>
          <a:p>
            <a:pPr marL="228600" indent="-228600" rtl="0">
              <a:buAutoNum type="arabicPeriod"/>
            </a:pPr>
            <a:r>
              <a:rPr lang="es-ES" noProof="0" dirty="0">
                <a:latin typeface="Segoe UI" panose="020B0502040204020203" pitchFamily="34" charset="0"/>
                <a:cs typeface="Segoe UI" panose="020B0502040204020203" pitchFamily="34" charset="0"/>
              </a:rPr>
              <a:t>Haga clic en la pestaña Animaciones.</a:t>
            </a:r>
          </a:p>
          <a:p>
            <a:pPr marL="228600" indent="-228600" rtl="0">
              <a:buAutoNum type="arabicPeriod"/>
            </a:pPr>
            <a:r>
              <a:rPr lang="es-ES" noProof="0" dirty="0">
                <a:latin typeface="Segoe UI" panose="020B0502040204020203" pitchFamily="34" charset="0"/>
                <a:cs typeface="Segoe UI" panose="020B0502040204020203" pitchFamily="34" charset="0"/>
              </a:rPr>
              <a:t>Elija una de las opciones. La animación de esta diapositiva es "Dividir". El menú desplegable de la sección Animación ofrece más animaciones que puede usar.</a:t>
            </a:r>
          </a:p>
          <a:p>
            <a:pPr marL="228600" indent="-228600" rtl="0">
              <a:buAutoNum type="arabicPeriod"/>
            </a:pPr>
            <a:r>
              <a:rPr lang="es-ES" noProof="0" dirty="0">
                <a:latin typeface="Segoe UI" panose="020B0502040204020203" pitchFamily="34" charset="0"/>
                <a:cs typeface="Segoe UI" panose="020B0502040204020203" pitchFamily="34" charset="0"/>
              </a:rPr>
              <a:t>Si tiene varios gráficos o imágenes, verá que aparece un número al lado que indica el orden de las animaciones.</a:t>
            </a:r>
          </a:p>
          <a:p>
            <a:pPr marL="228600" indent="-228600" rtl="0">
              <a:buAutoNum type="arabicPeriod"/>
            </a:pPr>
            <a:endParaRPr lang="es-ES" b="1" noProof="0" dirty="0">
              <a:latin typeface="Segoe UI" panose="020B0502040204020203" pitchFamily="34" charset="0"/>
              <a:cs typeface="Segoe UI" panose="020B0502040204020203" pitchFamily="34" charset="0"/>
            </a:endParaRPr>
          </a:p>
          <a:p>
            <a:pPr marL="0" indent="0" rtl="0">
              <a:buNone/>
            </a:pPr>
            <a:r>
              <a:rPr lang="es-ES" b="1" noProof="0" dirty="0">
                <a:latin typeface="Segoe UI" panose="020B0502040204020203" pitchFamily="34" charset="0"/>
                <a:cs typeface="Segoe UI" panose="020B0502040204020203" pitchFamily="34" charset="0"/>
              </a:rPr>
              <a:t>Nota: Seleccione cuidadosamente las animaciones. No desea que el público se confunda con su presentación.</a:t>
            </a:r>
          </a:p>
        </p:txBody>
      </p:sp>
      <p:sp>
        <p:nvSpPr>
          <p:cNvPr id="4" name="Marcador de número de diapositiva 3"/>
          <p:cNvSpPr>
            <a:spLocks noGrp="1"/>
          </p:cNvSpPr>
          <p:nvPr>
            <p:ph type="sldNum" sz="quarter" idx="10"/>
          </p:nvPr>
        </p:nvSpPr>
        <p:spPr>
          <a:xfrm>
            <a:off x="3884613" y="8685213"/>
            <a:ext cx="2971800" cy="458787"/>
          </a:xfrm>
          <a:prstGeom prst="rect">
            <a:avLst/>
          </a:prstGeom>
        </p:spPr>
        <p:txBody>
          <a:bodyPr rtlCol="0"/>
          <a:lstStyle/>
          <a:p>
            <a:fld id="{BC849E9A-41F7-4779-A581-48A7C374A227}" type="slidenum">
              <a:rPr lang="es-ES" smtClean="0">
                <a:solidFill>
                  <a:prstClr val="black"/>
                </a:solidFill>
                <a:latin typeface="Calibri" panose="020F0502020204030204"/>
              </a:rPr>
              <a:pPr/>
              <a:t>21</a:t>
            </a:fld>
            <a:endParaRPr lang="es-ES">
              <a:solidFill>
                <a:prstClr val="black"/>
              </a:solidFill>
              <a:latin typeface="Calibri" panose="020F0502020204030204"/>
            </a:endParaRPr>
          </a:p>
        </p:txBody>
      </p:sp>
    </p:spTree>
    <p:extLst>
      <p:ext uri="{BB962C8B-B14F-4D97-AF65-F5344CB8AC3E}">
        <p14:creationId xmlns:p14="http://schemas.microsoft.com/office/powerpoint/2010/main" val="387746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1ba4605c55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1ba4605c55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65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bb2b16ec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bb2b16ec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3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8dc6d4319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8dc6d431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76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ba4605c55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ba4605c55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973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ba4605c55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ba4605c55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681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ba4605c55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1ba4605c55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789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bb2b16ec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1bb2b16ec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69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1ba4605c55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1ba4605c55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294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718B7-7F68-4CC9-8291-332587FA31D3}"/>
              </a:ext>
            </a:extLst>
          </p:cNvPr>
          <p:cNvSpPr>
            <a:spLocks noGrp="1"/>
          </p:cNvSpPr>
          <p:nvPr>
            <p:ph type="ctrTitle"/>
          </p:nvPr>
        </p:nvSpPr>
        <p:spPr>
          <a:xfrm>
            <a:off x="1143000" y="841772"/>
            <a:ext cx="6858000" cy="1790700"/>
          </a:xfrm>
        </p:spPr>
        <p:txBody>
          <a:bodyPr rtlCol="0" anchor="b"/>
          <a:lstStyle>
            <a:lvl1pPr algn="ctr">
              <a:defRPr sz="4500"/>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A181D6BB-0446-49E8-8677-EADF274E952F}"/>
              </a:ext>
            </a:extLst>
          </p:cNvPr>
          <p:cNvSpPr>
            <a:spLocks noGrp="1"/>
          </p:cNvSpPr>
          <p:nvPr>
            <p:ph type="subTitle" idx="1" hasCustomPrompt="1"/>
          </p:nvPr>
        </p:nvSpPr>
        <p:spPr>
          <a:xfrm>
            <a:off x="1143000" y="2701528"/>
            <a:ext cx="6858000" cy="1241822"/>
          </a:xfrm>
        </p:spPr>
        <p:txBody>
          <a:bodyPr rtlCol="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ES" noProof="0"/>
              <a:t>Haga clic para editar el estilo de subtítulo del patrón</a:t>
            </a:r>
          </a:p>
        </p:txBody>
      </p:sp>
      <p:sp>
        <p:nvSpPr>
          <p:cNvPr id="4" name="Marcador de fecha 3">
            <a:extLst>
              <a:ext uri="{FF2B5EF4-FFF2-40B4-BE49-F238E27FC236}">
                <a16:creationId xmlns:a16="http://schemas.microsoft.com/office/drawing/2014/main" id="{535AEE24-534A-40F1-99E4-00B7D5FD9124}"/>
              </a:ext>
            </a:extLst>
          </p:cNvPr>
          <p:cNvSpPr>
            <a:spLocks noGrp="1"/>
          </p:cNvSpPr>
          <p:nvPr>
            <p:ph type="dt" sz="half" idx="10"/>
          </p:nvPr>
        </p:nvSpPr>
        <p:spPr/>
        <p:txBody>
          <a:bodyPr rtlCol="0"/>
          <a:lstStyle/>
          <a:p>
            <a:fld id="{CCFEA13A-F581-44EE-B451-0D9EB3868A7B}" type="datetime1">
              <a:rPr lang="es-ES" smtClean="0">
                <a:solidFill>
                  <a:prstClr val="black">
                    <a:tint val="75000"/>
                  </a:prstClr>
                </a:solidFill>
              </a:rPr>
              <a:pPr/>
              <a:t>09/05/2022</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CD594011-48FF-493D-8286-F62D34552531}"/>
              </a:ext>
            </a:extLst>
          </p:cNvPr>
          <p:cNvSpPr>
            <a:spLocks noGrp="1"/>
          </p:cNvSpPr>
          <p:nvPr>
            <p:ph type="ftr" sz="quarter" idx="11"/>
          </p:nvPr>
        </p:nvSpPr>
        <p:spPr/>
        <p:txBody>
          <a:bodyPr rtlCol="0"/>
          <a:lstStyle/>
          <a:p>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0101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334F3-0709-471B-A734-C4B404F55B8E}"/>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AF795016-AF78-4708-9C5F-21110C197B03}"/>
              </a:ext>
            </a:extLst>
          </p:cNvPr>
          <p:cNvSpPr>
            <a:spLocks noGrp="1"/>
          </p:cNvSpPr>
          <p:nvPr>
            <p:ph idx="1" hasCustomPrompt="1"/>
          </p:nvPr>
        </p:nvSpPr>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2AAEA2D1-B124-4454-AFDC-EA60A14BA121}"/>
              </a:ext>
            </a:extLst>
          </p:cNvPr>
          <p:cNvSpPr>
            <a:spLocks noGrp="1"/>
          </p:cNvSpPr>
          <p:nvPr>
            <p:ph type="dt" sz="half" idx="10"/>
          </p:nvPr>
        </p:nvSpPr>
        <p:spPr/>
        <p:txBody>
          <a:bodyPr rtlCol="0"/>
          <a:lstStyle/>
          <a:p>
            <a:fld id="{F681B2BC-B6B9-4D6F-BD26-A69D809B3AF2}" type="datetime1">
              <a:rPr lang="es-ES" smtClean="0">
                <a:solidFill>
                  <a:prstClr val="black">
                    <a:tint val="75000"/>
                  </a:prstClr>
                </a:solidFill>
              </a:rPr>
              <a:pPr/>
              <a:t>09/05/2022</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B4F58000-F9D7-4A53-A6C5-E5E8154226B4}"/>
              </a:ext>
            </a:extLst>
          </p:cNvPr>
          <p:cNvSpPr>
            <a:spLocks noGrp="1"/>
          </p:cNvSpPr>
          <p:nvPr>
            <p:ph type="ftr" sz="quarter" idx="11"/>
          </p:nvPr>
        </p:nvSpPr>
        <p:spPr/>
        <p:txBody>
          <a:bodyPr rtlCol="0"/>
          <a:lstStyle/>
          <a:p>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51408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36159-1280-4EE9-96D3-A56BD5826612}"/>
              </a:ext>
            </a:extLst>
          </p:cNvPr>
          <p:cNvSpPr>
            <a:spLocks noGrp="1"/>
          </p:cNvSpPr>
          <p:nvPr>
            <p:ph type="title"/>
          </p:nvPr>
        </p:nvSpPr>
        <p:spPr>
          <a:xfrm>
            <a:off x="623888" y="1282304"/>
            <a:ext cx="7886700" cy="2139553"/>
          </a:xfrm>
        </p:spPr>
        <p:txBody>
          <a:bodyPr rtlCol="0" anchor="b"/>
          <a:lstStyle>
            <a:lvl1pPr>
              <a:defRPr sz="45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3BA27A78-1874-488A-B215-7D763D338186}"/>
              </a:ext>
            </a:extLst>
          </p:cNvPr>
          <p:cNvSpPr>
            <a:spLocks noGrp="1"/>
          </p:cNvSpPr>
          <p:nvPr>
            <p:ph type="body" idx="1" hasCustomPrompt="1"/>
          </p:nvPr>
        </p:nvSpPr>
        <p:spPr>
          <a:xfrm>
            <a:off x="623888" y="3442098"/>
            <a:ext cx="7886700" cy="1125140"/>
          </a:xfrm>
        </p:spPr>
        <p:txBody>
          <a:bodyPr rtlCol="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s-ES" noProof="0"/>
              <a:t>Editar estilos de texto del patrón</a:t>
            </a:r>
          </a:p>
        </p:txBody>
      </p:sp>
      <p:sp>
        <p:nvSpPr>
          <p:cNvPr id="4" name="Marcador de fecha 3">
            <a:extLst>
              <a:ext uri="{FF2B5EF4-FFF2-40B4-BE49-F238E27FC236}">
                <a16:creationId xmlns:a16="http://schemas.microsoft.com/office/drawing/2014/main" id="{084BB3D1-3138-4B69-BF5D-4B1A213451CA}"/>
              </a:ext>
            </a:extLst>
          </p:cNvPr>
          <p:cNvSpPr>
            <a:spLocks noGrp="1"/>
          </p:cNvSpPr>
          <p:nvPr>
            <p:ph type="dt" sz="half" idx="10"/>
          </p:nvPr>
        </p:nvSpPr>
        <p:spPr/>
        <p:txBody>
          <a:bodyPr rtlCol="0"/>
          <a:lstStyle/>
          <a:p>
            <a:fld id="{3E91D457-7D5D-4A63-AD82-2A59F764878B}" type="datetime1">
              <a:rPr lang="es-ES" smtClean="0">
                <a:solidFill>
                  <a:prstClr val="black">
                    <a:tint val="75000"/>
                  </a:prstClr>
                </a:solidFill>
              </a:rPr>
              <a:pPr/>
              <a:t>09/05/2022</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0EFF90C5-31F4-4A22-AC00-3FB5ED291B28}"/>
              </a:ext>
            </a:extLst>
          </p:cNvPr>
          <p:cNvSpPr>
            <a:spLocks noGrp="1"/>
          </p:cNvSpPr>
          <p:nvPr>
            <p:ph type="ftr" sz="quarter" idx="11"/>
          </p:nvPr>
        </p:nvSpPr>
        <p:spPr/>
        <p:txBody>
          <a:bodyPr rtlCol="0"/>
          <a:lstStyle/>
          <a:p>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81656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CAA11-CC97-44E5-AE4D-808FD741A066}"/>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683AB6CB-9460-4BCA-86C5-5F26357AB80F}"/>
              </a:ext>
            </a:extLst>
          </p:cNvPr>
          <p:cNvSpPr>
            <a:spLocks noGrp="1"/>
          </p:cNvSpPr>
          <p:nvPr>
            <p:ph sz="half" idx="1" hasCustomPrompt="1"/>
          </p:nvPr>
        </p:nvSpPr>
        <p:spPr>
          <a:xfrm>
            <a:off x="628650" y="1369219"/>
            <a:ext cx="3886200" cy="3263504"/>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contenido 3">
            <a:extLst>
              <a:ext uri="{FF2B5EF4-FFF2-40B4-BE49-F238E27FC236}">
                <a16:creationId xmlns:a16="http://schemas.microsoft.com/office/drawing/2014/main" id="{69FAB0F6-401D-4BAF-A300-65AD684DF961}"/>
              </a:ext>
            </a:extLst>
          </p:cNvPr>
          <p:cNvSpPr>
            <a:spLocks noGrp="1"/>
          </p:cNvSpPr>
          <p:nvPr>
            <p:ph sz="half" idx="2" hasCustomPrompt="1"/>
          </p:nvPr>
        </p:nvSpPr>
        <p:spPr>
          <a:xfrm>
            <a:off x="4629150" y="1369219"/>
            <a:ext cx="3886200" cy="3263504"/>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C4561BBA-B185-4B45-B152-3D320E15F550}"/>
              </a:ext>
            </a:extLst>
          </p:cNvPr>
          <p:cNvSpPr>
            <a:spLocks noGrp="1"/>
          </p:cNvSpPr>
          <p:nvPr>
            <p:ph type="dt" sz="half" idx="10"/>
          </p:nvPr>
        </p:nvSpPr>
        <p:spPr/>
        <p:txBody>
          <a:bodyPr rtlCol="0"/>
          <a:lstStyle/>
          <a:p>
            <a:fld id="{FD259CD3-1EDE-4C01-ADB9-ED41AB71BA2B}" type="datetime1">
              <a:rPr lang="es-ES" smtClean="0">
                <a:solidFill>
                  <a:prstClr val="black">
                    <a:tint val="75000"/>
                  </a:prstClr>
                </a:solidFill>
              </a:rPr>
              <a:pPr/>
              <a:t>09/05/2022</a:t>
            </a:fld>
            <a:endParaRPr lang="es-ES">
              <a:solidFill>
                <a:prstClr val="black">
                  <a:tint val="75000"/>
                </a:prstClr>
              </a:solidFill>
            </a:endParaRPr>
          </a:p>
        </p:txBody>
      </p:sp>
      <p:sp>
        <p:nvSpPr>
          <p:cNvPr id="6" name="Marcador de pie de página 5">
            <a:extLst>
              <a:ext uri="{FF2B5EF4-FFF2-40B4-BE49-F238E27FC236}">
                <a16:creationId xmlns:a16="http://schemas.microsoft.com/office/drawing/2014/main" id="{D61CD760-96AC-4821-A56B-0B805F2FAD44}"/>
              </a:ext>
            </a:extLst>
          </p:cNvPr>
          <p:cNvSpPr>
            <a:spLocks noGrp="1"/>
          </p:cNvSpPr>
          <p:nvPr>
            <p:ph type="ftr" sz="quarter" idx="11"/>
          </p:nvPr>
        </p:nvSpPr>
        <p:spPr/>
        <p:txBody>
          <a:bodyPr rtlCol="0"/>
          <a:lstStyle/>
          <a:p>
            <a:endParaRPr lang="es-ES">
              <a:solidFill>
                <a:prstClr val="black">
                  <a:tint val="75000"/>
                </a:prstClr>
              </a:solidFill>
            </a:endParaRPr>
          </a:p>
        </p:txBody>
      </p:sp>
      <p:sp>
        <p:nvSpPr>
          <p:cNvPr id="7" name="Marcador de número de diapositiva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0454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A47C3-C498-415A-A057-E19BCEB5F28D}"/>
              </a:ext>
            </a:extLst>
          </p:cNvPr>
          <p:cNvSpPr>
            <a:spLocks noGrp="1"/>
          </p:cNvSpPr>
          <p:nvPr>
            <p:ph type="title"/>
          </p:nvPr>
        </p:nvSpPr>
        <p:spPr>
          <a:xfrm>
            <a:off x="629841" y="273844"/>
            <a:ext cx="7886700" cy="994172"/>
          </a:xfrm>
        </p:spPr>
        <p:txBody>
          <a:bodyPr rtlCol="0"/>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BF6677F-2712-4810-A3AA-56FA75386D2A}"/>
              </a:ext>
            </a:extLst>
          </p:cNvPr>
          <p:cNvSpPr>
            <a:spLocks noGrp="1"/>
          </p:cNvSpPr>
          <p:nvPr>
            <p:ph type="body" idx="1" hasCustomPrompt="1"/>
          </p:nvPr>
        </p:nvSpPr>
        <p:spPr>
          <a:xfrm>
            <a:off x="629842" y="1260872"/>
            <a:ext cx="3868340" cy="617934"/>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Editar estilos de texto del patrón</a:t>
            </a:r>
          </a:p>
        </p:txBody>
      </p:sp>
      <p:sp>
        <p:nvSpPr>
          <p:cNvPr id="4" name="Marcador de contenido 3">
            <a:extLst>
              <a:ext uri="{FF2B5EF4-FFF2-40B4-BE49-F238E27FC236}">
                <a16:creationId xmlns:a16="http://schemas.microsoft.com/office/drawing/2014/main" id="{F871B54A-6775-4978-8E19-32694C9B5E38}"/>
              </a:ext>
            </a:extLst>
          </p:cNvPr>
          <p:cNvSpPr>
            <a:spLocks noGrp="1"/>
          </p:cNvSpPr>
          <p:nvPr>
            <p:ph sz="half" idx="2" hasCustomPrompt="1"/>
          </p:nvPr>
        </p:nvSpPr>
        <p:spPr>
          <a:xfrm>
            <a:off x="629842" y="1878806"/>
            <a:ext cx="3868340" cy="2763441"/>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DDBA1303-B245-476D-BD02-A4E4A359F6E7}"/>
              </a:ext>
            </a:extLst>
          </p:cNvPr>
          <p:cNvSpPr>
            <a:spLocks noGrp="1"/>
          </p:cNvSpPr>
          <p:nvPr>
            <p:ph type="body" sz="quarter" idx="3" hasCustomPrompt="1"/>
          </p:nvPr>
        </p:nvSpPr>
        <p:spPr>
          <a:xfrm>
            <a:off x="4629150" y="1260872"/>
            <a:ext cx="3887391" cy="617934"/>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ES" noProof="0"/>
              <a:t>Editar estilos de texto del patrón</a:t>
            </a:r>
          </a:p>
        </p:txBody>
      </p:sp>
      <p:sp>
        <p:nvSpPr>
          <p:cNvPr id="6" name="Marcador de contenido 5">
            <a:extLst>
              <a:ext uri="{FF2B5EF4-FFF2-40B4-BE49-F238E27FC236}">
                <a16:creationId xmlns:a16="http://schemas.microsoft.com/office/drawing/2014/main" id="{BE8E898F-5B79-46F1-89C1-F827997CC485}"/>
              </a:ext>
            </a:extLst>
          </p:cNvPr>
          <p:cNvSpPr>
            <a:spLocks noGrp="1"/>
          </p:cNvSpPr>
          <p:nvPr>
            <p:ph sz="quarter" idx="4" hasCustomPrompt="1"/>
          </p:nvPr>
        </p:nvSpPr>
        <p:spPr>
          <a:xfrm>
            <a:off x="4629150" y="1878806"/>
            <a:ext cx="3887391" cy="2763441"/>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6B417A4D-2EC9-4294-BFF4-EAE22EE1099A}"/>
              </a:ext>
            </a:extLst>
          </p:cNvPr>
          <p:cNvSpPr>
            <a:spLocks noGrp="1"/>
          </p:cNvSpPr>
          <p:nvPr>
            <p:ph type="dt" sz="half" idx="10"/>
          </p:nvPr>
        </p:nvSpPr>
        <p:spPr/>
        <p:txBody>
          <a:bodyPr rtlCol="0"/>
          <a:lstStyle/>
          <a:p>
            <a:fld id="{73DB34E8-A1E6-443F-9AFB-CE03C9C18031}" type="datetime1">
              <a:rPr lang="es-ES" smtClean="0">
                <a:solidFill>
                  <a:prstClr val="black">
                    <a:tint val="75000"/>
                  </a:prstClr>
                </a:solidFill>
              </a:rPr>
              <a:pPr/>
              <a:t>09/05/2022</a:t>
            </a:fld>
            <a:endParaRPr lang="es-ES">
              <a:solidFill>
                <a:prstClr val="black">
                  <a:tint val="75000"/>
                </a:prstClr>
              </a:solidFill>
            </a:endParaRPr>
          </a:p>
        </p:txBody>
      </p:sp>
      <p:sp>
        <p:nvSpPr>
          <p:cNvPr id="8" name="Marcador de pie de página 7">
            <a:extLst>
              <a:ext uri="{FF2B5EF4-FFF2-40B4-BE49-F238E27FC236}">
                <a16:creationId xmlns:a16="http://schemas.microsoft.com/office/drawing/2014/main" id="{6150E317-3602-42A1-BB7F-0184072E8D5F}"/>
              </a:ext>
            </a:extLst>
          </p:cNvPr>
          <p:cNvSpPr>
            <a:spLocks noGrp="1"/>
          </p:cNvSpPr>
          <p:nvPr>
            <p:ph type="ftr" sz="quarter" idx="11"/>
          </p:nvPr>
        </p:nvSpPr>
        <p:spPr/>
        <p:txBody>
          <a:bodyPr rtlCol="0"/>
          <a:lstStyle/>
          <a:p>
            <a:endParaRPr lang="es-ES">
              <a:solidFill>
                <a:prstClr val="black">
                  <a:tint val="75000"/>
                </a:prstClr>
              </a:solidFill>
            </a:endParaRPr>
          </a:p>
        </p:txBody>
      </p:sp>
      <p:sp>
        <p:nvSpPr>
          <p:cNvPr id="9" name="Marcador de número de diapositiva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209057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F68FC-5755-447A-8D7F-9ADED3E994A3}"/>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id="{8AB50287-81AA-46CA-8CB3-53A7F8313741}"/>
              </a:ext>
            </a:extLst>
          </p:cNvPr>
          <p:cNvSpPr>
            <a:spLocks noGrp="1"/>
          </p:cNvSpPr>
          <p:nvPr>
            <p:ph type="dt" sz="half" idx="10"/>
          </p:nvPr>
        </p:nvSpPr>
        <p:spPr/>
        <p:txBody>
          <a:bodyPr rtlCol="0"/>
          <a:lstStyle/>
          <a:p>
            <a:fld id="{08A3D929-2E43-4BD0-8932-BDDCF7115A72}" type="datetime1">
              <a:rPr lang="es-ES" smtClean="0">
                <a:solidFill>
                  <a:prstClr val="black">
                    <a:tint val="75000"/>
                  </a:prstClr>
                </a:solidFill>
              </a:rPr>
              <a:pPr/>
              <a:t>09/05/2022</a:t>
            </a:fld>
            <a:endParaRPr lang="es-ES">
              <a:solidFill>
                <a:prstClr val="black">
                  <a:tint val="75000"/>
                </a:prstClr>
              </a:solidFill>
            </a:endParaRPr>
          </a:p>
        </p:txBody>
      </p:sp>
      <p:sp>
        <p:nvSpPr>
          <p:cNvPr id="4" name="Marcador de pie de página 3">
            <a:extLst>
              <a:ext uri="{FF2B5EF4-FFF2-40B4-BE49-F238E27FC236}">
                <a16:creationId xmlns:a16="http://schemas.microsoft.com/office/drawing/2014/main" id="{2F1BA4AA-02C9-459E-9362-3DA60E3B5972}"/>
              </a:ext>
            </a:extLst>
          </p:cNvPr>
          <p:cNvSpPr>
            <a:spLocks noGrp="1"/>
          </p:cNvSpPr>
          <p:nvPr>
            <p:ph type="ftr" sz="quarter" idx="11"/>
          </p:nvPr>
        </p:nvSpPr>
        <p:spPr/>
        <p:txBody>
          <a:bodyPr rtlCol="0"/>
          <a:lstStyle/>
          <a:p>
            <a:endParaRPr lang="es-ES">
              <a:solidFill>
                <a:prstClr val="black">
                  <a:tint val="75000"/>
                </a:prstClr>
              </a:solidFill>
            </a:endParaRPr>
          </a:p>
        </p:txBody>
      </p:sp>
      <p:sp>
        <p:nvSpPr>
          <p:cNvPr id="5" name="Marcador de número de diapositiva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00535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6ACAA5-F8E7-46E9-8BA7-A510948B62CC}"/>
              </a:ext>
            </a:extLst>
          </p:cNvPr>
          <p:cNvSpPr>
            <a:spLocks noGrp="1"/>
          </p:cNvSpPr>
          <p:nvPr>
            <p:ph type="dt" sz="half" idx="10"/>
          </p:nvPr>
        </p:nvSpPr>
        <p:spPr/>
        <p:txBody>
          <a:bodyPr rtlCol="0"/>
          <a:lstStyle/>
          <a:p>
            <a:fld id="{1893B6F2-1230-4FC9-8E3F-79AEF6131C56}" type="datetime1">
              <a:rPr lang="es-ES" smtClean="0">
                <a:solidFill>
                  <a:prstClr val="black">
                    <a:tint val="75000"/>
                  </a:prstClr>
                </a:solidFill>
              </a:rPr>
              <a:pPr/>
              <a:t>09/05/2022</a:t>
            </a:fld>
            <a:endParaRPr lang="es-ES">
              <a:solidFill>
                <a:prstClr val="black">
                  <a:tint val="75000"/>
                </a:prstClr>
              </a:solidFill>
            </a:endParaRPr>
          </a:p>
        </p:txBody>
      </p:sp>
      <p:sp>
        <p:nvSpPr>
          <p:cNvPr id="3" name="Marcador de pie de página 2">
            <a:extLst>
              <a:ext uri="{FF2B5EF4-FFF2-40B4-BE49-F238E27FC236}">
                <a16:creationId xmlns:a16="http://schemas.microsoft.com/office/drawing/2014/main" id="{D1F2DEE8-5654-4DCA-A8D0-D883E52B6FBC}"/>
              </a:ext>
            </a:extLst>
          </p:cNvPr>
          <p:cNvSpPr>
            <a:spLocks noGrp="1"/>
          </p:cNvSpPr>
          <p:nvPr>
            <p:ph type="ftr" sz="quarter" idx="11"/>
          </p:nvPr>
        </p:nvSpPr>
        <p:spPr/>
        <p:txBody>
          <a:bodyPr rtlCol="0"/>
          <a:lstStyle/>
          <a:p>
            <a:endParaRPr lang="es-ES">
              <a:solidFill>
                <a:prstClr val="black">
                  <a:tint val="75000"/>
                </a:prstClr>
              </a:solidFill>
            </a:endParaRPr>
          </a:p>
        </p:txBody>
      </p:sp>
      <p:sp>
        <p:nvSpPr>
          <p:cNvPr id="4" name="Marcador de número de diapositiva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60638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1DA80-336B-4DBB-91A1-6E3E4B3C20AA}"/>
              </a:ext>
            </a:extLst>
          </p:cNvPr>
          <p:cNvSpPr>
            <a:spLocks noGrp="1"/>
          </p:cNvSpPr>
          <p:nvPr>
            <p:ph type="title"/>
          </p:nvPr>
        </p:nvSpPr>
        <p:spPr>
          <a:xfrm>
            <a:off x="629841" y="342900"/>
            <a:ext cx="2949178" cy="1200150"/>
          </a:xfrm>
        </p:spPr>
        <p:txBody>
          <a:bodyPr rtlCol="0" anchor="b"/>
          <a:lstStyle>
            <a:lvl1pPr>
              <a:defRPr sz="24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3840D456-F0A3-4789-A310-A23F01B2EC00}"/>
              </a:ext>
            </a:extLst>
          </p:cNvPr>
          <p:cNvSpPr>
            <a:spLocks noGrp="1"/>
          </p:cNvSpPr>
          <p:nvPr>
            <p:ph idx="1" hasCustomPrompt="1"/>
          </p:nvPr>
        </p:nvSpPr>
        <p:spPr>
          <a:xfrm>
            <a:off x="3887391" y="740569"/>
            <a:ext cx="4629150" cy="3655219"/>
          </a:xfrm>
        </p:spPr>
        <p:txBody>
          <a:bodyPr rtlCol="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texto 3">
            <a:extLst>
              <a:ext uri="{FF2B5EF4-FFF2-40B4-BE49-F238E27FC236}">
                <a16:creationId xmlns:a16="http://schemas.microsoft.com/office/drawing/2014/main" id="{CB8A8B05-7071-44D4-80F7-3E8191C9A49B}"/>
              </a:ext>
            </a:extLst>
          </p:cNvPr>
          <p:cNvSpPr>
            <a:spLocks noGrp="1"/>
          </p:cNvSpPr>
          <p:nvPr>
            <p:ph type="body" sz="half" idx="2" hasCustomPrompt="1"/>
          </p:nvPr>
        </p:nvSpPr>
        <p:spPr>
          <a:xfrm>
            <a:off x="629841" y="1543050"/>
            <a:ext cx="2949178" cy="2858691"/>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Editar estilos de texto del patrón</a:t>
            </a:r>
          </a:p>
        </p:txBody>
      </p:sp>
      <p:sp>
        <p:nvSpPr>
          <p:cNvPr id="5" name="Marcador de fecha 4">
            <a:extLst>
              <a:ext uri="{FF2B5EF4-FFF2-40B4-BE49-F238E27FC236}">
                <a16:creationId xmlns:a16="http://schemas.microsoft.com/office/drawing/2014/main" id="{E5D8562E-E6F1-449B-909C-98426BA86B36}"/>
              </a:ext>
            </a:extLst>
          </p:cNvPr>
          <p:cNvSpPr>
            <a:spLocks noGrp="1"/>
          </p:cNvSpPr>
          <p:nvPr>
            <p:ph type="dt" sz="half" idx="10"/>
          </p:nvPr>
        </p:nvSpPr>
        <p:spPr/>
        <p:txBody>
          <a:bodyPr rtlCol="0"/>
          <a:lstStyle/>
          <a:p>
            <a:fld id="{88FB6A04-260B-4FFE-8F2A-FEB12261C2DC}" type="datetime1">
              <a:rPr lang="es-ES" smtClean="0">
                <a:solidFill>
                  <a:prstClr val="black">
                    <a:tint val="75000"/>
                  </a:prstClr>
                </a:solidFill>
              </a:rPr>
              <a:pPr/>
              <a:t>09/05/2022</a:t>
            </a:fld>
            <a:endParaRPr lang="es-ES">
              <a:solidFill>
                <a:prstClr val="black">
                  <a:tint val="75000"/>
                </a:prstClr>
              </a:solidFill>
            </a:endParaRPr>
          </a:p>
        </p:txBody>
      </p:sp>
      <p:sp>
        <p:nvSpPr>
          <p:cNvPr id="6" name="Marcador de pie de página 5">
            <a:extLst>
              <a:ext uri="{FF2B5EF4-FFF2-40B4-BE49-F238E27FC236}">
                <a16:creationId xmlns:a16="http://schemas.microsoft.com/office/drawing/2014/main" id="{7EB47A9A-FB08-407B-A73A-0AC513F0FD5A}"/>
              </a:ext>
            </a:extLst>
          </p:cNvPr>
          <p:cNvSpPr>
            <a:spLocks noGrp="1"/>
          </p:cNvSpPr>
          <p:nvPr>
            <p:ph type="ftr" sz="quarter" idx="11"/>
          </p:nvPr>
        </p:nvSpPr>
        <p:spPr/>
        <p:txBody>
          <a:bodyPr rtlCol="0"/>
          <a:lstStyle/>
          <a:p>
            <a:endParaRPr lang="es-ES">
              <a:solidFill>
                <a:prstClr val="black">
                  <a:tint val="75000"/>
                </a:prstClr>
              </a:solidFill>
            </a:endParaRPr>
          </a:p>
        </p:txBody>
      </p:sp>
      <p:sp>
        <p:nvSpPr>
          <p:cNvPr id="7" name="Marcador de número de diapositiva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04662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D474D-6779-4C23-BD3C-82F5DC3E3E2F}"/>
              </a:ext>
            </a:extLst>
          </p:cNvPr>
          <p:cNvSpPr>
            <a:spLocks noGrp="1"/>
          </p:cNvSpPr>
          <p:nvPr>
            <p:ph type="title"/>
          </p:nvPr>
        </p:nvSpPr>
        <p:spPr>
          <a:xfrm>
            <a:off x="629841" y="342900"/>
            <a:ext cx="2949178" cy="1200150"/>
          </a:xfrm>
        </p:spPr>
        <p:txBody>
          <a:bodyPr rtlCol="0" anchor="b"/>
          <a:lstStyle>
            <a:lvl1pPr>
              <a:defRPr sz="2400"/>
            </a:lvl1pPr>
          </a:lstStyle>
          <a:p>
            <a:pPr rtl="0"/>
            <a:r>
              <a:rPr lang="es-ES" noProof="0"/>
              <a:t>Haga clic para modificar el estilo de título del patrón</a:t>
            </a:r>
          </a:p>
        </p:txBody>
      </p:sp>
      <p:sp>
        <p:nvSpPr>
          <p:cNvPr id="3" name="Marcador de posición de imagen 2">
            <a:extLst>
              <a:ext uri="{FF2B5EF4-FFF2-40B4-BE49-F238E27FC236}">
                <a16:creationId xmlns:a16="http://schemas.microsoft.com/office/drawing/2014/main" id="{0A21096C-E430-49C7-A801-21C0BD95DC42}"/>
              </a:ext>
            </a:extLst>
          </p:cNvPr>
          <p:cNvSpPr>
            <a:spLocks noGrp="1"/>
          </p:cNvSpPr>
          <p:nvPr>
            <p:ph type="pic" idx="1"/>
          </p:nvPr>
        </p:nvSpPr>
        <p:spPr>
          <a:xfrm>
            <a:off x="3887391" y="740569"/>
            <a:ext cx="4629150" cy="3655219"/>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s-ES" noProof="0"/>
              <a:t>Haga clic en el icono para agregar una imagen</a:t>
            </a:r>
          </a:p>
        </p:txBody>
      </p:sp>
      <p:sp>
        <p:nvSpPr>
          <p:cNvPr id="4" name="Marcador de texto 3">
            <a:extLst>
              <a:ext uri="{FF2B5EF4-FFF2-40B4-BE49-F238E27FC236}">
                <a16:creationId xmlns:a16="http://schemas.microsoft.com/office/drawing/2014/main" id="{0024828F-334F-4A50-850D-10684F245271}"/>
              </a:ext>
            </a:extLst>
          </p:cNvPr>
          <p:cNvSpPr>
            <a:spLocks noGrp="1"/>
          </p:cNvSpPr>
          <p:nvPr>
            <p:ph type="body" sz="half" idx="2" hasCustomPrompt="1"/>
          </p:nvPr>
        </p:nvSpPr>
        <p:spPr>
          <a:xfrm>
            <a:off x="629841" y="1543050"/>
            <a:ext cx="2949178" cy="2858691"/>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ES" noProof="0"/>
              <a:t>Editar estilos de texto del patrón</a:t>
            </a:r>
          </a:p>
        </p:txBody>
      </p:sp>
      <p:sp>
        <p:nvSpPr>
          <p:cNvPr id="5" name="Marcador de fecha 4">
            <a:extLst>
              <a:ext uri="{FF2B5EF4-FFF2-40B4-BE49-F238E27FC236}">
                <a16:creationId xmlns:a16="http://schemas.microsoft.com/office/drawing/2014/main" id="{533293F4-2B70-4BB5-A982-219E4133E251}"/>
              </a:ext>
            </a:extLst>
          </p:cNvPr>
          <p:cNvSpPr>
            <a:spLocks noGrp="1"/>
          </p:cNvSpPr>
          <p:nvPr>
            <p:ph type="dt" sz="half" idx="10"/>
          </p:nvPr>
        </p:nvSpPr>
        <p:spPr/>
        <p:txBody>
          <a:bodyPr rtlCol="0"/>
          <a:lstStyle/>
          <a:p>
            <a:fld id="{160380BB-68F6-4722-8836-9771C61C079D}" type="datetime1">
              <a:rPr lang="es-ES" smtClean="0">
                <a:solidFill>
                  <a:prstClr val="black">
                    <a:tint val="75000"/>
                  </a:prstClr>
                </a:solidFill>
              </a:rPr>
              <a:pPr/>
              <a:t>09/05/2022</a:t>
            </a:fld>
            <a:endParaRPr lang="es-ES">
              <a:solidFill>
                <a:prstClr val="black">
                  <a:tint val="75000"/>
                </a:prstClr>
              </a:solidFill>
            </a:endParaRPr>
          </a:p>
        </p:txBody>
      </p:sp>
      <p:sp>
        <p:nvSpPr>
          <p:cNvPr id="6" name="Marcador de pie de página 5">
            <a:extLst>
              <a:ext uri="{FF2B5EF4-FFF2-40B4-BE49-F238E27FC236}">
                <a16:creationId xmlns:a16="http://schemas.microsoft.com/office/drawing/2014/main" id="{C4F9A86F-B378-4759-B50E-2E0BFAE62463}"/>
              </a:ext>
            </a:extLst>
          </p:cNvPr>
          <p:cNvSpPr>
            <a:spLocks noGrp="1"/>
          </p:cNvSpPr>
          <p:nvPr>
            <p:ph type="ftr" sz="quarter" idx="11"/>
          </p:nvPr>
        </p:nvSpPr>
        <p:spPr/>
        <p:txBody>
          <a:bodyPr rtlCol="0"/>
          <a:lstStyle/>
          <a:p>
            <a:endParaRPr lang="es-ES">
              <a:solidFill>
                <a:prstClr val="black">
                  <a:tint val="75000"/>
                </a:prstClr>
              </a:solidFill>
            </a:endParaRPr>
          </a:p>
        </p:txBody>
      </p:sp>
      <p:sp>
        <p:nvSpPr>
          <p:cNvPr id="7" name="Marcador de número de diapositiva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2084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47D73-EDDA-49A6-BA12-1CA980DA9BC0}"/>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a:extLst>
              <a:ext uri="{FF2B5EF4-FFF2-40B4-BE49-F238E27FC236}">
                <a16:creationId xmlns:a16="http://schemas.microsoft.com/office/drawing/2014/main" id="{2189B82E-4CA1-47A5-B133-FBD4D8A83983}"/>
              </a:ext>
            </a:extLst>
          </p:cNvPr>
          <p:cNvSpPr>
            <a:spLocks noGrp="1"/>
          </p:cNvSpPr>
          <p:nvPr>
            <p:ph type="body" orient="vert" idx="1" hasCustomPrompt="1"/>
          </p:nvPr>
        </p:nvSpPr>
        <p:spPr/>
        <p:txBody>
          <a:bodyPr vert="eaVert"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938A267F-D142-4D04-9F03-6CB099E6FA32}"/>
              </a:ext>
            </a:extLst>
          </p:cNvPr>
          <p:cNvSpPr>
            <a:spLocks noGrp="1"/>
          </p:cNvSpPr>
          <p:nvPr>
            <p:ph type="dt" sz="half" idx="10"/>
          </p:nvPr>
        </p:nvSpPr>
        <p:spPr/>
        <p:txBody>
          <a:bodyPr rtlCol="0"/>
          <a:lstStyle/>
          <a:p>
            <a:fld id="{E14073E7-9F08-4DD7-A4CD-D15A8877C4DF}" type="datetime1">
              <a:rPr lang="es-ES" smtClean="0">
                <a:solidFill>
                  <a:prstClr val="black">
                    <a:tint val="75000"/>
                  </a:prstClr>
                </a:solidFill>
              </a:rPr>
              <a:pPr/>
              <a:t>09/05/2022</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705127CA-154D-4E90-B776-A2EE71F78D2E}"/>
              </a:ext>
            </a:extLst>
          </p:cNvPr>
          <p:cNvSpPr>
            <a:spLocks noGrp="1"/>
          </p:cNvSpPr>
          <p:nvPr>
            <p:ph type="ftr" sz="quarter" idx="11"/>
          </p:nvPr>
        </p:nvSpPr>
        <p:spPr/>
        <p:txBody>
          <a:bodyPr rtlCol="0"/>
          <a:lstStyle/>
          <a:p>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6169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56E92A-52E0-4710-BDEF-0A1534685403}"/>
              </a:ext>
            </a:extLst>
          </p:cNvPr>
          <p:cNvSpPr>
            <a:spLocks noGrp="1"/>
          </p:cNvSpPr>
          <p:nvPr>
            <p:ph type="title" orient="vert"/>
          </p:nvPr>
        </p:nvSpPr>
        <p:spPr>
          <a:xfrm>
            <a:off x="6543675" y="273844"/>
            <a:ext cx="1971675" cy="4358879"/>
          </a:xfrm>
        </p:spPr>
        <p:txBody>
          <a:bodyPr vert="eaVert" rtlCol="0"/>
          <a:lstStyle/>
          <a:p>
            <a:pPr rtl="0"/>
            <a:r>
              <a:rPr lang="es-ES" noProof="0"/>
              <a:t>Haga clic para modificar el estilo de título del patrón</a:t>
            </a:r>
          </a:p>
        </p:txBody>
      </p:sp>
      <p:sp>
        <p:nvSpPr>
          <p:cNvPr id="3" name="Marcador de posición de texto vertical 2">
            <a:extLst>
              <a:ext uri="{FF2B5EF4-FFF2-40B4-BE49-F238E27FC236}">
                <a16:creationId xmlns:a16="http://schemas.microsoft.com/office/drawing/2014/main" id="{B7A240E1-5EB0-47FD-AA37-BF945D136CC3}"/>
              </a:ext>
            </a:extLst>
          </p:cNvPr>
          <p:cNvSpPr>
            <a:spLocks noGrp="1"/>
          </p:cNvSpPr>
          <p:nvPr>
            <p:ph type="body" orient="vert" idx="1" hasCustomPrompt="1"/>
          </p:nvPr>
        </p:nvSpPr>
        <p:spPr>
          <a:xfrm>
            <a:off x="628650" y="273844"/>
            <a:ext cx="5800725" cy="4358879"/>
          </a:xfrm>
        </p:spPr>
        <p:txBody>
          <a:bodyPr vert="eaVert"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A1A14243-F1E4-487A-ABEC-30516A01DF2B}"/>
              </a:ext>
            </a:extLst>
          </p:cNvPr>
          <p:cNvSpPr>
            <a:spLocks noGrp="1"/>
          </p:cNvSpPr>
          <p:nvPr>
            <p:ph type="dt" sz="half" idx="10"/>
          </p:nvPr>
        </p:nvSpPr>
        <p:spPr/>
        <p:txBody>
          <a:bodyPr rtlCol="0"/>
          <a:lstStyle/>
          <a:p>
            <a:fld id="{910F5AA5-FDE4-40A7-8CD4-A7C2BB9C6D38}" type="datetime1">
              <a:rPr lang="es-ES" smtClean="0">
                <a:solidFill>
                  <a:prstClr val="black">
                    <a:tint val="75000"/>
                  </a:prstClr>
                </a:solidFill>
              </a:rPr>
              <a:pPr/>
              <a:t>09/05/2022</a:t>
            </a:fld>
            <a:endParaRPr lang="es-ES">
              <a:solidFill>
                <a:prstClr val="black">
                  <a:tint val="75000"/>
                </a:prstClr>
              </a:solidFill>
            </a:endParaRPr>
          </a:p>
        </p:txBody>
      </p:sp>
      <p:sp>
        <p:nvSpPr>
          <p:cNvPr id="5" name="Marcador de pie de página 4">
            <a:extLst>
              <a:ext uri="{FF2B5EF4-FFF2-40B4-BE49-F238E27FC236}">
                <a16:creationId xmlns:a16="http://schemas.microsoft.com/office/drawing/2014/main" id="{AC358244-98FD-472D-AB8C-075F71C10BF7}"/>
              </a:ext>
            </a:extLst>
          </p:cNvPr>
          <p:cNvSpPr>
            <a:spLocks noGrp="1"/>
          </p:cNvSpPr>
          <p:nvPr>
            <p:ph type="ftr" sz="quarter" idx="11"/>
          </p:nvPr>
        </p:nvSpPr>
        <p:spPr/>
        <p:txBody>
          <a:bodyPr rtlCol="0"/>
          <a:lstStyle/>
          <a:p>
            <a:endParaRPr lang="es-ES">
              <a:solidFill>
                <a:prstClr val="black">
                  <a:tint val="75000"/>
                </a:prstClr>
              </a:solidFill>
            </a:endParaRPr>
          </a:p>
        </p:txBody>
      </p:sp>
      <p:sp>
        <p:nvSpPr>
          <p:cNvPr id="6" name="Marcador de número de diapositiva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rtlCol="0"/>
          <a:lstStyle/>
          <a:p>
            <a:fld id="{A6AF1B4E-90EC-4A51-B6E5-B702C054ECB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0824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D80BC3B-525F-4038-9330-0729879F918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99629186-93D7-46FA-AE02-36D9426043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21BF1CEB-0530-4996-BAEF-2E6A04DAD60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73E74190-7635-4D8A-8DAF-C2C0DAF2DD13}" type="datetime1">
              <a:rPr lang="es-ES" kern="1200" smtClean="0">
                <a:solidFill>
                  <a:prstClr val="black">
                    <a:tint val="75000"/>
                  </a:prstClr>
                </a:solidFill>
                <a:latin typeface="Calibri" panose="020F0502020204030204"/>
                <a:ea typeface="+mn-ea"/>
                <a:cs typeface="+mn-cs"/>
              </a:rPr>
              <a:pPr>
                <a:buClrTx/>
                <a:buFontTx/>
                <a:buNone/>
              </a:pPr>
              <a:t>09/05/2022</a:t>
            </a:fld>
            <a:endParaRPr lang="es-ES" kern="1200">
              <a:solidFill>
                <a:prstClr val="black">
                  <a:tint val="75000"/>
                </a:prstClr>
              </a:solidFill>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C8DCFF3D-7353-4B4D-9E75-FA835E06E74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s-ES" kern="1200">
              <a:solidFill>
                <a:prstClr val="black">
                  <a:tint val="75000"/>
                </a:prstClr>
              </a:solidFill>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82C8D6-8B0B-4982-9EE4-AA823C69C32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A6AF1B4E-90EC-4A51-B6E5-B702C054ECB0}" type="slidenum">
              <a:rPr lang="es-ES" kern="1200" smtClean="0">
                <a:solidFill>
                  <a:prstClr val="black">
                    <a:tint val="75000"/>
                  </a:prstClr>
                </a:solidFill>
                <a:latin typeface="Calibri" panose="020F0502020204030204"/>
                <a:ea typeface="+mn-ea"/>
                <a:cs typeface="+mn-cs"/>
              </a:rPr>
              <a:pPr>
                <a:buClrTx/>
                <a:buFontTx/>
                <a:buNone/>
              </a:pPr>
              <a:t>‹Nº›</a:t>
            </a:fld>
            <a:endParaRPr lang="es-E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4551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habitatyvivienda.gob.ec/category/comunicamos/" TargetMode="External"/><Relationship Id="rId2" Type="http://schemas.openxmlformats.org/officeDocument/2006/relationships/hyperlink" Target="https://www.habitatyvivienda.gob.ec/" TargetMode="External"/><Relationship Id="rId1" Type="http://schemas.openxmlformats.org/officeDocument/2006/relationships/slideLayout" Target="../slideLayouts/slideLayout4.xml"/><Relationship Id="rId4" Type="http://schemas.openxmlformats.org/officeDocument/2006/relationships/hyperlink" Target="https://www.habitatyvivienda.gob.ec/category/comunicamos/noticia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duvi.net/proyectos-registrados"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773050" y="730775"/>
            <a:ext cx="5165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t>PROYECTO URBANÍSTICO ARQUITECTÓNICO ESPECIAL </a:t>
            </a:r>
            <a:endParaRPr/>
          </a:p>
          <a:p>
            <a:pPr marL="0" lvl="0" indent="0" algn="l" rtl="0">
              <a:spcBef>
                <a:spcPts val="0"/>
              </a:spcBef>
              <a:spcAft>
                <a:spcPts val="0"/>
              </a:spcAft>
              <a:buNone/>
            </a:pPr>
            <a:endParaRPr/>
          </a:p>
          <a:p>
            <a:pPr marL="0" lvl="0" indent="0" algn="r" rtl="0">
              <a:spcBef>
                <a:spcPts val="0"/>
              </a:spcBef>
              <a:spcAft>
                <a:spcPts val="0"/>
              </a:spcAft>
              <a:buNone/>
            </a:pPr>
            <a:r>
              <a:rPr lang="es" sz="2000" b="1"/>
              <a:t>“BOSQUES DE LA PAMPA”</a:t>
            </a:r>
            <a:endParaRPr sz="2000" b="1"/>
          </a:p>
        </p:txBody>
      </p:sp>
      <p:sp>
        <p:nvSpPr>
          <p:cNvPr id="55" name="Google Shape;55;p13"/>
          <p:cNvSpPr txBox="1"/>
          <p:nvPr/>
        </p:nvSpPr>
        <p:spPr>
          <a:xfrm>
            <a:off x="2975050" y="3853350"/>
            <a:ext cx="59637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a:t>PERTINENCIA DEL PROYECTO Y CONCORDANCIA CON LA PLANIFICACIÓN TERRITORIAL.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p:nvPr/>
        </p:nvSpPr>
        <p:spPr>
          <a:xfrm>
            <a:off x="196525" y="0"/>
            <a:ext cx="606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PERTINENCIA DEL PROYECTO - CONDICIONES ACTUALES </a:t>
            </a:r>
            <a:endParaRPr b="1"/>
          </a:p>
          <a:p>
            <a:pPr marL="0" lvl="0" indent="0" algn="l" rtl="0">
              <a:spcBef>
                <a:spcPts val="0"/>
              </a:spcBef>
              <a:spcAft>
                <a:spcPts val="0"/>
              </a:spcAft>
              <a:buNone/>
            </a:pPr>
            <a:r>
              <a:rPr lang="es" b="1"/>
              <a:t>CONECTIVIDAD, MOVILIDAD E INTERMODALIDAD</a:t>
            </a:r>
            <a:endParaRPr b="1">
              <a:solidFill>
                <a:schemeClr val="accent1"/>
              </a:solidFill>
            </a:endParaRPr>
          </a:p>
        </p:txBody>
      </p:sp>
      <p:pic>
        <p:nvPicPr>
          <p:cNvPr id="182" name="Google Shape;182;p22"/>
          <p:cNvPicPr preferRelativeResize="0"/>
          <p:nvPr/>
        </p:nvPicPr>
        <p:blipFill rotWithShape="1">
          <a:blip r:embed="rId3">
            <a:alphaModFix amt="82000"/>
          </a:blip>
          <a:srcRect l="14196" t="5553" r="14538"/>
          <a:stretch/>
        </p:blipFill>
        <p:spPr>
          <a:xfrm>
            <a:off x="196525" y="820650"/>
            <a:ext cx="2723208" cy="4086651"/>
          </a:xfrm>
          <a:prstGeom prst="rect">
            <a:avLst/>
          </a:prstGeom>
          <a:noFill/>
          <a:ln>
            <a:noFill/>
          </a:ln>
        </p:spPr>
      </p:pic>
      <p:pic>
        <p:nvPicPr>
          <p:cNvPr id="183" name="Google Shape;183;p22"/>
          <p:cNvPicPr preferRelativeResize="0"/>
          <p:nvPr/>
        </p:nvPicPr>
        <p:blipFill rotWithShape="1">
          <a:blip r:embed="rId3">
            <a:alphaModFix amt="82000"/>
          </a:blip>
          <a:srcRect l="14196" t="5553" r="14538"/>
          <a:stretch/>
        </p:blipFill>
        <p:spPr>
          <a:xfrm>
            <a:off x="3115201" y="820650"/>
            <a:ext cx="2723208" cy="4086651"/>
          </a:xfrm>
          <a:prstGeom prst="rect">
            <a:avLst/>
          </a:prstGeom>
          <a:noFill/>
          <a:ln>
            <a:noFill/>
          </a:ln>
        </p:spPr>
      </p:pic>
      <p:pic>
        <p:nvPicPr>
          <p:cNvPr id="184" name="Google Shape;184;p22"/>
          <p:cNvPicPr preferRelativeResize="0"/>
          <p:nvPr/>
        </p:nvPicPr>
        <p:blipFill rotWithShape="1">
          <a:blip r:embed="rId3">
            <a:alphaModFix amt="82000"/>
          </a:blip>
          <a:srcRect l="14196" t="5553" r="14538"/>
          <a:stretch/>
        </p:blipFill>
        <p:spPr>
          <a:xfrm>
            <a:off x="6073417" y="820650"/>
            <a:ext cx="2723208" cy="4086651"/>
          </a:xfrm>
          <a:prstGeom prst="rect">
            <a:avLst/>
          </a:prstGeom>
          <a:noFill/>
          <a:ln>
            <a:noFill/>
          </a:ln>
        </p:spPr>
      </p:pic>
      <p:sp>
        <p:nvSpPr>
          <p:cNvPr id="185" name="Google Shape;185;p22"/>
          <p:cNvSpPr/>
          <p:nvPr/>
        </p:nvSpPr>
        <p:spPr>
          <a:xfrm>
            <a:off x="302550" y="874050"/>
            <a:ext cx="481850" cy="3742775"/>
          </a:xfrm>
          <a:custGeom>
            <a:avLst/>
            <a:gdLst/>
            <a:ahLst/>
            <a:cxnLst/>
            <a:rect l="l" t="t" r="r" b="b"/>
            <a:pathLst>
              <a:path w="19274" h="149711" extrusionOk="0">
                <a:moveTo>
                  <a:pt x="0" y="149711"/>
                </a:moveTo>
                <a:lnTo>
                  <a:pt x="449" y="134023"/>
                </a:lnTo>
                <a:lnTo>
                  <a:pt x="6276" y="120127"/>
                </a:lnTo>
                <a:lnTo>
                  <a:pt x="10758" y="110714"/>
                </a:lnTo>
                <a:lnTo>
                  <a:pt x="9413" y="96819"/>
                </a:lnTo>
                <a:lnTo>
                  <a:pt x="10310" y="87406"/>
                </a:lnTo>
                <a:lnTo>
                  <a:pt x="15240" y="75304"/>
                </a:lnTo>
                <a:lnTo>
                  <a:pt x="18378" y="66339"/>
                </a:lnTo>
                <a:lnTo>
                  <a:pt x="19274" y="56926"/>
                </a:lnTo>
                <a:lnTo>
                  <a:pt x="18826" y="49754"/>
                </a:lnTo>
                <a:lnTo>
                  <a:pt x="17033" y="40342"/>
                </a:lnTo>
                <a:lnTo>
                  <a:pt x="16585" y="28687"/>
                </a:lnTo>
                <a:lnTo>
                  <a:pt x="14792" y="17930"/>
                </a:lnTo>
                <a:lnTo>
                  <a:pt x="13447" y="7620"/>
                </a:lnTo>
                <a:lnTo>
                  <a:pt x="13447" y="0"/>
                </a:lnTo>
              </a:path>
            </a:pathLst>
          </a:custGeom>
          <a:noFill/>
          <a:ln w="28575" cap="flat" cmpd="sng">
            <a:solidFill>
              <a:srgbClr val="00FF00"/>
            </a:solidFill>
            <a:prstDash val="solid"/>
            <a:round/>
            <a:headEnd type="stealth" w="med" len="med"/>
            <a:tailEnd type="stealth" w="med" len="med"/>
          </a:ln>
        </p:spPr>
      </p:sp>
      <p:sp>
        <p:nvSpPr>
          <p:cNvPr id="186" name="Google Shape;186;p22"/>
          <p:cNvSpPr/>
          <p:nvPr/>
        </p:nvSpPr>
        <p:spPr>
          <a:xfrm>
            <a:off x="1535200" y="1871375"/>
            <a:ext cx="1064575" cy="2947150"/>
          </a:xfrm>
          <a:custGeom>
            <a:avLst/>
            <a:gdLst/>
            <a:ahLst/>
            <a:cxnLst/>
            <a:rect l="l" t="t" r="r" b="b"/>
            <a:pathLst>
              <a:path w="42583" h="117886" extrusionOk="0">
                <a:moveTo>
                  <a:pt x="42583" y="0"/>
                </a:moveTo>
                <a:lnTo>
                  <a:pt x="40341" y="18826"/>
                </a:lnTo>
                <a:lnTo>
                  <a:pt x="37652" y="33618"/>
                </a:lnTo>
                <a:lnTo>
                  <a:pt x="35859" y="47065"/>
                </a:lnTo>
                <a:lnTo>
                  <a:pt x="30928" y="53789"/>
                </a:lnTo>
                <a:lnTo>
                  <a:pt x="22412" y="65891"/>
                </a:lnTo>
                <a:lnTo>
                  <a:pt x="12999" y="84269"/>
                </a:lnTo>
                <a:lnTo>
                  <a:pt x="4483" y="103094"/>
                </a:lnTo>
                <a:lnTo>
                  <a:pt x="0" y="117886"/>
                </a:lnTo>
              </a:path>
            </a:pathLst>
          </a:custGeom>
          <a:noFill/>
          <a:ln w="28575" cap="flat" cmpd="sng">
            <a:solidFill>
              <a:srgbClr val="00FF00"/>
            </a:solidFill>
            <a:prstDash val="solid"/>
            <a:round/>
            <a:headEnd type="stealth" w="med" len="med"/>
            <a:tailEnd type="stealth" w="med" len="med"/>
          </a:ln>
        </p:spPr>
      </p:sp>
      <p:sp>
        <p:nvSpPr>
          <p:cNvPr id="187" name="Google Shape;187;p22"/>
          <p:cNvSpPr txBox="1"/>
          <p:nvPr/>
        </p:nvSpPr>
        <p:spPr>
          <a:xfrm>
            <a:off x="196525" y="4845425"/>
            <a:ext cx="1994700" cy="323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b="1">
                <a:solidFill>
                  <a:srgbClr val="6AA84F"/>
                </a:solidFill>
              </a:rPr>
              <a:t>TRANSPORTE PÚBLICO</a:t>
            </a:r>
            <a:endParaRPr sz="900" b="1">
              <a:solidFill>
                <a:srgbClr val="6AA84F"/>
              </a:solidFill>
            </a:endParaRPr>
          </a:p>
        </p:txBody>
      </p:sp>
      <p:sp>
        <p:nvSpPr>
          <p:cNvPr id="188" name="Google Shape;188;p22"/>
          <p:cNvSpPr/>
          <p:nvPr/>
        </p:nvSpPr>
        <p:spPr>
          <a:xfrm>
            <a:off x="728375" y="1445550"/>
            <a:ext cx="896475" cy="268950"/>
          </a:xfrm>
          <a:custGeom>
            <a:avLst/>
            <a:gdLst/>
            <a:ahLst/>
            <a:cxnLst/>
            <a:rect l="l" t="t" r="r" b="b"/>
            <a:pathLst>
              <a:path w="35859" h="10758" extrusionOk="0">
                <a:moveTo>
                  <a:pt x="27343" y="0"/>
                </a:moveTo>
                <a:lnTo>
                  <a:pt x="35859" y="3586"/>
                </a:lnTo>
                <a:lnTo>
                  <a:pt x="26446" y="10758"/>
                </a:lnTo>
                <a:lnTo>
                  <a:pt x="2241" y="10310"/>
                </a:lnTo>
                <a:lnTo>
                  <a:pt x="0" y="897"/>
                </a:lnTo>
                <a:close/>
              </a:path>
            </a:pathLst>
          </a:custGeom>
          <a:solidFill>
            <a:srgbClr val="FF0000">
              <a:alpha val="58040"/>
            </a:srgbClr>
          </a:solidFill>
          <a:ln w="9525" cap="flat" cmpd="sng">
            <a:solidFill>
              <a:schemeClr val="dk2"/>
            </a:solidFill>
            <a:prstDash val="solid"/>
            <a:round/>
            <a:headEnd type="none" w="med" len="med"/>
            <a:tailEnd type="none" w="med" len="med"/>
          </a:ln>
        </p:spPr>
      </p:sp>
      <p:sp>
        <p:nvSpPr>
          <p:cNvPr id="189" name="Google Shape;189;p22"/>
          <p:cNvSpPr/>
          <p:nvPr/>
        </p:nvSpPr>
        <p:spPr>
          <a:xfrm>
            <a:off x="3558975" y="1362625"/>
            <a:ext cx="896475" cy="268950"/>
          </a:xfrm>
          <a:custGeom>
            <a:avLst/>
            <a:gdLst/>
            <a:ahLst/>
            <a:cxnLst/>
            <a:rect l="l" t="t" r="r" b="b"/>
            <a:pathLst>
              <a:path w="35859" h="10758" extrusionOk="0">
                <a:moveTo>
                  <a:pt x="27343" y="0"/>
                </a:moveTo>
                <a:lnTo>
                  <a:pt x="35859" y="3586"/>
                </a:lnTo>
                <a:lnTo>
                  <a:pt x="26446" y="10758"/>
                </a:lnTo>
                <a:lnTo>
                  <a:pt x="2241" y="10310"/>
                </a:lnTo>
                <a:lnTo>
                  <a:pt x="0" y="897"/>
                </a:lnTo>
                <a:close/>
              </a:path>
            </a:pathLst>
          </a:custGeom>
          <a:solidFill>
            <a:srgbClr val="FF0000">
              <a:alpha val="58040"/>
            </a:srgbClr>
          </a:solidFill>
          <a:ln w="9525" cap="flat" cmpd="sng">
            <a:solidFill>
              <a:schemeClr val="dk2"/>
            </a:solidFill>
            <a:prstDash val="solid"/>
            <a:round/>
            <a:headEnd type="none" w="med" len="med"/>
            <a:tailEnd type="none" w="med" len="med"/>
          </a:ln>
        </p:spPr>
      </p:sp>
      <p:sp>
        <p:nvSpPr>
          <p:cNvPr id="190" name="Google Shape;190;p22"/>
          <p:cNvSpPr/>
          <p:nvPr/>
        </p:nvSpPr>
        <p:spPr>
          <a:xfrm>
            <a:off x="6591275" y="1445550"/>
            <a:ext cx="896475" cy="268950"/>
          </a:xfrm>
          <a:custGeom>
            <a:avLst/>
            <a:gdLst/>
            <a:ahLst/>
            <a:cxnLst/>
            <a:rect l="l" t="t" r="r" b="b"/>
            <a:pathLst>
              <a:path w="35859" h="10758" extrusionOk="0">
                <a:moveTo>
                  <a:pt x="27343" y="0"/>
                </a:moveTo>
                <a:lnTo>
                  <a:pt x="35859" y="3586"/>
                </a:lnTo>
                <a:lnTo>
                  <a:pt x="26446" y="10758"/>
                </a:lnTo>
                <a:lnTo>
                  <a:pt x="2241" y="10310"/>
                </a:lnTo>
                <a:lnTo>
                  <a:pt x="0" y="897"/>
                </a:lnTo>
                <a:close/>
              </a:path>
            </a:pathLst>
          </a:custGeom>
          <a:solidFill>
            <a:srgbClr val="FF0000">
              <a:alpha val="58040"/>
            </a:srgbClr>
          </a:solidFill>
          <a:ln w="9525" cap="flat" cmpd="sng">
            <a:solidFill>
              <a:schemeClr val="dk2"/>
            </a:solidFill>
            <a:prstDash val="solid"/>
            <a:round/>
            <a:headEnd type="none" w="med" len="med"/>
            <a:tailEnd type="none" w="med" len="med"/>
          </a:ln>
        </p:spPr>
      </p:sp>
      <p:sp>
        <p:nvSpPr>
          <p:cNvPr id="191" name="Google Shape;191;p22"/>
          <p:cNvSpPr/>
          <p:nvPr/>
        </p:nvSpPr>
        <p:spPr>
          <a:xfrm>
            <a:off x="3563475" y="930100"/>
            <a:ext cx="1972225" cy="3944450"/>
          </a:xfrm>
          <a:custGeom>
            <a:avLst/>
            <a:gdLst/>
            <a:ahLst/>
            <a:cxnLst/>
            <a:rect l="l" t="t" r="r" b="b"/>
            <a:pathLst>
              <a:path w="78889" h="157778" extrusionOk="0">
                <a:moveTo>
                  <a:pt x="31825" y="157778"/>
                </a:moveTo>
                <a:lnTo>
                  <a:pt x="41237" y="139401"/>
                </a:lnTo>
                <a:lnTo>
                  <a:pt x="51547" y="120127"/>
                </a:lnTo>
                <a:lnTo>
                  <a:pt x="61856" y="97715"/>
                </a:lnTo>
                <a:lnTo>
                  <a:pt x="71269" y="82923"/>
                </a:lnTo>
                <a:lnTo>
                  <a:pt x="73959" y="68131"/>
                </a:lnTo>
                <a:lnTo>
                  <a:pt x="78441" y="42134"/>
                </a:lnTo>
                <a:lnTo>
                  <a:pt x="78889" y="37651"/>
                </a:lnTo>
                <a:lnTo>
                  <a:pt x="896" y="9412"/>
                </a:lnTo>
                <a:lnTo>
                  <a:pt x="0" y="0"/>
                </a:lnTo>
              </a:path>
            </a:pathLst>
          </a:custGeom>
          <a:noFill/>
          <a:ln w="28575" cap="flat" cmpd="sng">
            <a:solidFill>
              <a:srgbClr val="00FF00"/>
            </a:solidFill>
            <a:prstDash val="solid"/>
            <a:round/>
            <a:headEnd type="stealth" w="med" len="med"/>
            <a:tailEnd type="stealth" w="med" len="med"/>
          </a:ln>
        </p:spPr>
      </p:sp>
      <p:sp>
        <p:nvSpPr>
          <p:cNvPr id="192" name="Google Shape;192;p22"/>
          <p:cNvSpPr txBox="1"/>
          <p:nvPr/>
        </p:nvSpPr>
        <p:spPr>
          <a:xfrm>
            <a:off x="3134975" y="4845425"/>
            <a:ext cx="1994700" cy="323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b="1">
                <a:solidFill>
                  <a:srgbClr val="6AA84F"/>
                </a:solidFill>
              </a:rPr>
              <a:t>CICLOVÍAS</a:t>
            </a:r>
            <a:endParaRPr sz="900" b="1">
              <a:solidFill>
                <a:srgbClr val="6AA84F"/>
              </a:solidFill>
            </a:endParaRPr>
          </a:p>
        </p:txBody>
      </p:sp>
      <p:sp>
        <p:nvSpPr>
          <p:cNvPr id="193" name="Google Shape;193;p22"/>
          <p:cNvSpPr/>
          <p:nvPr/>
        </p:nvSpPr>
        <p:spPr>
          <a:xfrm>
            <a:off x="6194600" y="874050"/>
            <a:ext cx="481850" cy="3742775"/>
          </a:xfrm>
          <a:custGeom>
            <a:avLst/>
            <a:gdLst/>
            <a:ahLst/>
            <a:cxnLst/>
            <a:rect l="l" t="t" r="r" b="b"/>
            <a:pathLst>
              <a:path w="19274" h="149711" extrusionOk="0">
                <a:moveTo>
                  <a:pt x="0" y="149711"/>
                </a:moveTo>
                <a:lnTo>
                  <a:pt x="449" y="134023"/>
                </a:lnTo>
                <a:lnTo>
                  <a:pt x="6276" y="120127"/>
                </a:lnTo>
                <a:lnTo>
                  <a:pt x="10758" y="110714"/>
                </a:lnTo>
                <a:lnTo>
                  <a:pt x="9413" y="96819"/>
                </a:lnTo>
                <a:lnTo>
                  <a:pt x="10310" y="87406"/>
                </a:lnTo>
                <a:lnTo>
                  <a:pt x="15240" y="75304"/>
                </a:lnTo>
                <a:lnTo>
                  <a:pt x="18378" y="66339"/>
                </a:lnTo>
                <a:lnTo>
                  <a:pt x="19274" y="56926"/>
                </a:lnTo>
                <a:lnTo>
                  <a:pt x="18826" y="49754"/>
                </a:lnTo>
                <a:lnTo>
                  <a:pt x="17033" y="40342"/>
                </a:lnTo>
                <a:lnTo>
                  <a:pt x="16585" y="28687"/>
                </a:lnTo>
                <a:lnTo>
                  <a:pt x="14792" y="17930"/>
                </a:lnTo>
                <a:lnTo>
                  <a:pt x="13447" y="7620"/>
                </a:lnTo>
                <a:lnTo>
                  <a:pt x="13447" y="0"/>
                </a:lnTo>
              </a:path>
            </a:pathLst>
          </a:custGeom>
          <a:noFill/>
          <a:ln w="28575" cap="flat" cmpd="sng">
            <a:solidFill>
              <a:srgbClr val="00FF00"/>
            </a:solidFill>
            <a:prstDash val="dash"/>
            <a:round/>
            <a:headEnd type="stealth" w="med" len="med"/>
            <a:tailEnd type="stealth" w="med" len="med"/>
          </a:ln>
        </p:spPr>
      </p:sp>
      <p:sp>
        <p:nvSpPr>
          <p:cNvPr id="194" name="Google Shape;194;p22"/>
          <p:cNvSpPr/>
          <p:nvPr/>
        </p:nvSpPr>
        <p:spPr>
          <a:xfrm>
            <a:off x="7427250" y="1871375"/>
            <a:ext cx="1064575" cy="2947150"/>
          </a:xfrm>
          <a:custGeom>
            <a:avLst/>
            <a:gdLst/>
            <a:ahLst/>
            <a:cxnLst/>
            <a:rect l="l" t="t" r="r" b="b"/>
            <a:pathLst>
              <a:path w="42583" h="117886" extrusionOk="0">
                <a:moveTo>
                  <a:pt x="42583" y="0"/>
                </a:moveTo>
                <a:lnTo>
                  <a:pt x="40341" y="18826"/>
                </a:lnTo>
                <a:lnTo>
                  <a:pt x="37652" y="33618"/>
                </a:lnTo>
                <a:lnTo>
                  <a:pt x="35859" y="47065"/>
                </a:lnTo>
                <a:lnTo>
                  <a:pt x="30928" y="53789"/>
                </a:lnTo>
                <a:lnTo>
                  <a:pt x="22412" y="65891"/>
                </a:lnTo>
                <a:lnTo>
                  <a:pt x="12999" y="84269"/>
                </a:lnTo>
                <a:lnTo>
                  <a:pt x="4483" y="103094"/>
                </a:lnTo>
                <a:lnTo>
                  <a:pt x="0" y="117886"/>
                </a:lnTo>
              </a:path>
            </a:pathLst>
          </a:custGeom>
          <a:noFill/>
          <a:ln w="28575" cap="flat" cmpd="sng">
            <a:solidFill>
              <a:srgbClr val="00FF00"/>
            </a:solidFill>
            <a:prstDash val="dash"/>
            <a:round/>
            <a:headEnd type="stealth" w="med" len="med"/>
            <a:tailEnd type="none" w="med" len="med"/>
          </a:ln>
        </p:spPr>
      </p:sp>
      <p:sp>
        <p:nvSpPr>
          <p:cNvPr id="195" name="Google Shape;195;p22"/>
          <p:cNvSpPr txBox="1"/>
          <p:nvPr/>
        </p:nvSpPr>
        <p:spPr>
          <a:xfrm>
            <a:off x="6084375" y="4845425"/>
            <a:ext cx="1994700" cy="323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b="1">
                <a:solidFill>
                  <a:srgbClr val="6AA84F"/>
                </a:solidFill>
              </a:rPr>
              <a:t>INTERPARROQUIAL - NACIONAL</a:t>
            </a:r>
            <a:endParaRPr sz="900" b="1">
              <a:solidFill>
                <a:srgbClr val="6AA84F"/>
              </a:solidFill>
            </a:endParaRPr>
          </a:p>
        </p:txBody>
      </p:sp>
      <p:sp>
        <p:nvSpPr>
          <p:cNvPr id="196" name="Google Shape;196;p22"/>
          <p:cNvSpPr/>
          <p:nvPr/>
        </p:nvSpPr>
        <p:spPr>
          <a:xfrm>
            <a:off x="6656300" y="1210225"/>
            <a:ext cx="1871375" cy="649950"/>
          </a:xfrm>
          <a:custGeom>
            <a:avLst/>
            <a:gdLst/>
            <a:ahLst/>
            <a:cxnLst/>
            <a:rect l="l" t="t" r="r" b="b"/>
            <a:pathLst>
              <a:path w="74855" h="25998" extrusionOk="0">
                <a:moveTo>
                  <a:pt x="74855" y="25998"/>
                </a:moveTo>
                <a:lnTo>
                  <a:pt x="0" y="0"/>
                </a:lnTo>
              </a:path>
            </a:pathLst>
          </a:custGeom>
          <a:noFill/>
          <a:ln w="28575" cap="flat" cmpd="sng">
            <a:solidFill>
              <a:srgbClr val="00FF00"/>
            </a:solidFill>
            <a:prstDash val="dash"/>
            <a:round/>
            <a:headEnd type="stealth" w="med" len="med"/>
            <a:tailEnd type="stealth" w="med" len="med"/>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p:nvPr/>
        </p:nvSpPr>
        <p:spPr>
          <a:xfrm>
            <a:off x="196525" y="205050"/>
            <a:ext cx="523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CRECIMIENTO Y DENSIDADES </a:t>
            </a:r>
            <a:endParaRPr b="1"/>
          </a:p>
        </p:txBody>
      </p:sp>
      <p:sp>
        <p:nvSpPr>
          <p:cNvPr id="202" name="Google Shape;202;p23"/>
          <p:cNvSpPr txBox="1"/>
          <p:nvPr/>
        </p:nvSpPr>
        <p:spPr>
          <a:xfrm>
            <a:off x="6152025" y="0"/>
            <a:ext cx="2866800" cy="428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000" b="1"/>
              <a:t>DATOS RELEVANTES:</a:t>
            </a:r>
            <a:endParaRPr sz="1000"/>
          </a:p>
          <a:p>
            <a:pPr marL="0" lvl="0" indent="0" algn="l" rtl="0">
              <a:spcBef>
                <a:spcPts val="0"/>
              </a:spcBef>
              <a:spcAft>
                <a:spcPts val="0"/>
              </a:spcAft>
              <a:buNone/>
            </a:pPr>
            <a:endParaRPr sz="1000"/>
          </a:p>
          <a:p>
            <a:pPr marL="89999" marR="0" lvl="0" indent="-153499" algn="l" rtl="0">
              <a:lnSpc>
                <a:spcPct val="115000"/>
              </a:lnSpc>
              <a:spcBef>
                <a:spcPts val="0"/>
              </a:spcBef>
              <a:spcAft>
                <a:spcPts val="0"/>
              </a:spcAft>
              <a:buClr>
                <a:schemeClr val="dk1"/>
              </a:buClr>
              <a:buSzPts val="1000"/>
              <a:buChar char="-"/>
            </a:pPr>
            <a:r>
              <a:rPr lang="es" sz="1000">
                <a:solidFill>
                  <a:schemeClr val="dk1"/>
                </a:solidFill>
              </a:rPr>
              <a:t>TASA DE CRECIMIENTO POBLACIONAL ANUAL: </a:t>
            </a:r>
            <a:endParaRPr sz="1000">
              <a:solidFill>
                <a:schemeClr val="dk1"/>
              </a:solidFill>
            </a:endParaRPr>
          </a:p>
          <a:p>
            <a:pPr marL="540000" marR="0" lvl="1" indent="-292100" algn="l" rtl="0">
              <a:lnSpc>
                <a:spcPct val="115000"/>
              </a:lnSpc>
              <a:spcBef>
                <a:spcPts val="0"/>
              </a:spcBef>
              <a:spcAft>
                <a:spcPts val="0"/>
              </a:spcAft>
              <a:buClr>
                <a:schemeClr val="dk1"/>
              </a:buClr>
              <a:buSzPts val="1000"/>
              <a:buChar char="-"/>
            </a:pPr>
            <a:r>
              <a:rPr lang="es" sz="1000">
                <a:solidFill>
                  <a:schemeClr val="dk1"/>
                </a:solidFill>
              </a:rPr>
              <a:t>POMASQUI: 		4,20%</a:t>
            </a:r>
            <a:endParaRPr sz="1000">
              <a:solidFill>
                <a:schemeClr val="dk1"/>
              </a:solidFill>
            </a:endParaRPr>
          </a:p>
          <a:p>
            <a:pPr marL="540000" marR="0" lvl="1" indent="-292100" algn="l" rtl="0">
              <a:lnSpc>
                <a:spcPct val="115000"/>
              </a:lnSpc>
              <a:spcBef>
                <a:spcPts val="0"/>
              </a:spcBef>
              <a:spcAft>
                <a:spcPts val="0"/>
              </a:spcAft>
              <a:buClr>
                <a:schemeClr val="dk1"/>
              </a:buClr>
              <a:buSzPts val="1000"/>
              <a:buChar char="-"/>
            </a:pPr>
            <a:r>
              <a:rPr lang="es" sz="1000">
                <a:solidFill>
                  <a:schemeClr val="dk1"/>
                </a:solidFill>
              </a:rPr>
              <a:t>SAN ANTONIO:	5.45%</a:t>
            </a:r>
            <a:endParaRPr sz="1000">
              <a:solidFill>
                <a:schemeClr val="dk1"/>
              </a:solidFill>
            </a:endParaRPr>
          </a:p>
          <a:p>
            <a:pPr marL="540000" marR="0" lvl="1" indent="-292100" algn="l" rtl="0">
              <a:lnSpc>
                <a:spcPct val="115000"/>
              </a:lnSpc>
              <a:spcBef>
                <a:spcPts val="0"/>
              </a:spcBef>
              <a:spcAft>
                <a:spcPts val="0"/>
              </a:spcAft>
              <a:buClr>
                <a:schemeClr val="dk1"/>
              </a:buClr>
              <a:buSzPts val="1000"/>
              <a:buChar char="-"/>
            </a:pPr>
            <a:r>
              <a:rPr lang="es" sz="1000">
                <a:solidFill>
                  <a:schemeClr val="dk1"/>
                </a:solidFill>
              </a:rPr>
              <a:t>PAÍS:			1,95%</a:t>
            </a:r>
            <a:endParaRPr sz="1000">
              <a:solidFill>
                <a:schemeClr val="dk1"/>
              </a:solidFill>
            </a:endParaRPr>
          </a:p>
          <a:p>
            <a:pPr marL="914400" marR="0" lvl="0" indent="0" algn="l" rtl="0">
              <a:lnSpc>
                <a:spcPct val="115000"/>
              </a:lnSpc>
              <a:spcBef>
                <a:spcPts val="0"/>
              </a:spcBef>
              <a:spcAft>
                <a:spcPts val="0"/>
              </a:spcAft>
              <a:buNone/>
            </a:pPr>
            <a:endParaRPr sz="1000">
              <a:solidFill>
                <a:schemeClr val="dk1"/>
              </a:solidFill>
            </a:endParaRPr>
          </a:p>
          <a:p>
            <a:pPr marL="89999" lvl="0" indent="-153499" algn="l" rtl="0">
              <a:lnSpc>
                <a:spcPct val="115000"/>
              </a:lnSpc>
              <a:spcBef>
                <a:spcPts val="0"/>
              </a:spcBef>
              <a:spcAft>
                <a:spcPts val="0"/>
              </a:spcAft>
              <a:buClr>
                <a:schemeClr val="dk1"/>
              </a:buClr>
              <a:buSzPts val="1000"/>
              <a:buChar char="-"/>
            </a:pPr>
            <a:r>
              <a:rPr lang="es" sz="1000">
                <a:solidFill>
                  <a:schemeClr val="dk1"/>
                </a:solidFill>
              </a:rPr>
              <a:t>NÚMERO LOTES: 		44 U</a:t>
            </a:r>
            <a:endParaRPr sz="1000">
              <a:solidFill>
                <a:schemeClr val="dk1"/>
              </a:solidFill>
            </a:endParaRPr>
          </a:p>
          <a:p>
            <a:pPr marL="89999" lvl="0" indent="-153499" algn="l" rtl="0">
              <a:lnSpc>
                <a:spcPct val="115000"/>
              </a:lnSpc>
              <a:spcBef>
                <a:spcPts val="0"/>
              </a:spcBef>
              <a:spcAft>
                <a:spcPts val="0"/>
              </a:spcAft>
              <a:buClr>
                <a:schemeClr val="dk1"/>
              </a:buClr>
              <a:buSzPts val="1000"/>
              <a:buChar char="-"/>
            </a:pPr>
            <a:r>
              <a:rPr lang="es" sz="1000">
                <a:solidFill>
                  <a:schemeClr val="dk1"/>
                </a:solidFill>
              </a:rPr>
              <a:t>UNID VIVIENDAS: 		+2800 U</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89999" lvl="0" indent="-153499" algn="l" rtl="0">
              <a:lnSpc>
                <a:spcPct val="115000"/>
              </a:lnSpc>
              <a:spcBef>
                <a:spcPts val="0"/>
              </a:spcBef>
              <a:spcAft>
                <a:spcPts val="0"/>
              </a:spcAft>
              <a:buClr>
                <a:schemeClr val="dk1"/>
              </a:buClr>
              <a:buSzPts val="1000"/>
              <a:buChar char="-"/>
            </a:pPr>
            <a:r>
              <a:rPr lang="es" sz="1000">
                <a:solidFill>
                  <a:schemeClr val="dk1"/>
                </a:solidFill>
              </a:rPr>
              <a:t>ÁREA DEL TERRENO: 	217.772,0 M2</a:t>
            </a:r>
            <a:endParaRPr sz="1000">
              <a:solidFill>
                <a:schemeClr val="dk1"/>
              </a:solidFill>
            </a:endParaRPr>
          </a:p>
          <a:p>
            <a:pPr marL="89999" lvl="0" indent="-153499" algn="l" rtl="0">
              <a:lnSpc>
                <a:spcPct val="115000"/>
              </a:lnSpc>
              <a:spcBef>
                <a:spcPts val="0"/>
              </a:spcBef>
              <a:spcAft>
                <a:spcPts val="0"/>
              </a:spcAft>
              <a:buClr>
                <a:schemeClr val="dk1"/>
              </a:buClr>
              <a:buSzPts val="1000"/>
              <a:buChar char="-"/>
            </a:pPr>
            <a:r>
              <a:rPr lang="es" sz="1000">
                <a:solidFill>
                  <a:schemeClr val="dk1"/>
                </a:solidFill>
              </a:rPr>
              <a:t>ÁREAS VERDES:		+25.000 M2</a:t>
            </a:r>
            <a:endParaRPr sz="1000">
              <a:solidFill>
                <a:schemeClr val="dk1"/>
              </a:solidFill>
            </a:endParaRPr>
          </a:p>
          <a:p>
            <a:pPr marL="89999" lvl="0" indent="-153499" algn="l" rtl="0">
              <a:lnSpc>
                <a:spcPct val="115000"/>
              </a:lnSpc>
              <a:spcBef>
                <a:spcPts val="0"/>
              </a:spcBef>
              <a:spcAft>
                <a:spcPts val="0"/>
              </a:spcAft>
              <a:buClr>
                <a:schemeClr val="dk1"/>
              </a:buClr>
              <a:buSzPts val="1000"/>
              <a:buChar char="-"/>
            </a:pPr>
            <a:r>
              <a:rPr lang="es" sz="1000">
                <a:solidFill>
                  <a:schemeClr val="dk1"/>
                </a:solidFill>
              </a:rPr>
              <a:t>ÁREA NETA A URBANIZAR </a:t>
            </a:r>
            <a:endParaRPr sz="1000">
              <a:solidFill>
                <a:schemeClr val="dk1"/>
              </a:solidFill>
            </a:endParaRPr>
          </a:p>
          <a:p>
            <a:pPr marL="0" lvl="0" indent="0" algn="l" rtl="0">
              <a:lnSpc>
                <a:spcPct val="115000"/>
              </a:lnSpc>
              <a:spcBef>
                <a:spcPts val="0"/>
              </a:spcBef>
              <a:spcAft>
                <a:spcPts val="0"/>
              </a:spcAft>
              <a:buNone/>
            </a:pPr>
            <a:r>
              <a:rPr lang="es" sz="1000">
                <a:solidFill>
                  <a:schemeClr val="dk1"/>
                </a:solidFill>
              </a:rPr>
              <a:t>LUEGO DE AFECTACIONES </a:t>
            </a:r>
            <a:endParaRPr sz="1000">
              <a:solidFill>
                <a:schemeClr val="dk1"/>
              </a:solidFill>
            </a:endParaRPr>
          </a:p>
          <a:p>
            <a:pPr marL="0" lvl="0" indent="0" algn="l" rtl="0">
              <a:lnSpc>
                <a:spcPct val="115000"/>
              </a:lnSpc>
              <a:spcBef>
                <a:spcPts val="0"/>
              </a:spcBef>
              <a:spcAft>
                <a:spcPts val="0"/>
              </a:spcAft>
              <a:buNone/>
            </a:pPr>
            <a:r>
              <a:rPr lang="es" sz="1000">
                <a:solidFill>
                  <a:schemeClr val="dk1"/>
                </a:solidFill>
              </a:rPr>
              <a:t>Y VÍAS:    			</a:t>
            </a:r>
            <a:r>
              <a:rPr lang="es" sz="1000">
                <a:solidFill>
                  <a:schemeClr val="dk1"/>
                </a:solidFill>
                <a:highlight>
                  <a:srgbClr val="FFFFFF"/>
                </a:highlight>
              </a:rPr>
              <a:t>133915,87 M2</a:t>
            </a:r>
            <a:endParaRPr sz="1000">
              <a:solidFill>
                <a:schemeClr val="dk1"/>
              </a:solidFill>
              <a:highlight>
                <a:srgbClr val="FFFFFF"/>
              </a:highlight>
            </a:endParaRPr>
          </a:p>
          <a:p>
            <a:pPr marL="0" lvl="0" indent="0" algn="l" rtl="0">
              <a:lnSpc>
                <a:spcPct val="115000"/>
              </a:lnSpc>
              <a:spcBef>
                <a:spcPts val="0"/>
              </a:spcBef>
              <a:spcAft>
                <a:spcPts val="0"/>
              </a:spcAft>
              <a:buNone/>
            </a:pPr>
            <a:endParaRPr sz="1000">
              <a:solidFill>
                <a:schemeClr val="dk1"/>
              </a:solidFill>
              <a:highlight>
                <a:srgbClr val="FFFFFF"/>
              </a:highlight>
            </a:endParaRPr>
          </a:p>
          <a:p>
            <a:pPr marL="0" lvl="0" indent="0" algn="l" rtl="0">
              <a:lnSpc>
                <a:spcPct val="115000"/>
              </a:lnSpc>
              <a:spcBef>
                <a:spcPts val="0"/>
              </a:spcBef>
              <a:spcAft>
                <a:spcPts val="0"/>
              </a:spcAft>
              <a:buNone/>
            </a:pPr>
            <a:r>
              <a:rPr lang="es" sz="1000">
                <a:solidFill>
                  <a:schemeClr val="dk1"/>
                </a:solidFill>
                <a:highlight>
                  <a:srgbClr val="FFFFFF"/>
                </a:highlight>
              </a:rPr>
              <a:t>DENSIDAD PUAE		450 HAB/HEC</a:t>
            </a:r>
            <a:endParaRPr sz="1000">
              <a:solidFill>
                <a:schemeClr val="dk1"/>
              </a:solidFill>
              <a:highlight>
                <a:srgbClr val="FFFFFF"/>
              </a:highlight>
            </a:endParaRPr>
          </a:p>
          <a:p>
            <a:pPr marL="0" lvl="0" indent="0" algn="l" rtl="0">
              <a:lnSpc>
                <a:spcPct val="115000"/>
              </a:lnSpc>
              <a:spcBef>
                <a:spcPts val="0"/>
              </a:spcBef>
              <a:spcAft>
                <a:spcPts val="0"/>
              </a:spcAft>
              <a:buNone/>
            </a:pPr>
            <a:r>
              <a:rPr lang="es" sz="1000">
                <a:solidFill>
                  <a:schemeClr val="dk1"/>
                </a:solidFill>
                <a:highlight>
                  <a:srgbClr val="FFFFFF"/>
                </a:highlight>
              </a:rPr>
              <a:t>DENSIDAD SECTOR		90 HAB/HEC</a:t>
            </a:r>
            <a:endParaRPr sz="1000">
              <a:solidFill>
                <a:schemeClr val="dk1"/>
              </a:solidFill>
              <a:highlight>
                <a:srgbClr val="FFFFFF"/>
              </a:highlight>
            </a:endParaRPr>
          </a:p>
          <a:p>
            <a:pPr marL="0" lvl="0" indent="0" algn="l" rtl="0">
              <a:lnSpc>
                <a:spcPct val="115000"/>
              </a:lnSpc>
              <a:spcBef>
                <a:spcPts val="0"/>
              </a:spcBef>
              <a:spcAft>
                <a:spcPts val="0"/>
              </a:spcAft>
              <a:buNone/>
            </a:pPr>
            <a:endParaRPr sz="1000">
              <a:solidFill>
                <a:schemeClr val="accent1"/>
              </a:solidFill>
              <a:highlight>
                <a:srgbClr val="FFFFFF"/>
              </a:highlight>
            </a:endParaRPr>
          </a:p>
          <a:p>
            <a:pPr marL="0" lvl="0" indent="0" algn="l" rtl="0">
              <a:lnSpc>
                <a:spcPct val="115000"/>
              </a:lnSpc>
              <a:spcBef>
                <a:spcPts val="0"/>
              </a:spcBef>
              <a:spcAft>
                <a:spcPts val="0"/>
              </a:spcAft>
              <a:buNone/>
            </a:pPr>
            <a:r>
              <a:rPr lang="es" sz="1200" b="1">
                <a:solidFill>
                  <a:schemeClr val="dk1"/>
                </a:solidFill>
                <a:highlight>
                  <a:srgbClr val="FFFFFF"/>
                </a:highlight>
              </a:rPr>
              <a:t>LA DENSIDAD PROPUESTA POR EL PUAE ES NECESARIA PARA VIABILIZAR EL PROYECTO DE VIS</a:t>
            </a:r>
            <a:endParaRPr sz="1200" b="1">
              <a:solidFill>
                <a:schemeClr val="dk1"/>
              </a:solidFill>
              <a:highlight>
                <a:srgbClr val="FFFFFF"/>
              </a:highlight>
            </a:endParaRPr>
          </a:p>
        </p:txBody>
      </p:sp>
      <p:pic>
        <p:nvPicPr>
          <p:cNvPr id="203" name="Google Shape;203;p23"/>
          <p:cNvPicPr preferRelativeResize="0"/>
          <p:nvPr/>
        </p:nvPicPr>
        <p:blipFill rotWithShape="1">
          <a:blip r:embed="rId3">
            <a:alphaModFix/>
          </a:blip>
          <a:srcRect t="11535"/>
          <a:stretch/>
        </p:blipFill>
        <p:spPr>
          <a:xfrm>
            <a:off x="152400" y="1131575"/>
            <a:ext cx="5847223" cy="2866925"/>
          </a:xfrm>
          <a:prstGeom prst="rect">
            <a:avLst/>
          </a:prstGeom>
          <a:noFill/>
          <a:ln>
            <a:noFill/>
          </a:ln>
        </p:spPr>
      </p:pic>
      <p:sp>
        <p:nvSpPr>
          <p:cNvPr id="204" name="Google Shape;204;p23"/>
          <p:cNvSpPr txBox="1"/>
          <p:nvPr/>
        </p:nvSpPr>
        <p:spPr>
          <a:xfrm rot="-5780412">
            <a:off x="-511564" y="2566692"/>
            <a:ext cx="1733201" cy="153953"/>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Manuel Cordova Galarza</a:t>
            </a:r>
            <a:endParaRPr sz="1000" b="1"/>
          </a:p>
        </p:txBody>
      </p:sp>
      <p:sp>
        <p:nvSpPr>
          <p:cNvPr id="205" name="Google Shape;205;p23"/>
          <p:cNvSpPr txBox="1"/>
          <p:nvPr/>
        </p:nvSpPr>
        <p:spPr>
          <a:xfrm rot="1152057">
            <a:off x="3342363" y="1331890"/>
            <a:ext cx="965087" cy="153982"/>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Mango Inga</a:t>
            </a:r>
            <a:endParaRPr sz="1000" b="1"/>
          </a:p>
        </p:txBody>
      </p:sp>
      <p:pic>
        <p:nvPicPr>
          <p:cNvPr id="206" name="Google Shape;206;p23"/>
          <p:cNvPicPr preferRelativeResize="0"/>
          <p:nvPr/>
        </p:nvPicPr>
        <p:blipFill rotWithShape="1">
          <a:blip r:embed="rId4">
            <a:alphaModFix/>
          </a:blip>
          <a:srcRect b="9346"/>
          <a:stretch/>
        </p:blipFill>
        <p:spPr>
          <a:xfrm>
            <a:off x="248650" y="4021075"/>
            <a:ext cx="4954652" cy="1086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p:nvPr/>
        </p:nvSpPr>
        <p:spPr>
          <a:xfrm>
            <a:off x="233850" y="0"/>
            <a:ext cx="8968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PERTINENCIA DEL PROYECTO - CONDICIONES ACTUALES </a:t>
            </a:r>
            <a:endParaRPr b="1"/>
          </a:p>
          <a:p>
            <a:pPr marL="0" lvl="0" indent="0" algn="l" rtl="0">
              <a:spcBef>
                <a:spcPts val="0"/>
              </a:spcBef>
              <a:spcAft>
                <a:spcPts val="0"/>
              </a:spcAft>
              <a:buNone/>
            </a:pPr>
            <a:r>
              <a:rPr lang="es" b="1"/>
              <a:t>SOLUCIONES DE VIVIENDA EXISTENTES ALCANZAN DENSIDADES DE 120HAB/HEC</a:t>
            </a:r>
            <a:endParaRPr b="1"/>
          </a:p>
          <a:p>
            <a:pPr marL="0" lvl="0" indent="0" algn="l" rtl="0">
              <a:spcBef>
                <a:spcPts val="0"/>
              </a:spcBef>
              <a:spcAft>
                <a:spcPts val="0"/>
              </a:spcAft>
              <a:buNone/>
            </a:pPr>
            <a:r>
              <a:rPr lang="es" b="1"/>
              <a:t>PUAE DEMANDA UNA DENSIDAD DE 450HAB/HEC: AMORTIZACION SUELO Y ECONOMIA ESCALA</a:t>
            </a:r>
            <a:endParaRPr b="1"/>
          </a:p>
        </p:txBody>
      </p:sp>
      <p:pic>
        <p:nvPicPr>
          <p:cNvPr id="212" name="Google Shape;212;p24"/>
          <p:cNvPicPr preferRelativeResize="0"/>
          <p:nvPr/>
        </p:nvPicPr>
        <p:blipFill>
          <a:blip r:embed="rId3">
            <a:alphaModFix/>
          </a:blip>
          <a:stretch>
            <a:fillRect/>
          </a:stretch>
        </p:blipFill>
        <p:spPr>
          <a:xfrm>
            <a:off x="5590329" y="820644"/>
            <a:ext cx="2586851" cy="1279126"/>
          </a:xfrm>
          <a:prstGeom prst="rect">
            <a:avLst/>
          </a:prstGeom>
          <a:noFill/>
          <a:ln>
            <a:noFill/>
          </a:ln>
        </p:spPr>
      </p:pic>
      <p:grpSp>
        <p:nvGrpSpPr>
          <p:cNvPr id="213" name="Google Shape;213;p24"/>
          <p:cNvGrpSpPr/>
          <p:nvPr/>
        </p:nvGrpSpPr>
        <p:grpSpPr>
          <a:xfrm>
            <a:off x="347384" y="933096"/>
            <a:ext cx="2805585" cy="4210609"/>
            <a:chOff x="347375" y="932990"/>
            <a:chExt cx="2191350" cy="3288511"/>
          </a:xfrm>
        </p:grpSpPr>
        <p:pic>
          <p:nvPicPr>
            <p:cNvPr id="214" name="Google Shape;214;p24"/>
            <p:cNvPicPr preferRelativeResize="0"/>
            <p:nvPr/>
          </p:nvPicPr>
          <p:blipFill rotWithShape="1">
            <a:blip r:embed="rId4">
              <a:alphaModFix amt="82000"/>
            </a:blip>
            <a:srcRect l="14196" t="5553" r="14538"/>
            <a:stretch/>
          </p:blipFill>
          <p:spPr>
            <a:xfrm>
              <a:off x="347375" y="932990"/>
              <a:ext cx="2191350" cy="3288511"/>
            </a:xfrm>
            <a:prstGeom prst="rect">
              <a:avLst/>
            </a:prstGeom>
            <a:noFill/>
            <a:ln>
              <a:noFill/>
            </a:ln>
          </p:spPr>
        </p:pic>
        <p:sp>
          <p:nvSpPr>
            <p:cNvPr id="215" name="Google Shape;215;p24"/>
            <p:cNvSpPr/>
            <p:nvPr/>
          </p:nvSpPr>
          <p:spPr>
            <a:xfrm>
              <a:off x="728375" y="1445550"/>
              <a:ext cx="896475" cy="268950"/>
            </a:xfrm>
            <a:custGeom>
              <a:avLst/>
              <a:gdLst/>
              <a:ahLst/>
              <a:cxnLst/>
              <a:rect l="l" t="t" r="r" b="b"/>
              <a:pathLst>
                <a:path w="35859" h="10758" extrusionOk="0">
                  <a:moveTo>
                    <a:pt x="27343" y="0"/>
                  </a:moveTo>
                  <a:lnTo>
                    <a:pt x="35859" y="3586"/>
                  </a:lnTo>
                  <a:lnTo>
                    <a:pt x="26446" y="10758"/>
                  </a:lnTo>
                  <a:lnTo>
                    <a:pt x="2241" y="10310"/>
                  </a:lnTo>
                  <a:lnTo>
                    <a:pt x="0" y="897"/>
                  </a:lnTo>
                  <a:close/>
                </a:path>
              </a:pathLst>
            </a:custGeom>
            <a:solidFill>
              <a:srgbClr val="FF0000">
                <a:alpha val="58040"/>
              </a:srgbClr>
            </a:solidFill>
            <a:ln w="9525" cap="flat" cmpd="sng">
              <a:solidFill>
                <a:schemeClr val="dk2"/>
              </a:solidFill>
              <a:prstDash val="solid"/>
              <a:round/>
              <a:headEnd type="none" w="med" len="med"/>
              <a:tailEnd type="none" w="med" len="med"/>
            </a:ln>
          </p:spPr>
        </p:sp>
        <p:sp>
          <p:nvSpPr>
            <p:cNvPr id="216" name="Google Shape;216;p24"/>
            <p:cNvSpPr/>
            <p:nvPr/>
          </p:nvSpPr>
          <p:spPr>
            <a:xfrm>
              <a:off x="1449216" y="2854812"/>
              <a:ext cx="694750" cy="1299875"/>
            </a:xfrm>
            <a:custGeom>
              <a:avLst/>
              <a:gdLst/>
              <a:ahLst/>
              <a:cxnLst/>
              <a:rect l="l" t="t" r="r" b="b"/>
              <a:pathLst>
                <a:path w="27790" h="51995" extrusionOk="0">
                  <a:moveTo>
                    <a:pt x="25997" y="0"/>
                  </a:moveTo>
                  <a:lnTo>
                    <a:pt x="16584" y="8068"/>
                  </a:lnTo>
                  <a:lnTo>
                    <a:pt x="6275" y="31824"/>
                  </a:lnTo>
                  <a:lnTo>
                    <a:pt x="0" y="43478"/>
                  </a:lnTo>
                  <a:lnTo>
                    <a:pt x="14791" y="51995"/>
                  </a:lnTo>
                  <a:lnTo>
                    <a:pt x="15688" y="37203"/>
                  </a:lnTo>
                  <a:lnTo>
                    <a:pt x="21067" y="26894"/>
                  </a:lnTo>
                  <a:lnTo>
                    <a:pt x="27790" y="12102"/>
                  </a:lnTo>
                  <a:close/>
                </a:path>
              </a:pathLst>
            </a:custGeom>
            <a:solidFill>
              <a:srgbClr val="50EB34">
                <a:alpha val="56950"/>
              </a:srgbClr>
            </a:solidFill>
            <a:ln w="9525" cap="flat" cmpd="sng">
              <a:solidFill>
                <a:schemeClr val="dk2"/>
              </a:solidFill>
              <a:prstDash val="solid"/>
              <a:round/>
              <a:headEnd type="none" w="med" len="med"/>
              <a:tailEnd type="none" w="med" len="med"/>
            </a:ln>
          </p:spPr>
        </p:sp>
        <p:sp>
          <p:nvSpPr>
            <p:cNvPr id="217" name="Google Shape;217;p24"/>
            <p:cNvSpPr/>
            <p:nvPr/>
          </p:nvSpPr>
          <p:spPr>
            <a:xfrm>
              <a:off x="739600" y="1792950"/>
              <a:ext cx="515450" cy="795600"/>
            </a:xfrm>
            <a:custGeom>
              <a:avLst/>
              <a:gdLst/>
              <a:ahLst/>
              <a:cxnLst/>
              <a:rect l="l" t="t" r="r" b="b"/>
              <a:pathLst>
                <a:path w="20618" h="31824" extrusionOk="0">
                  <a:moveTo>
                    <a:pt x="0" y="0"/>
                  </a:moveTo>
                  <a:lnTo>
                    <a:pt x="20618" y="896"/>
                  </a:lnTo>
                  <a:lnTo>
                    <a:pt x="15688" y="12102"/>
                  </a:lnTo>
                  <a:lnTo>
                    <a:pt x="14343" y="19274"/>
                  </a:lnTo>
                  <a:lnTo>
                    <a:pt x="9861" y="25549"/>
                  </a:lnTo>
                  <a:lnTo>
                    <a:pt x="11205" y="31824"/>
                  </a:lnTo>
                  <a:lnTo>
                    <a:pt x="4482" y="30928"/>
                  </a:lnTo>
                  <a:lnTo>
                    <a:pt x="3137" y="18826"/>
                  </a:lnTo>
                  <a:lnTo>
                    <a:pt x="2689" y="8068"/>
                  </a:lnTo>
                  <a:close/>
                </a:path>
              </a:pathLst>
            </a:custGeom>
            <a:solidFill>
              <a:srgbClr val="50EB34">
                <a:alpha val="56950"/>
              </a:srgbClr>
            </a:solidFill>
            <a:ln w="9525" cap="flat" cmpd="sng">
              <a:solidFill>
                <a:schemeClr val="dk2"/>
              </a:solidFill>
              <a:prstDash val="solid"/>
              <a:round/>
              <a:headEnd type="none" w="med" len="med"/>
              <a:tailEnd type="none" w="med" len="med"/>
            </a:ln>
          </p:spPr>
        </p:sp>
        <p:sp>
          <p:nvSpPr>
            <p:cNvPr id="218" name="Google Shape;218;p24"/>
            <p:cNvSpPr/>
            <p:nvPr/>
          </p:nvSpPr>
          <p:spPr>
            <a:xfrm>
              <a:off x="448225" y="3384175"/>
              <a:ext cx="526675" cy="616325"/>
            </a:xfrm>
            <a:custGeom>
              <a:avLst/>
              <a:gdLst/>
              <a:ahLst/>
              <a:cxnLst/>
              <a:rect l="l" t="t" r="r" b="b"/>
              <a:pathLst>
                <a:path w="21067" h="24653" extrusionOk="0">
                  <a:moveTo>
                    <a:pt x="3138" y="0"/>
                  </a:moveTo>
                  <a:lnTo>
                    <a:pt x="2690" y="9413"/>
                  </a:lnTo>
                  <a:lnTo>
                    <a:pt x="0" y="17929"/>
                  </a:lnTo>
                  <a:lnTo>
                    <a:pt x="0" y="22860"/>
                  </a:lnTo>
                  <a:lnTo>
                    <a:pt x="12999" y="24653"/>
                  </a:lnTo>
                  <a:lnTo>
                    <a:pt x="21067" y="19722"/>
                  </a:lnTo>
                  <a:lnTo>
                    <a:pt x="17482" y="11206"/>
                  </a:lnTo>
                  <a:lnTo>
                    <a:pt x="17033" y="5379"/>
                  </a:lnTo>
                  <a:close/>
                </a:path>
              </a:pathLst>
            </a:custGeom>
            <a:solidFill>
              <a:srgbClr val="50EB34">
                <a:alpha val="56950"/>
              </a:srgbClr>
            </a:solidFill>
            <a:ln w="9525" cap="flat" cmpd="sng">
              <a:solidFill>
                <a:schemeClr val="dk2"/>
              </a:solidFill>
              <a:prstDash val="solid"/>
              <a:round/>
              <a:headEnd type="none" w="med" len="med"/>
              <a:tailEnd type="none" w="med" len="med"/>
            </a:ln>
          </p:spPr>
        </p:sp>
      </p:grpSp>
      <p:cxnSp>
        <p:nvCxnSpPr>
          <p:cNvPr id="219" name="Google Shape;219;p24"/>
          <p:cNvCxnSpPr/>
          <p:nvPr/>
        </p:nvCxnSpPr>
        <p:spPr>
          <a:xfrm>
            <a:off x="1388163" y="1929650"/>
            <a:ext cx="4057800" cy="0"/>
          </a:xfrm>
          <a:prstGeom prst="straightConnector1">
            <a:avLst/>
          </a:prstGeom>
          <a:noFill/>
          <a:ln w="28575" cap="flat" cmpd="sng">
            <a:solidFill>
              <a:srgbClr val="00FF00"/>
            </a:solidFill>
            <a:prstDash val="dash"/>
            <a:round/>
            <a:headEnd type="none" w="med" len="med"/>
            <a:tailEnd type="stealth" w="med" len="med"/>
          </a:ln>
        </p:spPr>
      </p:cxnSp>
      <p:pic>
        <p:nvPicPr>
          <p:cNvPr id="220" name="Google Shape;220;p24"/>
          <p:cNvPicPr preferRelativeResize="0"/>
          <p:nvPr/>
        </p:nvPicPr>
        <p:blipFill>
          <a:blip r:embed="rId3">
            <a:alphaModFix/>
          </a:blip>
          <a:stretch>
            <a:fillRect/>
          </a:stretch>
        </p:blipFill>
        <p:spPr>
          <a:xfrm>
            <a:off x="5590329" y="3532469"/>
            <a:ext cx="2586851" cy="1279126"/>
          </a:xfrm>
          <a:prstGeom prst="rect">
            <a:avLst/>
          </a:prstGeom>
          <a:noFill/>
          <a:ln>
            <a:noFill/>
          </a:ln>
        </p:spPr>
      </p:pic>
      <p:cxnSp>
        <p:nvCxnSpPr>
          <p:cNvPr id="221" name="Google Shape;221;p24"/>
          <p:cNvCxnSpPr/>
          <p:nvPr/>
        </p:nvCxnSpPr>
        <p:spPr>
          <a:xfrm rot="10800000" flipH="1">
            <a:off x="2533650" y="4123725"/>
            <a:ext cx="2834100" cy="600"/>
          </a:xfrm>
          <a:prstGeom prst="straightConnector1">
            <a:avLst/>
          </a:prstGeom>
          <a:noFill/>
          <a:ln w="28575" cap="flat" cmpd="sng">
            <a:solidFill>
              <a:srgbClr val="00FF00"/>
            </a:solidFill>
            <a:prstDash val="dash"/>
            <a:round/>
            <a:headEnd type="none" w="med" len="med"/>
            <a:tailEnd type="stealth" w="med" len="med"/>
          </a:ln>
        </p:spPr>
      </p:cxnSp>
      <p:sp>
        <p:nvSpPr>
          <p:cNvPr id="222" name="Google Shape;222;p24"/>
          <p:cNvSpPr/>
          <p:nvPr/>
        </p:nvSpPr>
        <p:spPr>
          <a:xfrm>
            <a:off x="795625" y="3200401"/>
            <a:ext cx="4605603" cy="828686"/>
          </a:xfrm>
          <a:custGeom>
            <a:avLst/>
            <a:gdLst/>
            <a:ahLst/>
            <a:cxnLst/>
            <a:rect l="l" t="t" r="r" b="b"/>
            <a:pathLst>
              <a:path w="49754" h="12999" extrusionOk="0">
                <a:moveTo>
                  <a:pt x="49754" y="0"/>
                </a:moveTo>
                <a:lnTo>
                  <a:pt x="0" y="0"/>
                </a:lnTo>
                <a:lnTo>
                  <a:pt x="0" y="12999"/>
                </a:lnTo>
              </a:path>
            </a:pathLst>
          </a:custGeom>
          <a:noFill/>
          <a:ln w="28575" cap="flat" cmpd="sng">
            <a:solidFill>
              <a:srgbClr val="00FF00"/>
            </a:solidFill>
            <a:prstDash val="dash"/>
            <a:round/>
            <a:headEnd type="stealth" w="med" len="med"/>
            <a:tailEnd type="none" w="med" len="med"/>
          </a:ln>
        </p:spPr>
      </p:sp>
      <p:pic>
        <p:nvPicPr>
          <p:cNvPr id="223" name="Google Shape;223;p24"/>
          <p:cNvPicPr preferRelativeResize="0"/>
          <p:nvPr/>
        </p:nvPicPr>
        <p:blipFill rotWithShape="1">
          <a:blip r:embed="rId5">
            <a:alphaModFix/>
          </a:blip>
          <a:srcRect t="9255" b="13679"/>
          <a:stretch/>
        </p:blipFill>
        <p:spPr>
          <a:xfrm>
            <a:off x="5590325" y="2177150"/>
            <a:ext cx="2586849" cy="1279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p:nvPr/>
        </p:nvSpPr>
        <p:spPr>
          <a:xfrm>
            <a:off x="196525" y="205050"/>
            <a:ext cx="544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PROYECTOS REFERENTES </a:t>
            </a:r>
            <a:endParaRPr b="1"/>
          </a:p>
          <a:p>
            <a:pPr marL="0" lvl="0" indent="0" algn="l" rtl="0">
              <a:spcBef>
                <a:spcPts val="0"/>
              </a:spcBef>
              <a:spcAft>
                <a:spcPts val="0"/>
              </a:spcAft>
              <a:buNone/>
            </a:pPr>
            <a:r>
              <a:rPr lang="es" b="1"/>
              <a:t>CIUDAD BICENTENARIO</a:t>
            </a:r>
            <a:endParaRPr b="1"/>
          </a:p>
        </p:txBody>
      </p:sp>
      <p:pic>
        <p:nvPicPr>
          <p:cNvPr id="229" name="Google Shape;229;p25"/>
          <p:cNvPicPr preferRelativeResize="0"/>
          <p:nvPr/>
        </p:nvPicPr>
        <p:blipFill rotWithShape="1">
          <a:blip r:embed="rId3">
            <a:alphaModFix/>
          </a:blip>
          <a:srcRect t="5069" b="14583"/>
          <a:stretch/>
        </p:blipFill>
        <p:spPr>
          <a:xfrm>
            <a:off x="6710475" y="3285975"/>
            <a:ext cx="2174624" cy="1766750"/>
          </a:xfrm>
          <a:prstGeom prst="rect">
            <a:avLst/>
          </a:prstGeom>
          <a:noFill/>
          <a:ln>
            <a:noFill/>
          </a:ln>
        </p:spPr>
      </p:pic>
      <p:pic>
        <p:nvPicPr>
          <p:cNvPr id="230" name="Google Shape;230;p25"/>
          <p:cNvPicPr preferRelativeResize="0"/>
          <p:nvPr/>
        </p:nvPicPr>
        <p:blipFill rotWithShape="1">
          <a:blip r:embed="rId4">
            <a:alphaModFix/>
          </a:blip>
          <a:srcRect t="18752"/>
          <a:stretch/>
        </p:blipFill>
        <p:spPr>
          <a:xfrm>
            <a:off x="6710475" y="-23550"/>
            <a:ext cx="2174624" cy="1766750"/>
          </a:xfrm>
          <a:prstGeom prst="rect">
            <a:avLst/>
          </a:prstGeom>
          <a:noFill/>
          <a:ln>
            <a:noFill/>
          </a:ln>
        </p:spPr>
      </p:pic>
      <p:pic>
        <p:nvPicPr>
          <p:cNvPr id="231" name="Google Shape;231;p25"/>
          <p:cNvPicPr preferRelativeResize="0"/>
          <p:nvPr/>
        </p:nvPicPr>
        <p:blipFill>
          <a:blip r:embed="rId5">
            <a:alphaModFix amt="78000"/>
          </a:blip>
          <a:stretch>
            <a:fillRect/>
          </a:stretch>
        </p:blipFill>
        <p:spPr>
          <a:xfrm>
            <a:off x="196525" y="820648"/>
            <a:ext cx="2867750" cy="4232075"/>
          </a:xfrm>
          <a:prstGeom prst="rect">
            <a:avLst/>
          </a:prstGeom>
          <a:noFill/>
          <a:ln>
            <a:noFill/>
          </a:ln>
        </p:spPr>
      </p:pic>
      <p:sp>
        <p:nvSpPr>
          <p:cNvPr id="232" name="Google Shape;232;p25"/>
          <p:cNvSpPr/>
          <p:nvPr/>
        </p:nvSpPr>
        <p:spPr>
          <a:xfrm>
            <a:off x="1499425" y="1245425"/>
            <a:ext cx="483425" cy="188450"/>
          </a:xfrm>
          <a:custGeom>
            <a:avLst/>
            <a:gdLst/>
            <a:ahLst/>
            <a:cxnLst/>
            <a:rect l="l" t="t" r="r" b="b"/>
            <a:pathLst>
              <a:path w="19337" h="7538" extrusionOk="0">
                <a:moveTo>
                  <a:pt x="328" y="3605"/>
                </a:moveTo>
                <a:lnTo>
                  <a:pt x="0" y="0"/>
                </a:lnTo>
                <a:lnTo>
                  <a:pt x="11143" y="0"/>
                </a:lnTo>
                <a:lnTo>
                  <a:pt x="19337" y="2622"/>
                </a:lnTo>
                <a:lnTo>
                  <a:pt x="14093" y="6555"/>
                </a:lnTo>
                <a:lnTo>
                  <a:pt x="983" y="7538"/>
                </a:lnTo>
                <a:close/>
              </a:path>
            </a:pathLst>
          </a:custGeom>
          <a:solidFill>
            <a:srgbClr val="FF0000">
              <a:alpha val="58040"/>
            </a:srgbClr>
          </a:solidFill>
          <a:ln w="9525" cap="flat" cmpd="sng">
            <a:solidFill>
              <a:schemeClr val="dk2"/>
            </a:solidFill>
            <a:prstDash val="solid"/>
            <a:round/>
            <a:headEnd type="none" w="med" len="med"/>
            <a:tailEnd type="none" w="med" len="med"/>
          </a:ln>
        </p:spPr>
      </p:sp>
      <p:sp>
        <p:nvSpPr>
          <p:cNvPr id="233" name="Google Shape;233;p25"/>
          <p:cNvSpPr/>
          <p:nvPr/>
        </p:nvSpPr>
        <p:spPr>
          <a:xfrm>
            <a:off x="1409300" y="3818200"/>
            <a:ext cx="311350" cy="884900"/>
          </a:xfrm>
          <a:custGeom>
            <a:avLst/>
            <a:gdLst/>
            <a:ahLst/>
            <a:cxnLst/>
            <a:rect l="l" t="t" r="r" b="b"/>
            <a:pathLst>
              <a:path w="12454" h="35396" extrusionOk="0">
                <a:moveTo>
                  <a:pt x="8193" y="0"/>
                </a:moveTo>
                <a:lnTo>
                  <a:pt x="11471" y="8849"/>
                </a:lnTo>
                <a:lnTo>
                  <a:pt x="12454" y="14420"/>
                </a:lnTo>
                <a:lnTo>
                  <a:pt x="9176" y="21303"/>
                </a:lnTo>
                <a:lnTo>
                  <a:pt x="9832" y="27202"/>
                </a:lnTo>
                <a:lnTo>
                  <a:pt x="6227" y="32774"/>
                </a:lnTo>
                <a:lnTo>
                  <a:pt x="2294" y="35396"/>
                </a:lnTo>
                <a:lnTo>
                  <a:pt x="655" y="25891"/>
                </a:lnTo>
                <a:lnTo>
                  <a:pt x="0" y="17042"/>
                </a:lnTo>
                <a:lnTo>
                  <a:pt x="983" y="10815"/>
                </a:lnTo>
                <a:lnTo>
                  <a:pt x="2294" y="5899"/>
                </a:lnTo>
              </a:path>
            </a:pathLst>
          </a:custGeom>
          <a:solidFill>
            <a:srgbClr val="FF0000">
              <a:alpha val="58040"/>
            </a:srgbClr>
          </a:solidFill>
          <a:ln w="9525" cap="flat" cmpd="sng">
            <a:solidFill>
              <a:schemeClr val="dk2"/>
            </a:solidFill>
            <a:prstDash val="solid"/>
            <a:round/>
            <a:headEnd type="none" w="med" len="med"/>
            <a:tailEnd type="none" w="med" len="med"/>
          </a:ln>
        </p:spPr>
      </p:sp>
      <p:sp>
        <p:nvSpPr>
          <p:cNvPr id="234" name="Google Shape;234;p25"/>
          <p:cNvSpPr/>
          <p:nvPr/>
        </p:nvSpPr>
        <p:spPr>
          <a:xfrm>
            <a:off x="1597750" y="1310975"/>
            <a:ext cx="893100" cy="2482650"/>
          </a:xfrm>
          <a:custGeom>
            <a:avLst/>
            <a:gdLst/>
            <a:ahLst/>
            <a:cxnLst/>
            <a:rect l="l" t="t" r="r" b="b"/>
            <a:pathLst>
              <a:path w="35724" h="99306" extrusionOk="0">
                <a:moveTo>
                  <a:pt x="0" y="99306"/>
                </a:moveTo>
                <a:lnTo>
                  <a:pt x="10487" y="82918"/>
                </a:lnTo>
                <a:lnTo>
                  <a:pt x="20320" y="49816"/>
                </a:lnTo>
                <a:lnTo>
                  <a:pt x="29496" y="33757"/>
                </a:lnTo>
                <a:lnTo>
                  <a:pt x="35396" y="11798"/>
                </a:lnTo>
                <a:lnTo>
                  <a:pt x="35724" y="6882"/>
                </a:lnTo>
                <a:lnTo>
                  <a:pt x="16715" y="0"/>
                </a:lnTo>
              </a:path>
            </a:pathLst>
          </a:custGeom>
          <a:noFill/>
          <a:ln w="19050" cap="flat" cmpd="sng">
            <a:solidFill>
              <a:srgbClr val="FF0000"/>
            </a:solidFill>
            <a:prstDash val="dash"/>
            <a:round/>
            <a:headEnd type="stealth" w="med" len="med"/>
            <a:tailEnd type="stealth" w="med" len="med"/>
          </a:ln>
        </p:spPr>
      </p:sp>
      <p:sp>
        <p:nvSpPr>
          <p:cNvPr id="235" name="Google Shape;235;p25"/>
          <p:cNvSpPr txBox="1"/>
          <p:nvPr/>
        </p:nvSpPr>
        <p:spPr>
          <a:xfrm rot="-4048718">
            <a:off x="1802675" y="2294190"/>
            <a:ext cx="483255" cy="174993"/>
          </a:xfrm>
          <a:prstGeom prst="rect">
            <a:avLst/>
          </a:prstGeom>
          <a:solidFill>
            <a:schemeClr val="lt1"/>
          </a:solid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es" sz="900">
                <a:solidFill>
                  <a:srgbClr val="FF0000"/>
                </a:solidFill>
              </a:rPr>
              <a:t>+/- 5 Km</a:t>
            </a:r>
            <a:endParaRPr sz="900">
              <a:solidFill>
                <a:srgbClr val="FF0000"/>
              </a:solidFill>
            </a:endParaRPr>
          </a:p>
        </p:txBody>
      </p:sp>
      <p:pic>
        <p:nvPicPr>
          <p:cNvPr id="236" name="Google Shape;236;p25"/>
          <p:cNvPicPr preferRelativeResize="0"/>
          <p:nvPr/>
        </p:nvPicPr>
        <p:blipFill rotWithShape="1">
          <a:blip r:embed="rId6">
            <a:alphaModFix/>
          </a:blip>
          <a:srcRect l="6728" r="7449" b="13651"/>
          <a:stretch/>
        </p:blipFill>
        <p:spPr>
          <a:xfrm>
            <a:off x="6710475" y="1787987"/>
            <a:ext cx="2174626" cy="1453200"/>
          </a:xfrm>
          <a:prstGeom prst="rect">
            <a:avLst/>
          </a:prstGeom>
          <a:noFill/>
          <a:ln>
            <a:noFill/>
          </a:ln>
        </p:spPr>
      </p:pic>
      <p:sp>
        <p:nvSpPr>
          <p:cNvPr id="237" name="Google Shape;237;p25"/>
          <p:cNvSpPr txBox="1"/>
          <p:nvPr/>
        </p:nvSpPr>
        <p:spPr>
          <a:xfrm>
            <a:off x="1720650" y="4444125"/>
            <a:ext cx="942300" cy="252000"/>
          </a:xfrm>
          <a:prstGeom prst="rect">
            <a:avLst/>
          </a:prstGeom>
          <a:solidFill>
            <a:schemeClr val="lt1"/>
          </a:solidFill>
          <a:ln>
            <a:noFill/>
          </a:ln>
        </p:spPr>
        <p:txBody>
          <a:bodyPr spcFirstLastPara="1" wrap="square" lIns="18000" tIns="18000" rIns="18000" bIns="18000" anchor="t" anchorCtr="0">
            <a:spAutoFit/>
          </a:bodyPr>
          <a:lstStyle/>
          <a:p>
            <a:pPr marL="0" marR="0" lvl="0" indent="0" algn="l" rtl="0">
              <a:lnSpc>
                <a:spcPct val="100000"/>
              </a:lnSpc>
              <a:spcBef>
                <a:spcPts val="0"/>
              </a:spcBef>
              <a:spcAft>
                <a:spcPts val="0"/>
              </a:spcAft>
              <a:buNone/>
            </a:pPr>
            <a:r>
              <a:rPr lang="es" sz="700">
                <a:solidFill>
                  <a:srgbClr val="FF0000"/>
                </a:solidFill>
              </a:rPr>
              <a:t>PROYECTO CIUDAD BICENTENARIO</a:t>
            </a:r>
            <a:endParaRPr sz="700">
              <a:solidFill>
                <a:srgbClr val="FF0000"/>
              </a:solidFill>
            </a:endParaRPr>
          </a:p>
        </p:txBody>
      </p:sp>
      <p:sp>
        <p:nvSpPr>
          <p:cNvPr id="238" name="Google Shape;238;p25"/>
          <p:cNvSpPr txBox="1"/>
          <p:nvPr/>
        </p:nvSpPr>
        <p:spPr>
          <a:xfrm>
            <a:off x="1007900" y="1204450"/>
            <a:ext cx="401400" cy="144000"/>
          </a:xfrm>
          <a:prstGeom prst="rect">
            <a:avLst/>
          </a:prstGeom>
          <a:solidFill>
            <a:schemeClr val="lt1"/>
          </a:solidFill>
          <a:ln>
            <a:noFill/>
          </a:ln>
        </p:spPr>
        <p:txBody>
          <a:bodyPr spcFirstLastPara="1" wrap="square" lIns="18000" tIns="18000" rIns="18000" bIns="18000" anchor="t" anchorCtr="0">
            <a:spAutoFit/>
          </a:bodyPr>
          <a:lstStyle/>
          <a:p>
            <a:pPr marL="0" marR="0" lvl="0" indent="0" algn="l" rtl="0">
              <a:lnSpc>
                <a:spcPct val="100000"/>
              </a:lnSpc>
              <a:spcBef>
                <a:spcPts val="0"/>
              </a:spcBef>
              <a:spcAft>
                <a:spcPts val="0"/>
              </a:spcAft>
              <a:buNone/>
            </a:pPr>
            <a:r>
              <a:rPr lang="es" sz="700">
                <a:solidFill>
                  <a:srgbClr val="FF0000"/>
                </a:solidFill>
              </a:rPr>
              <a:t>PUAE</a:t>
            </a:r>
            <a:endParaRPr sz="700">
              <a:solidFill>
                <a:srgbClr val="FF0000"/>
              </a:solidFill>
            </a:endParaRPr>
          </a:p>
        </p:txBody>
      </p:sp>
      <p:sp>
        <p:nvSpPr>
          <p:cNvPr id="239" name="Google Shape;239;p25"/>
          <p:cNvSpPr txBox="1"/>
          <p:nvPr/>
        </p:nvSpPr>
        <p:spPr>
          <a:xfrm>
            <a:off x="3310200" y="205050"/>
            <a:ext cx="3055800" cy="307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000" b="1"/>
              <a:t>DATOS RELEVANTES:</a:t>
            </a:r>
            <a:endParaRPr sz="1000" b="1"/>
          </a:p>
          <a:p>
            <a:pPr marL="0" lvl="0" indent="0" algn="l" rtl="0">
              <a:spcBef>
                <a:spcPts val="0"/>
              </a:spcBef>
              <a:spcAft>
                <a:spcPts val="0"/>
              </a:spcAft>
              <a:buNone/>
            </a:pPr>
            <a:endParaRPr sz="1000" b="1"/>
          </a:p>
          <a:p>
            <a:pPr marL="0" lvl="0" indent="0" algn="l" rtl="0">
              <a:spcBef>
                <a:spcPts val="0"/>
              </a:spcBef>
              <a:spcAft>
                <a:spcPts val="0"/>
              </a:spcAft>
              <a:buNone/>
            </a:pPr>
            <a:r>
              <a:rPr lang="es" sz="1000" b="1"/>
              <a:t>PROYECTO APROBADO COMO PUAE</a:t>
            </a:r>
            <a:endParaRPr sz="1000" b="1"/>
          </a:p>
          <a:p>
            <a:pPr marL="0" lvl="0" indent="0" algn="l" rtl="0">
              <a:spcBef>
                <a:spcPts val="0"/>
              </a:spcBef>
              <a:spcAft>
                <a:spcPts val="0"/>
              </a:spcAft>
              <a:buNone/>
            </a:pPr>
            <a:r>
              <a:rPr lang="es" sz="1000"/>
              <a:t>Ordenanza Nº 374 (Vigente)</a:t>
            </a:r>
            <a:endParaRPr sz="1000"/>
          </a:p>
          <a:p>
            <a:pPr marL="0" lvl="0" indent="0" algn="l" rtl="0">
              <a:spcBef>
                <a:spcPts val="0"/>
              </a:spcBef>
              <a:spcAft>
                <a:spcPts val="0"/>
              </a:spcAft>
              <a:buNone/>
            </a:pPr>
            <a:endParaRPr sz="1000"/>
          </a:p>
          <a:p>
            <a:pPr marL="89999" marR="0" lvl="0" indent="-149225" algn="l" rtl="0">
              <a:lnSpc>
                <a:spcPct val="100000"/>
              </a:lnSpc>
              <a:spcBef>
                <a:spcPts val="0"/>
              </a:spcBef>
              <a:spcAft>
                <a:spcPts val="0"/>
              </a:spcAft>
              <a:buSzPts val="1000"/>
              <a:buChar char="-"/>
            </a:pPr>
            <a:r>
              <a:rPr lang="es" sz="1000"/>
              <a:t>SUPERFICIE BRUTA DE </a:t>
            </a:r>
            <a:r>
              <a:rPr lang="es" sz="1000" b="1"/>
              <a:t>57,27 HECTÁREAS</a:t>
            </a:r>
            <a:endParaRPr sz="1000" b="1"/>
          </a:p>
          <a:p>
            <a:pPr marL="89999" marR="0" lvl="0" indent="-149225" algn="l" rtl="0">
              <a:lnSpc>
                <a:spcPct val="100000"/>
              </a:lnSpc>
              <a:spcBef>
                <a:spcPts val="0"/>
              </a:spcBef>
              <a:spcAft>
                <a:spcPts val="0"/>
              </a:spcAft>
              <a:buSzPts val="1000"/>
              <a:buChar char="-"/>
            </a:pPr>
            <a:r>
              <a:rPr lang="es" sz="1000"/>
              <a:t>31 MANZANAS DESTINADAS A VIVIENDA,</a:t>
            </a:r>
            <a:endParaRPr sz="1000"/>
          </a:p>
          <a:p>
            <a:pPr marL="89999" marR="0" lvl="0" indent="-149225" algn="l" rtl="0">
              <a:lnSpc>
                <a:spcPct val="100000"/>
              </a:lnSpc>
              <a:spcBef>
                <a:spcPts val="0"/>
              </a:spcBef>
              <a:spcAft>
                <a:spcPts val="0"/>
              </a:spcAft>
              <a:buSzPts val="1000"/>
              <a:buChar char="-"/>
            </a:pPr>
            <a:r>
              <a:rPr lang="es" sz="1000"/>
              <a:t>VIVIENDAS PROGRAMADAS </a:t>
            </a:r>
            <a:r>
              <a:rPr lang="es" sz="1000" b="1"/>
              <a:t>2545 UNIDADES </a:t>
            </a:r>
            <a:r>
              <a:rPr lang="es" sz="800" i="1"/>
              <a:t>(ENTRE CONSTRUIDAS Y NO CONSTRUIDAS)</a:t>
            </a:r>
            <a:endParaRPr sz="800" i="1"/>
          </a:p>
          <a:p>
            <a:pPr marL="0" marR="0" lvl="0" indent="0" algn="l" rtl="0">
              <a:lnSpc>
                <a:spcPct val="100000"/>
              </a:lnSpc>
              <a:spcBef>
                <a:spcPts val="0"/>
              </a:spcBef>
              <a:spcAft>
                <a:spcPts val="0"/>
              </a:spcAft>
              <a:buNone/>
            </a:pPr>
            <a:endParaRPr sz="1000"/>
          </a:p>
          <a:p>
            <a:pPr marL="89999" lvl="0" indent="-149225" algn="l" rtl="0">
              <a:spcBef>
                <a:spcPts val="0"/>
              </a:spcBef>
              <a:spcAft>
                <a:spcPts val="0"/>
              </a:spcAft>
              <a:buSzPts val="1000"/>
              <a:buChar char="-"/>
            </a:pPr>
            <a:r>
              <a:rPr lang="es" sz="1000"/>
              <a:t>VARIAS TIPOLOGÍAS DE VIVIENDA Y LOCALES COMERCIALES</a:t>
            </a:r>
            <a:endParaRPr sz="1000"/>
          </a:p>
          <a:p>
            <a:pPr marL="450000" lvl="1" indent="-168275" algn="l" rtl="0">
              <a:spcBef>
                <a:spcPts val="0"/>
              </a:spcBef>
              <a:spcAft>
                <a:spcPts val="0"/>
              </a:spcAft>
              <a:buSzPts val="1000"/>
              <a:buChar char="-"/>
            </a:pPr>
            <a:r>
              <a:rPr lang="es" sz="1000"/>
              <a:t>CASAS DESDE 52M2 HASTA 71M2</a:t>
            </a:r>
            <a:endParaRPr sz="1000"/>
          </a:p>
          <a:p>
            <a:pPr marL="0" lvl="0" indent="0" algn="l" rtl="0">
              <a:spcBef>
                <a:spcPts val="0"/>
              </a:spcBef>
              <a:spcAft>
                <a:spcPts val="0"/>
              </a:spcAft>
              <a:buNone/>
            </a:pPr>
            <a:r>
              <a:rPr lang="es" sz="1000"/>
              <a:t>	</a:t>
            </a:r>
            <a:r>
              <a:rPr lang="es" sz="1000" i="1"/>
              <a:t>PRECIOS DESDE 41,300$</a:t>
            </a:r>
            <a:endParaRPr sz="1000" i="1"/>
          </a:p>
          <a:p>
            <a:pPr marL="450000" lvl="1" indent="-168275" algn="l" rtl="0">
              <a:spcBef>
                <a:spcPts val="0"/>
              </a:spcBef>
              <a:spcAft>
                <a:spcPts val="0"/>
              </a:spcAft>
              <a:buSzPts val="1000"/>
              <a:buChar char="-"/>
            </a:pPr>
            <a:r>
              <a:rPr lang="es" sz="1000"/>
              <a:t>DPTOS DESDE 71M2 HASTA 88M2</a:t>
            </a:r>
            <a:endParaRPr sz="1000"/>
          </a:p>
          <a:p>
            <a:pPr marL="0" lvl="0" indent="457200" algn="l" rtl="0">
              <a:spcBef>
                <a:spcPts val="0"/>
              </a:spcBef>
              <a:spcAft>
                <a:spcPts val="0"/>
              </a:spcAft>
              <a:buNone/>
            </a:pPr>
            <a:r>
              <a:rPr lang="es" sz="1000" i="1">
                <a:solidFill>
                  <a:schemeClr val="dk1"/>
                </a:solidFill>
              </a:rPr>
              <a:t>PRECIOS DESDE 30,300$</a:t>
            </a:r>
            <a:endParaRPr sz="1000" i="1">
              <a:solidFill>
                <a:schemeClr val="dk1"/>
              </a:solidFill>
            </a:endParaRPr>
          </a:p>
          <a:p>
            <a:pPr marL="450000" lvl="1" indent="-168275" algn="l" rtl="0">
              <a:spcBef>
                <a:spcPts val="0"/>
              </a:spcBef>
              <a:spcAft>
                <a:spcPts val="0"/>
              </a:spcAft>
              <a:buSzPts val="1000"/>
              <a:buChar char="-"/>
            </a:pPr>
            <a:r>
              <a:rPr lang="es" sz="1000"/>
              <a:t>LOCALES DESDE 32M2 HASTA 43M2</a:t>
            </a:r>
            <a:endParaRPr sz="1000"/>
          </a:p>
          <a:p>
            <a:pPr marL="0" lvl="0" indent="457200" algn="l" rtl="0">
              <a:spcBef>
                <a:spcPts val="0"/>
              </a:spcBef>
              <a:spcAft>
                <a:spcPts val="0"/>
              </a:spcAft>
              <a:buNone/>
            </a:pPr>
            <a:r>
              <a:rPr lang="es" sz="1000" i="1">
                <a:solidFill>
                  <a:schemeClr val="dk1"/>
                </a:solidFill>
              </a:rPr>
              <a:t>PRECIOS DESDE 41,300$</a:t>
            </a:r>
            <a:endParaRPr sz="1000" i="1"/>
          </a:p>
          <a:p>
            <a:pPr marL="0" lvl="0" indent="0" algn="l" rtl="0">
              <a:spcBef>
                <a:spcPts val="0"/>
              </a:spcBef>
              <a:spcAft>
                <a:spcPts val="0"/>
              </a:spcAft>
              <a:buNone/>
            </a:pPr>
            <a:endParaRPr sz="1000"/>
          </a:p>
        </p:txBody>
      </p:sp>
      <p:pic>
        <p:nvPicPr>
          <p:cNvPr id="240" name="Google Shape;240;p25"/>
          <p:cNvPicPr preferRelativeResize="0"/>
          <p:nvPr/>
        </p:nvPicPr>
        <p:blipFill>
          <a:blip r:embed="rId7">
            <a:alphaModFix/>
          </a:blip>
          <a:stretch>
            <a:fillRect/>
          </a:stretch>
        </p:blipFill>
        <p:spPr>
          <a:xfrm>
            <a:off x="3186825" y="3148675"/>
            <a:ext cx="3417323" cy="1949943"/>
          </a:xfrm>
          <a:prstGeom prst="rect">
            <a:avLst/>
          </a:prstGeom>
          <a:noFill/>
          <a:ln>
            <a:noFill/>
          </a:ln>
        </p:spPr>
      </p:pic>
      <p:sp>
        <p:nvSpPr>
          <p:cNvPr id="241" name="Google Shape;241;p25"/>
          <p:cNvSpPr/>
          <p:nvPr/>
        </p:nvSpPr>
        <p:spPr>
          <a:xfrm>
            <a:off x="958650" y="4244250"/>
            <a:ext cx="98400" cy="1065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txBox="1"/>
          <p:nvPr/>
        </p:nvSpPr>
        <p:spPr>
          <a:xfrm>
            <a:off x="196525" y="4800725"/>
            <a:ext cx="942300" cy="252000"/>
          </a:xfrm>
          <a:prstGeom prst="rect">
            <a:avLst/>
          </a:prstGeom>
          <a:solidFill>
            <a:schemeClr val="lt1"/>
          </a:solidFill>
          <a:ln>
            <a:noFill/>
          </a:ln>
        </p:spPr>
        <p:txBody>
          <a:bodyPr spcFirstLastPara="1" wrap="square" lIns="18000" tIns="18000" rIns="18000" bIns="18000" anchor="t" anchorCtr="0">
            <a:spAutoFit/>
          </a:bodyPr>
          <a:lstStyle/>
          <a:p>
            <a:pPr marL="0" marR="0" lvl="0" indent="0" algn="l" rtl="0">
              <a:lnSpc>
                <a:spcPct val="100000"/>
              </a:lnSpc>
              <a:spcBef>
                <a:spcPts val="0"/>
              </a:spcBef>
              <a:spcAft>
                <a:spcPts val="0"/>
              </a:spcAft>
              <a:buNone/>
            </a:pPr>
            <a:r>
              <a:rPr lang="es" sz="700">
                <a:solidFill>
                  <a:srgbClr val="00FF00"/>
                </a:solidFill>
              </a:rPr>
              <a:t>EQUIPAMIENTOS RELEVANTES</a:t>
            </a:r>
            <a:endParaRPr sz="700">
              <a:solidFill>
                <a:srgbClr val="00FF00"/>
              </a:solidFill>
            </a:endParaRPr>
          </a:p>
        </p:txBody>
      </p:sp>
      <p:sp>
        <p:nvSpPr>
          <p:cNvPr id="243" name="Google Shape;243;p25"/>
          <p:cNvSpPr/>
          <p:nvPr/>
        </p:nvSpPr>
        <p:spPr>
          <a:xfrm>
            <a:off x="1253600" y="3490425"/>
            <a:ext cx="98400" cy="1065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1409300" y="4555600"/>
            <a:ext cx="98400" cy="1065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6"/>
          <p:cNvSpPr txBox="1"/>
          <p:nvPr/>
        </p:nvSpPr>
        <p:spPr>
          <a:xfrm>
            <a:off x="196525" y="205050"/>
            <a:ext cx="606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RÍO MONJAS Y LA SENTENCIA DE LA CORTE CONSTITUCIONAL</a:t>
            </a:r>
            <a:endParaRPr b="1"/>
          </a:p>
        </p:txBody>
      </p:sp>
      <p:sp>
        <p:nvSpPr>
          <p:cNvPr id="250" name="Google Shape;250;p26"/>
          <p:cNvSpPr txBox="1"/>
          <p:nvPr/>
        </p:nvSpPr>
        <p:spPr>
          <a:xfrm>
            <a:off x="44150" y="820650"/>
            <a:ext cx="4116900" cy="4426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000"/>
              <a:t>Sentencia Corte Constitucional 19 de enero de 2022,  d</a:t>
            </a:r>
            <a:r>
              <a:rPr lang="es" sz="1000">
                <a:solidFill>
                  <a:schemeClr val="dk1"/>
                </a:solidFill>
              </a:rPr>
              <a:t>eclara que el Municipio del Distrito Metropolitano de Quito vulneró </a:t>
            </a:r>
            <a:endParaRPr sz="1000"/>
          </a:p>
          <a:p>
            <a:pPr marL="0" lvl="0" indent="0" algn="just" rtl="0">
              <a:spcBef>
                <a:spcPts val="0"/>
              </a:spcBef>
              <a:spcAft>
                <a:spcPts val="0"/>
              </a:spcAft>
              <a:buNone/>
            </a:pPr>
            <a:endParaRPr sz="1000"/>
          </a:p>
          <a:p>
            <a:pPr marL="457200" lvl="0" indent="-292100" algn="just" rtl="0">
              <a:spcBef>
                <a:spcPts val="0"/>
              </a:spcBef>
              <a:spcAft>
                <a:spcPts val="0"/>
              </a:spcAft>
              <a:buSzPts val="1000"/>
              <a:buChar char="-"/>
            </a:pPr>
            <a:r>
              <a:rPr lang="es" sz="1000"/>
              <a:t>Los derechos de la naturaleza, del derecho a vivir en un ambiente sano </a:t>
            </a:r>
            <a:r>
              <a:rPr lang="es" sz="1000">
                <a:solidFill>
                  <a:schemeClr val="dk1"/>
                </a:solidFill>
              </a:rPr>
              <a:t>y ecológicamente equilibrado</a:t>
            </a:r>
            <a:r>
              <a:rPr lang="es" sz="1000"/>
              <a:t> y el derecho a ciudad, </a:t>
            </a:r>
            <a:r>
              <a:rPr lang="es" sz="1000">
                <a:solidFill>
                  <a:schemeClr val="dk1"/>
                </a:solidFill>
              </a:rPr>
              <a:t>al desarrollo sostenible y a la ciudad; y al derecho al patrimonio cultural.</a:t>
            </a:r>
            <a:endParaRPr sz="1000">
              <a:solidFill>
                <a:schemeClr val="dk1"/>
              </a:solidFill>
            </a:endParaRPr>
          </a:p>
          <a:p>
            <a:pPr marL="457200" lvl="0" indent="0" algn="just" rtl="0">
              <a:spcBef>
                <a:spcPts val="0"/>
              </a:spcBef>
              <a:spcAft>
                <a:spcPts val="0"/>
              </a:spcAft>
              <a:buNone/>
            </a:pPr>
            <a:endParaRPr sz="1000">
              <a:solidFill>
                <a:schemeClr val="dk1"/>
              </a:solidFill>
            </a:endParaRPr>
          </a:p>
          <a:p>
            <a:pPr marL="0" lvl="0" indent="0" algn="just" rtl="0">
              <a:spcBef>
                <a:spcPts val="0"/>
              </a:spcBef>
              <a:spcAft>
                <a:spcPts val="0"/>
              </a:spcAft>
              <a:buNone/>
            </a:pPr>
            <a:r>
              <a:rPr lang="es" sz="1000">
                <a:solidFill>
                  <a:schemeClr val="dk1"/>
                </a:solidFill>
              </a:rPr>
              <a:t>Además,</a:t>
            </a:r>
            <a:endParaRPr sz="1000">
              <a:solidFill>
                <a:schemeClr val="dk1"/>
              </a:solidFill>
            </a:endParaRPr>
          </a:p>
          <a:p>
            <a:pPr marL="0" lvl="0" indent="0" algn="just" rtl="0">
              <a:spcBef>
                <a:spcPts val="0"/>
              </a:spcBef>
              <a:spcAft>
                <a:spcPts val="0"/>
              </a:spcAft>
              <a:buNone/>
            </a:pPr>
            <a:r>
              <a:rPr lang="es" sz="1000">
                <a:solidFill>
                  <a:schemeClr val="dk1"/>
                </a:solidFill>
              </a:rPr>
              <a:t> </a:t>
            </a:r>
            <a:endParaRPr sz="1000">
              <a:solidFill>
                <a:schemeClr val="dk1"/>
              </a:solidFill>
            </a:endParaRPr>
          </a:p>
          <a:p>
            <a:pPr marL="457200" lvl="0" indent="-292100" algn="just" rtl="0">
              <a:lnSpc>
                <a:spcPct val="115000"/>
              </a:lnSpc>
              <a:spcBef>
                <a:spcPts val="0"/>
              </a:spcBef>
              <a:spcAft>
                <a:spcPts val="0"/>
              </a:spcAft>
              <a:buSzPts val="1000"/>
              <a:buChar char="-"/>
            </a:pPr>
            <a:r>
              <a:rPr lang="es" sz="1000">
                <a:solidFill>
                  <a:schemeClr val="dk1"/>
                </a:solidFill>
              </a:rPr>
              <a:t>Reconoce que el río Monjas es sujeto y titular de los derechos reconocidos a la naturaleza y tiene derecho a “</a:t>
            </a:r>
            <a:r>
              <a:rPr lang="es" sz="1000" b="1">
                <a:solidFill>
                  <a:schemeClr val="dk1"/>
                </a:solidFill>
              </a:rPr>
              <a:t>que se respete integralmente su existencia y el mantenimiento y regeneración de sus ciclos vitales, estructura, funciones y procesos evolutivos”</a:t>
            </a:r>
            <a:endParaRPr sz="1000" b="1">
              <a:solidFill>
                <a:schemeClr val="dk1"/>
              </a:solidFill>
            </a:endParaRPr>
          </a:p>
          <a:p>
            <a:pPr marL="0" lvl="0" indent="0" algn="just" rtl="0">
              <a:lnSpc>
                <a:spcPct val="115000"/>
              </a:lnSpc>
              <a:spcBef>
                <a:spcPts val="0"/>
              </a:spcBef>
              <a:spcAft>
                <a:spcPts val="0"/>
              </a:spcAft>
              <a:buNone/>
            </a:pPr>
            <a:r>
              <a:rPr lang="es" sz="1000">
                <a:solidFill>
                  <a:schemeClr val="dk1"/>
                </a:solidFill>
              </a:rPr>
              <a:t>Ordena:</a:t>
            </a:r>
            <a:endParaRPr sz="1000">
              <a:solidFill>
                <a:schemeClr val="dk1"/>
              </a:solidFill>
            </a:endParaRPr>
          </a:p>
          <a:p>
            <a:pPr marL="457200" lvl="0" indent="-317500" algn="just" rtl="0">
              <a:lnSpc>
                <a:spcPct val="115000"/>
              </a:lnSpc>
              <a:spcBef>
                <a:spcPts val="0"/>
              </a:spcBef>
              <a:spcAft>
                <a:spcPts val="0"/>
              </a:spcAft>
              <a:buClr>
                <a:schemeClr val="dk1"/>
              </a:buClr>
              <a:buSzPts val="1400"/>
              <a:buChar char="-"/>
            </a:pPr>
            <a:r>
              <a:rPr lang="es" sz="1000">
                <a:solidFill>
                  <a:schemeClr val="dk1"/>
                </a:solidFill>
              </a:rPr>
              <a:t>La aprobación de una Ordenanza Verde Azul que considere: la </a:t>
            </a:r>
            <a:r>
              <a:rPr lang="es" sz="1000" b="1">
                <a:solidFill>
                  <a:schemeClr val="dk1"/>
                </a:solidFill>
              </a:rPr>
              <a:t>valoración, respeto, protección y restauración de la naturaleza</a:t>
            </a:r>
            <a:r>
              <a:rPr lang="es" sz="1000">
                <a:solidFill>
                  <a:schemeClr val="dk1"/>
                </a:solidFill>
              </a:rPr>
              <a:t> y sus interrelaciones con la ciudad y sus habitantes </a:t>
            </a:r>
            <a:r>
              <a:rPr lang="es" sz="1000" b="1">
                <a:solidFill>
                  <a:schemeClr val="dk1"/>
                </a:solidFill>
              </a:rPr>
              <a:t>(“verde”),</a:t>
            </a:r>
            <a:r>
              <a:rPr lang="es" sz="1000">
                <a:solidFill>
                  <a:schemeClr val="dk1"/>
                </a:solidFill>
              </a:rPr>
              <a:t> y </a:t>
            </a:r>
            <a:r>
              <a:rPr lang="es" sz="1000" b="1">
                <a:solidFill>
                  <a:schemeClr val="dk1"/>
                </a:solidFill>
              </a:rPr>
              <a:t>la conservación y restauración de las fuentes, captación, tratamiento, suministro, diseño, uso eficiente y saneamiento del agua</a:t>
            </a:r>
            <a:r>
              <a:rPr lang="es" sz="1000">
                <a:solidFill>
                  <a:schemeClr val="dk1"/>
                </a:solidFill>
              </a:rPr>
              <a:t> y sus ecosistemas </a:t>
            </a:r>
            <a:r>
              <a:rPr lang="es" sz="1000" b="1">
                <a:solidFill>
                  <a:schemeClr val="dk1"/>
                </a:solidFill>
              </a:rPr>
              <a:t>(“azul”).</a:t>
            </a:r>
            <a:endParaRPr sz="900" b="1">
              <a:solidFill>
                <a:schemeClr val="dk1"/>
              </a:solidFill>
            </a:endParaRPr>
          </a:p>
          <a:p>
            <a:pPr marL="457200" lvl="0" indent="0" algn="just" rtl="0">
              <a:lnSpc>
                <a:spcPct val="115000"/>
              </a:lnSpc>
              <a:spcBef>
                <a:spcPts val="0"/>
              </a:spcBef>
              <a:spcAft>
                <a:spcPts val="0"/>
              </a:spcAft>
              <a:buNone/>
            </a:pPr>
            <a:endParaRPr sz="1000" b="1">
              <a:solidFill>
                <a:schemeClr val="dk1"/>
              </a:solidFill>
            </a:endParaRPr>
          </a:p>
          <a:p>
            <a:pPr marL="0" lvl="0" indent="0" algn="just" rtl="0">
              <a:lnSpc>
                <a:spcPct val="115000"/>
              </a:lnSpc>
              <a:spcBef>
                <a:spcPts val="0"/>
              </a:spcBef>
              <a:spcAft>
                <a:spcPts val="0"/>
              </a:spcAft>
              <a:buNone/>
            </a:pPr>
            <a:endParaRPr sz="1000"/>
          </a:p>
        </p:txBody>
      </p:sp>
      <p:sp>
        <p:nvSpPr>
          <p:cNvPr id="251" name="Google Shape;251;p26"/>
          <p:cNvSpPr txBox="1"/>
          <p:nvPr/>
        </p:nvSpPr>
        <p:spPr>
          <a:xfrm>
            <a:off x="4870100" y="880000"/>
            <a:ext cx="4196100" cy="3047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000"/>
              <a:t>El PUAE propone mecanismos de protección y responsabilidad ambiental coherentes con lo determinado en la mencionada sentencia, por ejemplo:</a:t>
            </a:r>
            <a:endParaRPr sz="1000"/>
          </a:p>
          <a:p>
            <a:pPr marL="0" lvl="0" indent="0" algn="just" rtl="0">
              <a:lnSpc>
                <a:spcPct val="115000"/>
              </a:lnSpc>
              <a:spcBef>
                <a:spcPts val="0"/>
              </a:spcBef>
              <a:spcAft>
                <a:spcPts val="0"/>
              </a:spcAft>
              <a:buNone/>
            </a:pPr>
            <a:endParaRPr sz="1000"/>
          </a:p>
          <a:p>
            <a:pPr marL="179999" lvl="0" indent="-149225" algn="l" rtl="0">
              <a:lnSpc>
                <a:spcPct val="150000"/>
              </a:lnSpc>
              <a:spcBef>
                <a:spcPts val="1200"/>
              </a:spcBef>
              <a:spcAft>
                <a:spcPts val="0"/>
              </a:spcAft>
              <a:buClr>
                <a:schemeClr val="dk1"/>
              </a:buClr>
              <a:buSzPts val="1000"/>
              <a:buChar char="-"/>
            </a:pPr>
            <a:r>
              <a:rPr lang="es" sz="1000">
                <a:solidFill>
                  <a:schemeClr val="dk1"/>
                </a:solidFill>
              </a:rPr>
              <a:t>Área verde central -  Colocación y gestión de vegetación urbana pública.</a:t>
            </a:r>
            <a:endParaRPr sz="1000">
              <a:solidFill>
                <a:schemeClr val="dk1"/>
              </a:solidFill>
            </a:endParaRPr>
          </a:p>
          <a:p>
            <a:pPr marL="179999" lvl="0" indent="-149225" algn="l" rtl="0">
              <a:lnSpc>
                <a:spcPct val="150000"/>
              </a:lnSpc>
              <a:spcBef>
                <a:spcPts val="0"/>
              </a:spcBef>
              <a:spcAft>
                <a:spcPts val="0"/>
              </a:spcAft>
              <a:buClr>
                <a:schemeClr val="dk1"/>
              </a:buClr>
              <a:buSzPts val="1000"/>
              <a:buChar char="-"/>
            </a:pPr>
            <a:r>
              <a:rPr lang="es" sz="1000">
                <a:solidFill>
                  <a:schemeClr val="dk1"/>
                </a:solidFill>
              </a:rPr>
              <a:t>Obras de protección. Se ejecutarán conforme al «Estudio de suelos para el diseño y construcción de un plan habitacional»</a:t>
            </a:r>
            <a:endParaRPr sz="1000">
              <a:solidFill>
                <a:schemeClr val="dk1"/>
              </a:solidFill>
            </a:endParaRPr>
          </a:p>
          <a:p>
            <a:pPr marL="179999" lvl="0" indent="-149225" algn="l" rtl="0">
              <a:lnSpc>
                <a:spcPct val="150000"/>
              </a:lnSpc>
              <a:spcBef>
                <a:spcPts val="0"/>
              </a:spcBef>
              <a:spcAft>
                <a:spcPts val="0"/>
              </a:spcAft>
              <a:buClr>
                <a:schemeClr val="dk1"/>
              </a:buClr>
              <a:buSzPts val="1000"/>
              <a:buChar char="-"/>
            </a:pPr>
            <a:r>
              <a:rPr lang="es" sz="1000">
                <a:solidFill>
                  <a:schemeClr val="dk1"/>
                </a:solidFill>
              </a:rPr>
              <a:t>En la propuesta de reforestación - infraestructura verde</a:t>
            </a:r>
            <a:endParaRPr sz="1000">
              <a:solidFill>
                <a:schemeClr val="dk1"/>
              </a:solidFill>
            </a:endParaRPr>
          </a:p>
          <a:p>
            <a:pPr marL="179999" lvl="0" indent="-149225" algn="l" rtl="0">
              <a:lnSpc>
                <a:spcPct val="150000"/>
              </a:lnSpc>
              <a:spcBef>
                <a:spcPts val="0"/>
              </a:spcBef>
              <a:spcAft>
                <a:spcPts val="0"/>
              </a:spcAft>
              <a:buClr>
                <a:schemeClr val="dk1"/>
              </a:buClr>
              <a:buSzPts val="1000"/>
              <a:buChar char="-"/>
            </a:pPr>
            <a:r>
              <a:rPr lang="es" sz="1000">
                <a:solidFill>
                  <a:schemeClr val="dk1"/>
                </a:solidFill>
              </a:rPr>
              <a:t>En la propuesta de uso y eficiencia de agua - urbana y residencial</a:t>
            </a:r>
            <a:endParaRPr sz="1000">
              <a:solidFill>
                <a:schemeClr val="dk1"/>
              </a:solidFill>
            </a:endParaRPr>
          </a:p>
          <a:p>
            <a:pPr marL="179999" lvl="0" indent="-149225" algn="l" rtl="0">
              <a:lnSpc>
                <a:spcPct val="150000"/>
              </a:lnSpc>
              <a:spcBef>
                <a:spcPts val="0"/>
              </a:spcBef>
              <a:spcAft>
                <a:spcPts val="0"/>
              </a:spcAft>
              <a:buClr>
                <a:schemeClr val="dk1"/>
              </a:buClr>
              <a:buSzPts val="1000"/>
              <a:buChar char="-"/>
            </a:pPr>
            <a:r>
              <a:rPr lang="es" sz="1000">
                <a:solidFill>
                  <a:schemeClr val="dk1"/>
                </a:solidFill>
              </a:rPr>
              <a:t>En la propuesta de Residuos Sólidos; Durante la fase de construcción de viviendas y Durante la fase operación de viviendas.</a:t>
            </a:r>
            <a:endParaRPr sz="1000">
              <a:solidFill>
                <a:schemeClr val="dk1"/>
              </a:solidFill>
            </a:endParaRPr>
          </a:p>
          <a:p>
            <a:pPr marL="179999" lvl="0" indent="-149225" algn="l" rtl="0">
              <a:lnSpc>
                <a:spcPct val="150000"/>
              </a:lnSpc>
              <a:spcBef>
                <a:spcPts val="0"/>
              </a:spcBef>
              <a:spcAft>
                <a:spcPts val="0"/>
              </a:spcAft>
              <a:buClr>
                <a:schemeClr val="dk1"/>
              </a:buClr>
              <a:buSzPts val="1000"/>
              <a:buChar char="-"/>
            </a:pPr>
            <a:r>
              <a:rPr lang="es" sz="1000">
                <a:solidFill>
                  <a:schemeClr val="dk1"/>
                </a:solidFill>
              </a:rPr>
              <a:t>Áreas verdes con mecanismos de gestión de escorrentía urbana.</a:t>
            </a:r>
            <a:endParaRPr sz="1000"/>
          </a:p>
        </p:txBody>
      </p:sp>
      <p:sp>
        <p:nvSpPr>
          <p:cNvPr id="252" name="Google Shape;252;p26"/>
          <p:cNvSpPr/>
          <p:nvPr/>
        </p:nvSpPr>
        <p:spPr>
          <a:xfrm>
            <a:off x="4374563" y="1965150"/>
            <a:ext cx="282000" cy="1213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7"/>
          <p:cNvSpPr txBox="1"/>
          <p:nvPr/>
        </p:nvSpPr>
        <p:spPr>
          <a:xfrm>
            <a:off x="196525" y="205050"/>
            <a:ext cx="606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SUSCEPTIBILIDAD AL RIESGO</a:t>
            </a:r>
            <a:endParaRPr b="1"/>
          </a:p>
        </p:txBody>
      </p:sp>
      <p:sp>
        <p:nvSpPr>
          <p:cNvPr id="258" name="Google Shape;258;p27"/>
          <p:cNvSpPr txBox="1"/>
          <p:nvPr/>
        </p:nvSpPr>
        <p:spPr>
          <a:xfrm>
            <a:off x="5374200" y="734775"/>
            <a:ext cx="3682500" cy="4410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None/>
            </a:pPr>
            <a:r>
              <a:rPr lang="es" sz="1000" b="1">
                <a:solidFill>
                  <a:srgbClr val="3F3F3F"/>
                </a:solidFill>
              </a:rPr>
              <a:t>CONCLUSIONES DEL INFORME DE INFORME DE CALIFICACIÓN DE RIESGOS - MOVIMIENTO EN MASA</a:t>
            </a:r>
            <a:endParaRPr sz="1000" b="1">
              <a:solidFill>
                <a:srgbClr val="3F3F3F"/>
              </a:solidFill>
            </a:endParaRPr>
          </a:p>
          <a:p>
            <a:pPr marL="0" lvl="0" indent="0" algn="just" rtl="0">
              <a:lnSpc>
                <a:spcPct val="115000"/>
              </a:lnSpc>
              <a:spcBef>
                <a:spcPts val="0"/>
              </a:spcBef>
              <a:spcAft>
                <a:spcPts val="0"/>
              </a:spcAft>
              <a:buNone/>
            </a:pPr>
            <a:endParaRPr sz="1000">
              <a:solidFill>
                <a:srgbClr val="3F3F3F"/>
              </a:solidFill>
            </a:endParaRPr>
          </a:p>
          <a:p>
            <a:pPr marL="89999" lvl="0" indent="-158750" algn="just" rtl="0">
              <a:lnSpc>
                <a:spcPct val="115000"/>
              </a:lnSpc>
              <a:spcBef>
                <a:spcPts val="0"/>
              </a:spcBef>
              <a:spcAft>
                <a:spcPts val="0"/>
              </a:spcAft>
              <a:buSzPts val="1000"/>
              <a:buChar char="-"/>
            </a:pPr>
            <a:r>
              <a:rPr lang="es" sz="1000">
                <a:solidFill>
                  <a:srgbClr val="3F3F3F"/>
                </a:solidFill>
              </a:rPr>
              <a:t>Debido a las características geológicas (geomorfología</a:t>
            </a:r>
            <a:r>
              <a:rPr lang="es" sz="1000">
                <a:solidFill>
                  <a:srgbClr val="525252"/>
                </a:solidFill>
              </a:rPr>
              <a:t>, </a:t>
            </a:r>
            <a:r>
              <a:rPr lang="es" sz="1000">
                <a:solidFill>
                  <a:srgbClr val="3F3F3F"/>
                </a:solidFill>
              </a:rPr>
              <a:t>litología) existe una </a:t>
            </a:r>
            <a:r>
              <a:rPr lang="es" sz="1000" b="1">
                <a:solidFill>
                  <a:srgbClr val="3F3F3F"/>
                </a:solidFill>
              </a:rPr>
              <a:t>susceptibilidad baja para generar fenómenos de movimientos en masa </a:t>
            </a:r>
            <a:r>
              <a:rPr lang="es" sz="1000">
                <a:solidFill>
                  <a:srgbClr val="3F3F3F"/>
                </a:solidFill>
              </a:rPr>
              <a:t>en el área evaluada, debido</a:t>
            </a:r>
            <a:r>
              <a:rPr lang="es" sz="1000">
                <a:solidFill>
                  <a:srgbClr val="2D2D2D"/>
                </a:solidFill>
              </a:rPr>
              <a:t> </a:t>
            </a:r>
            <a:r>
              <a:rPr lang="es" sz="1000">
                <a:solidFill>
                  <a:srgbClr val="3F3F3F"/>
                </a:solidFill>
              </a:rPr>
              <a:t>a que </a:t>
            </a:r>
            <a:r>
              <a:rPr lang="es" sz="1000">
                <a:solidFill>
                  <a:srgbClr val="2D2D2D"/>
                </a:solidFill>
              </a:rPr>
              <a:t>la mayoría </a:t>
            </a:r>
            <a:r>
              <a:rPr lang="es" sz="1000">
                <a:solidFill>
                  <a:srgbClr val="3F3F3F"/>
                </a:solidFill>
              </a:rPr>
              <a:t>de </a:t>
            </a:r>
            <a:r>
              <a:rPr lang="es" sz="1000">
                <a:solidFill>
                  <a:srgbClr val="121112"/>
                </a:solidFill>
              </a:rPr>
              <a:t>l </a:t>
            </a:r>
            <a:r>
              <a:rPr lang="es" sz="1000">
                <a:solidFill>
                  <a:srgbClr val="3F3F3F"/>
                </a:solidFill>
              </a:rPr>
              <a:t>predio es </a:t>
            </a:r>
            <a:r>
              <a:rPr lang="es" sz="1000">
                <a:solidFill>
                  <a:srgbClr val="3C3C3C"/>
                </a:solidFill>
              </a:rPr>
              <a:t>plano, sin embargo existen </a:t>
            </a:r>
            <a:r>
              <a:rPr lang="es" sz="1000" b="1">
                <a:solidFill>
                  <a:srgbClr val="3C3C3C"/>
                </a:solidFill>
              </a:rPr>
              <a:t>taludes y cortes del terreno sin protección donde </a:t>
            </a:r>
            <a:r>
              <a:rPr lang="es" sz="1000" b="1">
                <a:solidFill>
                  <a:srgbClr val="4C4C4D"/>
                </a:solidFill>
              </a:rPr>
              <a:t>se </a:t>
            </a:r>
            <a:r>
              <a:rPr lang="es" sz="1000" b="1">
                <a:solidFill>
                  <a:srgbClr val="3C3C3C"/>
                </a:solidFill>
              </a:rPr>
              <a:t>tiene una </a:t>
            </a:r>
            <a:r>
              <a:rPr lang="es" sz="1000" b="1">
                <a:solidFill>
                  <a:srgbClr val="4C4C4D"/>
                </a:solidFill>
              </a:rPr>
              <a:t>susceptibilidad</a:t>
            </a:r>
            <a:r>
              <a:rPr lang="es" sz="1000" b="1">
                <a:solidFill>
                  <a:srgbClr val="272728"/>
                </a:solidFill>
              </a:rPr>
              <a:t> </a:t>
            </a:r>
            <a:r>
              <a:rPr lang="es" sz="1000" b="1">
                <a:solidFill>
                  <a:srgbClr val="3C3C3C"/>
                </a:solidFill>
              </a:rPr>
              <a:t>Muy Alta </a:t>
            </a:r>
            <a:r>
              <a:rPr lang="es" sz="1000">
                <a:solidFill>
                  <a:srgbClr val="3C3C3C"/>
                </a:solidFill>
              </a:rPr>
              <a:t>a generar deslizamientos.</a:t>
            </a:r>
            <a:endParaRPr sz="1000">
              <a:solidFill>
                <a:srgbClr val="3C3C3C"/>
              </a:solidFill>
            </a:endParaRPr>
          </a:p>
          <a:p>
            <a:pPr marL="457200" lvl="0" indent="0" algn="just" rtl="0">
              <a:lnSpc>
                <a:spcPct val="115000"/>
              </a:lnSpc>
              <a:spcBef>
                <a:spcPts val="0"/>
              </a:spcBef>
              <a:spcAft>
                <a:spcPts val="0"/>
              </a:spcAft>
              <a:buNone/>
            </a:pPr>
            <a:endParaRPr sz="1000">
              <a:solidFill>
                <a:srgbClr val="3C3C3C"/>
              </a:solidFill>
            </a:endParaRPr>
          </a:p>
          <a:p>
            <a:pPr marL="89999" marR="0" lvl="0" indent="-158750" algn="just" rtl="0">
              <a:lnSpc>
                <a:spcPct val="115000"/>
              </a:lnSpc>
              <a:spcBef>
                <a:spcPts val="0"/>
              </a:spcBef>
              <a:spcAft>
                <a:spcPts val="0"/>
              </a:spcAft>
              <a:buSzPts val="1000"/>
              <a:buChar char="-"/>
            </a:pPr>
            <a:r>
              <a:rPr lang="es" sz="1000">
                <a:solidFill>
                  <a:srgbClr val="3F3F3F"/>
                </a:solidFill>
              </a:rPr>
              <a:t>Por</a:t>
            </a:r>
            <a:r>
              <a:rPr lang="es" sz="1000">
                <a:solidFill>
                  <a:srgbClr val="3C3C3C"/>
                </a:solidFill>
              </a:rPr>
              <a:t> lo tanto, en las condiciones actuales, e</a:t>
            </a:r>
            <a:r>
              <a:rPr lang="es" sz="1000" b="1">
                <a:solidFill>
                  <a:srgbClr val="3C3C3C"/>
                </a:solidFill>
              </a:rPr>
              <a:t>l </a:t>
            </a:r>
            <a:r>
              <a:rPr lang="es" sz="1000" b="1">
                <a:solidFill>
                  <a:srgbClr val="4C4C4D"/>
                </a:solidFill>
              </a:rPr>
              <a:t>nivel </a:t>
            </a:r>
            <a:r>
              <a:rPr lang="es" sz="1000" b="1">
                <a:solidFill>
                  <a:srgbClr val="3C3C3C"/>
                </a:solidFill>
              </a:rPr>
              <a:t>de riesgo en el predio evaluado se </a:t>
            </a:r>
            <a:r>
              <a:rPr lang="es" sz="1000" b="1">
                <a:solidFill>
                  <a:srgbClr val="121112"/>
                </a:solidFill>
              </a:rPr>
              <a:t>l</a:t>
            </a:r>
            <a:r>
              <a:rPr lang="es" sz="1000" b="1">
                <a:solidFill>
                  <a:srgbClr val="3C3C3C"/>
                </a:solidFill>
              </a:rPr>
              <a:t>o considera de Bajo</a:t>
            </a:r>
            <a:r>
              <a:rPr lang="es" sz="1000">
                <a:solidFill>
                  <a:srgbClr val="3C3C3C"/>
                </a:solidFill>
              </a:rPr>
              <a:t> frente a movimientos en masa de tipo deslizamientos </a:t>
            </a:r>
            <a:r>
              <a:rPr lang="es" sz="1000">
                <a:solidFill>
                  <a:srgbClr val="4C4C4D"/>
                </a:solidFill>
              </a:rPr>
              <a:t>y </a:t>
            </a:r>
            <a:r>
              <a:rPr lang="es" sz="1000">
                <a:solidFill>
                  <a:srgbClr val="3C3C3C"/>
                </a:solidFill>
              </a:rPr>
              <a:t>caída de bloques </a:t>
            </a:r>
            <a:r>
              <a:rPr lang="es" sz="1000" b="1">
                <a:solidFill>
                  <a:srgbClr val="3C3C3C"/>
                </a:solidFill>
              </a:rPr>
              <a:t>a excepción de </a:t>
            </a:r>
            <a:r>
              <a:rPr lang="es" sz="1000" b="1">
                <a:solidFill>
                  <a:srgbClr val="4C4C4D"/>
                </a:solidFill>
              </a:rPr>
              <a:t>los </a:t>
            </a:r>
            <a:r>
              <a:rPr lang="es" sz="1000" b="1">
                <a:solidFill>
                  <a:srgbClr val="272728"/>
                </a:solidFill>
              </a:rPr>
              <a:t>lugar </a:t>
            </a:r>
            <a:r>
              <a:rPr lang="es" sz="1000" b="1">
                <a:solidFill>
                  <a:srgbClr val="4C4C4D"/>
                </a:solidFill>
              </a:rPr>
              <a:t>es </a:t>
            </a:r>
            <a:r>
              <a:rPr lang="es" sz="1000" b="1">
                <a:solidFill>
                  <a:srgbClr val="3C3C3C"/>
                </a:solidFill>
              </a:rPr>
              <a:t>donde se tiene </a:t>
            </a:r>
            <a:r>
              <a:rPr lang="es" sz="1000" b="1">
                <a:solidFill>
                  <a:srgbClr val="4C4C4D"/>
                </a:solidFill>
              </a:rPr>
              <a:t>cortes </a:t>
            </a:r>
            <a:r>
              <a:rPr lang="es" sz="1000" b="1">
                <a:solidFill>
                  <a:srgbClr val="3C3C3C"/>
                </a:solidFill>
              </a:rPr>
              <a:t>del terreno </a:t>
            </a:r>
            <a:r>
              <a:rPr lang="es" sz="1000" b="1">
                <a:solidFill>
                  <a:srgbClr val="4C4C4D"/>
                </a:solidFill>
              </a:rPr>
              <a:t>y </a:t>
            </a:r>
            <a:r>
              <a:rPr lang="es" sz="1000" b="1">
                <a:solidFill>
                  <a:srgbClr val="3C3C3C"/>
                </a:solidFill>
              </a:rPr>
              <a:t>taludes</a:t>
            </a:r>
            <a:r>
              <a:rPr lang="es" sz="1000">
                <a:solidFill>
                  <a:srgbClr val="3C3C3C"/>
                </a:solidFill>
              </a:rPr>
              <a:t> donde se tiene un riesgo Alto; un riesgo Moderado a Alto frente a la amenaza sísmica y Bajo </a:t>
            </a:r>
            <a:r>
              <a:rPr lang="es" sz="1000">
                <a:solidFill>
                  <a:srgbClr val="272728"/>
                </a:solidFill>
              </a:rPr>
              <a:t>frente </a:t>
            </a:r>
            <a:r>
              <a:rPr lang="es" sz="1000">
                <a:solidFill>
                  <a:srgbClr val="3C3C3C"/>
                </a:solidFill>
              </a:rPr>
              <a:t>a </a:t>
            </a:r>
            <a:r>
              <a:rPr lang="es" sz="1000">
                <a:solidFill>
                  <a:srgbClr val="4C4C4D"/>
                </a:solidFill>
              </a:rPr>
              <a:t>la </a:t>
            </a:r>
            <a:r>
              <a:rPr lang="es" sz="1000">
                <a:solidFill>
                  <a:srgbClr val="3C3C3C"/>
                </a:solidFill>
              </a:rPr>
              <a:t>caída de cenizas.</a:t>
            </a:r>
            <a:endParaRPr sz="1000">
              <a:solidFill>
                <a:srgbClr val="3C3C3C"/>
              </a:solidFill>
            </a:endParaRPr>
          </a:p>
          <a:p>
            <a:pPr marL="457200" marR="0" lvl="0" indent="0" algn="just" rtl="0">
              <a:lnSpc>
                <a:spcPct val="115000"/>
              </a:lnSpc>
              <a:spcBef>
                <a:spcPts val="0"/>
              </a:spcBef>
              <a:spcAft>
                <a:spcPts val="0"/>
              </a:spcAft>
              <a:buNone/>
            </a:pPr>
            <a:endParaRPr sz="1000">
              <a:solidFill>
                <a:srgbClr val="3C3C3C"/>
              </a:solidFill>
            </a:endParaRPr>
          </a:p>
          <a:p>
            <a:pPr marL="89999" marR="0" lvl="0" indent="-158750" algn="just" rtl="0">
              <a:lnSpc>
                <a:spcPct val="115000"/>
              </a:lnSpc>
              <a:spcBef>
                <a:spcPts val="0"/>
              </a:spcBef>
              <a:spcAft>
                <a:spcPts val="0"/>
              </a:spcAft>
              <a:buSzPts val="1000"/>
              <a:buChar char="-"/>
            </a:pPr>
            <a:r>
              <a:rPr lang="es" sz="1000" b="1">
                <a:solidFill>
                  <a:srgbClr val="3C3C3C"/>
                </a:solidFill>
              </a:rPr>
              <a:t>El nivel de </a:t>
            </a:r>
            <a:r>
              <a:rPr lang="es" sz="1000" b="1">
                <a:solidFill>
                  <a:srgbClr val="272728"/>
                </a:solidFill>
              </a:rPr>
              <a:t>riesgo </a:t>
            </a:r>
            <a:r>
              <a:rPr lang="es" sz="1000" b="1">
                <a:solidFill>
                  <a:srgbClr val="4C4C4D"/>
                </a:solidFill>
              </a:rPr>
              <a:t>se considera </a:t>
            </a:r>
            <a:r>
              <a:rPr lang="es" sz="1000" b="1">
                <a:solidFill>
                  <a:srgbClr val="3C3C3C"/>
                </a:solidFill>
              </a:rPr>
              <a:t>mitigable</a:t>
            </a:r>
            <a:r>
              <a:rPr lang="es" sz="1000">
                <a:solidFill>
                  <a:srgbClr val="3C3C3C"/>
                </a:solidFill>
              </a:rPr>
              <a:t> siempre </a:t>
            </a:r>
            <a:r>
              <a:rPr lang="es" sz="1000">
                <a:solidFill>
                  <a:srgbClr val="4C4C4D"/>
                </a:solidFill>
              </a:rPr>
              <a:t>y cuando </a:t>
            </a:r>
            <a:r>
              <a:rPr lang="es" sz="1000">
                <a:solidFill>
                  <a:srgbClr val="3C3C3C"/>
                </a:solidFill>
              </a:rPr>
              <a:t>se implementen</a:t>
            </a:r>
            <a:r>
              <a:rPr lang="es" sz="1000">
                <a:solidFill>
                  <a:srgbClr val="4C4C4D"/>
                </a:solidFill>
              </a:rPr>
              <a:t> </a:t>
            </a:r>
            <a:r>
              <a:rPr lang="es" sz="1000">
                <a:solidFill>
                  <a:srgbClr val="3C3C3C"/>
                </a:solidFill>
              </a:rPr>
              <a:t>las correspondientes obras de mitigación del riesgo, obras que deberán ser desarrolladas por un profesional competente y </a:t>
            </a:r>
            <a:r>
              <a:rPr lang="es" sz="1000">
                <a:solidFill>
                  <a:srgbClr val="4C4C4D"/>
                </a:solidFill>
              </a:rPr>
              <a:t>validados </a:t>
            </a:r>
            <a:r>
              <a:rPr lang="es" sz="1000">
                <a:solidFill>
                  <a:srgbClr val="3C3C3C"/>
                </a:solidFill>
              </a:rPr>
              <a:t>por esta Dependencia.</a:t>
            </a:r>
            <a:endParaRPr sz="1000">
              <a:solidFill>
                <a:srgbClr val="3C3C3C"/>
              </a:solidFill>
            </a:endParaRPr>
          </a:p>
        </p:txBody>
      </p:sp>
      <p:grpSp>
        <p:nvGrpSpPr>
          <p:cNvPr id="259" name="Google Shape;259;p27"/>
          <p:cNvGrpSpPr/>
          <p:nvPr/>
        </p:nvGrpSpPr>
        <p:grpSpPr>
          <a:xfrm>
            <a:off x="152400" y="820603"/>
            <a:ext cx="4948374" cy="4173727"/>
            <a:chOff x="152400" y="973050"/>
            <a:chExt cx="4551903" cy="3640725"/>
          </a:xfrm>
        </p:grpSpPr>
        <p:pic>
          <p:nvPicPr>
            <p:cNvPr id="260" name="Google Shape;260;p27"/>
            <p:cNvPicPr preferRelativeResize="0"/>
            <p:nvPr/>
          </p:nvPicPr>
          <p:blipFill rotWithShape="1">
            <a:blip r:embed="rId3">
              <a:alphaModFix/>
            </a:blip>
            <a:srcRect r="16562"/>
            <a:stretch/>
          </p:blipFill>
          <p:spPr>
            <a:xfrm>
              <a:off x="152400" y="973050"/>
              <a:ext cx="4551903" cy="3640725"/>
            </a:xfrm>
            <a:prstGeom prst="rect">
              <a:avLst/>
            </a:prstGeom>
            <a:noFill/>
            <a:ln>
              <a:noFill/>
            </a:ln>
          </p:spPr>
        </p:pic>
        <p:pic>
          <p:nvPicPr>
            <p:cNvPr id="261" name="Google Shape;261;p27"/>
            <p:cNvPicPr preferRelativeResize="0"/>
            <p:nvPr/>
          </p:nvPicPr>
          <p:blipFill rotWithShape="1">
            <a:blip r:embed="rId3">
              <a:alphaModFix/>
            </a:blip>
            <a:srcRect l="85091" t="9067" r="813" b="78014"/>
            <a:stretch/>
          </p:blipFill>
          <p:spPr>
            <a:xfrm>
              <a:off x="152400" y="3774100"/>
              <a:ext cx="1308627" cy="800400"/>
            </a:xfrm>
            <a:prstGeom prst="rect">
              <a:avLst/>
            </a:prstGeom>
            <a:noFill/>
            <a:ln>
              <a:noFill/>
            </a:ln>
          </p:spPr>
        </p:pic>
        <p:sp>
          <p:nvSpPr>
            <p:cNvPr id="262" name="Google Shape;262;p27"/>
            <p:cNvSpPr txBox="1"/>
            <p:nvPr/>
          </p:nvSpPr>
          <p:spPr>
            <a:xfrm>
              <a:off x="628675" y="3848200"/>
              <a:ext cx="685800" cy="568800"/>
            </a:xfrm>
            <a:prstGeom prst="rect">
              <a:avLst/>
            </a:prstGeom>
            <a:solidFill>
              <a:schemeClr val="lt1"/>
            </a:solid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es" sz="800"/>
                <a:t>nula</a:t>
              </a:r>
              <a:endParaRPr sz="800"/>
            </a:p>
            <a:p>
              <a:pPr marL="0" lvl="0" indent="0" algn="l" rtl="0">
                <a:spcBef>
                  <a:spcPts val="0"/>
                </a:spcBef>
                <a:spcAft>
                  <a:spcPts val="0"/>
                </a:spcAft>
                <a:buNone/>
              </a:pPr>
              <a:r>
                <a:rPr lang="es" sz="800"/>
                <a:t>baja</a:t>
              </a:r>
              <a:endParaRPr sz="800"/>
            </a:p>
            <a:p>
              <a:pPr marL="0" lvl="0" indent="0" algn="l" rtl="0">
                <a:spcBef>
                  <a:spcPts val="0"/>
                </a:spcBef>
                <a:spcAft>
                  <a:spcPts val="0"/>
                </a:spcAft>
                <a:buNone/>
              </a:pPr>
              <a:r>
                <a:rPr lang="es" sz="800"/>
                <a:t>media</a:t>
              </a:r>
              <a:endParaRPr sz="800"/>
            </a:p>
            <a:p>
              <a:pPr marL="0" lvl="0" indent="0" algn="l" rtl="0">
                <a:spcBef>
                  <a:spcPts val="0"/>
                </a:spcBef>
                <a:spcAft>
                  <a:spcPts val="0"/>
                </a:spcAft>
                <a:buNone/>
              </a:pPr>
              <a:r>
                <a:rPr lang="es" sz="800"/>
                <a:t>alta </a:t>
              </a:r>
              <a:endParaRPr sz="800"/>
            </a:p>
            <a:p>
              <a:pPr marL="0" lvl="0" indent="0" algn="l" rtl="0">
                <a:spcBef>
                  <a:spcPts val="0"/>
                </a:spcBef>
                <a:spcAft>
                  <a:spcPts val="0"/>
                </a:spcAft>
                <a:buNone/>
              </a:pPr>
              <a:r>
                <a:rPr lang="es" sz="800"/>
                <a:t>muy alta </a:t>
              </a:r>
              <a:endParaRPr sz="80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8"/>
          <p:cNvSpPr txBox="1"/>
          <p:nvPr/>
        </p:nvSpPr>
        <p:spPr>
          <a:xfrm>
            <a:off x="196525" y="205050"/>
            <a:ext cx="606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dirty="0"/>
              <a:t>CONCORDANCIA CON LA PLANIFICACIÓN DEL DMQ</a:t>
            </a:r>
            <a:endParaRPr b="1" dirty="0"/>
          </a:p>
          <a:p>
            <a:pPr marL="0" lvl="0" indent="0" algn="l" rtl="0">
              <a:spcBef>
                <a:spcPts val="0"/>
              </a:spcBef>
              <a:spcAft>
                <a:spcPts val="0"/>
              </a:spcAft>
              <a:buNone/>
            </a:pPr>
            <a:r>
              <a:rPr lang="es" b="1" dirty="0"/>
              <a:t>SUSCEPTIBILIDAD AL RIESGO</a:t>
            </a:r>
            <a:endParaRPr b="1" dirty="0"/>
          </a:p>
        </p:txBody>
      </p:sp>
      <p:pic>
        <p:nvPicPr>
          <p:cNvPr id="268" name="Google Shape;268;p28"/>
          <p:cNvPicPr preferRelativeResize="0"/>
          <p:nvPr/>
        </p:nvPicPr>
        <p:blipFill>
          <a:blip r:embed="rId3">
            <a:alphaModFix/>
          </a:blip>
          <a:stretch>
            <a:fillRect/>
          </a:stretch>
        </p:blipFill>
        <p:spPr>
          <a:xfrm>
            <a:off x="0" y="905675"/>
            <a:ext cx="5749363" cy="3416999"/>
          </a:xfrm>
          <a:prstGeom prst="rect">
            <a:avLst/>
          </a:prstGeom>
          <a:noFill/>
          <a:ln>
            <a:noFill/>
          </a:ln>
        </p:spPr>
      </p:pic>
      <p:sp>
        <p:nvSpPr>
          <p:cNvPr id="269" name="Google Shape;269;p28"/>
          <p:cNvSpPr txBox="1"/>
          <p:nvPr/>
        </p:nvSpPr>
        <p:spPr>
          <a:xfrm>
            <a:off x="5784300" y="905675"/>
            <a:ext cx="2973300" cy="4032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000" b="1"/>
              <a:t>Faja de protección del Río Monjas: </a:t>
            </a:r>
            <a:endParaRPr sz="1000"/>
          </a:p>
          <a:p>
            <a:pPr marL="89999" lvl="0" indent="-158750" algn="just" rtl="0">
              <a:spcBef>
                <a:spcPts val="0"/>
              </a:spcBef>
              <a:spcAft>
                <a:spcPts val="0"/>
              </a:spcAft>
              <a:buSzPts val="1000"/>
              <a:buChar char="-"/>
            </a:pPr>
            <a:r>
              <a:rPr lang="es" sz="1000"/>
              <a:t>Se establece una faja de seguridad de 50 m desde la ribera occidental del Río Monjas, por todo su recorrido a lo largo del predio, ocupando un área de 18.093.81 m2 (1.81Ha). </a:t>
            </a:r>
            <a:endParaRPr sz="1000"/>
          </a:p>
          <a:p>
            <a:pPr marL="457200" lvl="0" indent="0" algn="just" rtl="0">
              <a:spcBef>
                <a:spcPts val="0"/>
              </a:spcBef>
              <a:spcAft>
                <a:spcPts val="0"/>
              </a:spcAft>
              <a:buNone/>
            </a:pPr>
            <a:endParaRPr sz="1000"/>
          </a:p>
          <a:p>
            <a:pPr marL="89999" lvl="0" indent="-158750" algn="just" rtl="0">
              <a:spcBef>
                <a:spcPts val="0"/>
              </a:spcBef>
              <a:spcAft>
                <a:spcPts val="0"/>
              </a:spcAft>
              <a:buSzPts val="1000"/>
              <a:buChar char="-"/>
            </a:pPr>
            <a:r>
              <a:rPr lang="es" sz="1000"/>
              <a:t>Está prohibida cualquier forma de explotación o destrucción de las especies naturales preexistentes y queda integrada al área de protección ecológica. </a:t>
            </a:r>
            <a:endParaRPr sz="1000"/>
          </a:p>
          <a:p>
            <a:pPr marL="0" lvl="0" indent="0" algn="just" rtl="0">
              <a:spcBef>
                <a:spcPts val="0"/>
              </a:spcBef>
              <a:spcAft>
                <a:spcPts val="0"/>
              </a:spcAft>
              <a:buNone/>
            </a:pPr>
            <a:endParaRPr sz="1000"/>
          </a:p>
          <a:p>
            <a:pPr marL="0" lvl="0" indent="0" algn="just" rtl="0">
              <a:spcBef>
                <a:spcPts val="0"/>
              </a:spcBef>
              <a:spcAft>
                <a:spcPts val="0"/>
              </a:spcAft>
              <a:buNone/>
            </a:pPr>
            <a:r>
              <a:rPr lang="es" sz="1000" b="1"/>
              <a:t>Área de protección ecológica:</a:t>
            </a:r>
            <a:r>
              <a:rPr lang="es" sz="1000"/>
              <a:t> </a:t>
            </a:r>
            <a:endParaRPr sz="1000"/>
          </a:p>
          <a:p>
            <a:pPr marL="0" lvl="0" indent="0" algn="just" rtl="0">
              <a:spcBef>
                <a:spcPts val="0"/>
              </a:spcBef>
              <a:spcAft>
                <a:spcPts val="0"/>
              </a:spcAft>
              <a:buNone/>
            </a:pPr>
            <a:endParaRPr sz="1000"/>
          </a:p>
          <a:p>
            <a:pPr marL="89999" marR="0" lvl="0" indent="-158750" algn="just" rtl="0">
              <a:lnSpc>
                <a:spcPct val="100000"/>
              </a:lnSpc>
              <a:spcBef>
                <a:spcPts val="0"/>
              </a:spcBef>
              <a:spcAft>
                <a:spcPts val="0"/>
              </a:spcAft>
              <a:buSzPts val="1000"/>
              <a:buChar char="-"/>
            </a:pPr>
            <a:r>
              <a:rPr lang="es" sz="1000"/>
              <a:t>Zona adyacente a la faja de Seguridad del Río Monjas se califica como área de protección ecológica y afecta el predio de propiedad privada. </a:t>
            </a:r>
            <a:endParaRPr sz="1000"/>
          </a:p>
          <a:p>
            <a:pPr marL="89999" marR="0" lvl="0" indent="-158750" algn="just" rtl="0">
              <a:lnSpc>
                <a:spcPct val="100000"/>
              </a:lnSpc>
              <a:spcBef>
                <a:spcPts val="0"/>
              </a:spcBef>
              <a:spcAft>
                <a:spcPts val="0"/>
              </a:spcAft>
              <a:buSzPts val="1000"/>
              <a:buChar char="-"/>
            </a:pPr>
            <a:r>
              <a:rPr lang="es" sz="1000"/>
              <a:t>Ocupa un área de 13.113.81 m2 (1.31ha). Dicha área se acogerá a lo previsto en la legislación ambiental correspondiente y en la presente ordenanza. </a:t>
            </a:r>
            <a:endParaRPr sz="1000"/>
          </a:p>
          <a:p>
            <a:pPr marL="89999" marR="0" lvl="0" indent="-158750" algn="just" rtl="0">
              <a:lnSpc>
                <a:spcPct val="100000"/>
              </a:lnSpc>
              <a:spcBef>
                <a:spcPts val="0"/>
              </a:spcBef>
              <a:spcAft>
                <a:spcPts val="0"/>
              </a:spcAft>
              <a:buSzPts val="1000"/>
              <a:buChar char="-"/>
            </a:pPr>
            <a:r>
              <a:rPr lang="es" sz="1000"/>
              <a:t>Dentro de esta faja está previsto emplazar infraestructura deportiva, así como realizar mejoramiento del suelo y enriquecimiento forestal respetando y consolidando los taludes.</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5303" b="4545"/>
          <a:stretch/>
        </p:blipFill>
        <p:spPr>
          <a:xfrm>
            <a:off x="1320944" y="345498"/>
            <a:ext cx="6700838" cy="4832726"/>
          </a:xfrm>
          <a:prstGeom prst="rect">
            <a:avLst/>
          </a:prstGeom>
        </p:spPr>
      </p:pic>
      <p:sp>
        <p:nvSpPr>
          <p:cNvPr id="5" name="Google Shape;267;p28"/>
          <p:cNvSpPr txBox="1"/>
          <p:nvPr/>
        </p:nvSpPr>
        <p:spPr>
          <a:xfrm>
            <a:off x="246401" y="0"/>
            <a:ext cx="6066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C" b="1" dirty="0" smtClean="0"/>
              <a:t>DISTANCIA DE LOTES PROPUESTOS A BORDE DE RIO MONJAS</a:t>
            </a:r>
            <a:endParaRPr b="1" dirty="0"/>
          </a:p>
        </p:txBody>
      </p:sp>
    </p:spTree>
    <p:extLst>
      <p:ext uri="{BB962C8B-B14F-4D97-AF65-F5344CB8AC3E}">
        <p14:creationId xmlns:p14="http://schemas.microsoft.com/office/powerpoint/2010/main" val="103708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 y="1978819"/>
            <a:ext cx="8877300" cy="1574006"/>
          </a:xfrm>
        </p:spPr>
        <p:txBody>
          <a:bodyPr>
            <a:normAutofit/>
          </a:bodyPr>
          <a:lstStyle/>
          <a:p>
            <a:pPr algn="just"/>
            <a:r>
              <a:rPr lang="es-EC" dirty="0" smtClean="0">
                <a:latin typeface="+mn-lt"/>
              </a:rPr>
              <a:t>En </a:t>
            </a:r>
            <a:r>
              <a:rPr lang="es-EC" dirty="0">
                <a:latin typeface="+mn-lt"/>
              </a:rPr>
              <a:t>Quito, el déficit de vivienda </a:t>
            </a:r>
            <a:r>
              <a:rPr lang="es-EC" dirty="0" smtClean="0">
                <a:latin typeface="+mn-lt"/>
              </a:rPr>
              <a:t>será </a:t>
            </a:r>
            <a:r>
              <a:rPr lang="es-EC" sz="2400" dirty="0" smtClean="0">
                <a:latin typeface="+mn-lt"/>
              </a:rPr>
              <a:t>(año 2020) </a:t>
            </a:r>
            <a:r>
              <a:rPr lang="es-EC" dirty="0">
                <a:latin typeface="+mn-lt"/>
              </a:rPr>
              <a:t>de aproximadamente 140 mil unidades habitacionales</a:t>
            </a:r>
            <a:r>
              <a:rPr lang="es-EC" dirty="0"/>
              <a:t>.</a:t>
            </a:r>
          </a:p>
        </p:txBody>
      </p:sp>
      <p:sp>
        <p:nvSpPr>
          <p:cNvPr id="3" name="Título 1"/>
          <p:cNvSpPr txBox="1">
            <a:spLocks/>
          </p:cNvSpPr>
          <p:nvPr/>
        </p:nvSpPr>
        <p:spPr>
          <a:xfrm>
            <a:off x="152400" y="4295775"/>
            <a:ext cx="8582025" cy="847725"/>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1050" dirty="0"/>
              <a:t>Fuentes:</a:t>
            </a:r>
          </a:p>
          <a:p>
            <a:pPr algn="just"/>
            <a:endParaRPr lang="es-EC" sz="1050" dirty="0"/>
          </a:p>
          <a:p>
            <a:pPr algn="just"/>
            <a:r>
              <a:rPr lang="es-EC" sz="1050" dirty="0"/>
              <a:t>https://www.habitatyvivienda.gob.ec/vivienda-social-en-arrendamiento-una-nueva-propuesta-para-combatir-el-deficit-habitacional-en-ecuador/#:~:text=Se%20estima%20que%20hacia%20el,aproximadamente%20140%20mil%20unidades%20habitacionales.</a:t>
            </a:r>
          </a:p>
          <a:p>
            <a:pPr algn="just"/>
            <a:endParaRPr lang="es-ES" sz="1050" dirty="0"/>
          </a:p>
          <a:p>
            <a:pPr algn="just"/>
            <a:r>
              <a:rPr lang="es-EC" sz="1050" b="1" dirty="0">
                <a:hlinkClick r:id="rId2" tooltip="Ir a MIDUVI - Ministerio de Desarrollo Urbano y Vivienda."/>
              </a:rPr>
              <a:t>MIDUVI - Ministerio de Desarrollo Urbano y Vivienda</a:t>
            </a:r>
            <a:r>
              <a:rPr lang="es-EC" sz="1050" dirty="0"/>
              <a:t> &gt; </a:t>
            </a:r>
            <a:r>
              <a:rPr lang="es-EC" sz="1050" b="1" dirty="0">
                <a:hlinkClick r:id="rId3" tooltip="Go to the Comunicamos Categoría archives."/>
              </a:rPr>
              <a:t>Comunicamos</a:t>
            </a:r>
            <a:r>
              <a:rPr lang="es-EC" sz="1050" dirty="0"/>
              <a:t> &gt; </a:t>
            </a:r>
            <a:r>
              <a:rPr lang="es-EC" sz="1050" b="1" dirty="0">
                <a:hlinkClick r:id="rId4" tooltip="Go to the Noticias Categoría archives."/>
              </a:rPr>
              <a:t>Noticias</a:t>
            </a:r>
            <a:r>
              <a:rPr lang="es-EC" sz="1050" dirty="0"/>
              <a:t> &gt; Vivienda Social en Arrendamiento, una nueva propuesta para combatir el déficit habitacional en Ecuador</a:t>
            </a:r>
          </a:p>
        </p:txBody>
      </p:sp>
    </p:spTree>
    <p:extLst>
      <p:ext uri="{BB962C8B-B14F-4D97-AF65-F5344CB8AC3E}">
        <p14:creationId xmlns:p14="http://schemas.microsoft.com/office/powerpoint/2010/main" val="241961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90550" y="136922"/>
            <a:ext cx="8001000" cy="1790700"/>
          </a:xfrm>
        </p:spPr>
        <p:txBody>
          <a:bodyPr>
            <a:noAutofit/>
          </a:bodyPr>
          <a:lstStyle/>
          <a:p>
            <a:r>
              <a:rPr lang="es-ES" sz="2800" dirty="0">
                <a:latin typeface="+mn-lt"/>
              </a:rPr>
              <a:t>CARACTERISTICAS A TOMAR EN CUENTA PARA VIVIENDA DE INTERES SOCIAL</a:t>
            </a:r>
            <a:r>
              <a:rPr lang="es-ES" sz="4400" dirty="0" smtClean="0">
                <a:latin typeface="+mn-lt"/>
              </a:rPr>
              <a:t/>
            </a:r>
            <a:br>
              <a:rPr lang="es-ES" sz="4400" dirty="0" smtClean="0">
                <a:latin typeface="+mn-lt"/>
              </a:rPr>
            </a:br>
            <a:endParaRPr lang="es-EC" sz="4400" dirty="0">
              <a:latin typeface="+mn-lt"/>
            </a:endParaRPr>
          </a:p>
        </p:txBody>
      </p:sp>
      <p:pic>
        <p:nvPicPr>
          <p:cNvPr id="7" name="Imagen 6"/>
          <p:cNvPicPr>
            <a:picLocks noChangeAspect="1"/>
          </p:cNvPicPr>
          <p:nvPr/>
        </p:nvPicPr>
        <p:blipFill>
          <a:blip r:embed="rId2"/>
          <a:stretch>
            <a:fillRect/>
          </a:stretch>
        </p:blipFill>
        <p:spPr>
          <a:xfrm>
            <a:off x="182880" y="1497690"/>
            <a:ext cx="9144000" cy="3278651"/>
          </a:xfrm>
          <a:prstGeom prst="rect">
            <a:avLst/>
          </a:prstGeom>
        </p:spPr>
      </p:pic>
    </p:spTree>
    <p:extLst>
      <p:ext uri="{BB962C8B-B14F-4D97-AF65-F5344CB8AC3E}">
        <p14:creationId xmlns:p14="http://schemas.microsoft.com/office/powerpoint/2010/main" val="142642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443650" y="-40250"/>
            <a:ext cx="534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 UBICACIÓN Y ACCESIBILIDAD</a:t>
            </a:r>
            <a:endParaRPr b="1">
              <a:solidFill>
                <a:schemeClr val="accent1"/>
              </a:solidFill>
            </a:endParaRPr>
          </a:p>
        </p:txBody>
      </p:sp>
      <p:pic>
        <p:nvPicPr>
          <p:cNvPr id="61" name="Google Shape;61;p14"/>
          <p:cNvPicPr preferRelativeResize="0"/>
          <p:nvPr/>
        </p:nvPicPr>
        <p:blipFill rotWithShape="1">
          <a:blip r:embed="rId3">
            <a:alphaModFix/>
          </a:blip>
          <a:srcRect t="2087" r="7935" b="16986"/>
          <a:stretch/>
        </p:blipFill>
        <p:spPr>
          <a:xfrm>
            <a:off x="152400" y="845850"/>
            <a:ext cx="5819877" cy="3426150"/>
          </a:xfrm>
          <a:prstGeom prst="rect">
            <a:avLst/>
          </a:prstGeom>
          <a:noFill/>
          <a:ln>
            <a:noFill/>
          </a:ln>
        </p:spPr>
      </p:pic>
      <p:sp>
        <p:nvSpPr>
          <p:cNvPr id="62" name="Google Shape;62;p14"/>
          <p:cNvSpPr txBox="1"/>
          <p:nvPr/>
        </p:nvSpPr>
        <p:spPr>
          <a:xfrm>
            <a:off x="2748500" y="2004125"/>
            <a:ext cx="17334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Manuel Cordova Galarza</a:t>
            </a:r>
            <a:endParaRPr sz="1000" b="1"/>
          </a:p>
        </p:txBody>
      </p:sp>
      <p:sp>
        <p:nvSpPr>
          <p:cNvPr id="63" name="Google Shape;63;p14"/>
          <p:cNvSpPr txBox="1"/>
          <p:nvPr/>
        </p:nvSpPr>
        <p:spPr>
          <a:xfrm rot="1390996">
            <a:off x="637378" y="3299473"/>
            <a:ext cx="1178134" cy="154022"/>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Simon Bolivar</a:t>
            </a:r>
            <a:endParaRPr sz="1000" b="1"/>
          </a:p>
        </p:txBody>
      </p:sp>
      <p:sp>
        <p:nvSpPr>
          <p:cNvPr id="64" name="Google Shape;64;p14"/>
          <p:cNvSpPr txBox="1"/>
          <p:nvPr/>
        </p:nvSpPr>
        <p:spPr>
          <a:xfrm>
            <a:off x="152400" y="4369625"/>
            <a:ext cx="527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t>Localizacion accesible por </a:t>
            </a:r>
            <a:r>
              <a:rPr lang="es" b="1"/>
              <a:t>transporte</a:t>
            </a:r>
            <a:r>
              <a:rPr lang="es"/>
              <a:t> </a:t>
            </a:r>
            <a:r>
              <a:rPr lang="es" b="1"/>
              <a:t>publico</a:t>
            </a:r>
            <a:r>
              <a:rPr lang="es"/>
              <a:t>, tanto por MCG como por Av. Simon Bolivar.</a:t>
            </a:r>
            <a:endParaRPr/>
          </a:p>
        </p:txBody>
      </p:sp>
      <p:sp>
        <p:nvSpPr>
          <p:cNvPr id="65" name="Google Shape;65;p14"/>
          <p:cNvSpPr txBox="1"/>
          <p:nvPr/>
        </p:nvSpPr>
        <p:spPr>
          <a:xfrm>
            <a:off x="3857875" y="2967825"/>
            <a:ext cx="17334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San Antonio de Pichincha</a:t>
            </a:r>
            <a:endParaRPr sz="1000" b="1"/>
          </a:p>
        </p:txBody>
      </p:sp>
      <p:sp>
        <p:nvSpPr>
          <p:cNvPr id="66" name="Google Shape;66;p14"/>
          <p:cNvSpPr txBox="1"/>
          <p:nvPr/>
        </p:nvSpPr>
        <p:spPr>
          <a:xfrm>
            <a:off x="5111000" y="3946075"/>
            <a:ext cx="9651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solidFill>
                  <a:srgbClr val="4472C5"/>
                </a:solidFill>
              </a:rPr>
              <a:t>Río Monjas</a:t>
            </a:r>
            <a:endParaRPr sz="1000" b="1">
              <a:solidFill>
                <a:srgbClr val="4472C5"/>
              </a:solidFill>
            </a:endParaRPr>
          </a:p>
        </p:txBody>
      </p:sp>
      <p:sp>
        <p:nvSpPr>
          <p:cNvPr id="67" name="Google Shape;67;p14"/>
          <p:cNvSpPr txBox="1"/>
          <p:nvPr/>
        </p:nvSpPr>
        <p:spPr>
          <a:xfrm rot="-4131996">
            <a:off x="2983687" y="2967904"/>
            <a:ext cx="965217" cy="153765"/>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Mango Inga</a:t>
            </a:r>
            <a:endParaRPr sz="1000" b="1"/>
          </a:p>
        </p:txBody>
      </p:sp>
      <p:sp>
        <p:nvSpPr>
          <p:cNvPr id="68" name="Google Shape;68;p14"/>
          <p:cNvSpPr/>
          <p:nvPr/>
        </p:nvSpPr>
        <p:spPr>
          <a:xfrm>
            <a:off x="3081625" y="2308400"/>
            <a:ext cx="313750" cy="762000"/>
          </a:xfrm>
          <a:custGeom>
            <a:avLst/>
            <a:gdLst/>
            <a:ahLst/>
            <a:cxnLst/>
            <a:rect l="l" t="t" r="r" b="b"/>
            <a:pathLst>
              <a:path w="12550" h="30480" extrusionOk="0">
                <a:moveTo>
                  <a:pt x="896" y="449"/>
                </a:moveTo>
                <a:lnTo>
                  <a:pt x="0" y="24205"/>
                </a:lnTo>
                <a:lnTo>
                  <a:pt x="8068" y="30480"/>
                </a:lnTo>
                <a:lnTo>
                  <a:pt x="12102" y="18826"/>
                </a:lnTo>
                <a:lnTo>
                  <a:pt x="12550" y="0"/>
                </a:lnTo>
                <a:close/>
              </a:path>
            </a:pathLst>
          </a:custGeom>
          <a:solidFill>
            <a:srgbClr val="FF0000">
              <a:alpha val="58040"/>
            </a:srgbClr>
          </a:solidFill>
          <a:ln w="9525" cap="flat" cmpd="sng">
            <a:solidFill>
              <a:schemeClr val="dk2"/>
            </a:solidFill>
            <a:prstDash val="solid"/>
            <a:round/>
            <a:headEnd type="none" w="med" len="med"/>
            <a:tailEnd type="none" w="med" len="med"/>
          </a:ln>
          <a:effectLst>
            <a:outerShdw blurRad="57150" dist="19050" dir="6180000" algn="bl" rotWithShape="0">
              <a:srgbClr val="FF0000">
                <a:alpha val="42000"/>
              </a:srgbClr>
            </a:outerShdw>
          </a:effectLst>
        </p:spPr>
      </p:sp>
      <p:pic>
        <p:nvPicPr>
          <p:cNvPr id="69" name="Google Shape;69;p14"/>
          <p:cNvPicPr preferRelativeResize="0"/>
          <p:nvPr/>
        </p:nvPicPr>
        <p:blipFill>
          <a:blip r:embed="rId4">
            <a:alphaModFix/>
          </a:blip>
          <a:stretch>
            <a:fillRect/>
          </a:stretch>
        </p:blipFill>
        <p:spPr>
          <a:xfrm rot="5400000">
            <a:off x="6135877" y="864500"/>
            <a:ext cx="2866922" cy="2810585"/>
          </a:xfrm>
          <a:prstGeom prst="rect">
            <a:avLst/>
          </a:prstGeom>
          <a:noFill/>
          <a:ln>
            <a:noFill/>
          </a:ln>
        </p:spPr>
      </p:pic>
      <p:sp>
        <p:nvSpPr>
          <p:cNvPr id="70" name="Google Shape;70;p14"/>
          <p:cNvSpPr txBox="1"/>
          <p:nvPr/>
        </p:nvSpPr>
        <p:spPr>
          <a:xfrm>
            <a:off x="6152025" y="3765175"/>
            <a:ext cx="2866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t>Características del predio PUOS:</a:t>
            </a:r>
            <a:endParaRPr/>
          </a:p>
          <a:p>
            <a:pPr marL="0" lvl="0" indent="0" algn="l" rtl="0">
              <a:spcBef>
                <a:spcPts val="0"/>
              </a:spcBef>
              <a:spcAft>
                <a:spcPts val="0"/>
              </a:spcAft>
              <a:buNone/>
            </a:pPr>
            <a:endParaRPr sz="1200"/>
          </a:p>
          <a:p>
            <a:pPr marL="0" lvl="0" indent="0" algn="l" rtl="0">
              <a:spcBef>
                <a:spcPts val="0"/>
              </a:spcBef>
              <a:spcAft>
                <a:spcPts val="0"/>
              </a:spcAft>
              <a:buNone/>
            </a:pPr>
            <a:r>
              <a:rPr lang="es" sz="1200" b="1"/>
              <a:t>Uso:	RU1</a:t>
            </a:r>
            <a:endParaRPr sz="1200" b="1"/>
          </a:p>
          <a:p>
            <a:pPr marL="0" lvl="0" indent="0" algn="l" rtl="0">
              <a:spcBef>
                <a:spcPts val="0"/>
              </a:spcBef>
              <a:spcAft>
                <a:spcPts val="0"/>
              </a:spcAft>
              <a:buNone/>
            </a:pPr>
            <a:r>
              <a:rPr lang="es" sz="1200" b="1"/>
              <a:t>Zonif: </a:t>
            </a:r>
            <a:r>
              <a:rPr lang="es" sz="1200" b="1">
                <a:solidFill>
                  <a:schemeClr val="dk1"/>
                </a:solidFill>
                <a:highlight>
                  <a:srgbClr val="FFFFFF"/>
                </a:highlight>
              </a:rPr>
              <a:t>A1002-35</a:t>
            </a:r>
            <a:endParaRPr sz="1200" b="1"/>
          </a:p>
        </p:txBody>
      </p:sp>
      <p:sp>
        <p:nvSpPr>
          <p:cNvPr id="71" name="Google Shape;71;p14"/>
          <p:cNvSpPr/>
          <p:nvPr/>
        </p:nvSpPr>
        <p:spPr>
          <a:xfrm>
            <a:off x="7507950" y="1568825"/>
            <a:ext cx="437025" cy="1131800"/>
          </a:xfrm>
          <a:custGeom>
            <a:avLst/>
            <a:gdLst/>
            <a:ahLst/>
            <a:cxnLst/>
            <a:rect l="l" t="t" r="r" b="b"/>
            <a:pathLst>
              <a:path w="17481" h="45272" extrusionOk="0">
                <a:moveTo>
                  <a:pt x="896" y="448"/>
                </a:moveTo>
                <a:lnTo>
                  <a:pt x="0" y="31376"/>
                </a:lnTo>
                <a:lnTo>
                  <a:pt x="4930" y="38996"/>
                </a:lnTo>
                <a:lnTo>
                  <a:pt x="11206" y="45272"/>
                </a:lnTo>
                <a:lnTo>
                  <a:pt x="16136" y="29583"/>
                </a:lnTo>
                <a:lnTo>
                  <a:pt x="17481" y="0"/>
                </a:lnTo>
                <a:close/>
              </a:path>
            </a:pathLst>
          </a:custGeom>
          <a:solidFill>
            <a:srgbClr val="FF0000">
              <a:alpha val="58040"/>
            </a:srgbClr>
          </a:solidFill>
          <a:ln w="9525" cap="flat" cmpd="sng">
            <a:solidFill>
              <a:schemeClr val="dk2"/>
            </a:solidFill>
            <a:prstDash val="solid"/>
            <a:round/>
            <a:headEnd type="none" w="med" len="med"/>
            <a:tailEnd type="none" w="med" len="med"/>
          </a:ln>
        </p:spPr>
      </p:sp>
      <p:sp>
        <p:nvSpPr>
          <p:cNvPr id="72" name="Google Shape;72;p14"/>
          <p:cNvSpPr/>
          <p:nvPr/>
        </p:nvSpPr>
        <p:spPr>
          <a:xfrm>
            <a:off x="204850" y="2343350"/>
            <a:ext cx="794775" cy="188450"/>
          </a:xfrm>
          <a:custGeom>
            <a:avLst/>
            <a:gdLst/>
            <a:ahLst/>
            <a:cxnLst/>
            <a:rect l="l" t="t" r="r" b="b"/>
            <a:pathLst>
              <a:path w="31791" h="7538" extrusionOk="0">
                <a:moveTo>
                  <a:pt x="0" y="2622"/>
                </a:moveTo>
                <a:lnTo>
                  <a:pt x="3277" y="1311"/>
                </a:lnTo>
                <a:lnTo>
                  <a:pt x="6554" y="3278"/>
                </a:lnTo>
                <a:lnTo>
                  <a:pt x="9504" y="4916"/>
                </a:lnTo>
                <a:lnTo>
                  <a:pt x="14420" y="0"/>
                </a:lnTo>
                <a:lnTo>
                  <a:pt x="19336" y="7211"/>
                </a:lnTo>
                <a:lnTo>
                  <a:pt x="25891" y="2622"/>
                </a:lnTo>
                <a:lnTo>
                  <a:pt x="27858" y="7538"/>
                </a:lnTo>
                <a:lnTo>
                  <a:pt x="31791" y="5900"/>
                </a:lnTo>
              </a:path>
            </a:pathLst>
          </a:custGeom>
          <a:noFill/>
          <a:ln w="28575" cap="flat" cmpd="sng">
            <a:solidFill>
              <a:srgbClr val="4A86E8"/>
            </a:solidFill>
            <a:prstDash val="solid"/>
            <a:round/>
            <a:headEnd type="none" w="med" len="med"/>
            <a:tailEnd type="none" w="med" len="med"/>
          </a:ln>
        </p:spPr>
      </p:sp>
      <p:sp>
        <p:nvSpPr>
          <p:cNvPr id="73" name="Google Shape;73;p14"/>
          <p:cNvSpPr/>
          <p:nvPr/>
        </p:nvSpPr>
        <p:spPr>
          <a:xfrm>
            <a:off x="1007800" y="2482650"/>
            <a:ext cx="2712075" cy="688250"/>
          </a:xfrm>
          <a:custGeom>
            <a:avLst/>
            <a:gdLst/>
            <a:ahLst/>
            <a:cxnLst/>
            <a:rect l="l" t="t" r="r" b="b"/>
            <a:pathLst>
              <a:path w="108483" h="27530" extrusionOk="0">
                <a:moveTo>
                  <a:pt x="0" y="655"/>
                </a:moveTo>
                <a:lnTo>
                  <a:pt x="3933" y="0"/>
                </a:lnTo>
                <a:lnTo>
                  <a:pt x="8194" y="1639"/>
                </a:lnTo>
                <a:lnTo>
                  <a:pt x="13765" y="0"/>
                </a:lnTo>
                <a:lnTo>
                  <a:pt x="17043" y="3605"/>
                </a:lnTo>
                <a:lnTo>
                  <a:pt x="22287" y="328"/>
                </a:lnTo>
                <a:lnTo>
                  <a:pt x="25892" y="10815"/>
                </a:lnTo>
                <a:lnTo>
                  <a:pt x="28842" y="3605"/>
                </a:lnTo>
                <a:lnTo>
                  <a:pt x="43590" y="3933"/>
                </a:lnTo>
                <a:lnTo>
                  <a:pt x="43918" y="8849"/>
                </a:lnTo>
                <a:lnTo>
                  <a:pt x="48506" y="4260"/>
                </a:lnTo>
                <a:lnTo>
                  <a:pt x="51456" y="1639"/>
                </a:lnTo>
                <a:lnTo>
                  <a:pt x="55061" y="5571"/>
                </a:lnTo>
                <a:lnTo>
                  <a:pt x="59977" y="7538"/>
                </a:lnTo>
                <a:lnTo>
                  <a:pt x="62927" y="4916"/>
                </a:lnTo>
                <a:lnTo>
                  <a:pt x="67843" y="7210"/>
                </a:lnTo>
                <a:lnTo>
                  <a:pt x="75053" y="9504"/>
                </a:lnTo>
                <a:lnTo>
                  <a:pt x="80297" y="11799"/>
                </a:lnTo>
                <a:lnTo>
                  <a:pt x="82591" y="16387"/>
                </a:lnTo>
                <a:lnTo>
                  <a:pt x="91768" y="24580"/>
                </a:lnTo>
                <a:lnTo>
                  <a:pt x="103239" y="27530"/>
                </a:lnTo>
                <a:lnTo>
                  <a:pt x="108483" y="25564"/>
                </a:lnTo>
              </a:path>
            </a:pathLst>
          </a:custGeom>
          <a:noFill/>
          <a:ln w="28575" cap="flat" cmpd="sng">
            <a:solidFill>
              <a:srgbClr val="4A86E8"/>
            </a:solidFill>
            <a:prstDash val="solid"/>
            <a:round/>
            <a:headEnd type="none" w="med" len="med"/>
            <a:tailEnd type="none" w="med" len="med"/>
          </a:ln>
        </p:spPr>
      </p:sp>
      <p:sp>
        <p:nvSpPr>
          <p:cNvPr id="74" name="Google Shape;74;p14"/>
          <p:cNvSpPr/>
          <p:nvPr/>
        </p:nvSpPr>
        <p:spPr>
          <a:xfrm>
            <a:off x="3719875" y="3146325"/>
            <a:ext cx="606325" cy="434250"/>
          </a:xfrm>
          <a:custGeom>
            <a:avLst/>
            <a:gdLst/>
            <a:ahLst/>
            <a:cxnLst/>
            <a:rect l="l" t="t" r="r" b="b"/>
            <a:pathLst>
              <a:path w="24253" h="17370" extrusionOk="0">
                <a:moveTo>
                  <a:pt x="0" y="0"/>
                </a:moveTo>
                <a:lnTo>
                  <a:pt x="2622" y="2294"/>
                </a:lnTo>
                <a:lnTo>
                  <a:pt x="7538" y="0"/>
                </a:lnTo>
                <a:lnTo>
                  <a:pt x="13110" y="7210"/>
                </a:lnTo>
                <a:lnTo>
                  <a:pt x="15404" y="9832"/>
                </a:lnTo>
                <a:lnTo>
                  <a:pt x="19009" y="13110"/>
                </a:lnTo>
                <a:lnTo>
                  <a:pt x="24253" y="17370"/>
                </a:lnTo>
              </a:path>
            </a:pathLst>
          </a:custGeom>
          <a:noFill/>
          <a:ln w="28575" cap="flat" cmpd="sng">
            <a:solidFill>
              <a:srgbClr val="4A86E8"/>
            </a:solidFill>
            <a:prstDash val="solid"/>
            <a:round/>
            <a:headEnd type="none" w="med" len="med"/>
            <a:tailEnd type="none" w="med" len="med"/>
          </a:ln>
        </p:spPr>
      </p:sp>
      <p:sp>
        <p:nvSpPr>
          <p:cNvPr id="75" name="Google Shape;75;p14"/>
          <p:cNvSpPr/>
          <p:nvPr/>
        </p:nvSpPr>
        <p:spPr>
          <a:xfrm>
            <a:off x="4326200" y="3474075"/>
            <a:ext cx="1524000" cy="819350"/>
          </a:xfrm>
          <a:custGeom>
            <a:avLst/>
            <a:gdLst/>
            <a:ahLst/>
            <a:cxnLst/>
            <a:rect l="l" t="t" r="r" b="b"/>
            <a:pathLst>
              <a:path w="60960" h="32774" extrusionOk="0">
                <a:moveTo>
                  <a:pt x="60960" y="32774"/>
                </a:moveTo>
                <a:lnTo>
                  <a:pt x="52766" y="30807"/>
                </a:lnTo>
                <a:lnTo>
                  <a:pt x="49489" y="28841"/>
                </a:lnTo>
                <a:lnTo>
                  <a:pt x="42934" y="29496"/>
                </a:lnTo>
                <a:lnTo>
                  <a:pt x="35396" y="30807"/>
                </a:lnTo>
                <a:lnTo>
                  <a:pt x="29169" y="28513"/>
                </a:lnTo>
                <a:lnTo>
                  <a:pt x="23597" y="28185"/>
                </a:lnTo>
                <a:lnTo>
                  <a:pt x="15076" y="19009"/>
                </a:lnTo>
                <a:lnTo>
                  <a:pt x="11798" y="19009"/>
                </a:lnTo>
                <a:lnTo>
                  <a:pt x="12454" y="15076"/>
                </a:lnTo>
                <a:lnTo>
                  <a:pt x="6882" y="16059"/>
                </a:lnTo>
                <a:lnTo>
                  <a:pt x="10487" y="11143"/>
                </a:lnTo>
                <a:lnTo>
                  <a:pt x="6555" y="10487"/>
                </a:lnTo>
                <a:lnTo>
                  <a:pt x="11143" y="6882"/>
                </a:lnTo>
                <a:lnTo>
                  <a:pt x="3605" y="0"/>
                </a:lnTo>
                <a:lnTo>
                  <a:pt x="0" y="4588"/>
                </a:lnTo>
              </a:path>
            </a:pathLst>
          </a:custGeom>
          <a:noFill/>
          <a:ln w="28575" cap="flat" cmpd="sng">
            <a:solidFill>
              <a:srgbClr val="4A86E8"/>
            </a:solidFill>
            <a:prstDash val="solid"/>
            <a:round/>
            <a:headEnd type="none" w="med" len="med"/>
            <a:tailEnd type="none" w="med" len="med"/>
          </a:ln>
        </p:spPr>
      </p:sp>
      <p:cxnSp>
        <p:nvCxnSpPr>
          <p:cNvPr id="76" name="Google Shape;76;p14"/>
          <p:cNvCxnSpPr/>
          <p:nvPr/>
        </p:nvCxnSpPr>
        <p:spPr>
          <a:xfrm flipH="1">
            <a:off x="3056200" y="2326975"/>
            <a:ext cx="499800" cy="1425600"/>
          </a:xfrm>
          <a:prstGeom prst="straightConnector1">
            <a:avLst/>
          </a:prstGeom>
          <a:noFill/>
          <a:ln w="28575" cap="flat" cmpd="sng">
            <a:solidFill>
              <a:srgbClr val="FF9900"/>
            </a:solidFill>
            <a:prstDash val="solid"/>
            <a:round/>
            <a:headEnd type="stealth" w="med" len="med"/>
            <a:tailEnd type="stealth" w="med" len="med"/>
          </a:ln>
        </p:spPr>
      </p:cxnSp>
      <p:sp>
        <p:nvSpPr>
          <p:cNvPr id="77" name="Google Shape;77;p14"/>
          <p:cNvSpPr/>
          <p:nvPr/>
        </p:nvSpPr>
        <p:spPr>
          <a:xfrm>
            <a:off x="1274100" y="2052475"/>
            <a:ext cx="147475" cy="1069275"/>
          </a:xfrm>
          <a:custGeom>
            <a:avLst/>
            <a:gdLst/>
            <a:ahLst/>
            <a:cxnLst/>
            <a:rect l="l" t="t" r="r" b="b"/>
            <a:pathLst>
              <a:path w="5899" h="42771" extrusionOk="0">
                <a:moveTo>
                  <a:pt x="3769" y="0"/>
                </a:moveTo>
                <a:lnTo>
                  <a:pt x="2458" y="8522"/>
                </a:lnTo>
                <a:lnTo>
                  <a:pt x="1311" y="11635"/>
                </a:lnTo>
                <a:lnTo>
                  <a:pt x="1966" y="17207"/>
                </a:lnTo>
                <a:lnTo>
                  <a:pt x="2294" y="19173"/>
                </a:lnTo>
                <a:lnTo>
                  <a:pt x="5899" y="21959"/>
                </a:lnTo>
                <a:lnTo>
                  <a:pt x="5244" y="23598"/>
                </a:lnTo>
                <a:lnTo>
                  <a:pt x="1639" y="20812"/>
                </a:lnTo>
                <a:lnTo>
                  <a:pt x="328" y="22123"/>
                </a:lnTo>
                <a:lnTo>
                  <a:pt x="5080" y="26220"/>
                </a:lnTo>
                <a:lnTo>
                  <a:pt x="0" y="39166"/>
                </a:lnTo>
                <a:lnTo>
                  <a:pt x="983" y="42771"/>
                </a:lnTo>
              </a:path>
            </a:pathLst>
          </a:custGeom>
          <a:noFill/>
          <a:ln w="19050" cap="flat" cmpd="sng">
            <a:solidFill>
              <a:srgbClr val="FF9900"/>
            </a:solidFill>
            <a:prstDash val="solid"/>
            <a:round/>
            <a:headEnd type="stealth" w="med" len="med"/>
            <a:tailEnd type="stealth" w="med" len="med"/>
          </a:ln>
        </p:spPr>
      </p:sp>
      <p:sp>
        <p:nvSpPr>
          <p:cNvPr id="78" name="Google Shape;78;p14"/>
          <p:cNvSpPr/>
          <p:nvPr/>
        </p:nvSpPr>
        <p:spPr>
          <a:xfrm>
            <a:off x="2261425" y="2224550"/>
            <a:ext cx="614500" cy="1454350"/>
          </a:xfrm>
          <a:custGeom>
            <a:avLst/>
            <a:gdLst/>
            <a:ahLst/>
            <a:cxnLst/>
            <a:rect l="l" t="t" r="r" b="b"/>
            <a:pathLst>
              <a:path w="24580" h="58174" extrusionOk="0">
                <a:moveTo>
                  <a:pt x="0" y="0"/>
                </a:moveTo>
                <a:lnTo>
                  <a:pt x="328" y="3441"/>
                </a:lnTo>
                <a:lnTo>
                  <a:pt x="7866" y="10979"/>
                </a:lnTo>
                <a:lnTo>
                  <a:pt x="4424" y="16551"/>
                </a:lnTo>
                <a:lnTo>
                  <a:pt x="8193" y="21795"/>
                </a:lnTo>
                <a:lnTo>
                  <a:pt x="10324" y="21139"/>
                </a:lnTo>
                <a:lnTo>
                  <a:pt x="10815" y="18353"/>
                </a:lnTo>
                <a:lnTo>
                  <a:pt x="14584" y="19337"/>
                </a:lnTo>
                <a:lnTo>
                  <a:pt x="16715" y="19501"/>
                </a:lnTo>
                <a:lnTo>
                  <a:pt x="23925" y="24744"/>
                </a:lnTo>
                <a:lnTo>
                  <a:pt x="24580" y="27366"/>
                </a:lnTo>
                <a:lnTo>
                  <a:pt x="13765" y="58174"/>
                </a:lnTo>
              </a:path>
            </a:pathLst>
          </a:custGeom>
          <a:noFill/>
          <a:ln w="19050" cap="flat" cmpd="sng">
            <a:solidFill>
              <a:srgbClr val="FF9900"/>
            </a:solidFill>
            <a:prstDash val="solid"/>
            <a:round/>
            <a:headEnd type="stealth" w="med" len="med"/>
            <a:tailEnd type="stealth" w="med" len="med"/>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6787861" cy="3087205"/>
          </a:xfrm>
          <a:prstGeom prst="rect">
            <a:avLst/>
          </a:prstGeom>
        </p:spPr>
      </p:pic>
      <p:pic>
        <p:nvPicPr>
          <p:cNvPr id="3" name="Imagen 2"/>
          <p:cNvPicPr>
            <a:picLocks noChangeAspect="1"/>
          </p:cNvPicPr>
          <p:nvPr/>
        </p:nvPicPr>
        <p:blipFill rotWithShape="1">
          <a:blip r:embed="rId3"/>
          <a:srcRect b="11467"/>
          <a:stretch/>
        </p:blipFill>
        <p:spPr>
          <a:xfrm>
            <a:off x="1304802" y="2829099"/>
            <a:ext cx="5319404" cy="1826028"/>
          </a:xfrm>
          <a:prstGeom prst="rect">
            <a:avLst/>
          </a:prstGeom>
        </p:spPr>
      </p:pic>
      <p:sp>
        <p:nvSpPr>
          <p:cNvPr id="4" name="Rectángulo 3"/>
          <p:cNvSpPr/>
          <p:nvPr/>
        </p:nvSpPr>
        <p:spPr>
          <a:xfrm>
            <a:off x="1" y="4935751"/>
            <a:ext cx="4572000" cy="230832"/>
          </a:xfrm>
          <a:prstGeom prst="rect">
            <a:avLst/>
          </a:prstGeom>
        </p:spPr>
        <p:txBody>
          <a:bodyPr>
            <a:spAutoFit/>
          </a:bodyPr>
          <a:lstStyle/>
          <a:p>
            <a:r>
              <a:rPr lang="es-EC" sz="900" dirty="0"/>
              <a:t>FUENTE_: https://quitocomovamos.org/wp-content/uploads/2021/05/3.VIVIENDA.pdf</a:t>
            </a:r>
          </a:p>
        </p:txBody>
      </p:sp>
      <p:sp>
        <p:nvSpPr>
          <p:cNvPr id="5" name="CuadroTexto 4"/>
          <p:cNvSpPr txBox="1"/>
          <p:nvPr/>
        </p:nvSpPr>
        <p:spPr>
          <a:xfrm>
            <a:off x="1463041" y="4655127"/>
            <a:ext cx="4576894" cy="246221"/>
          </a:xfrm>
          <a:prstGeom prst="rect">
            <a:avLst/>
          </a:prstGeom>
          <a:noFill/>
        </p:spPr>
        <p:txBody>
          <a:bodyPr wrap="none" rtlCol="0">
            <a:spAutoFit/>
          </a:bodyPr>
          <a:lstStyle/>
          <a:p>
            <a:r>
              <a:rPr lang="es-EC" sz="1000" dirty="0" smtClean="0"/>
              <a:t>FUENTE: ENEMDU: Encuesta Nacional de Empleo, Desempleo y subempleo</a:t>
            </a:r>
            <a:endParaRPr lang="es-EC" sz="1000" dirty="0"/>
          </a:p>
        </p:txBody>
      </p:sp>
    </p:spTree>
    <p:extLst>
      <p:ext uri="{BB962C8B-B14F-4D97-AF65-F5344CB8AC3E}">
        <p14:creationId xmlns:p14="http://schemas.microsoft.com/office/powerpoint/2010/main" val="3469267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DFDA47BC-3069-47F5-8257-24B3B1F76A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46957"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942B920A-73AD-402A-8EEF-B88E1A9398B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5"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00C9EB70-BC82-414A-BF8D-AD7FC672761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9572"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7AE95D8F-9825-4222-8846-E3461598C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6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2" name="Título 1">
            <a:extLst>
              <a:ext uri="{FF2B5EF4-FFF2-40B4-BE49-F238E27FC236}">
                <a16:creationId xmlns:a16="http://schemas.microsoft.com/office/drawing/2014/main" id="{E561AC0E-7195-4ACF-AA0A-5E2923A987F7}"/>
              </a:ext>
            </a:extLst>
          </p:cNvPr>
          <p:cNvSpPr>
            <a:spLocks noGrp="1"/>
          </p:cNvSpPr>
          <p:nvPr>
            <p:ph type="ctrTitle"/>
          </p:nvPr>
        </p:nvSpPr>
        <p:spPr>
          <a:xfrm>
            <a:off x="395653" y="3567479"/>
            <a:ext cx="8354891" cy="697835"/>
          </a:xfrm>
        </p:spPr>
        <p:txBody>
          <a:bodyPr rtlCol="0">
            <a:noAutofit/>
          </a:bodyPr>
          <a:lstStyle/>
          <a:p>
            <a:pPr rtl="0"/>
            <a:r>
              <a:rPr lang="es-ES" sz="3000" dirty="0">
                <a:solidFill>
                  <a:srgbClr val="FFFFFF"/>
                </a:solidFill>
                <a:latin typeface="Franklin Gothic Book" panose="020B0503020102020204" pitchFamily="34" charset="0"/>
                <a:cs typeface="Segoe UI" panose="020B0502040204020203" pitchFamily="34" charset="0"/>
              </a:rPr>
              <a:t>Viviendas de Interés Social – Segundo segmento</a:t>
            </a:r>
          </a:p>
        </p:txBody>
      </p:sp>
      <p:cxnSp>
        <p:nvCxnSpPr>
          <p:cNvPr id="24" name="Conector recto 23">
            <a:extLst>
              <a:ext uri="{FF2B5EF4-FFF2-40B4-BE49-F238E27FC236}">
                <a16:creationId xmlns:a16="http://schemas.microsoft.com/office/drawing/2014/main" id="{3217665F-0036-444A-8D4A-33AF36A36A4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8650" y="4304018"/>
            <a:ext cx="790575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ubtítulo 2">
            <a:extLst>
              <a:ext uri="{FF2B5EF4-FFF2-40B4-BE49-F238E27FC236}">
                <a16:creationId xmlns:a16="http://schemas.microsoft.com/office/drawing/2014/main" id="{814253EE-4FA2-4843-BE27-C7D5B08FFB81}"/>
              </a:ext>
            </a:extLst>
          </p:cNvPr>
          <p:cNvSpPr>
            <a:spLocks noGrp="1"/>
          </p:cNvSpPr>
          <p:nvPr>
            <p:ph type="subTitle" idx="1"/>
          </p:nvPr>
        </p:nvSpPr>
        <p:spPr>
          <a:xfrm>
            <a:off x="1004522" y="4361774"/>
            <a:ext cx="6858000" cy="315001"/>
          </a:xfrm>
        </p:spPr>
        <p:txBody>
          <a:bodyPr rtlCol="0">
            <a:normAutofit fontScale="77500" lnSpcReduction="20000"/>
          </a:bodyPr>
          <a:lstStyle/>
          <a:p>
            <a:pPr rtl="0"/>
            <a:r>
              <a:rPr lang="es-ES" sz="1500" dirty="0">
                <a:solidFill>
                  <a:srgbClr val="E7E6E6"/>
                </a:solidFill>
                <a:latin typeface="Segoe UI" panose="020B0502040204020203" pitchFamily="34" charset="0"/>
                <a:cs typeface="Segoe UI" panose="020B0502040204020203" pitchFamily="34" charset="0"/>
              </a:rPr>
              <a:t>Con subsidio inicial otorgado por el estado (USD 6.000) y tasa preferencial para el cliente (4,99%)</a:t>
            </a:r>
          </a:p>
        </p:txBody>
      </p:sp>
      <p:sp>
        <p:nvSpPr>
          <p:cNvPr id="17" name="CuadroTexto 16">
            <a:extLst>
              <a:ext uri="{FF2B5EF4-FFF2-40B4-BE49-F238E27FC236}">
                <a16:creationId xmlns:a16="http://schemas.microsoft.com/office/drawing/2014/main" id="{A70FA57C-7D3A-88E7-6190-B95D101E26AE}"/>
              </a:ext>
            </a:extLst>
          </p:cNvPr>
          <p:cNvSpPr txBox="1"/>
          <p:nvPr/>
        </p:nvSpPr>
        <p:spPr>
          <a:xfrm>
            <a:off x="4685522" y="1164372"/>
            <a:ext cx="2100511" cy="1154162"/>
          </a:xfrm>
          <a:prstGeom prst="rect">
            <a:avLst/>
          </a:prstGeom>
          <a:noFill/>
        </p:spPr>
        <p:txBody>
          <a:bodyPr wrap="none" rtlCol="0">
            <a:spAutoFit/>
          </a:bodyPr>
          <a:lstStyle/>
          <a:p>
            <a:pPr>
              <a:buClrTx/>
              <a:buFontTx/>
              <a:buNone/>
            </a:pPr>
            <a:r>
              <a:rPr lang="es-EC" sz="2100" b="1" kern="1200" dirty="0">
                <a:solidFill>
                  <a:prstClr val="black"/>
                </a:solidFill>
                <a:latin typeface="Calibri" panose="020F0502020204030204"/>
                <a:ea typeface="+mn-ea"/>
                <a:cs typeface="+mn-cs"/>
              </a:rPr>
              <a:t>Nacional</a:t>
            </a:r>
          </a:p>
          <a:p>
            <a:pPr>
              <a:buClrTx/>
              <a:buFontTx/>
              <a:buNone/>
            </a:pPr>
            <a:endParaRPr lang="es-EC" sz="1200" kern="1200" dirty="0">
              <a:solidFill>
                <a:prstClr val="black"/>
              </a:solidFill>
              <a:latin typeface="Calibri" panose="020F0502020204030204"/>
              <a:ea typeface="+mn-ea"/>
              <a:cs typeface="+mn-cs"/>
            </a:endParaRPr>
          </a:p>
          <a:p>
            <a:pPr>
              <a:buClrTx/>
              <a:buFontTx/>
              <a:buNone/>
            </a:pPr>
            <a:r>
              <a:rPr lang="es-EC" sz="1200" kern="1200" dirty="0">
                <a:solidFill>
                  <a:prstClr val="black"/>
                </a:solidFill>
                <a:latin typeface="Calibri" panose="020F0502020204030204"/>
                <a:ea typeface="+mn-ea"/>
                <a:cs typeface="+mn-cs"/>
              </a:rPr>
              <a:t>31 promotores / constructores</a:t>
            </a:r>
          </a:p>
          <a:p>
            <a:pPr>
              <a:buClrTx/>
              <a:buFontTx/>
              <a:buNone/>
            </a:pPr>
            <a:r>
              <a:rPr lang="es-EC" sz="1200" kern="1200" dirty="0">
                <a:solidFill>
                  <a:prstClr val="black"/>
                </a:solidFill>
                <a:latin typeface="Calibri" panose="020F0502020204030204"/>
                <a:ea typeface="+mn-ea"/>
                <a:cs typeface="+mn-cs"/>
              </a:rPr>
              <a:t>4.394 viviendas VIS</a:t>
            </a:r>
          </a:p>
          <a:p>
            <a:pPr>
              <a:buClrTx/>
              <a:buFontTx/>
              <a:buNone/>
            </a:pPr>
            <a:endParaRPr lang="es-EC" sz="1200" kern="1200" dirty="0">
              <a:solidFill>
                <a:prstClr val="black"/>
              </a:solidFill>
              <a:latin typeface="Calibri" panose="020F0502020204030204"/>
              <a:ea typeface="+mn-ea"/>
              <a:cs typeface="+mn-cs"/>
            </a:endParaRPr>
          </a:p>
        </p:txBody>
      </p:sp>
      <p:sp>
        <p:nvSpPr>
          <p:cNvPr id="19" name="CuadroTexto 18">
            <a:extLst>
              <a:ext uri="{FF2B5EF4-FFF2-40B4-BE49-F238E27FC236}">
                <a16:creationId xmlns:a16="http://schemas.microsoft.com/office/drawing/2014/main" id="{04F604EE-512F-9C0E-B79C-9921DA4DBDC5}"/>
              </a:ext>
            </a:extLst>
          </p:cNvPr>
          <p:cNvSpPr txBox="1"/>
          <p:nvPr/>
        </p:nvSpPr>
        <p:spPr>
          <a:xfrm>
            <a:off x="6859262" y="1095123"/>
            <a:ext cx="2383986" cy="1177245"/>
          </a:xfrm>
          <a:prstGeom prst="rect">
            <a:avLst/>
          </a:prstGeom>
          <a:noFill/>
        </p:spPr>
        <p:txBody>
          <a:bodyPr wrap="none" rtlCol="0">
            <a:spAutoFit/>
          </a:bodyPr>
          <a:lstStyle/>
          <a:p>
            <a:pPr>
              <a:buClrTx/>
              <a:buFontTx/>
              <a:buNone/>
            </a:pPr>
            <a:r>
              <a:rPr lang="es-EC" sz="2100" b="1" kern="1200" dirty="0">
                <a:solidFill>
                  <a:prstClr val="black"/>
                </a:solidFill>
                <a:latin typeface="Calibri" panose="020F0502020204030204"/>
                <a:ea typeface="+mn-ea"/>
                <a:cs typeface="+mn-cs"/>
              </a:rPr>
              <a:t>Avance de obra</a:t>
            </a:r>
          </a:p>
          <a:p>
            <a:pPr>
              <a:buClrTx/>
              <a:buFontTx/>
              <a:buNone/>
            </a:pPr>
            <a:endParaRPr lang="es-EC" sz="1200" kern="1200" dirty="0">
              <a:solidFill>
                <a:prstClr val="black"/>
              </a:solidFill>
              <a:latin typeface="Calibri" panose="020F0502020204030204"/>
              <a:ea typeface="+mn-ea"/>
              <a:cs typeface="+mn-cs"/>
            </a:endParaRPr>
          </a:p>
          <a:p>
            <a:pPr>
              <a:buClrTx/>
              <a:buFontTx/>
              <a:buNone/>
            </a:pPr>
            <a:r>
              <a:rPr lang="es-EC" sz="1350" b="1" kern="1200" dirty="0">
                <a:solidFill>
                  <a:prstClr val="black"/>
                </a:solidFill>
                <a:latin typeface="Calibri" panose="020F0502020204030204"/>
                <a:ea typeface="+mn-ea"/>
                <a:cs typeface="+mn-cs"/>
              </a:rPr>
              <a:t>TERMINADAS* 	  355</a:t>
            </a:r>
            <a:endParaRPr lang="es-EC" sz="1200" b="1" kern="1200" dirty="0">
              <a:solidFill>
                <a:prstClr val="black"/>
              </a:solidFill>
              <a:latin typeface="Calibri" panose="020F0502020204030204"/>
              <a:ea typeface="+mn-ea"/>
              <a:cs typeface="+mn-cs"/>
            </a:endParaRPr>
          </a:p>
          <a:p>
            <a:pPr>
              <a:buClrTx/>
              <a:buFontTx/>
              <a:buNone/>
            </a:pPr>
            <a:r>
              <a:rPr lang="es-EC" sz="1200" kern="1200" dirty="0">
                <a:solidFill>
                  <a:prstClr val="black"/>
                </a:solidFill>
                <a:latin typeface="Calibri" panose="020F0502020204030204"/>
                <a:ea typeface="+mn-ea"/>
                <a:cs typeface="+mn-cs"/>
              </a:rPr>
              <a:t>EN EJECUCIÓN 	3.759</a:t>
            </a:r>
          </a:p>
          <a:p>
            <a:pPr>
              <a:buClrTx/>
              <a:buFontTx/>
              <a:buNone/>
            </a:pPr>
            <a:r>
              <a:rPr lang="es-EC" sz="1200" kern="1200" dirty="0">
                <a:solidFill>
                  <a:prstClr val="black"/>
                </a:solidFill>
                <a:latin typeface="Calibri" panose="020F0502020204030204"/>
                <a:ea typeface="+mn-ea"/>
                <a:cs typeface="+mn-cs"/>
              </a:rPr>
              <a:t>NO CONSTRUIDA 	   280</a:t>
            </a:r>
          </a:p>
        </p:txBody>
      </p:sp>
      <p:sp>
        <p:nvSpPr>
          <p:cNvPr id="12" name="Rectángulo 11">
            <a:extLst>
              <a:ext uri="{FF2B5EF4-FFF2-40B4-BE49-F238E27FC236}">
                <a16:creationId xmlns:a16="http://schemas.microsoft.com/office/drawing/2014/main" id="{F94D206A-9DC4-668E-A81F-01C42BA4DD84}"/>
              </a:ext>
            </a:extLst>
          </p:cNvPr>
          <p:cNvSpPr/>
          <p:nvPr/>
        </p:nvSpPr>
        <p:spPr>
          <a:xfrm>
            <a:off x="2263806" y="358312"/>
            <a:ext cx="195402" cy="275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s-EC" sz="1350" kern="1200">
              <a:solidFill>
                <a:prstClr val="white"/>
              </a:solidFill>
            </a:endParaRPr>
          </a:p>
        </p:txBody>
      </p:sp>
      <p:sp>
        <p:nvSpPr>
          <p:cNvPr id="8" name="CuadroTexto 7">
            <a:extLst>
              <a:ext uri="{FF2B5EF4-FFF2-40B4-BE49-F238E27FC236}">
                <a16:creationId xmlns:a16="http://schemas.microsoft.com/office/drawing/2014/main" id="{E862FC85-0315-6089-0031-BA03E49EED98}"/>
              </a:ext>
            </a:extLst>
          </p:cNvPr>
          <p:cNvSpPr txBox="1"/>
          <p:nvPr/>
        </p:nvSpPr>
        <p:spPr>
          <a:xfrm>
            <a:off x="6859262" y="2824513"/>
            <a:ext cx="2201244" cy="230832"/>
          </a:xfrm>
          <a:prstGeom prst="rect">
            <a:avLst/>
          </a:prstGeom>
          <a:noFill/>
        </p:spPr>
        <p:txBody>
          <a:bodyPr wrap="none" rtlCol="0">
            <a:spAutoFit/>
          </a:bodyPr>
          <a:lstStyle/>
          <a:p>
            <a:pPr>
              <a:buClrTx/>
              <a:buFontTx/>
              <a:buNone/>
            </a:pPr>
            <a:r>
              <a:rPr lang="es-EC" sz="900" kern="1200" dirty="0">
                <a:solidFill>
                  <a:srgbClr val="FFC000">
                    <a:lumMod val="50000"/>
                  </a:srgbClr>
                </a:solidFill>
                <a:latin typeface="Calibri" panose="020F0502020204030204"/>
                <a:ea typeface="+mn-ea"/>
                <a:cs typeface="+mn-cs"/>
              </a:rPr>
              <a:t>* Incluyen 246 terminadas por el promotor</a:t>
            </a:r>
          </a:p>
        </p:txBody>
      </p:sp>
      <p:sp>
        <p:nvSpPr>
          <p:cNvPr id="10" name="CuadroTexto 9">
            <a:extLst>
              <a:ext uri="{FF2B5EF4-FFF2-40B4-BE49-F238E27FC236}">
                <a16:creationId xmlns:a16="http://schemas.microsoft.com/office/drawing/2014/main" id="{2D5F8879-A54C-300C-2128-9FDA3B09AF19}"/>
              </a:ext>
            </a:extLst>
          </p:cNvPr>
          <p:cNvSpPr txBox="1"/>
          <p:nvPr/>
        </p:nvSpPr>
        <p:spPr>
          <a:xfrm>
            <a:off x="194607" y="3108960"/>
            <a:ext cx="2784737" cy="507831"/>
          </a:xfrm>
          <a:prstGeom prst="rect">
            <a:avLst/>
          </a:prstGeom>
          <a:noFill/>
        </p:spPr>
        <p:txBody>
          <a:bodyPr wrap="none" rtlCol="0">
            <a:spAutoFit/>
          </a:bodyPr>
          <a:lstStyle/>
          <a:p>
            <a:pPr>
              <a:buClrTx/>
              <a:buFontTx/>
              <a:buNone/>
            </a:pPr>
            <a:r>
              <a:rPr lang="es-EC" sz="900" kern="1200" dirty="0">
                <a:solidFill>
                  <a:prstClr val="black"/>
                </a:solidFill>
                <a:latin typeface="Calibri" panose="020F0502020204030204"/>
                <a:ea typeface="+mn-ea"/>
                <a:cs typeface="+mn-cs"/>
              </a:rPr>
              <a:t>Fuente: </a:t>
            </a:r>
            <a:r>
              <a:rPr lang="es-EC" sz="900" kern="1200" dirty="0">
                <a:solidFill>
                  <a:prstClr val="black"/>
                </a:solidFill>
                <a:latin typeface="Calibri" panose="020F0502020204030204"/>
                <a:ea typeface="+mn-ea"/>
                <a:cs typeface="+mn-cs"/>
                <a:hlinkClick r:id="rId3"/>
              </a:rPr>
              <a:t>https://www.miduvi.net/proyectos-registrados</a:t>
            </a:r>
            <a:endParaRPr lang="es-EC" sz="900" kern="1200" dirty="0">
              <a:solidFill>
                <a:prstClr val="black"/>
              </a:solidFill>
              <a:latin typeface="Calibri" panose="020F0502020204030204"/>
              <a:ea typeface="+mn-ea"/>
              <a:cs typeface="+mn-cs"/>
            </a:endParaRPr>
          </a:p>
          <a:p>
            <a:pPr>
              <a:buClrTx/>
              <a:buFontTx/>
              <a:buNone/>
            </a:pPr>
            <a:r>
              <a:rPr lang="es-EC" sz="900" kern="1200" dirty="0">
                <a:latin typeface="wfont_22f5ae_f4f5414f840c4043974fb93722a90927"/>
                <a:ea typeface="+mn-ea"/>
                <a:cs typeface="+mn-cs"/>
              </a:rPr>
              <a:t>Información actualizada al 8 de abril 2022</a:t>
            </a:r>
            <a:endParaRPr lang="es-EC" sz="900" kern="1200" dirty="0">
              <a:solidFill>
                <a:prstClr val="black"/>
              </a:solidFill>
              <a:latin typeface="Calibri" panose="020F0502020204030204"/>
              <a:ea typeface="+mn-ea"/>
              <a:cs typeface="+mn-cs"/>
            </a:endParaRPr>
          </a:p>
          <a:p>
            <a:pPr>
              <a:buClrTx/>
              <a:buFontTx/>
              <a:buNone/>
            </a:pPr>
            <a:endParaRPr lang="es-EC" sz="900" kern="1200" dirty="0">
              <a:solidFill>
                <a:prstClr val="black"/>
              </a:solidFill>
              <a:latin typeface="Calibri" panose="020F0502020204030204"/>
              <a:ea typeface="+mn-ea"/>
              <a:cs typeface="+mn-cs"/>
            </a:endParaRPr>
          </a:p>
        </p:txBody>
      </p:sp>
      <p:sp>
        <p:nvSpPr>
          <p:cNvPr id="4" name="CuadroTexto 3">
            <a:extLst>
              <a:ext uri="{FF2B5EF4-FFF2-40B4-BE49-F238E27FC236}">
                <a16:creationId xmlns:a16="http://schemas.microsoft.com/office/drawing/2014/main" id="{71A9B941-2A05-FE1B-B333-C560DCBB4F7F}"/>
              </a:ext>
            </a:extLst>
          </p:cNvPr>
          <p:cNvSpPr txBox="1"/>
          <p:nvPr/>
        </p:nvSpPr>
        <p:spPr>
          <a:xfrm>
            <a:off x="1212410" y="454323"/>
            <a:ext cx="2249655" cy="1292662"/>
          </a:xfrm>
          <a:prstGeom prst="rect">
            <a:avLst/>
          </a:prstGeom>
          <a:noFill/>
        </p:spPr>
        <p:txBody>
          <a:bodyPr wrap="none" rtlCol="0">
            <a:spAutoFit/>
          </a:bodyPr>
          <a:lstStyle/>
          <a:p>
            <a:pPr>
              <a:buClrTx/>
              <a:buFontTx/>
              <a:buNone/>
            </a:pPr>
            <a:r>
              <a:rPr lang="es-EC" sz="2400" b="1" kern="1200" dirty="0">
                <a:solidFill>
                  <a:prstClr val="black"/>
                </a:solidFill>
                <a:latin typeface="Calibri" panose="020F0502020204030204"/>
                <a:ea typeface="+mn-ea"/>
                <a:cs typeface="+mn-cs"/>
              </a:rPr>
              <a:t>Quito</a:t>
            </a:r>
          </a:p>
          <a:p>
            <a:pPr>
              <a:buClrTx/>
              <a:buFontTx/>
              <a:buNone/>
            </a:pPr>
            <a:endParaRPr lang="es-EC" sz="1350" kern="1200" dirty="0">
              <a:solidFill>
                <a:prstClr val="black"/>
              </a:solidFill>
              <a:latin typeface="Calibri" panose="020F0502020204030204"/>
              <a:ea typeface="+mn-ea"/>
              <a:cs typeface="+mn-cs"/>
            </a:endParaRPr>
          </a:p>
          <a:p>
            <a:pPr>
              <a:buClrTx/>
              <a:buFontTx/>
              <a:buNone/>
            </a:pPr>
            <a:r>
              <a:rPr lang="es-EC" sz="1350" kern="1200" dirty="0">
                <a:solidFill>
                  <a:prstClr val="black"/>
                </a:solidFill>
                <a:latin typeface="Calibri" panose="020F0502020204030204"/>
                <a:ea typeface="+mn-ea"/>
                <a:cs typeface="+mn-cs"/>
              </a:rPr>
              <a:t>6 promotores / constructores</a:t>
            </a:r>
          </a:p>
          <a:p>
            <a:pPr>
              <a:buClrTx/>
              <a:buFontTx/>
              <a:buNone/>
            </a:pPr>
            <a:r>
              <a:rPr lang="es-EC" sz="1350" kern="1200" dirty="0">
                <a:solidFill>
                  <a:prstClr val="black"/>
                </a:solidFill>
                <a:latin typeface="Calibri" panose="020F0502020204030204"/>
                <a:ea typeface="+mn-ea"/>
                <a:cs typeface="+mn-cs"/>
              </a:rPr>
              <a:t>682 viviendas VIS</a:t>
            </a:r>
          </a:p>
          <a:p>
            <a:pPr>
              <a:buClrTx/>
              <a:buFontTx/>
              <a:buNone/>
            </a:pPr>
            <a:endParaRPr lang="es-EC" sz="1350" kern="1200" dirty="0">
              <a:solidFill>
                <a:prstClr val="black"/>
              </a:solidFill>
              <a:latin typeface="Calibri" panose="020F0502020204030204"/>
              <a:ea typeface="+mn-ea"/>
              <a:cs typeface="+mn-cs"/>
            </a:endParaRPr>
          </a:p>
        </p:txBody>
      </p:sp>
      <p:sp>
        <p:nvSpPr>
          <p:cNvPr id="6" name="CuadroTexto 5">
            <a:extLst>
              <a:ext uri="{FF2B5EF4-FFF2-40B4-BE49-F238E27FC236}">
                <a16:creationId xmlns:a16="http://schemas.microsoft.com/office/drawing/2014/main" id="{05242554-C138-FCD5-02F8-881D3BD473C6}"/>
              </a:ext>
            </a:extLst>
          </p:cNvPr>
          <p:cNvSpPr txBox="1"/>
          <p:nvPr/>
        </p:nvSpPr>
        <p:spPr>
          <a:xfrm>
            <a:off x="1271464" y="1701914"/>
            <a:ext cx="2130711" cy="1223412"/>
          </a:xfrm>
          <a:prstGeom prst="rect">
            <a:avLst/>
          </a:prstGeom>
          <a:noFill/>
        </p:spPr>
        <p:txBody>
          <a:bodyPr wrap="none" rtlCol="0">
            <a:spAutoFit/>
          </a:bodyPr>
          <a:lstStyle/>
          <a:p>
            <a:pPr>
              <a:buClrTx/>
              <a:buFontTx/>
              <a:buNone/>
            </a:pPr>
            <a:r>
              <a:rPr lang="es-EC" sz="1500" b="1" kern="1200" dirty="0">
                <a:solidFill>
                  <a:srgbClr val="FFC000">
                    <a:lumMod val="50000"/>
                  </a:srgbClr>
                </a:solidFill>
                <a:latin typeface="Calibri" panose="020F0502020204030204"/>
                <a:ea typeface="+mn-ea"/>
                <a:cs typeface="+mn-cs"/>
              </a:rPr>
              <a:t>447 VIS – Promotor</a:t>
            </a:r>
          </a:p>
          <a:p>
            <a:pPr>
              <a:buClrTx/>
              <a:buFontTx/>
              <a:buNone/>
            </a:pPr>
            <a:r>
              <a:rPr lang="es-EC" sz="1050" kern="1200" dirty="0">
                <a:solidFill>
                  <a:srgbClr val="4472C4">
                    <a:lumMod val="50000"/>
                  </a:srgbClr>
                </a:solidFill>
                <a:latin typeface="Calibri" panose="020F0502020204030204"/>
                <a:ea typeface="+mn-ea"/>
                <a:cs typeface="+mn-cs"/>
              </a:rPr>
              <a:t>246 terminadas</a:t>
            </a:r>
          </a:p>
          <a:p>
            <a:pPr>
              <a:buClrTx/>
              <a:buFontTx/>
              <a:buNone/>
            </a:pPr>
            <a:r>
              <a:rPr lang="es-EC" sz="1050" kern="1200" dirty="0">
                <a:solidFill>
                  <a:srgbClr val="4472C4">
                    <a:lumMod val="50000"/>
                  </a:srgbClr>
                </a:solidFill>
                <a:latin typeface="Calibri" panose="020F0502020204030204"/>
                <a:ea typeface="+mn-ea"/>
                <a:cs typeface="+mn-cs"/>
              </a:rPr>
              <a:t>201 en ejecución</a:t>
            </a:r>
          </a:p>
          <a:p>
            <a:pPr>
              <a:buClrTx/>
              <a:buFontTx/>
              <a:buNone/>
            </a:pPr>
            <a:endParaRPr lang="es-EC" sz="1050" kern="1200" dirty="0">
              <a:solidFill>
                <a:prstClr val="black"/>
              </a:solidFill>
              <a:latin typeface="Calibri" panose="020F0502020204030204"/>
              <a:ea typeface="+mn-ea"/>
              <a:cs typeface="+mn-cs"/>
            </a:endParaRPr>
          </a:p>
          <a:p>
            <a:pPr>
              <a:buClrTx/>
              <a:buFontTx/>
              <a:buNone/>
            </a:pPr>
            <a:r>
              <a:rPr lang="es-EC" sz="1350" kern="1200" dirty="0">
                <a:solidFill>
                  <a:prstClr val="black"/>
                </a:solidFill>
                <a:latin typeface="Calibri" panose="020F0502020204030204"/>
                <a:ea typeface="+mn-ea"/>
                <a:cs typeface="+mn-cs"/>
              </a:rPr>
              <a:t>235 VIS – Otros promotores</a:t>
            </a:r>
          </a:p>
          <a:p>
            <a:pPr>
              <a:buClrTx/>
              <a:buFontTx/>
              <a:buNone/>
            </a:pPr>
            <a:r>
              <a:rPr lang="es-EC" sz="1350" kern="12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3579908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da vez más cara y menos accesible vivienda social: CANADEVI | Newsweek  Mé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347" y="405103"/>
            <a:ext cx="6526049" cy="473839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645228" y="105021"/>
            <a:ext cx="4861165" cy="323165"/>
          </a:xfrm>
          <a:prstGeom prst="rect">
            <a:avLst/>
          </a:prstGeom>
          <a:noFill/>
        </p:spPr>
        <p:txBody>
          <a:bodyPr wrap="square" rtlCol="0">
            <a:spAutoFit/>
          </a:bodyPr>
          <a:lstStyle/>
          <a:p>
            <a:r>
              <a:rPr lang="es-ES" sz="1500" b="1" dirty="0"/>
              <a:t>VIVIENDA DE INTERES SOCIAL - MEXICO</a:t>
            </a:r>
            <a:endParaRPr lang="es-EC" sz="1500" b="1" dirty="0"/>
          </a:p>
        </p:txBody>
      </p:sp>
    </p:spTree>
    <p:extLst>
      <p:ext uri="{BB962C8B-B14F-4D97-AF65-F5344CB8AC3E}">
        <p14:creationId xmlns:p14="http://schemas.microsoft.com/office/powerpoint/2010/main" val="2865147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U propone metodología para rescatar viviendas abandonadas : Inmobiliare"/>
          <p:cNvPicPr>
            <a:picLocks noChangeAspect="1" noChangeArrowheads="1"/>
          </p:cNvPicPr>
          <p:nvPr/>
        </p:nvPicPr>
        <p:blipFill rotWithShape="1">
          <a:blip r:embed="rId2">
            <a:extLst>
              <a:ext uri="{28A0092B-C50C-407E-A947-70E740481C1C}">
                <a14:useLocalDpi xmlns:a14="http://schemas.microsoft.com/office/drawing/2010/main" val="0"/>
              </a:ext>
            </a:extLst>
          </a:blip>
          <a:srcRect b="12177"/>
          <a:stretch/>
        </p:blipFill>
        <p:spPr bwMode="auto">
          <a:xfrm>
            <a:off x="824253" y="783091"/>
            <a:ext cx="7315200" cy="427876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416039" y="275310"/>
            <a:ext cx="6131627" cy="323165"/>
          </a:xfrm>
          <a:prstGeom prst="rect">
            <a:avLst/>
          </a:prstGeom>
          <a:noFill/>
        </p:spPr>
        <p:txBody>
          <a:bodyPr wrap="square" rtlCol="0">
            <a:spAutoFit/>
          </a:bodyPr>
          <a:lstStyle/>
          <a:p>
            <a:r>
              <a:rPr lang="es-ES" sz="1500" b="1" dirty="0"/>
              <a:t>VIVIENDAS ABANDONADAS EN LA CIUDAD DE MEXICO</a:t>
            </a:r>
            <a:endParaRPr lang="es-EC" sz="1500" b="1" dirty="0"/>
          </a:p>
        </p:txBody>
      </p:sp>
    </p:spTree>
    <p:extLst>
      <p:ext uri="{BB962C8B-B14F-4D97-AF65-F5344CB8AC3E}">
        <p14:creationId xmlns:p14="http://schemas.microsoft.com/office/powerpoint/2010/main" val="183158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p:nvPr/>
        </p:nvSpPr>
        <p:spPr>
          <a:xfrm>
            <a:off x="443650" y="-40250"/>
            <a:ext cx="5346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PROPUESTA - UBICACIÓN Y CONTEXTO</a:t>
            </a:r>
            <a:endParaRPr b="1"/>
          </a:p>
          <a:p>
            <a:pPr marL="0" lvl="0" indent="0" algn="l" rtl="0">
              <a:spcBef>
                <a:spcPts val="0"/>
              </a:spcBef>
              <a:spcAft>
                <a:spcPts val="0"/>
              </a:spcAft>
              <a:buNone/>
            </a:pPr>
            <a:endParaRPr b="1"/>
          </a:p>
          <a:p>
            <a:pPr marL="0" lvl="0" indent="0" algn="l" rtl="0">
              <a:spcBef>
                <a:spcPts val="0"/>
              </a:spcBef>
              <a:spcAft>
                <a:spcPts val="0"/>
              </a:spcAft>
              <a:buNone/>
            </a:pPr>
            <a:r>
              <a:rPr lang="es" i="1"/>
              <a:t>Vocación Av. Manuel Córdova Galarza</a:t>
            </a:r>
            <a:endParaRPr i="1"/>
          </a:p>
        </p:txBody>
      </p:sp>
      <p:pic>
        <p:nvPicPr>
          <p:cNvPr id="84" name="Google Shape;84;p15"/>
          <p:cNvPicPr preferRelativeResize="0"/>
          <p:nvPr/>
        </p:nvPicPr>
        <p:blipFill rotWithShape="1">
          <a:blip r:embed="rId3">
            <a:alphaModFix/>
          </a:blip>
          <a:srcRect t="2087" r="7935" b="16986"/>
          <a:stretch/>
        </p:blipFill>
        <p:spPr>
          <a:xfrm>
            <a:off x="152400" y="845850"/>
            <a:ext cx="5819877" cy="3426150"/>
          </a:xfrm>
          <a:prstGeom prst="rect">
            <a:avLst/>
          </a:prstGeom>
          <a:noFill/>
          <a:ln>
            <a:noFill/>
          </a:ln>
        </p:spPr>
      </p:pic>
      <p:sp>
        <p:nvSpPr>
          <p:cNvPr id="85" name="Google Shape;85;p15"/>
          <p:cNvSpPr txBox="1"/>
          <p:nvPr/>
        </p:nvSpPr>
        <p:spPr>
          <a:xfrm>
            <a:off x="2748500" y="2004125"/>
            <a:ext cx="17334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Manuel Cordova Galarza</a:t>
            </a:r>
            <a:endParaRPr sz="1000" b="1"/>
          </a:p>
        </p:txBody>
      </p:sp>
      <p:sp>
        <p:nvSpPr>
          <p:cNvPr id="86" name="Google Shape;86;p15"/>
          <p:cNvSpPr txBox="1"/>
          <p:nvPr/>
        </p:nvSpPr>
        <p:spPr>
          <a:xfrm rot="1390996">
            <a:off x="637378" y="3299473"/>
            <a:ext cx="1178134" cy="154022"/>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Simon Bolivar</a:t>
            </a:r>
            <a:endParaRPr sz="1000" b="1"/>
          </a:p>
        </p:txBody>
      </p:sp>
      <p:sp>
        <p:nvSpPr>
          <p:cNvPr id="87" name="Google Shape;87;p15"/>
          <p:cNvSpPr txBox="1"/>
          <p:nvPr/>
        </p:nvSpPr>
        <p:spPr>
          <a:xfrm>
            <a:off x="172075" y="4272000"/>
            <a:ext cx="5273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a:t>MCG Se consolida como una vía colectora con una vocación principalmente comercial y de servicios, esto favorece al desarrollo de proyectos VIS pues los residentes disponen a proximidad de servicios y amenidades.</a:t>
            </a:r>
            <a:endParaRPr sz="1200">
              <a:solidFill>
                <a:schemeClr val="accent1"/>
              </a:solidFill>
            </a:endParaRPr>
          </a:p>
        </p:txBody>
      </p:sp>
      <p:sp>
        <p:nvSpPr>
          <p:cNvPr id="88" name="Google Shape;88;p15"/>
          <p:cNvSpPr txBox="1"/>
          <p:nvPr/>
        </p:nvSpPr>
        <p:spPr>
          <a:xfrm>
            <a:off x="3857875" y="2967825"/>
            <a:ext cx="17334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San Antonio de Pichincha</a:t>
            </a:r>
            <a:endParaRPr sz="1000" b="1"/>
          </a:p>
        </p:txBody>
      </p:sp>
      <p:sp>
        <p:nvSpPr>
          <p:cNvPr id="89" name="Google Shape;89;p15"/>
          <p:cNvSpPr txBox="1"/>
          <p:nvPr/>
        </p:nvSpPr>
        <p:spPr>
          <a:xfrm>
            <a:off x="5111000" y="3946075"/>
            <a:ext cx="9651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solidFill>
                  <a:srgbClr val="4472C5"/>
                </a:solidFill>
              </a:rPr>
              <a:t>Río Monjas</a:t>
            </a:r>
            <a:endParaRPr sz="1000" b="1">
              <a:solidFill>
                <a:srgbClr val="4472C5"/>
              </a:solidFill>
            </a:endParaRPr>
          </a:p>
        </p:txBody>
      </p:sp>
      <p:sp>
        <p:nvSpPr>
          <p:cNvPr id="90" name="Google Shape;90;p15"/>
          <p:cNvSpPr txBox="1"/>
          <p:nvPr/>
        </p:nvSpPr>
        <p:spPr>
          <a:xfrm rot="-4131996">
            <a:off x="2983687" y="2967904"/>
            <a:ext cx="965217" cy="153765"/>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Av. Mango Inga</a:t>
            </a:r>
            <a:endParaRPr sz="1000" b="1"/>
          </a:p>
        </p:txBody>
      </p:sp>
      <p:sp>
        <p:nvSpPr>
          <p:cNvPr id="91" name="Google Shape;91;p15"/>
          <p:cNvSpPr/>
          <p:nvPr/>
        </p:nvSpPr>
        <p:spPr>
          <a:xfrm>
            <a:off x="3081625" y="2308400"/>
            <a:ext cx="313750" cy="762000"/>
          </a:xfrm>
          <a:custGeom>
            <a:avLst/>
            <a:gdLst/>
            <a:ahLst/>
            <a:cxnLst/>
            <a:rect l="l" t="t" r="r" b="b"/>
            <a:pathLst>
              <a:path w="12550" h="30480" extrusionOk="0">
                <a:moveTo>
                  <a:pt x="896" y="449"/>
                </a:moveTo>
                <a:lnTo>
                  <a:pt x="0" y="24205"/>
                </a:lnTo>
                <a:lnTo>
                  <a:pt x="8068" y="30480"/>
                </a:lnTo>
                <a:lnTo>
                  <a:pt x="12102" y="18826"/>
                </a:lnTo>
                <a:lnTo>
                  <a:pt x="12550" y="0"/>
                </a:lnTo>
                <a:close/>
              </a:path>
            </a:pathLst>
          </a:custGeom>
          <a:solidFill>
            <a:srgbClr val="FF0000">
              <a:alpha val="58040"/>
            </a:srgbClr>
          </a:solidFill>
          <a:ln w="9525" cap="flat" cmpd="sng">
            <a:solidFill>
              <a:schemeClr val="dk2"/>
            </a:solidFill>
            <a:prstDash val="solid"/>
            <a:round/>
            <a:headEnd type="none" w="med" len="med"/>
            <a:tailEnd type="none" w="med" len="med"/>
          </a:ln>
          <a:effectLst>
            <a:outerShdw blurRad="57150" dist="19050" dir="6180000" algn="bl" rotWithShape="0">
              <a:srgbClr val="FF0000">
                <a:alpha val="42000"/>
              </a:srgbClr>
            </a:outerShdw>
          </a:effectLst>
        </p:spPr>
      </p:sp>
      <p:pic>
        <p:nvPicPr>
          <p:cNvPr id="92" name="Google Shape;92;p15"/>
          <p:cNvPicPr preferRelativeResize="0"/>
          <p:nvPr/>
        </p:nvPicPr>
        <p:blipFill rotWithShape="1">
          <a:blip r:embed="rId4">
            <a:alphaModFix/>
          </a:blip>
          <a:srcRect t="13136" b="21537"/>
          <a:stretch/>
        </p:blipFill>
        <p:spPr>
          <a:xfrm>
            <a:off x="6115400" y="58175"/>
            <a:ext cx="2043700" cy="1155298"/>
          </a:xfrm>
          <a:prstGeom prst="rect">
            <a:avLst/>
          </a:prstGeom>
          <a:noFill/>
          <a:ln>
            <a:noFill/>
          </a:ln>
        </p:spPr>
      </p:pic>
      <p:pic>
        <p:nvPicPr>
          <p:cNvPr id="93" name="Google Shape;93;p15"/>
          <p:cNvPicPr preferRelativeResize="0"/>
          <p:nvPr/>
        </p:nvPicPr>
        <p:blipFill rotWithShape="1">
          <a:blip r:embed="rId5">
            <a:alphaModFix/>
          </a:blip>
          <a:srcRect t="16742" b="21794"/>
          <a:stretch/>
        </p:blipFill>
        <p:spPr>
          <a:xfrm>
            <a:off x="6115400" y="1292167"/>
            <a:ext cx="2043700" cy="1155299"/>
          </a:xfrm>
          <a:prstGeom prst="rect">
            <a:avLst/>
          </a:prstGeom>
          <a:noFill/>
          <a:ln>
            <a:noFill/>
          </a:ln>
        </p:spPr>
      </p:pic>
      <p:pic>
        <p:nvPicPr>
          <p:cNvPr id="94" name="Google Shape;94;p15"/>
          <p:cNvPicPr preferRelativeResize="0"/>
          <p:nvPr/>
        </p:nvPicPr>
        <p:blipFill rotWithShape="1">
          <a:blip r:embed="rId6">
            <a:alphaModFix/>
          </a:blip>
          <a:srcRect t="11279" b="26984"/>
          <a:stretch/>
        </p:blipFill>
        <p:spPr>
          <a:xfrm>
            <a:off x="6115401" y="2526159"/>
            <a:ext cx="2043699" cy="1089749"/>
          </a:xfrm>
          <a:prstGeom prst="rect">
            <a:avLst/>
          </a:prstGeom>
          <a:noFill/>
          <a:ln>
            <a:noFill/>
          </a:ln>
        </p:spPr>
      </p:pic>
      <p:pic>
        <p:nvPicPr>
          <p:cNvPr id="95" name="Google Shape;95;p15"/>
          <p:cNvPicPr preferRelativeResize="0"/>
          <p:nvPr/>
        </p:nvPicPr>
        <p:blipFill rotWithShape="1">
          <a:blip r:embed="rId7">
            <a:alphaModFix/>
          </a:blip>
          <a:srcRect t="11849" b="25190"/>
          <a:stretch/>
        </p:blipFill>
        <p:spPr>
          <a:xfrm>
            <a:off x="6115400" y="3694601"/>
            <a:ext cx="2043700" cy="1310974"/>
          </a:xfrm>
          <a:prstGeom prst="rect">
            <a:avLst/>
          </a:prstGeom>
          <a:noFill/>
          <a:ln>
            <a:noFill/>
          </a:ln>
        </p:spPr>
      </p:pic>
      <p:sp>
        <p:nvSpPr>
          <p:cNvPr id="96" name="Google Shape;96;p15"/>
          <p:cNvSpPr/>
          <p:nvPr/>
        </p:nvSpPr>
        <p:spPr>
          <a:xfrm>
            <a:off x="172075" y="1048775"/>
            <a:ext cx="5817400" cy="1310975"/>
          </a:xfrm>
          <a:custGeom>
            <a:avLst/>
            <a:gdLst/>
            <a:ahLst/>
            <a:cxnLst/>
            <a:rect l="l" t="t" r="r" b="b"/>
            <a:pathLst>
              <a:path w="232696" h="52439" extrusionOk="0">
                <a:moveTo>
                  <a:pt x="0" y="34085"/>
                </a:moveTo>
                <a:lnTo>
                  <a:pt x="6882" y="31791"/>
                </a:lnTo>
                <a:lnTo>
                  <a:pt x="15403" y="37035"/>
                </a:lnTo>
                <a:lnTo>
                  <a:pt x="43262" y="36707"/>
                </a:lnTo>
                <a:lnTo>
                  <a:pt x="54732" y="43590"/>
                </a:lnTo>
                <a:lnTo>
                  <a:pt x="65220" y="44245"/>
                </a:lnTo>
                <a:lnTo>
                  <a:pt x="78002" y="43590"/>
                </a:lnTo>
                <a:lnTo>
                  <a:pt x="86196" y="47195"/>
                </a:lnTo>
                <a:lnTo>
                  <a:pt x="93406" y="52439"/>
                </a:lnTo>
                <a:lnTo>
                  <a:pt x="100289" y="52439"/>
                </a:lnTo>
                <a:lnTo>
                  <a:pt x="125525" y="49161"/>
                </a:lnTo>
                <a:lnTo>
                  <a:pt x="145845" y="48506"/>
                </a:lnTo>
                <a:lnTo>
                  <a:pt x="169114" y="46867"/>
                </a:lnTo>
                <a:lnTo>
                  <a:pt x="196317" y="47523"/>
                </a:lnTo>
                <a:lnTo>
                  <a:pt x="205494" y="47850"/>
                </a:lnTo>
                <a:lnTo>
                  <a:pt x="209427" y="43917"/>
                </a:lnTo>
                <a:lnTo>
                  <a:pt x="212376" y="26875"/>
                </a:lnTo>
                <a:lnTo>
                  <a:pt x="214998" y="17698"/>
                </a:lnTo>
                <a:lnTo>
                  <a:pt x="220242" y="9177"/>
                </a:lnTo>
                <a:lnTo>
                  <a:pt x="232696" y="0"/>
                </a:lnTo>
              </a:path>
            </a:pathLst>
          </a:custGeom>
          <a:noFill/>
          <a:ln w="28575" cap="flat" cmpd="sng">
            <a:solidFill>
              <a:srgbClr val="00FF00"/>
            </a:solidFill>
            <a:prstDash val="solid"/>
            <a:round/>
            <a:headEnd type="stealth" w="med" len="med"/>
            <a:tailEnd type="stealth" w="med" len="med"/>
          </a:ln>
        </p:spPr>
      </p:sp>
      <p:sp>
        <p:nvSpPr>
          <p:cNvPr id="97" name="Google Shape;97;p15"/>
          <p:cNvSpPr txBox="1"/>
          <p:nvPr/>
        </p:nvSpPr>
        <p:spPr>
          <a:xfrm>
            <a:off x="8234875" y="1059600"/>
            <a:ext cx="9651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Restaurantes</a:t>
            </a:r>
            <a:endParaRPr sz="1000" b="1"/>
          </a:p>
        </p:txBody>
      </p:sp>
      <p:sp>
        <p:nvSpPr>
          <p:cNvPr id="98" name="Google Shape;98;p15"/>
          <p:cNvSpPr txBox="1"/>
          <p:nvPr/>
        </p:nvSpPr>
        <p:spPr>
          <a:xfrm>
            <a:off x="8234875" y="2278800"/>
            <a:ext cx="965100" cy="1539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Industria</a:t>
            </a:r>
            <a:endParaRPr sz="1000" b="1"/>
          </a:p>
        </p:txBody>
      </p:sp>
      <p:sp>
        <p:nvSpPr>
          <p:cNvPr id="99" name="Google Shape;99;p15"/>
          <p:cNvSpPr txBox="1"/>
          <p:nvPr/>
        </p:nvSpPr>
        <p:spPr>
          <a:xfrm>
            <a:off x="8234875" y="3269400"/>
            <a:ext cx="965100" cy="3078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tradicional y turístico</a:t>
            </a:r>
            <a:endParaRPr sz="1000" b="1"/>
          </a:p>
        </p:txBody>
      </p:sp>
      <p:sp>
        <p:nvSpPr>
          <p:cNvPr id="100" name="Google Shape;100;p15"/>
          <p:cNvSpPr txBox="1"/>
          <p:nvPr/>
        </p:nvSpPr>
        <p:spPr>
          <a:xfrm>
            <a:off x="8234875" y="4641000"/>
            <a:ext cx="965100" cy="3078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1000" b="1"/>
              <a:t>Servicios varios</a:t>
            </a:r>
            <a:endParaRPr sz="1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p:nvPr/>
        </p:nvSpPr>
        <p:spPr>
          <a:xfrm>
            <a:off x="196525" y="205050"/>
            <a:ext cx="523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MODELO TERRITORIAL DESEADO </a:t>
            </a:r>
            <a:endParaRPr b="1"/>
          </a:p>
        </p:txBody>
      </p:sp>
      <p:pic>
        <p:nvPicPr>
          <p:cNvPr id="106" name="Google Shape;106;p16"/>
          <p:cNvPicPr preferRelativeResize="0"/>
          <p:nvPr/>
        </p:nvPicPr>
        <p:blipFill rotWithShape="1">
          <a:blip r:embed="rId3">
            <a:alphaModFix/>
          </a:blip>
          <a:srcRect l="2139" t="8027" r="25574" b="15949"/>
          <a:stretch/>
        </p:blipFill>
        <p:spPr>
          <a:xfrm>
            <a:off x="85450" y="760425"/>
            <a:ext cx="3862725" cy="4323350"/>
          </a:xfrm>
          <a:prstGeom prst="rect">
            <a:avLst/>
          </a:prstGeom>
          <a:noFill/>
          <a:ln>
            <a:noFill/>
          </a:ln>
        </p:spPr>
      </p:pic>
      <p:sp>
        <p:nvSpPr>
          <p:cNvPr id="107" name="Google Shape;107;p16"/>
          <p:cNvSpPr txBox="1"/>
          <p:nvPr/>
        </p:nvSpPr>
        <p:spPr>
          <a:xfrm>
            <a:off x="4408725" y="812375"/>
            <a:ext cx="4656600" cy="4410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s" sz="1000" b="1">
                <a:solidFill>
                  <a:schemeClr val="dk1"/>
                </a:solidFill>
              </a:rPr>
              <a:t>El PUAE se sitúa a proximidad de la centralidad Mitad del Mundo, conectado a ella con una arteria (Av Manuel Córdova Galarza) que cuenta con transporte público.</a:t>
            </a:r>
            <a:endParaRPr sz="1000" b="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s" sz="1000" b="1">
                <a:solidFill>
                  <a:schemeClr val="dk1"/>
                </a:solidFill>
              </a:rPr>
              <a:t>Su localización y vocación social son concordantes con los objetivos del El Modelo Territorial Deseado (MTD)</a:t>
            </a:r>
            <a:endParaRPr sz="1000" b="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b="1">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s" sz="1000" b="1">
                <a:solidFill>
                  <a:schemeClr val="dk1"/>
                </a:solidFill>
              </a:rPr>
              <a:t>El Modelo Territorial Deseado (MTD) </a:t>
            </a:r>
            <a:r>
              <a:rPr lang="es" sz="1000">
                <a:solidFill>
                  <a:schemeClr val="dk1"/>
                </a:solidFill>
              </a:rPr>
              <a:t>promueve el </a:t>
            </a:r>
            <a:r>
              <a:rPr lang="es" sz="1000" b="1">
                <a:solidFill>
                  <a:schemeClr val="dk1"/>
                </a:solidFill>
              </a:rPr>
              <a:t>desarrollo social, económico, ambiental y cultural en el DMQ,</a:t>
            </a:r>
            <a:r>
              <a:rPr lang="es" sz="1000">
                <a:solidFill>
                  <a:schemeClr val="dk1"/>
                </a:solidFill>
              </a:rPr>
              <a:t> articulando el modelo de ocupación en el área urbano y rural de una manera armónica y complementaria con el fin de generar una ciudad equitativa.</a:t>
            </a: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s" sz="1000" b="1">
                <a:solidFill>
                  <a:schemeClr val="dk1"/>
                </a:solidFill>
              </a:rPr>
              <a:t>SISTEMA ECONÓMICO Y PRODUCTIVO </a:t>
            </a:r>
            <a:endParaRPr sz="1000" b="1">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s" sz="1000">
                <a:solidFill>
                  <a:schemeClr val="dk1"/>
                </a:solidFill>
              </a:rPr>
              <a:t>*</a:t>
            </a:r>
            <a:r>
              <a:rPr lang="es" sz="600">
                <a:solidFill>
                  <a:schemeClr val="dk1"/>
                </a:solidFill>
              </a:rPr>
              <a:t>PLAN DE DESARROLLO Y ORDENAMIENTO TERRITORIAL SAN ANTONIO DE PICHINCHA 2020 - 2024</a:t>
            </a:r>
            <a:endParaRPr sz="1000"/>
          </a:p>
        </p:txBody>
      </p:sp>
      <p:pic>
        <p:nvPicPr>
          <p:cNvPr id="108" name="Google Shape;108;p16"/>
          <p:cNvPicPr preferRelativeResize="0"/>
          <p:nvPr/>
        </p:nvPicPr>
        <p:blipFill rotWithShape="1">
          <a:blip r:embed="rId4">
            <a:alphaModFix/>
          </a:blip>
          <a:srcRect l="5595" r="7786"/>
          <a:stretch/>
        </p:blipFill>
        <p:spPr>
          <a:xfrm>
            <a:off x="4083900" y="3290475"/>
            <a:ext cx="2645225" cy="1545450"/>
          </a:xfrm>
          <a:prstGeom prst="rect">
            <a:avLst/>
          </a:prstGeom>
          <a:noFill/>
          <a:ln>
            <a:noFill/>
          </a:ln>
        </p:spPr>
      </p:pic>
      <p:sp>
        <p:nvSpPr>
          <p:cNvPr id="109" name="Google Shape;109;p16"/>
          <p:cNvSpPr txBox="1"/>
          <p:nvPr/>
        </p:nvSpPr>
        <p:spPr>
          <a:xfrm>
            <a:off x="6701125" y="3460800"/>
            <a:ext cx="2364300" cy="1075200"/>
          </a:xfrm>
          <a:prstGeom prst="rect">
            <a:avLst/>
          </a:prstGeom>
          <a:noFill/>
          <a:ln>
            <a:noFill/>
          </a:ln>
        </p:spPr>
        <p:txBody>
          <a:bodyPr spcFirstLastPara="1" wrap="square" lIns="18000" tIns="18000" rIns="18000" bIns="18000" anchor="t" anchorCtr="0">
            <a:spAutoFit/>
          </a:bodyPr>
          <a:lstStyle/>
          <a:p>
            <a:pPr marL="0" lvl="0" indent="0" algn="just" rtl="0">
              <a:lnSpc>
                <a:spcPct val="115000"/>
              </a:lnSpc>
              <a:spcBef>
                <a:spcPts val="0"/>
              </a:spcBef>
              <a:spcAft>
                <a:spcPts val="0"/>
              </a:spcAft>
              <a:buClr>
                <a:schemeClr val="dk1"/>
              </a:buClr>
              <a:buSzPts val="1100"/>
              <a:buFont typeface="Arial"/>
              <a:buNone/>
            </a:pPr>
            <a:r>
              <a:rPr lang="es" sz="1000">
                <a:solidFill>
                  <a:schemeClr val="dk1"/>
                </a:solidFill>
              </a:rPr>
              <a:t>La economía de San Antonio tiene 3 aristas principales: </a:t>
            </a:r>
            <a:r>
              <a:rPr lang="es" sz="1000" b="1">
                <a:solidFill>
                  <a:schemeClr val="dk1"/>
                </a:solidFill>
              </a:rPr>
              <a:t>el turismo, la minería, y la industria</a:t>
            </a:r>
            <a:r>
              <a:rPr lang="es" sz="1000">
                <a:solidFill>
                  <a:schemeClr val="dk1"/>
                </a:solidFill>
              </a:rPr>
              <a:t> (....). la mayoría de actividades económicas en San Antonio están relacionadas con el comercio y el turismo.*</a:t>
            </a:r>
            <a:endParaRPr/>
          </a:p>
        </p:txBody>
      </p:sp>
      <p:sp>
        <p:nvSpPr>
          <p:cNvPr id="110" name="Google Shape;110;p16"/>
          <p:cNvSpPr/>
          <p:nvPr/>
        </p:nvSpPr>
        <p:spPr>
          <a:xfrm>
            <a:off x="2486300" y="2059100"/>
            <a:ext cx="119700" cy="119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2537575" y="2341075"/>
            <a:ext cx="119700" cy="103500"/>
          </a:xfrm>
          <a:prstGeom prst="triangle">
            <a:avLst>
              <a:gd name="adj"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196525" y="4673575"/>
            <a:ext cx="119700" cy="119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196525" y="4835925"/>
            <a:ext cx="119700" cy="103500"/>
          </a:xfrm>
          <a:prstGeom prst="triangle">
            <a:avLst>
              <a:gd name="adj"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txBox="1"/>
          <p:nvPr/>
        </p:nvSpPr>
        <p:spPr>
          <a:xfrm>
            <a:off x="440275" y="4671925"/>
            <a:ext cx="1733400" cy="1230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800" b="1"/>
              <a:t>Centralidad Mitad del Mundo</a:t>
            </a:r>
            <a:endParaRPr sz="800" b="1"/>
          </a:p>
        </p:txBody>
      </p:sp>
      <p:sp>
        <p:nvSpPr>
          <p:cNvPr id="115" name="Google Shape;115;p16"/>
          <p:cNvSpPr txBox="1"/>
          <p:nvPr/>
        </p:nvSpPr>
        <p:spPr>
          <a:xfrm>
            <a:off x="440275" y="4826175"/>
            <a:ext cx="1733400" cy="123000"/>
          </a:xfrm>
          <a:prstGeom prst="rect">
            <a:avLst/>
          </a:prstGeom>
          <a:solidFill>
            <a:schemeClr val="lt1"/>
          </a:solidFill>
          <a:ln>
            <a:noFill/>
          </a:ln>
        </p:spPr>
        <p:txBody>
          <a:bodyPr spcFirstLastPara="1" wrap="square" lIns="0" tIns="0" rIns="18000" bIns="0" anchor="t" anchorCtr="0">
            <a:spAutoFit/>
          </a:bodyPr>
          <a:lstStyle/>
          <a:p>
            <a:pPr marL="0" lvl="0" indent="0" algn="l" rtl="0">
              <a:spcBef>
                <a:spcPts val="0"/>
              </a:spcBef>
              <a:spcAft>
                <a:spcPts val="0"/>
              </a:spcAft>
              <a:buNone/>
            </a:pPr>
            <a:r>
              <a:rPr lang="es" sz="800" b="1"/>
              <a:t>PUAE - Boques de la Pampa</a:t>
            </a:r>
            <a:endParaRPr sz="8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p:nvPr/>
        </p:nvSpPr>
        <p:spPr>
          <a:xfrm>
            <a:off x="196525" y="205050"/>
            <a:ext cx="523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SISTEMA POLICÉNTRICO</a:t>
            </a:r>
            <a:endParaRPr b="1"/>
          </a:p>
        </p:txBody>
      </p:sp>
      <p:pic>
        <p:nvPicPr>
          <p:cNvPr id="121" name="Google Shape;121;p17"/>
          <p:cNvPicPr preferRelativeResize="0"/>
          <p:nvPr/>
        </p:nvPicPr>
        <p:blipFill rotWithShape="1">
          <a:blip r:embed="rId3">
            <a:alphaModFix/>
          </a:blip>
          <a:srcRect r="24828"/>
          <a:stretch/>
        </p:blipFill>
        <p:spPr>
          <a:xfrm>
            <a:off x="152400" y="745675"/>
            <a:ext cx="2974700" cy="4245425"/>
          </a:xfrm>
          <a:prstGeom prst="rect">
            <a:avLst/>
          </a:prstGeom>
          <a:noFill/>
          <a:ln>
            <a:noFill/>
          </a:ln>
        </p:spPr>
      </p:pic>
      <p:sp>
        <p:nvSpPr>
          <p:cNvPr id="122" name="Google Shape;122;p17"/>
          <p:cNvSpPr txBox="1"/>
          <p:nvPr/>
        </p:nvSpPr>
        <p:spPr>
          <a:xfrm>
            <a:off x="3478800" y="820650"/>
            <a:ext cx="5509500" cy="1597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900" b="1">
                <a:solidFill>
                  <a:schemeClr val="dk1"/>
                </a:solidFill>
              </a:rPr>
              <a:t>SISTEMA POLICÉNTRICO, </a:t>
            </a:r>
            <a:r>
              <a:rPr lang="es" sz="900">
                <a:solidFill>
                  <a:schemeClr val="dk1"/>
                </a:solidFill>
              </a:rPr>
              <a:t>compuesto por centralidades urbanas, nodos de centralidad, nodos funcionales y barrios cuyas dinámicas características e interrelación con las áreas rurales, permiten cumplir los objetivos planteados en el modelo territorial deseado. </a:t>
            </a:r>
            <a:endParaRPr sz="900">
              <a:solidFill>
                <a:schemeClr val="dk1"/>
              </a:solidFill>
            </a:endParaRPr>
          </a:p>
          <a:p>
            <a:pPr marL="0" lvl="0" indent="0" algn="just" rtl="0">
              <a:lnSpc>
                <a:spcPct val="115000"/>
              </a:lnSpc>
              <a:spcBef>
                <a:spcPts val="0"/>
              </a:spcBef>
              <a:spcAft>
                <a:spcPts val="0"/>
              </a:spcAft>
              <a:buNone/>
            </a:pPr>
            <a:endParaRPr sz="900">
              <a:solidFill>
                <a:schemeClr val="dk1"/>
              </a:solidFill>
            </a:endParaRPr>
          </a:p>
          <a:p>
            <a:pPr marL="0" lvl="0" indent="0" algn="l" rtl="0">
              <a:lnSpc>
                <a:spcPct val="115000"/>
              </a:lnSpc>
              <a:spcBef>
                <a:spcPts val="0"/>
              </a:spcBef>
              <a:spcAft>
                <a:spcPts val="0"/>
              </a:spcAft>
              <a:buNone/>
            </a:pPr>
            <a:r>
              <a:rPr lang="es" sz="900" b="1">
                <a:solidFill>
                  <a:schemeClr val="dk1"/>
                </a:solidFill>
              </a:rPr>
              <a:t>CENTRALIDAD: </a:t>
            </a:r>
            <a:r>
              <a:rPr lang="es" sz="900">
                <a:solidFill>
                  <a:schemeClr val="dk1"/>
                </a:solidFill>
              </a:rPr>
              <a:t>Se define como el </a:t>
            </a:r>
            <a:r>
              <a:rPr lang="es" sz="900" b="1">
                <a:solidFill>
                  <a:schemeClr val="dk1"/>
                </a:solidFill>
              </a:rPr>
              <a:t>núcleo urbano multifuncional, denso y diverso, donde se concentra gran variedad de actividades, servicios, personas y flujos socioeconómicos. </a:t>
            </a:r>
            <a:r>
              <a:rPr lang="es" sz="900">
                <a:solidFill>
                  <a:schemeClr val="dk1"/>
                </a:solidFill>
              </a:rPr>
              <a:t>Debido a su oferta de infraestructura y equipamientos, permite el intercambio de productos, experiencias, conocimiento y cultura.</a:t>
            </a:r>
            <a:endParaRPr sz="900">
              <a:solidFill>
                <a:schemeClr val="dk1"/>
              </a:solidFill>
            </a:endParaRPr>
          </a:p>
          <a:p>
            <a:pPr marL="0" lvl="0" indent="0" algn="just" rtl="0">
              <a:lnSpc>
                <a:spcPct val="115000"/>
              </a:lnSpc>
              <a:spcBef>
                <a:spcPts val="0"/>
              </a:spcBef>
              <a:spcAft>
                <a:spcPts val="0"/>
              </a:spcAft>
              <a:buNone/>
            </a:pPr>
            <a:endParaRPr sz="900">
              <a:solidFill>
                <a:schemeClr val="dk1"/>
              </a:solidFill>
            </a:endParaRPr>
          </a:p>
        </p:txBody>
      </p:sp>
      <p:sp>
        <p:nvSpPr>
          <p:cNvPr id="123" name="Google Shape;123;p17"/>
          <p:cNvSpPr/>
          <p:nvPr/>
        </p:nvSpPr>
        <p:spPr>
          <a:xfrm>
            <a:off x="1418300" y="1102175"/>
            <a:ext cx="290400" cy="634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txBox="1"/>
          <p:nvPr/>
        </p:nvSpPr>
        <p:spPr>
          <a:xfrm>
            <a:off x="3478800" y="2206275"/>
            <a:ext cx="5509500" cy="2766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100" b="1">
                <a:solidFill>
                  <a:schemeClr val="dk1"/>
                </a:solidFill>
              </a:rPr>
              <a:t>Centralidad Zonal: Mitad del Mundo.</a:t>
            </a:r>
            <a:endParaRPr sz="1100" b="1">
              <a:solidFill>
                <a:schemeClr val="dk1"/>
              </a:solidFill>
            </a:endParaRPr>
          </a:p>
          <a:p>
            <a:pPr marL="0" lvl="0" indent="0" algn="just" rtl="0">
              <a:lnSpc>
                <a:spcPct val="115000"/>
              </a:lnSpc>
              <a:spcBef>
                <a:spcPts val="0"/>
              </a:spcBef>
              <a:spcAft>
                <a:spcPts val="0"/>
              </a:spcAft>
              <a:buNone/>
            </a:pPr>
            <a:r>
              <a:rPr lang="es" sz="900" b="1">
                <a:solidFill>
                  <a:schemeClr val="dk1"/>
                </a:solidFill>
              </a:rPr>
              <a:t>Vocación: </a:t>
            </a:r>
            <a:r>
              <a:rPr lang="es" sz="1000" b="1">
                <a:solidFill>
                  <a:schemeClr val="dk1"/>
                </a:solidFill>
              </a:rPr>
              <a:t>residencial,</a:t>
            </a:r>
            <a:r>
              <a:rPr lang="es" sz="900" b="1">
                <a:solidFill>
                  <a:schemeClr val="dk1"/>
                </a:solidFill>
              </a:rPr>
              <a:t> comercial, turística, cultural, conectividad.</a:t>
            </a:r>
            <a:endParaRPr sz="900" b="1">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La Mitad del Mundo, ubicada en la parroquia de San Antonio, cuenta con el principal punto turístico del Ecuador, </a:t>
            </a:r>
            <a:endParaRPr sz="900">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Oferta de</a:t>
            </a:r>
            <a:r>
              <a:rPr lang="es" sz="900">
                <a:solidFill>
                  <a:srgbClr val="4472C5"/>
                </a:solidFill>
              </a:rPr>
              <a:t> </a:t>
            </a:r>
            <a:r>
              <a:rPr lang="es" sz="900">
                <a:solidFill>
                  <a:schemeClr val="dk1"/>
                </a:solidFill>
              </a:rPr>
              <a:t>restaurantes y comercio en sus alrededores, además de crear un nodo cultural relacionado a las actividades turísticas </a:t>
            </a:r>
            <a:endParaRPr sz="900">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Tiene una ubicación destacada por conectar la meseta central con la Mancomunidad del Chocó Andino y con la costa ecuatoriana, l</a:t>
            </a:r>
            <a:endParaRPr sz="900">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El desarrollo de esta centralidad va a reducir los desplazamientos y los actuales y futuros residentes de San Antonio </a:t>
            </a:r>
            <a:endParaRPr sz="900">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La proyección de la centralidad en los próximos 12 años representa un hito turístico nacional </a:t>
            </a:r>
            <a:endParaRPr sz="900">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La centralidad ha permitido consolidar los asentamientos en las cercanías de la centralidad evitando una expansión hacia el norte de la parroquia y generando dinámicas económicas alrededor de los servicios y equipamientos </a:t>
            </a:r>
            <a:endParaRPr sz="900">
              <a:solidFill>
                <a:schemeClr val="dk1"/>
              </a:solidFill>
            </a:endParaRPr>
          </a:p>
          <a:p>
            <a:pPr marL="457200" lvl="0" indent="-285750" algn="just" rtl="0">
              <a:lnSpc>
                <a:spcPct val="115000"/>
              </a:lnSpc>
              <a:spcBef>
                <a:spcPts val="0"/>
              </a:spcBef>
              <a:spcAft>
                <a:spcPts val="0"/>
              </a:spcAft>
              <a:buSzPts val="900"/>
              <a:buChar char="-"/>
            </a:pPr>
            <a:r>
              <a:rPr lang="es" sz="900">
                <a:solidFill>
                  <a:schemeClr val="dk1"/>
                </a:solidFill>
              </a:rPr>
              <a:t>Además, se presenta una conexión integral entre el área histórica patrimonial con el eje principal de desarrollo de la centralidad mediante intervenciones de mejoramiento urbano.</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p:nvPr/>
        </p:nvSpPr>
        <p:spPr>
          <a:xfrm>
            <a:off x="196525" y="205050"/>
            <a:ext cx="523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LA CENTRALIDAD MITAD DEL MUNDO </a:t>
            </a:r>
            <a:endParaRPr b="1"/>
          </a:p>
        </p:txBody>
      </p:sp>
      <p:pic>
        <p:nvPicPr>
          <p:cNvPr id="130" name="Google Shape;130;p18"/>
          <p:cNvPicPr preferRelativeResize="0"/>
          <p:nvPr/>
        </p:nvPicPr>
        <p:blipFill>
          <a:blip r:embed="rId3">
            <a:alphaModFix/>
          </a:blip>
          <a:stretch>
            <a:fillRect/>
          </a:stretch>
        </p:blipFill>
        <p:spPr>
          <a:xfrm>
            <a:off x="4628025" y="3465250"/>
            <a:ext cx="4217900" cy="1425100"/>
          </a:xfrm>
          <a:prstGeom prst="rect">
            <a:avLst/>
          </a:prstGeom>
          <a:noFill/>
          <a:ln>
            <a:noFill/>
          </a:ln>
        </p:spPr>
      </p:pic>
      <p:pic>
        <p:nvPicPr>
          <p:cNvPr id="131" name="Google Shape;131;p18"/>
          <p:cNvPicPr preferRelativeResize="0"/>
          <p:nvPr/>
        </p:nvPicPr>
        <p:blipFill>
          <a:blip r:embed="rId4">
            <a:alphaModFix/>
          </a:blip>
          <a:stretch>
            <a:fillRect/>
          </a:stretch>
        </p:blipFill>
        <p:spPr>
          <a:xfrm>
            <a:off x="152400" y="739725"/>
            <a:ext cx="4160169" cy="4403775"/>
          </a:xfrm>
          <a:prstGeom prst="rect">
            <a:avLst/>
          </a:prstGeom>
          <a:noFill/>
          <a:ln>
            <a:noFill/>
          </a:ln>
        </p:spPr>
      </p:pic>
      <p:pic>
        <p:nvPicPr>
          <p:cNvPr id="132" name="Google Shape;132;p18"/>
          <p:cNvPicPr preferRelativeResize="0"/>
          <p:nvPr/>
        </p:nvPicPr>
        <p:blipFill rotWithShape="1">
          <a:blip r:embed="rId4">
            <a:alphaModFix/>
          </a:blip>
          <a:srcRect l="12417" t="2700" r="46301" b="59266"/>
          <a:stretch/>
        </p:blipFill>
        <p:spPr>
          <a:xfrm>
            <a:off x="5322800" y="605100"/>
            <a:ext cx="2767849" cy="2699351"/>
          </a:xfrm>
          <a:prstGeom prst="rect">
            <a:avLst/>
          </a:prstGeom>
          <a:noFill/>
          <a:ln>
            <a:noFill/>
          </a:ln>
        </p:spPr>
      </p:pic>
      <p:sp>
        <p:nvSpPr>
          <p:cNvPr id="133" name="Google Shape;133;p18"/>
          <p:cNvSpPr/>
          <p:nvPr/>
        </p:nvSpPr>
        <p:spPr>
          <a:xfrm>
            <a:off x="1344725" y="941300"/>
            <a:ext cx="526800" cy="470700"/>
          </a:xfrm>
          <a:prstGeom prst="rect">
            <a:avLst/>
          </a:prstGeom>
          <a:noFill/>
          <a:ln w="19050" cap="flat" cmpd="sng">
            <a:solidFill>
              <a:srgbClr val="FF0000"/>
            </a:solidFill>
            <a:prstDash val="dash"/>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4" name="Google Shape;134;p18"/>
          <p:cNvSpPr/>
          <p:nvPr/>
        </p:nvSpPr>
        <p:spPr>
          <a:xfrm>
            <a:off x="1871525" y="1131800"/>
            <a:ext cx="3384300" cy="280200"/>
          </a:xfrm>
          <a:prstGeom prst="rightArrow">
            <a:avLst>
              <a:gd name="adj1" fmla="val 50000"/>
              <a:gd name="adj2" fmla="val 50000"/>
            </a:avLst>
          </a:prstGeom>
          <a:noFill/>
          <a:ln w="19050" cap="flat" cmpd="sng">
            <a:solidFill>
              <a:srgbClr val="FF0000"/>
            </a:solidFill>
            <a:prstDash val="dash"/>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5" name="Google Shape;135;p18"/>
          <p:cNvSpPr/>
          <p:nvPr/>
        </p:nvSpPr>
        <p:spPr>
          <a:xfrm>
            <a:off x="6723525" y="4628025"/>
            <a:ext cx="1210200" cy="224100"/>
          </a:xfrm>
          <a:prstGeom prst="rect">
            <a:avLst/>
          </a:prstGeom>
          <a:noFill/>
          <a:ln w="19050" cap="flat" cmpd="sng">
            <a:solidFill>
              <a:srgbClr val="FF0000"/>
            </a:solidFill>
            <a:prstDash val="dash"/>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6" name="Google Shape;136;p18"/>
          <p:cNvSpPr/>
          <p:nvPr/>
        </p:nvSpPr>
        <p:spPr>
          <a:xfrm>
            <a:off x="6877925" y="1503750"/>
            <a:ext cx="102600" cy="939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p:nvPr/>
        </p:nvSpPr>
        <p:spPr>
          <a:xfrm>
            <a:off x="196525" y="205050"/>
            <a:ext cx="523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POTENCIALIDADES Y VOCACIONES</a:t>
            </a:r>
            <a:endParaRPr b="1"/>
          </a:p>
        </p:txBody>
      </p:sp>
      <p:grpSp>
        <p:nvGrpSpPr>
          <p:cNvPr id="142" name="Google Shape;142;p19"/>
          <p:cNvGrpSpPr/>
          <p:nvPr/>
        </p:nvGrpSpPr>
        <p:grpSpPr>
          <a:xfrm>
            <a:off x="-85248" y="1196589"/>
            <a:ext cx="4258832" cy="1249814"/>
            <a:chOff x="4919375" y="-455000"/>
            <a:chExt cx="4078951" cy="1197025"/>
          </a:xfrm>
        </p:grpSpPr>
        <p:pic>
          <p:nvPicPr>
            <p:cNvPr id="143" name="Google Shape;143;p19"/>
            <p:cNvPicPr preferRelativeResize="0"/>
            <p:nvPr/>
          </p:nvPicPr>
          <p:blipFill rotWithShape="1">
            <a:blip r:embed="rId3">
              <a:alphaModFix/>
            </a:blip>
            <a:srcRect t="8054" r="1922"/>
            <a:stretch/>
          </p:blipFill>
          <p:spPr>
            <a:xfrm>
              <a:off x="4992500" y="-134475"/>
              <a:ext cx="4005826" cy="876500"/>
            </a:xfrm>
            <a:prstGeom prst="rect">
              <a:avLst/>
            </a:prstGeom>
            <a:noFill/>
            <a:ln>
              <a:noFill/>
            </a:ln>
          </p:spPr>
        </p:pic>
        <p:pic>
          <p:nvPicPr>
            <p:cNvPr id="144" name="Google Shape;144;p19"/>
            <p:cNvPicPr preferRelativeResize="0"/>
            <p:nvPr/>
          </p:nvPicPr>
          <p:blipFill rotWithShape="1">
            <a:blip r:embed="rId4">
              <a:alphaModFix/>
            </a:blip>
            <a:srcRect t="24344" r="5544" b="21121"/>
            <a:stretch/>
          </p:blipFill>
          <p:spPr>
            <a:xfrm>
              <a:off x="4919375" y="-455000"/>
              <a:ext cx="4005826" cy="280200"/>
            </a:xfrm>
            <a:prstGeom prst="rect">
              <a:avLst/>
            </a:prstGeom>
            <a:noFill/>
            <a:ln>
              <a:noFill/>
            </a:ln>
          </p:spPr>
        </p:pic>
      </p:grpSp>
      <p:grpSp>
        <p:nvGrpSpPr>
          <p:cNvPr id="145" name="Google Shape;145;p19"/>
          <p:cNvGrpSpPr/>
          <p:nvPr/>
        </p:nvGrpSpPr>
        <p:grpSpPr>
          <a:xfrm>
            <a:off x="4324275" y="1249400"/>
            <a:ext cx="4891117" cy="3776549"/>
            <a:chOff x="-40325" y="1037226"/>
            <a:chExt cx="5165945" cy="3988751"/>
          </a:xfrm>
        </p:grpSpPr>
        <p:pic>
          <p:nvPicPr>
            <p:cNvPr id="146" name="Google Shape;146;p19"/>
            <p:cNvPicPr preferRelativeResize="0"/>
            <p:nvPr/>
          </p:nvPicPr>
          <p:blipFill rotWithShape="1">
            <a:blip r:embed="rId5">
              <a:alphaModFix/>
            </a:blip>
            <a:srcRect t="3817" b="25884"/>
            <a:stretch/>
          </p:blipFill>
          <p:spPr>
            <a:xfrm>
              <a:off x="-40325" y="1037226"/>
              <a:ext cx="5114359" cy="3988751"/>
            </a:xfrm>
            <a:prstGeom prst="rect">
              <a:avLst/>
            </a:prstGeom>
            <a:noFill/>
            <a:ln>
              <a:noFill/>
            </a:ln>
          </p:spPr>
        </p:pic>
        <p:sp>
          <p:nvSpPr>
            <p:cNvPr id="147" name="Google Shape;147;p19"/>
            <p:cNvSpPr/>
            <p:nvPr/>
          </p:nvSpPr>
          <p:spPr>
            <a:xfrm>
              <a:off x="53800" y="4549600"/>
              <a:ext cx="4941900" cy="1794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1687625" y="1125050"/>
              <a:ext cx="156900" cy="280200"/>
            </a:xfrm>
            <a:prstGeom prst="downArrow">
              <a:avLst>
                <a:gd name="adj1" fmla="val 50000"/>
                <a:gd name="adj2" fmla="val 50000"/>
              </a:avLst>
            </a:prstGeom>
            <a:solidFill>
              <a:srgbClr val="FF0000">
                <a:alpha val="58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1840025" y="1125050"/>
              <a:ext cx="156900" cy="280200"/>
            </a:xfrm>
            <a:prstGeom prst="downArrow">
              <a:avLst>
                <a:gd name="adj1" fmla="val 50000"/>
                <a:gd name="adj2" fmla="val 50000"/>
              </a:avLst>
            </a:prstGeom>
            <a:solidFill>
              <a:srgbClr val="FF0000">
                <a:alpha val="58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a:off x="2171725" y="1125050"/>
              <a:ext cx="156900" cy="280200"/>
            </a:xfrm>
            <a:prstGeom prst="downArrow">
              <a:avLst>
                <a:gd name="adj1" fmla="val 50000"/>
                <a:gd name="adj2" fmla="val 50000"/>
              </a:avLst>
            </a:prstGeom>
            <a:solidFill>
              <a:srgbClr val="FF0000">
                <a:alpha val="58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a:off x="2895625" y="1125050"/>
              <a:ext cx="156900" cy="280200"/>
            </a:xfrm>
            <a:prstGeom prst="downArrow">
              <a:avLst>
                <a:gd name="adj1" fmla="val 50000"/>
                <a:gd name="adj2" fmla="val 50000"/>
              </a:avLst>
            </a:prstGeom>
            <a:solidFill>
              <a:srgbClr val="FF0000">
                <a:alpha val="58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3563500" y="1125050"/>
              <a:ext cx="156900" cy="280200"/>
            </a:xfrm>
            <a:prstGeom prst="downArrow">
              <a:avLst>
                <a:gd name="adj1" fmla="val 50000"/>
                <a:gd name="adj2" fmla="val 50000"/>
              </a:avLst>
            </a:prstGeom>
            <a:solidFill>
              <a:srgbClr val="FF0000">
                <a:alpha val="58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rot="5400000">
              <a:off x="4907070" y="4510449"/>
              <a:ext cx="156900" cy="280200"/>
            </a:xfrm>
            <a:prstGeom prst="downArrow">
              <a:avLst>
                <a:gd name="adj1" fmla="val 50000"/>
                <a:gd name="adj2" fmla="val 50000"/>
              </a:avLst>
            </a:prstGeom>
            <a:solidFill>
              <a:srgbClr val="FF0000">
                <a:alpha val="580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9"/>
          <p:cNvSpPr txBox="1"/>
          <p:nvPr/>
        </p:nvSpPr>
        <p:spPr>
          <a:xfrm>
            <a:off x="4395550" y="873475"/>
            <a:ext cx="3642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b="1"/>
              <a:t>VOCACIÓN</a:t>
            </a:r>
            <a:endParaRPr sz="900" b="1"/>
          </a:p>
        </p:txBody>
      </p:sp>
      <p:sp>
        <p:nvSpPr>
          <p:cNvPr id="155" name="Google Shape;155;p19"/>
          <p:cNvSpPr txBox="1"/>
          <p:nvPr/>
        </p:nvSpPr>
        <p:spPr>
          <a:xfrm>
            <a:off x="44125" y="926300"/>
            <a:ext cx="3642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b="1"/>
              <a:t>PROBLEMÁTICA</a:t>
            </a:r>
            <a:endParaRPr sz="900" b="1"/>
          </a:p>
        </p:txBody>
      </p:sp>
      <p:sp>
        <p:nvSpPr>
          <p:cNvPr id="156" name="Google Shape;156;p19"/>
          <p:cNvSpPr txBox="1"/>
          <p:nvPr/>
        </p:nvSpPr>
        <p:spPr>
          <a:xfrm>
            <a:off x="1209550" y="3124200"/>
            <a:ext cx="2860500" cy="1847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200"/>
              <a:t>Ante la problemática de “urbanización acelerada” la cual se hace, en un importante %, mediante procesos informales, incluso en zonas de alta susceptibilidad, es necesario impulsar procesos planificados de dotación de vivienda y servicios, más aún si la vocación de esta  centralidad es residencial.</a:t>
            </a:r>
            <a:endParaRPr sz="1200"/>
          </a:p>
        </p:txBody>
      </p:sp>
      <p:sp>
        <p:nvSpPr>
          <p:cNvPr id="157" name="Google Shape;157;p19"/>
          <p:cNvSpPr/>
          <p:nvPr/>
        </p:nvSpPr>
        <p:spPr>
          <a:xfrm>
            <a:off x="1962150" y="1355050"/>
            <a:ext cx="1086000" cy="10455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323850" y="3457575"/>
            <a:ext cx="762000" cy="762000"/>
          </a:xfrm>
          <a:prstGeom prst="triangle">
            <a:avLst>
              <a:gd name="adj" fmla="val 50000"/>
            </a:avLst>
          </a:prstGeom>
          <a:noFill/>
          <a:ln w="19050" cap="flat" cmpd="sng">
            <a:solidFill>
              <a:srgbClr val="FF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s" sz="3700"/>
              <a:t>!</a:t>
            </a:r>
            <a:endParaRPr sz="3700"/>
          </a:p>
        </p:txBody>
      </p:sp>
      <p:sp>
        <p:nvSpPr>
          <p:cNvPr id="159" name="Google Shape;159;p19"/>
          <p:cNvSpPr/>
          <p:nvPr/>
        </p:nvSpPr>
        <p:spPr>
          <a:xfrm>
            <a:off x="2139700" y="2498375"/>
            <a:ext cx="847800" cy="528000"/>
          </a:xfrm>
          <a:prstGeom prst="downArrow">
            <a:avLst>
              <a:gd name="adj1" fmla="val 50000"/>
              <a:gd name="adj2" fmla="val 50000"/>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p:nvPr/>
        </p:nvSpPr>
        <p:spPr>
          <a:xfrm>
            <a:off x="196525" y="205050"/>
            <a:ext cx="523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CONCORDANCIA CON LA PLANIFICACIÓN DEL DMQ</a:t>
            </a:r>
            <a:endParaRPr b="1"/>
          </a:p>
          <a:p>
            <a:pPr marL="0" lvl="0" indent="0" algn="l" rtl="0">
              <a:spcBef>
                <a:spcPts val="0"/>
              </a:spcBef>
              <a:spcAft>
                <a:spcPts val="0"/>
              </a:spcAft>
              <a:buNone/>
            </a:pPr>
            <a:r>
              <a:rPr lang="es" b="1"/>
              <a:t>CONSOLIDACIÓN Y DEMANDA DE VIVIENDA</a:t>
            </a:r>
            <a:endParaRPr b="1"/>
          </a:p>
        </p:txBody>
      </p:sp>
      <p:sp>
        <p:nvSpPr>
          <p:cNvPr id="165" name="Google Shape;165;p20"/>
          <p:cNvSpPr txBox="1"/>
          <p:nvPr/>
        </p:nvSpPr>
        <p:spPr>
          <a:xfrm>
            <a:off x="5058050" y="142275"/>
            <a:ext cx="3802200" cy="4494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000"/>
              <a:t>El Valle de Pomasqui se encuentra en un proceso de </a:t>
            </a:r>
            <a:r>
              <a:rPr lang="es" sz="1000" b="1"/>
              <a:t>consolidación residencial, </a:t>
            </a:r>
            <a:r>
              <a:rPr lang="es" sz="1000"/>
              <a:t>con proyectos de vivienda de clase media y media-baja . </a:t>
            </a:r>
            <a:endParaRPr sz="1000"/>
          </a:p>
          <a:p>
            <a:pPr marL="0" lvl="0" indent="0" algn="just" rtl="0">
              <a:spcBef>
                <a:spcPts val="0"/>
              </a:spcBef>
              <a:spcAft>
                <a:spcPts val="0"/>
              </a:spcAft>
              <a:buNone/>
            </a:pPr>
            <a:endParaRPr sz="1000"/>
          </a:p>
          <a:p>
            <a:pPr marL="0" lvl="0" indent="0" algn="just" rtl="0">
              <a:spcBef>
                <a:spcPts val="0"/>
              </a:spcBef>
              <a:spcAft>
                <a:spcPts val="0"/>
              </a:spcAft>
              <a:buNone/>
            </a:pPr>
            <a:r>
              <a:rPr lang="es" sz="1000"/>
              <a:t>Es una zona con un </a:t>
            </a:r>
            <a:r>
              <a:rPr lang="es" sz="1000" b="1"/>
              <a:t>clima privilegiado</a:t>
            </a:r>
            <a:r>
              <a:rPr lang="es" sz="1000"/>
              <a:t>, con temperaturas medias diurnas de aproximadamente 17C. Las precipitaciones entre 250 a 500 mm al año. </a:t>
            </a:r>
            <a:endParaRPr sz="1000"/>
          </a:p>
          <a:p>
            <a:pPr marL="0" lvl="0" indent="0" algn="just" rtl="0">
              <a:spcBef>
                <a:spcPts val="0"/>
              </a:spcBef>
              <a:spcAft>
                <a:spcPts val="0"/>
              </a:spcAft>
              <a:buNone/>
            </a:pPr>
            <a:endParaRPr sz="1000"/>
          </a:p>
          <a:p>
            <a:pPr marL="0" lvl="0" indent="0" algn="just" rtl="0">
              <a:spcBef>
                <a:spcPts val="0"/>
              </a:spcBef>
              <a:spcAft>
                <a:spcPts val="0"/>
              </a:spcAft>
              <a:buNone/>
            </a:pPr>
            <a:r>
              <a:rPr lang="es" sz="1000"/>
              <a:t>Adicionalmente cuenta con una amplia cantidad de servicios, comercios y equipamientos públicos, lo cual contribuye a su consolidación residencial </a:t>
            </a:r>
            <a:endParaRPr sz="1000"/>
          </a:p>
          <a:p>
            <a:pPr marL="0" lvl="0" indent="0" algn="just" rtl="0">
              <a:spcBef>
                <a:spcPts val="0"/>
              </a:spcBef>
              <a:spcAft>
                <a:spcPts val="0"/>
              </a:spcAft>
              <a:buNone/>
            </a:pPr>
            <a:endParaRPr sz="1000" b="1">
              <a:solidFill>
                <a:schemeClr val="dk1"/>
              </a:solidFill>
            </a:endParaRPr>
          </a:p>
          <a:p>
            <a:pPr marL="0" lvl="0" indent="0" algn="just" rtl="0">
              <a:spcBef>
                <a:spcPts val="0"/>
              </a:spcBef>
              <a:spcAft>
                <a:spcPts val="0"/>
              </a:spcAft>
              <a:buNone/>
            </a:pPr>
            <a:endParaRPr sz="1000" b="1">
              <a:solidFill>
                <a:schemeClr val="dk1"/>
              </a:solidFill>
            </a:endParaRPr>
          </a:p>
          <a:p>
            <a:pPr marL="0" lvl="0" indent="0" algn="just" rtl="0">
              <a:spcBef>
                <a:spcPts val="0"/>
              </a:spcBef>
              <a:spcAft>
                <a:spcPts val="0"/>
              </a:spcAft>
              <a:buNone/>
            </a:pPr>
            <a:endParaRPr sz="1000" b="1">
              <a:solidFill>
                <a:schemeClr val="dk1"/>
              </a:solidFill>
            </a:endParaRPr>
          </a:p>
          <a:p>
            <a:pPr marL="0" lvl="0" indent="0" algn="just" rtl="0">
              <a:spcBef>
                <a:spcPts val="0"/>
              </a:spcBef>
              <a:spcAft>
                <a:spcPts val="0"/>
              </a:spcAft>
              <a:buNone/>
            </a:pPr>
            <a:endParaRPr sz="1000" b="1">
              <a:solidFill>
                <a:schemeClr val="dk1"/>
              </a:solidFill>
            </a:endParaRPr>
          </a:p>
          <a:p>
            <a:pPr marL="0" lvl="0" indent="0" algn="just" rtl="0">
              <a:spcBef>
                <a:spcPts val="0"/>
              </a:spcBef>
              <a:spcAft>
                <a:spcPts val="0"/>
              </a:spcAft>
              <a:buClr>
                <a:schemeClr val="dk1"/>
              </a:buClr>
              <a:buSzPts val="1100"/>
              <a:buFont typeface="Arial"/>
              <a:buNone/>
            </a:pPr>
            <a:r>
              <a:rPr lang="es" sz="1000" b="1">
                <a:solidFill>
                  <a:schemeClr val="dk1"/>
                </a:solidFill>
              </a:rPr>
              <a:t>Proximidad a dos zonas industriales y zonas generadoras de empleo</a:t>
            </a:r>
            <a:endParaRPr sz="1000" b="1">
              <a:solidFill>
                <a:schemeClr val="dk1"/>
              </a:solidFill>
            </a:endParaRPr>
          </a:p>
          <a:p>
            <a:pPr marL="0" lvl="0" indent="0" algn="just" rtl="0">
              <a:spcBef>
                <a:spcPts val="0"/>
              </a:spcBef>
              <a:spcAft>
                <a:spcPts val="0"/>
              </a:spcAft>
              <a:buClr>
                <a:schemeClr val="dk1"/>
              </a:buClr>
              <a:buSzPts val="1100"/>
              <a:buFont typeface="Arial"/>
              <a:buNone/>
            </a:pPr>
            <a:endParaRPr sz="1000">
              <a:solidFill>
                <a:schemeClr val="dk1"/>
              </a:solidFill>
            </a:endParaRPr>
          </a:p>
          <a:p>
            <a:pPr marL="457200" lvl="0" indent="-292100" algn="just" rtl="0">
              <a:spcBef>
                <a:spcPts val="0"/>
              </a:spcBef>
              <a:spcAft>
                <a:spcPts val="0"/>
              </a:spcAft>
              <a:buClr>
                <a:schemeClr val="dk1"/>
              </a:buClr>
              <a:buSzPts val="1000"/>
              <a:buAutoNum type="arabicPeriod"/>
            </a:pPr>
            <a:r>
              <a:rPr lang="es" sz="1000" b="1">
                <a:solidFill>
                  <a:schemeClr val="dk1"/>
                </a:solidFill>
              </a:rPr>
              <a:t>Calacalí -  Zona industrial existente</a:t>
            </a:r>
            <a:endParaRPr sz="1000" b="1">
              <a:solidFill>
                <a:schemeClr val="dk1"/>
              </a:solidFill>
            </a:endParaRPr>
          </a:p>
          <a:p>
            <a:pPr marL="457200" lvl="0" indent="-292100" algn="just" rtl="0">
              <a:spcBef>
                <a:spcPts val="0"/>
              </a:spcBef>
              <a:spcAft>
                <a:spcPts val="0"/>
              </a:spcAft>
              <a:buClr>
                <a:schemeClr val="dk1"/>
              </a:buClr>
              <a:buSzPts val="1000"/>
              <a:buAutoNum type="arabicPeriod"/>
            </a:pPr>
            <a:r>
              <a:rPr lang="es" sz="1000" b="1">
                <a:solidFill>
                  <a:schemeClr val="dk1"/>
                </a:solidFill>
              </a:rPr>
              <a:t>San Antonio - Zona industrial propuesta (PUGS)</a:t>
            </a:r>
            <a:endParaRPr sz="1000" b="1">
              <a:solidFill>
                <a:schemeClr val="dk1"/>
              </a:solidFill>
            </a:endParaRPr>
          </a:p>
          <a:p>
            <a:pPr marL="0" lvl="0" indent="0" algn="just" rtl="0">
              <a:spcBef>
                <a:spcPts val="0"/>
              </a:spcBef>
              <a:spcAft>
                <a:spcPts val="0"/>
              </a:spcAft>
              <a:buClr>
                <a:schemeClr val="dk1"/>
              </a:buClr>
              <a:buSzPts val="1100"/>
              <a:buFont typeface="Arial"/>
              <a:buNone/>
            </a:pPr>
            <a:endParaRPr sz="1000">
              <a:solidFill>
                <a:schemeClr val="dk1"/>
              </a:solidFill>
            </a:endParaRPr>
          </a:p>
          <a:p>
            <a:pPr marL="0" lvl="0" indent="0" algn="just" rtl="0">
              <a:spcBef>
                <a:spcPts val="0"/>
              </a:spcBef>
              <a:spcAft>
                <a:spcPts val="0"/>
              </a:spcAft>
              <a:buClr>
                <a:schemeClr val="dk1"/>
              </a:buClr>
              <a:buSzPts val="1100"/>
              <a:buFont typeface="Arial"/>
              <a:buNone/>
            </a:pPr>
            <a:r>
              <a:rPr lang="es" sz="1000">
                <a:solidFill>
                  <a:schemeClr val="dk1"/>
                </a:solidFill>
              </a:rPr>
              <a:t>Su cercanía con los polígonos industriales justifica la necesidad de ampliar la oferta de vivienda asequible, cercana y conectada a fuentes de empleo.</a:t>
            </a:r>
            <a:endParaRPr sz="1000" b="1">
              <a:solidFill>
                <a:schemeClr val="dk1"/>
              </a:solidFill>
            </a:endParaRPr>
          </a:p>
          <a:p>
            <a:pPr marL="0" lvl="0" indent="0" algn="just" rtl="0">
              <a:spcBef>
                <a:spcPts val="0"/>
              </a:spcBef>
              <a:spcAft>
                <a:spcPts val="0"/>
              </a:spcAft>
              <a:buClr>
                <a:schemeClr val="dk1"/>
              </a:buClr>
              <a:buSzPts val="1100"/>
              <a:buFont typeface="Arial"/>
              <a:buNone/>
            </a:pPr>
            <a:r>
              <a:rPr lang="es" sz="1000">
                <a:solidFill>
                  <a:schemeClr val="dk1"/>
                </a:solidFill>
              </a:rPr>
              <a:t>	</a:t>
            </a:r>
            <a:endParaRPr sz="1000">
              <a:solidFill>
                <a:schemeClr val="dk1"/>
              </a:solidFill>
            </a:endParaRPr>
          </a:p>
          <a:p>
            <a:pPr marL="0" lvl="0" indent="0" algn="just" rtl="0">
              <a:spcBef>
                <a:spcPts val="0"/>
              </a:spcBef>
              <a:spcAft>
                <a:spcPts val="0"/>
              </a:spcAft>
              <a:buNone/>
            </a:pPr>
            <a:r>
              <a:rPr lang="es" sz="1000">
                <a:solidFill>
                  <a:schemeClr val="dk1"/>
                </a:solidFill>
              </a:rPr>
              <a:t>San Antonio es una de los principales accesos al litoral y por lo que su localización atrae a familias con vínculos con el noroccidente.</a:t>
            </a:r>
            <a:endParaRPr sz="1000"/>
          </a:p>
        </p:txBody>
      </p:sp>
      <p:pic>
        <p:nvPicPr>
          <p:cNvPr id="166" name="Google Shape;166;p20"/>
          <p:cNvPicPr preferRelativeResize="0"/>
          <p:nvPr/>
        </p:nvPicPr>
        <p:blipFill rotWithShape="1">
          <a:blip r:embed="rId3">
            <a:alphaModFix/>
          </a:blip>
          <a:srcRect l="1350" t="1610" r="24848" b="18280"/>
          <a:stretch/>
        </p:blipFill>
        <p:spPr>
          <a:xfrm>
            <a:off x="-24000" y="763150"/>
            <a:ext cx="3620976" cy="4340475"/>
          </a:xfrm>
          <a:prstGeom prst="rect">
            <a:avLst/>
          </a:prstGeom>
          <a:noFill/>
          <a:ln>
            <a:noFill/>
          </a:ln>
        </p:spPr>
      </p:pic>
      <p:pic>
        <p:nvPicPr>
          <p:cNvPr id="167" name="Google Shape;167;p20"/>
          <p:cNvPicPr preferRelativeResize="0"/>
          <p:nvPr/>
        </p:nvPicPr>
        <p:blipFill rotWithShape="1">
          <a:blip r:embed="rId3">
            <a:alphaModFix/>
          </a:blip>
          <a:srcRect l="75865" t="72873"/>
          <a:stretch/>
        </p:blipFill>
        <p:spPr>
          <a:xfrm>
            <a:off x="3240538" y="3300999"/>
            <a:ext cx="1475575" cy="1831476"/>
          </a:xfrm>
          <a:prstGeom prst="rect">
            <a:avLst/>
          </a:prstGeom>
          <a:noFill/>
          <a:ln>
            <a:noFill/>
          </a:ln>
        </p:spPr>
      </p:pic>
      <p:sp>
        <p:nvSpPr>
          <p:cNvPr id="168" name="Google Shape;168;p20"/>
          <p:cNvSpPr/>
          <p:nvPr/>
        </p:nvSpPr>
        <p:spPr>
          <a:xfrm>
            <a:off x="1444038" y="1712450"/>
            <a:ext cx="532500" cy="499800"/>
          </a:xfrm>
          <a:prstGeom prst="ellipse">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a:blip r:embed="rId3">
            <a:alphaModFix/>
          </a:blip>
          <a:stretch>
            <a:fillRect/>
          </a:stretch>
        </p:blipFill>
        <p:spPr>
          <a:xfrm>
            <a:off x="291200" y="1483025"/>
            <a:ext cx="2865449" cy="3477150"/>
          </a:xfrm>
          <a:prstGeom prst="rect">
            <a:avLst/>
          </a:prstGeom>
          <a:noFill/>
          <a:ln>
            <a:noFill/>
          </a:ln>
        </p:spPr>
      </p:pic>
      <p:sp>
        <p:nvSpPr>
          <p:cNvPr id="174" name="Google Shape;174;p21"/>
          <p:cNvSpPr txBox="1"/>
          <p:nvPr/>
        </p:nvSpPr>
        <p:spPr>
          <a:xfrm>
            <a:off x="196525" y="205050"/>
            <a:ext cx="606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t>PERTINENCIA DEL PROYECTO - CONDICIONES ACTUALES </a:t>
            </a:r>
            <a:endParaRPr b="1"/>
          </a:p>
          <a:p>
            <a:pPr marL="0" lvl="0" indent="0" algn="l" rtl="0">
              <a:spcBef>
                <a:spcPts val="0"/>
              </a:spcBef>
              <a:spcAft>
                <a:spcPts val="0"/>
              </a:spcAft>
              <a:buNone/>
            </a:pPr>
            <a:r>
              <a:rPr lang="es" b="1"/>
              <a:t>SERVICIOS Y EQUIPAMIENTOS</a:t>
            </a:r>
            <a:endParaRPr b="1"/>
          </a:p>
        </p:txBody>
      </p:sp>
      <p:pic>
        <p:nvPicPr>
          <p:cNvPr id="175" name="Google Shape;175;p21"/>
          <p:cNvPicPr preferRelativeResize="0"/>
          <p:nvPr/>
        </p:nvPicPr>
        <p:blipFill rotWithShape="1">
          <a:blip r:embed="rId4">
            <a:alphaModFix/>
          </a:blip>
          <a:srcRect t="10217"/>
          <a:stretch/>
        </p:blipFill>
        <p:spPr>
          <a:xfrm>
            <a:off x="3998450" y="554000"/>
            <a:ext cx="4960376" cy="4589501"/>
          </a:xfrm>
          <a:prstGeom prst="rect">
            <a:avLst/>
          </a:prstGeom>
          <a:noFill/>
          <a:ln>
            <a:noFill/>
          </a:ln>
        </p:spPr>
      </p:pic>
      <p:sp>
        <p:nvSpPr>
          <p:cNvPr id="176" name="Google Shape;176;p21"/>
          <p:cNvSpPr txBox="1"/>
          <p:nvPr/>
        </p:nvSpPr>
        <p:spPr>
          <a:xfrm>
            <a:off x="163875" y="835750"/>
            <a:ext cx="3695400" cy="646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000"/>
              <a:t>El sector se encuentra ampliamente servido de equipamientos de distinta índole, como se muestra en el siguiente gráfico y cuadro.</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8495_TF44781794_Win32" id="{96504355-EB54-4859-9E89-12AA0E61A23B}" vid="{773C8283-3F8A-4472-B643-F541AAF26B19}"/>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1931</Words>
  <Application>Microsoft Office PowerPoint</Application>
  <PresentationFormat>Presentación en pantalla (16:9)</PresentationFormat>
  <Paragraphs>239</Paragraphs>
  <Slides>23</Slides>
  <Notes>17</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23</vt:i4>
      </vt:variant>
    </vt:vector>
  </HeadingPairs>
  <TitlesOfParts>
    <vt:vector size="31" baseType="lpstr">
      <vt:lpstr>Arial</vt:lpstr>
      <vt:lpstr>Calibri</vt:lpstr>
      <vt:lpstr>Calibri Light</vt:lpstr>
      <vt:lpstr>Franklin Gothic Book</vt:lpstr>
      <vt:lpstr>Segoe UI</vt:lpstr>
      <vt:lpstr>wfont_22f5ae_f4f5414f840c4043974fb93722a90927</vt:lpstr>
      <vt:lpstr>Simple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Quito, el déficit de vivienda será (año 2020) de aproximadamente 140 mil unidades habitacionales.</vt:lpstr>
      <vt:lpstr>CARACTERISTICAS A TOMAR EN CUENTA PARA VIVIENDA DE INTERES SOCIAL </vt:lpstr>
      <vt:lpstr>Presentación de PowerPoint</vt:lpstr>
      <vt:lpstr>Viviendas de Interés Social – Segundo segmento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Karina Paladines</dc:creator>
  <cp:lastModifiedBy>Marisela Caleno</cp:lastModifiedBy>
  <cp:revision>4</cp:revision>
  <dcterms:modified xsi:type="dcterms:W3CDTF">2022-05-09T15:08:59Z</dcterms:modified>
</cp:coreProperties>
</file>