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1180" r:id="rId2"/>
    <p:sldId id="1181" r:id="rId3"/>
    <p:sldId id="1182" r:id="rId4"/>
    <p:sldId id="1204" r:id="rId5"/>
    <p:sldId id="1201" r:id="rId6"/>
    <p:sldId id="1205" r:id="rId7"/>
    <p:sldId id="1202" r:id="rId8"/>
    <p:sldId id="1203" r:id="rId9"/>
    <p:sldId id="1200" r:id="rId10"/>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a:srgbClr val="AB7942"/>
    <a:srgbClr val="942092"/>
    <a:srgbClr val="86B98D"/>
    <a:srgbClr val="CF9929"/>
    <a:srgbClr val="5B9BD5"/>
    <a:srgbClr val="5FAC12"/>
    <a:srgbClr val="CECCCD"/>
    <a:srgbClr val="C6BEA7"/>
    <a:srgbClr val="EDEC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10" autoAdjust="0"/>
    <p:restoredTop sz="94305" autoAdjust="0"/>
  </p:normalViewPr>
  <p:slideViewPr>
    <p:cSldViewPr snapToGrid="0">
      <p:cViewPr varScale="1">
        <p:scale>
          <a:sx n="41" d="100"/>
          <a:sy n="41" d="100"/>
        </p:scale>
        <p:origin x="1002"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6" d="100"/>
          <a:sy n="96" d="100"/>
        </p:scale>
        <p:origin x="368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24A89E-73BA-42F5-969D-B4614E076EDC}" type="datetimeFigureOut">
              <a:rPr lang="es-EC" smtClean="0"/>
              <a:t>9/5/2022</a:t>
            </a:fld>
            <a:endParaRPr lang="es-EC"/>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47F0FC-FCB1-43F8-9572-80B95F3CB54A}" type="slidenum">
              <a:rPr lang="es-EC" smtClean="0"/>
              <a:t>‹Nº›</a:t>
            </a:fld>
            <a:endParaRPr lang="es-EC"/>
          </a:p>
        </p:txBody>
      </p:sp>
    </p:spTree>
    <p:extLst>
      <p:ext uri="{BB962C8B-B14F-4D97-AF65-F5344CB8AC3E}">
        <p14:creationId xmlns:p14="http://schemas.microsoft.com/office/powerpoint/2010/main" val="3522360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2A8C54-9F76-40BB-9905-D1BE16D9381D}" type="datetimeFigureOut">
              <a:rPr lang="es-ES" smtClean="0"/>
              <a:t>09/05/2022</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AEFD1-1AEB-47C6-AA95-02B658BF431E}" type="slidenum">
              <a:rPr lang="es-ES" smtClean="0"/>
              <a:t>‹Nº›</a:t>
            </a:fld>
            <a:endParaRPr lang="es-ES"/>
          </a:p>
        </p:txBody>
      </p:sp>
    </p:spTree>
    <p:extLst>
      <p:ext uri="{BB962C8B-B14F-4D97-AF65-F5344CB8AC3E}">
        <p14:creationId xmlns:p14="http://schemas.microsoft.com/office/powerpoint/2010/main" val="296973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a:p>
        </p:txBody>
      </p:sp>
      <p:sp>
        <p:nvSpPr>
          <p:cNvPr id="4" name="Marcador de número de diapositiva 3"/>
          <p:cNvSpPr>
            <a:spLocks noGrp="1"/>
          </p:cNvSpPr>
          <p:nvPr>
            <p:ph type="sldNum" sz="quarter" idx="5"/>
          </p:nvPr>
        </p:nvSpPr>
        <p:spPr/>
        <p:txBody>
          <a:bodyPr/>
          <a:lstStyle/>
          <a:p>
            <a:fld id="{45DAEFD1-1AEB-47C6-AA95-02B658BF431E}" type="slidenum">
              <a:rPr lang="es-ES" smtClean="0"/>
              <a:t>3</a:t>
            </a:fld>
            <a:endParaRPr lang="es-ES"/>
          </a:p>
        </p:txBody>
      </p:sp>
    </p:spTree>
    <p:extLst>
      <p:ext uri="{BB962C8B-B14F-4D97-AF65-F5344CB8AC3E}">
        <p14:creationId xmlns:p14="http://schemas.microsoft.com/office/powerpoint/2010/main" val="5770375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34663" y="6189133"/>
            <a:ext cx="2709337" cy="668867"/>
          </a:xfrm>
          <a:prstGeom prst="rect">
            <a:avLst/>
          </a:prstGeom>
        </p:spPr>
      </p:pic>
    </p:spTree>
    <p:extLst>
      <p:ext uri="{BB962C8B-B14F-4D97-AF65-F5344CB8AC3E}">
        <p14:creationId xmlns:p14="http://schemas.microsoft.com/office/powerpoint/2010/main" val="71040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B2696E-49AA-4341-93DF-955D14D65F7F}"/>
              </a:ext>
            </a:extLst>
          </p:cNvPr>
          <p:cNvSpPr>
            <a:spLocks noGrp="1"/>
          </p:cNvSpPr>
          <p:nvPr>
            <p:ph type="dt" sz="half" idx="10"/>
          </p:nvPr>
        </p:nvSpPr>
        <p:spPr/>
        <p:txBody>
          <a:bodyPr/>
          <a:lstStyle/>
          <a:p>
            <a:fld id="{F57A58F5-0559-A44B-929F-2FD70484A634}" type="datetimeFigureOut">
              <a:rPr lang="en-EG" smtClean="0"/>
              <a:t>05/09/2022</a:t>
            </a:fld>
            <a:endParaRPr lang="en-EG"/>
          </a:p>
        </p:txBody>
      </p:sp>
      <p:sp>
        <p:nvSpPr>
          <p:cNvPr id="3" name="Footer Placeholder 2">
            <a:extLst>
              <a:ext uri="{FF2B5EF4-FFF2-40B4-BE49-F238E27FC236}">
                <a16:creationId xmlns:a16="http://schemas.microsoft.com/office/drawing/2014/main" id="{41DF585F-A189-EF43-86CC-29DB80C2A579}"/>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B8AA5477-8D16-3B47-8C53-0A307D70396B}"/>
              </a:ext>
            </a:extLst>
          </p:cNvPr>
          <p:cNvSpPr>
            <a:spLocks noGrp="1"/>
          </p:cNvSpPr>
          <p:nvPr>
            <p:ph type="sldNum" sz="quarter" idx="12"/>
          </p:nvPr>
        </p:nvSpPr>
        <p:spPr/>
        <p:txBody>
          <a:bodyPr/>
          <a:lstStyle/>
          <a:p>
            <a:fld id="{CE379FA5-2C2E-4747-ACDA-B2CC47F4CDBA}" type="slidenum">
              <a:rPr lang="en-EG" smtClean="0"/>
              <a:t>‹Nº›</a:t>
            </a:fld>
            <a:endParaRPr lang="en-EG"/>
          </a:p>
        </p:txBody>
      </p:sp>
    </p:spTree>
    <p:extLst>
      <p:ext uri="{BB962C8B-B14F-4D97-AF65-F5344CB8AC3E}">
        <p14:creationId xmlns:p14="http://schemas.microsoft.com/office/powerpoint/2010/main" val="169607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202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03E3553F-4F77-094D-BAAC-F097855856DE}"/>
              </a:ext>
            </a:extLst>
          </p:cNvPr>
          <p:cNvSpPr>
            <a:spLocks noGrp="1"/>
          </p:cNvSpPr>
          <p:nvPr>
            <p:ph type="pic" sz="quarter" idx="13"/>
          </p:nvPr>
        </p:nvSpPr>
        <p:spPr>
          <a:xfrm>
            <a:off x="2328861" y="-3"/>
            <a:ext cx="6815138" cy="6215062"/>
          </a:xfrm>
          <a:custGeom>
            <a:avLst/>
            <a:gdLst>
              <a:gd name="connsiteX0" fmla="*/ 0 w 9086851"/>
              <a:gd name="connsiteY0" fmla="*/ 0 h 6215062"/>
              <a:gd name="connsiteX1" fmla="*/ 9086851 w 9086851"/>
              <a:gd name="connsiteY1" fmla="*/ 0 h 6215062"/>
              <a:gd name="connsiteX2" fmla="*/ 9086851 w 9086851"/>
              <a:gd name="connsiteY2" fmla="*/ 6215062 h 6215062"/>
              <a:gd name="connsiteX3" fmla="*/ 561717 w 9086851"/>
              <a:gd name="connsiteY3" fmla="*/ 6215062 h 6215062"/>
              <a:gd name="connsiteX4" fmla="*/ 0 w 9086851"/>
              <a:gd name="connsiteY4" fmla="*/ 5653345 h 6215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86851" h="6215062">
                <a:moveTo>
                  <a:pt x="0" y="0"/>
                </a:moveTo>
                <a:lnTo>
                  <a:pt x="9086851" y="0"/>
                </a:lnTo>
                <a:lnTo>
                  <a:pt x="9086851" y="6215062"/>
                </a:lnTo>
                <a:lnTo>
                  <a:pt x="561717" y="6215062"/>
                </a:lnTo>
                <a:cubicBezTo>
                  <a:pt x="251489" y="6215062"/>
                  <a:pt x="0" y="5963573"/>
                  <a:pt x="0" y="5653345"/>
                </a:cubicBezTo>
                <a:close/>
              </a:path>
            </a:pathLst>
          </a:custGeom>
        </p:spPr>
        <p:txBody>
          <a:bodyPr wrap="square">
            <a:noAutofit/>
          </a:bodyPr>
          <a:lstStyle/>
          <a:p>
            <a:endParaRPr lang="en-EG"/>
          </a:p>
        </p:txBody>
      </p:sp>
      <p:sp>
        <p:nvSpPr>
          <p:cNvPr id="2" name="Date Placeholder 1">
            <a:extLst>
              <a:ext uri="{FF2B5EF4-FFF2-40B4-BE49-F238E27FC236}">
                <a16:creationId xmlns:a16="http://schemas.microsoft.com/office/drawing/2014/main" id="{214466E3-7D4D-9D41-B92B-677532FDAAE6}"/>
              </a:ext>
            </a:extLst>
          </p:cNvPr>
          <p:cNvSpPr>
            <a:spLocks noGrp="1"/>
          </p:cNvSpPr>
          <p:nvPr>
            <p:ph type="dt" sz="half" idx="10"/>
          </p:nvPr>
        </p:nvSpPr>
        <p:spPr/>
        <p:txBody>
          <a:bodyPr/>
          <a:lstStyle/>
          <a:p>
            <a:fld id="{FF31DB82-DDC2-274B-B46C-A06754DA055C}" type="datetimeFigureOut">
              <a:rPr lang="en-EG" smtClean="0"/>
              <a:t>05/09/2022</a:t>
            </a:fld>
            <a:endParaRPr lang="en-EG"/>
          </a:p>
        </p:txBody>
      </p:sp>
      <p:sp>
        <p:nvSpPr>
          <p:cNvPr id="3" name="Footer Placeholder 2">
            <a:extLst>
              <a:ext uri="{FF2B5EF4-FFF2-40B4-BE49-F238E27FC236}">
                <a16:creationId xmlns:a16="http://schemas.microsoft.com/office/drawing/2014/main" id="{12BB9D2D-76F8-644C-ADAD-EA7545D10CF7}"/>
              </a:ext>
            </a:extLst>
          </p:cNvPr>
          <p:cNvSpPr>
            <a:spLocks noGrp="1"/>
          </p:cNvSpPr>
          <p:nvPr>
            <p:ph type="ftr" sz="quarter" idx="11"/>
          </p:nvPr>
        </p:nvSpPr>
        <p:spPr/>
        <p:txBody>
          <a:bodyPr/>
          <a:lstStyle/>
          <a:p>
            <a:endParaRPr lang="en-EG"/>
          </a:p>
        </p:txBody>
      </p:sp>
      <p:sp>
        <p:nvSpPr>
          <p:cNvPr id="4" name="Slide Number Placeholder 3">
            <a:extLst>
              <a:ext uri="{FF2B5EF4-FFF2-40B4-BE49-F238E27FC236}">
                <a16:creationId xmlns:a16="http://schemas.microsoft.com/office/drawing/2014/main" id="{8EA448B0-D7C2-B44A-B8E9-7EF759F8BDF3}"/>
              </a:ext>
            </a:extLst>
          </p:cNvPr>
          <p:cNvSpPr>
            <a:spLocks noGrp="1"/>
          </p:cNvSpPr>
          <p:nvPr>
            <p:ph type="sldNum" sz="quarter" idx="12"/>
          </p:nvPr>
        </p:nvSpPr>
        <p:spPr/>
        <p:txBody>
          <a:bodyPr/>
          <a:lstStyle/>
          <a:p>
            <a:fld id="{47BA3A71-73C2-8049-B148-53687B0D5452}" type="slidenum">
              <a:rPr lang="en-EG" smtClean="0"/>
              <a:t>‹Nº›</a:t>
            </a:fld>
            <a:endParaRPr lang="en-EG"/>
          </a:p>
        </p:txBody>
      </p:sp>
    </p:spTree>
    <p:extLst>
      <p:ext uri="{BB962C8B-B14F-4D97-AF65-F5344CB8AC3E}">
        <p14:creationId xmlns:p14="http://schemas.microsoft.com/office/powerpoint/2010/main" val="28527924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n 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434663" y="6189133"/>
            <a:ext cx="2709337" cy="668867"/>
          </a:xfrm>
          <a:prstGeom prst="rect">
            <a:avLst/>
          </a:prstGeom>
        </p:spPr>
      </p:pic>
    </p:spTree>
    <p:extLst>
      <p:ext uri="{BB962C8B-B14F-4D97-AF65-F5344CB8AC3E}">
        <p14:creationId xmlns:p14="http://schemas.microsoft.com/office/powerpoint/2010/main" val="14093487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10760E9-0613-B842-A73B-61E947E8D9B0}"/>
              </a:ext>
            </a:extLst>
          </p:cNvPr>
          <p:cNvPicPr>
            <a:picLocks noChangeAspect="1"/>
          </p:cNvPicPr>
          <p:nvPr/>
        </p:nvPicPr>
        <p:blipFill rotWithShape="1">
          <a:blip r:embed="rId2">
            <a:extLst>
              <a:ext uri="{28A0092B-C50C-407E-A947-70E740481C1C}">
                <a14:useLocalDpi xmlns:a14="http://schemas.microsoft.com/office/drawing/2010/main" val="0"/>
              </a:ext>
            </a:extLst>
          </a:blip>
          <a:srcRect b="4626"/>
          <a:stretch/>
        </p:blipFill>
        <p:spPr>
          <a:xfrm>
            <a:off x="0" y="-1"/>
            <a:ext cx="9144000" cy="5811715"/>
          </a:xfrm>
          <a:prstGeom prst="rect">
            <a:avLst/>
          </a:prstGeom>
        </p:spPr>
      </p:pic>
      <p:sp>
        <p:nvSpPr>
          <p:cNvPr id="3" name="Rectángulo 2">
            <a:extLst>
              <a:ext uri="{FF2B5EF4-FFF2-40B4-BE49-F238E27FC236}">
                <a16:creationId xmlns:a16="http://schemas.microsoft.com/office/drawing/2014/main" id="{21B35E91-F818-A641-897F-251F78D99DBF}"/>
              </a:ext>
            </a:extLst>
          </p:cNvPr>
          <p:cNvSpPr/>
          <p:nvPr/>
        </p:nvSpPr>
        <p:spPr>
          <a:xfrm>
            <a:off x="773723" y="1513168"/>
            <a:ext cx="7596554" cy="2785378"/>
          </a:xfrm>
          <a:prstGeom prst="rect">
            <a:avLst/>
          </a:prstGeom>
          <a:effectLst>
            <a:outerShdw blurRad="50800" dist="38100" dir="2700000" algn="tl" rotWithShape="0">
              <a:prstClr val="black">
                <a:alpha val="40000"/>
              </a:prstClr>
            </a:outerShdw>
          </a:effectLst>
        </p:spPr>
        <p:txBody>
          <a:bodyPr wrap="square">
            <a:spAutoFit/>
          </a:bodyPr>
          <a:lstStyle/>
          <a:p>
            <a:pPr algn="ctr"/>
            <a:r>
              <a:rPr lang="es-ES" sz="3500" b="1" dirty="0">
                <a:solidFill>
                  <a:schemeClr val="bg1"/>
                </a:solidFill>
              </a:rPr>
              <a:t>Proyecto de Ordenanza Sustitutiva al Capítulo IV del Código Municipal “</a:t>
            </a:r>
            <a:r>
              <a:rPr lang="es-ES" sz="3500" b="1" i="1" dirty="0">
                <a:solidFill>
                  <a:schemeClr val="bg1"/>
                </a:solidFill>
              </a:rPr>
              <a:t>Del reconocimiento y/o regularización de edificaciones existentes</a:t>
            </a:r>
            <a:r>
              <a:rPr lang="es-ES" sz="3500" b="1" dirty="0">
                <a:solidFill>
                  <a:schemeClr val="bg1"/>
                </a:solidFill>
              </a:rPr>
              <a:t>”</a:t>
            </a:r>
          </a:p>
          <a:p>
            <a:pPr algn="ctr"/>
            <a:endParaRPr lang="es-ES" sz="3500" b="1" dirty="0">
              <a:solidFill>
                <a:schemeClr val="bg1"/>
              </a:solidFill>
            </a:endParaRPr>
          </a:p>
        </p:txBody>
      </p:sp>
      <p:sp>
        <p:nvSpPr>
          <p:cNvPr id="4" name="Subtítulo 2">
            <a:extLst>
              <a:ext uri="{FF2B5EF4-FFF2-40B4-BE49-F238E27FC236}">
                <a16:creationId xmlns:a16="http://schemas.microsoft.com/office/drawing/2014/main" id="{5C496B0A-F63B-6344-A4AC-52DCC4B172B4}"/>
              </a:ext>
            </a:extLst>
          </p:cNvPr>
          <p:cNvSpPr txBox="1">
            <a:spLocks/>
          </p:cNvSpPr>
          <p:nvPr/>
        </p:nvSpPr>
        <p:spPr>
          <a:xfrm>
            <a:off x="0" y="4451928"/>
            <a:ext cx="9144000" cy="1369024"/>
          </a:xfrm>
          <a:prstGeom prst="rect">
            <a:avLst/>
          </a:prstGeom>
          <a:solidFill>
            <a:schemeClr val="tx2">
              <a:lumMod val="75000"/>
              <a:alpha val="32000"/>
            </a:schemeClr>
          </a:solidFill>
          <a:ln w="9525" cap="flat" cmpd="sng" algn="ctr">
            <a:noFill/>
            <a:prstDash val="solid"/>
          </a:ln>
          <a:effectLst/>
        </p:spPr>
        <p:style>
          <a:lnRef idx="1">
            <a:schemeClr val="accent1"/>
          </a:lnRef>
          <a:fillRef idx="3">
            <a:schemeClr val="accent1"/>
          </a:fillRef>
          <a:effectRef idx="2">
            <a:schemeClr val="accent1"/>
          </a:effectRef>
          <a:fontRef idx="minor">
            <a:schemeClr val="lt1"/>
          </a:fontRef>
        </p:style>
        <p:txBody>
          <a:bodyPr anchor="ctr">
            <a:normAutofit/>
          </a:bodyPr>
          <a:lstStyle>
            <a:defPPr>
              <a:defRPr lang="es-ES"/>
            </a:defPPr>
            <a:lvl1pPr indent="0" algn="ctr">
              <a:spcBef>
                <a:spcPct val="20000"/>
              </a:spcBef>
              <a:buFont typeface="Arial"/>
              <a:buNone/>
              <a:defRPr sz="2000">
                <a:solidFill>
                  <a:schemeClr val="bg1"/>
                </a:solidFill>
              </a:defRPr>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es-ES" sz="1800" dirty="0"/>
              <a:t>SECRETARÍA DE TERRITORIO, H</a:t>
            </a:r>
            <a:r>
              <a:rPr lang="is-IS" sz="1800" dirty="0"/>
              <a:t>Á</a:t>
            </a:r>
            <a:r>
              <a:rPr lang="es-ES" sz="1800" dirty="0"/>
              <a:t>BITAT Y VIVIENDA </a:t>
            </a:r>
          </a:p>
        </p:txBody>
      </p:sp>
    </p:spTree>
    <p:extLst>
      <p:ext uri="{BB962C8B-B14F-4D97-AF65-F5344CB8AC3E}">
        <p14:creationId xmlns:p14="http://schemas.microsoft.com/office/powerpoint/2010/main" val="2153407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 name="Grupo 16">
            <a:extLst>
              <a:ext uri="{FF2B5EF4-FFF2-40B4-BE49-F238E27FC236}">
                <a16:creationId xmlns:a16="http://schemas.microsoft.com/office/drawing/2014/main" id="{3670E54A-4A50-3B4C-AD6F-2D72958D39FF}"/>
              </a:ext>
            </a:extLst>
          </p:cNvPr>
          <p:cNvGrpSpPr/>
          <p:nvPr/>
        </p:nvGrpSpPr>
        <p:grpSpPr>
          <a:xfrm>
            <a:off x="-782" y="7192"/>
            <a:ext cx="7497486" cy="601305"/>
            <a:chOff x="1209823" y="3477528"/>
            <a:chExt cx="3680294" cy="590845"/>
          </a:xfrm>
        </p:grpSpPr>
        <p:sp>
          <p:nvSpPr>
            <p:cNvPr id="46" name="Rectángulo 45">
              <a:extLst>
                <a:ext uri="{FF2B5EF4-FFF2-40B4-BE49-F238E27FC236}">
                  <a16:creationId xmlns:a16="http://schemas.microsoft.com/office/drawing/2014/main" id="{33E2DFBA-6477-EC40-98CC-2DFE14A5E8C8}"/>
                </a:ext>
              </a:extLst>
            </p:cNvPr>
            <p:cNvSpPr/>
            <p:nvPr/>
          </p:nvSpPr>
          <p:spPr>
            <a:xfrm>
              <a:off x="1209823" y="3477528"/>
              <a:ext cx="499100" cy="59084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7" name="Flecha: pentágono 19">
              <a:extLst>
                <a:ext uri="{FF2B5EF4-FFF2-40B4-BE49-F238E27FC236}">
                  <a16:creationId xmlns:a16="http://schemas.microsoft.com/office/drawing/2014/main" id="{7466DB28-DA84-484B-B688-A77007F9ABB0}"/>
                </a:ext>
              </a:extLst>
            </p:cNvPr>
            <p:cNvSpPr/>
            <p:nvPr/>
          </p:nvSpPr>
          <p:spPr>
            <a:xfrm>
              <a:off x="1210207" y="3477529"/>
              <a:ext cx="3679910" cy="590844"/>
            </a:xfrm>
            <a:prstGeom prst="homePlat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EC" sz="2000" b="1" dirty="0">
                  <a:solidFill>
                    <a:schemeClr val="bg1"/>
                  </a:solidFill>
                  <a:latin typeface="Candara" panose="020E0502030303020204" pitchFamily="34" charset="0"/>
                </a:rPr>
                <a:t>Impedimento para la aplicabilidad de la OM 004</a:t>
              </a:r>
            </a:p>
          </p:txBody>
        </p:sp>
      </p:grpSp>
      <p:sp>
        <p:nvSpPr>
          <p:cNvPr id="2" name="CuadroTexto 1">
            <a:extLst>
              <a:ext uri="{FF2B5EF4-FFF2-40B4-BE49-F238E27FC236}">
                <a16:creationId xmlns:a16="http://schemas.microsoft.com/office/drawing/2014/main" id="{8281E8D9-D333-6AE3-B278-649FBDF29751}"/>
              </a:ext>
            </a:extLst>
          </p:cNvPr>
          <p:cNvSpPr txBox="1"/>
          <p:nvPr/>
        </p:nvSpPr>
        <p:spPr>
          <a:xfrm>
            <a:off x="218661" y="1413063"/>
            <a:ext cx="8706678" cy="4031873"/>
          </a:xfrm>
          <a:prstGeom prst="rect">
            <a:avLst/>
          </a:prstGeom>
          <a:noFill/>
        </p:spPr>
        <p:txBody>
          <a:bodyPr wrap="square" rtlCol="0">
            <a:spAutoFit/>
          </a:bodyPr>
          <a:lstStyle/>
          <a:p>
            <a:pPr algn="just"/>
            <a:r>
              <a:rPr lang="es-EC" sz="3200" dirty="0"/>
              <a:t>La Ordenanza Metropolitana No. 004 aprobada por el Concejo Metropolitano en el mes de mayo del año 2019, inobservó norma jerárquica superior, como es lo establecido en el Código Orgánico Administrativo en lo referente a </a:t>
            </a:r>
            <a:r>
              <a:rPr lang="es-EC" sz="3200" dirty="0">
                <a:solidFill>
                  <a:schemeClr val="dk1"/>
                </a:solidFill>
              </a:rPr>
              <a:t>lo señalado en el artículo 76 que hace relación a la “</a:t>
            </a:r>
            <a:r>
              <a:rPr lang="es-EC" sz="3200" i="1" dirty="0">
                <a:solidFill>
                  <a:schemeClr val="dk1"/>
                </a:solidFill>
              </a:rPr>
              <a:t>Delegación de gestión excepcional a sujetos de derecho privado</a:t>
            </a:r>
            <a:r>
              <a:rPr lang="es-EC" sz="3200" dirty="0">
                <a:solidFill>
                  <a:schemeClr val="dk1"/>
                </a:solidFill>
              </a:rPr>
              <a:t>”, lo que impidió la aplicación de esta normativa.</a:t>
            </a:r>
            <a:endParaRPr lang="es-EC" sz="3200" dirty="0"/>
          </a:p>
        </p:txBody>
      </p:sp>
    </p:spTree>
    <p:extLst>
      <p:ext uri="{BB962C8B-B14F-4D97-AF65-F5344CB8AC3E}">
        <p14:creationId xmlns:p14="http://schemas.microsoft.com/office/powerpoint/2010/main" val="386650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4" name="Grupo 16">
            <a:extLst>
              <a:ext uri="{FF2B5EF4-FFF2-40B4-BE49-F238E27FC236}">
                <a16:creationId xmlns:a16="http://schemas.microsoft.com/office/drawing/2014/main" id="{D609FD37-A028-D44E-823F-90817B28BB4E}"/>
              </a:ext>
            </a:extLst>
          </p:cNvPr>
          <p:cNvGrpSpPr/>
          <p:nvPr/>
        </p:nvGrpSpPr>
        <p:grpSpPr>
          <a:xfrm>
            <a:off x="-782" y="7192"/>
            <a:ext cx="8789780" cy="601305"/>
            <a:chOff x="1209823" y="3477528"/>
            <a:chExt cx="3680294" cy="590845"/>
          </a:xfrm>
        </p:grpSpPr>
        <p:sp>
          <p:nvSpPr>
            <p:cNvPr id="95" name="Rectángulo 94">
              <a:extLst>
                <a:ext uri="{FF2B5EF4-FFF2-40B4-BE49-F238E27FC236}">
                  <a16:creationId xmlns:a16="http://schemas.microsoft.com/office/drawing/2014/main" id="{410CE072-ADA0-7F42-B9C8-45BFD19A6F6F}"/>
                </a:ext>
              </a:extLst>
            </p:cNvPr>
            <p:cNvSpPr/>
            <p:nvPr/>
          </p:nvSpPr>
          <p:spPr>
            <a:xfrm>
              <a:off x="1209823" y="3477528"/>
              <a:ext cx="499100" cy="59084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96" name="Flecha: pentágono 19">
              <a:extLst>
                <a:ext uri="{FF2B5EF4-FFF2-40B4-BE49-F238E27FC236}">
                  <a16:creationId xmlns:a16="http://schemas.microsoft.com/office/drawing/2014/main" id="{0428C34E-1FC8-934A-AF32-1EAF6B0F05FA}"/>
                </a:ext>
              </a:extLst>
            </p:cNvPr>
            <p:cNvSpPr/>
            <p:nvPr/>
          </p:nvSpPr>
          <p:spPr>
            <a:xfrm>
              <a:off x="1210207" y="3477529"/>
              <a:ext cx="3679910" cy="590844"/>
            </a:xfrm>
            <a:prstGeom prst="homePlat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EC" sz="2000" b="1" dirty="0">
                  <a:solidFill>
                    <a:schemeClr val="bg1"/>
                  </a:solidFill>
                  <a:latin typeface="Candara" panose="020E0502030303020204" pitchFamily="34" charset="0"/>
                </a:rPr>
                <a:t>Actores en el desarrollo del proyecto sustitutivo de Ordenanza 004</a:t>
              </a:r>
            </a:p>
          </p:txBody>
        </p:sp>
      </p:grpSp>
      <p:graphicFrame>
        <p:nvGraphicFramePr>
          <p:cNvPr id="97" name="Tabla 6">
            <a:extLst>
              <a:ext uri="{FF2B5EF4-FFF2-40B4-BE49-F238E27FC236}">
                <a16:creationId xmlns:a16="http://schemas.microsoft.com/office/drawing/2014/main" id="{ECB9FAD9-8D7D-EF4E-A907-1CE7164C0EE0}"/>
              </a:ext>
            </a:extLst>
          </p:cNvPr>
          <p:cNvGraphicFramePr>
            <a:graphicFrameLocks noGrp="1"/>
          </p:cNvGraphicFramePr>
          <p:nvPr>
            <p:extLst>
              <p:ext uri="{D42A27DB-BD31-4B8C-83A1-F6EECF244321}">
                <p14:modId xmlns:p14="http://schemas.microsoft.com/office/powerpoint/2010/main" val="76101523"/>
              </p:ext>
            </p:extLst>
          </p:nvPr>
        </p:nvGraphicFramePr>
        <p:xfrm>
          <a:off x="556416" y="1646374"/>
          <a:ext cx="8031168" cy="3905764"/>
        </p:xfrm>
        <a:graphic>
          <a:graphicData uri="http://schemas.openxmlformats.org/drawingml/2006/table">
            <a:tbl>
              <a:tblPr firstRow="1" bandRow="1">
                <a:tableStyleId>{5C22544A-7EE6-4342-B048-85BDC9FD1C3A}</a:tableStyleId>
              </a:tblPr>
              <a:tblGrid>
                <a:gridCol w="530610">
                  <a:extLst>
                    <a:ext uri="{9D8B030D-6E8A-4147-A177-3AD203B41FA5}">
                      <a16:colId xmlns:a16="http://schemas.microsoft.com/office/drawing/2014/main" val="4127095117"/>
                    </a:ext>
                  </a:extLst>
                </a:gridCol>
                <a:gridCol w="7500558">
                  <a:extLst>
                    <a:ext uri="{9D8B030D-6E8A-4147-A177-3AD203B41FA5}">
                      <a16:colId xmlns:a16="http://schemas.microsoft.com/office/drawing/2014/main" val="865214876"/>
                    </a:ext>
                  </a:extLst>
                </a:gridCol>
              </a:tblGrid>
              <a:tr h="429074">
                <a:tc>
                  <a:txBody>
                    <a:bodyPr/>
                    <a:lstStyle/>
                    <a:p>
                      <a:pPr algn="ctr"/>
                      <a:r>
                        <a:rPr lang="es-ES_tradnl" sz="1400" dirty="0"/>
                        <a:t>#</a:t>
                      </a:r>
                    </a:p>
                  </a:txBody>
                  <a:tcPr/>
                </a:tc>
                <a:tc>
                  <a:txBody>
                    <a:bodyPr/>
                    <a:lstStyle/>
                    <a:p>
                      <a:pPr algn="ctr"/>
                      <a:r>
                        <a:rPr lang="es-ES_tradnl" sz="1400" dirty="0"/>
                        <a:t>ACTORES</a:t>
                      </a:r>
                    </a:p>
                  </a:txBody>
                  <a:tcPr/>
                </a:tc>
                <a:extLst>
                  <a:ext uri="{0D108BD9-81ED-4DB2-BD59-A6C34878D82A}">
                    <a16:rowId xmlns:a16="http://schemas.microsoft.com/office/drawing/2014/main" val="1650951193"/>
                  </a:ext>
                </a:extLst>
              </a:tr>
              <a:tr h="734012">
                <a:tc>
                  <a:txBody>
                    <a:bodyPr/>
                    <a:lstStyle/>
                    <a:p>
                      <a:pPr algn="ctr"/>
                      <a:r>
                        <a:rPr lang="es-ES_tradnl" sz="1400" b="1" dirty="0"/>
                        <a:t>1</a:t>
                      </a:r>
                    </a:p>
                  </a:txBody>
                  <a:tcPr anchor="ctr"/>
                </a:tc>
                <a:tc>
                  <a:txBody>
                    <a:bodyPr/>
                    <a:lstStyle/>
                    <a:p>
                      <a:pPr marL="0" indent="0" algn="l">
                        <a:buFont typeface="Arial" panose="020B0604020202020204" pitchFamily="34" charset="0"/>
                        <a:buNone/>
                      </a:pPr>
                      <a:r>
                        <a:rPr lang="es-ES_tradnl" sz="1500" dirty="0"/>
                        <a:t>SECRETARÍA DE TERRITORIO, HÁBITAT Y VIVIENDA</a:t>
                      </a:r>
                    </a:p>
                  </a:txBody>
                  <a:tcPr anchor="ctr"/>
                </a:tc>
                <a:extLst>
                  <a:ext uri="{0D108BD9-81ED-4DB2-BD59-A6C34878D82A}">
                    <a16:rowId xmlns:a16="http://schemas.microsoft.com/office/drawing/2014/main" val="327240366"/>
                  </a:ext>
                </a:extLst>
              </a:tr>
              <a:tr h="675861">
                <a:tc>
                  <a:txBody>
                    <a:bodyPr/>
                    <a:lstStyle/>
                    <a:p>
                      <a:pPr algn="ctr"/>
                      <a:r>
                        <a:rPr lang="es-ES_tradnl" sz="1400" b="1" dirty="0"/>
                        <a:t>2</a:t>
                      </a:r>
                    </a:p>
                  </a:txBody>
                  <a:tcPr anchor="ctr"/>
                </a:tc>
                <a:tc>
                  <a:txBody>
                    <a:bodyPr/>
                    <a:lstStyle/>
                    <a:p>
                      <a:pPr marL="0" indent="0" algn="l">
                        <a:buFont typeface="Arial" panose="020B0604020202020204" pitchFamily="34" charset="0"/>
                        <a:buNone/>
                      </a:pPr>
                      <a:r>
                        <a:rPr lang="es-ES_tradnl" sz="1500" dirty="0"/>
                        <a:t>SECRETARÍA GENERAL DE COORDINACIÓN TERRITORIAL Y PARTICIPACIÓN CIUDADANA</a:t>
                      </a:r>
                    </a:p>
                  </a:txBody>
                  <a:tcPr anchor="ctr"/>
                </a:tc>
                <a:extLst>
                  <a:ext uri="{0D108BD9-81ED-4DB2-BD59-A6C34878D82A}">
                    <a16:rowId xmlns:a16="http://schemas.microsoft.com/office/drawing/2014/main" val="1104989508"/>
                  </a:ext>
                </a:extLst>
              </a:tr>
              <a:tr h="693940">
                <a:tc>
                  <a:txBody>
                    <a:bodyPr/>
                    <a:lstStyle/>
                    <a:p>
                      <a:pPr algn="ctr"/>
                      <a:r>
                        <a:rPr lang="es-ES_tradnl" sz="1400" b="1" dirty="0"/>
                        <a:t>3</a:t>
                      </a:r>
                    </a:p>
                  </a:txBody>
                  <a:tcPr anchor="ctr"/>
                </a:tc>
                <a:tc>
                  <a:txBody>
                    <a:bodyPr/>
                    <a:lstStyle/>
                    <a:p>
                      <a:pPr marL="0" indent="0" algn="l">
                        <a:buFont typeface="Arial" panose="020B0604020202020204" pitchFamily="34" charset="0"/>
                        <a:buNone/>
                      </a:pPr>
                      <a:r>
                        <a:rPr lang="es-ES_tradnl" sz="1500" dirty="0"/>
                        <a:t>ADMINISTRACIÓN GENERAL</a:t>
                      </a:r>
                    </a:p>
                  </a:txBody>
                  <a:tcPr anchor="ctr"/>
                </a:tc>
                <a:extLst>
                  <a:ext uri="{0D108BD9-81ED-4DB2-BD59-A6C34878D82A}">
                    <a16:rowId xmlns:a16="http://schemas.microsoft.com/office/drawing/2014/main" val="4102001526"/>
                  </a:ext>
                </a:extLst>
              </a:tr>
              <a:tr h="595637">
                <a:tc>
                  <a:txBody>
                    <a:bodyPr/>
                    <a:lstStyle/>
                    <a:p>
                      <a:pPr algn="ctr"/>
                      <a:r>
                        <a:rPr lang="es-ES_tradnl" sz="1400" b="1" dirty="0"/>
                        <a:t>4</a:t>
                      </a:r>
                    </a:p>
                  </a:txBody>
                  <a:tcPr anchor="ctr"/>
                </a:tc>
                <a:tc>
                  <a:txBody>
                    <a:bodyPr/>
                    <a:lstStyle/>
                    <a:p>
                      <a:pPr marL="0" indent="0" algn="l">
                        <a:buFont typeface="Arial" panose="020B0604020202020204" pitchFamily="34" charset="0"/>
                        <a:buNone/>
                      </a:pPr>
                      <a:r>
                        <a:rPr lang="es-ES_tradnl" sz="1500" dirty="0"/>
                        <a:t>AGENCIA METROPOLITANA DE CONTROL</a:t>
                      </a:r>
                    </a:p>
                  </a:txBody>
                  <a:tcPr anchor="ctr"/>
                </a:tc>
                <a:extLst>
                  <a:ext uri="{0D108BD9-81ED-4DB2-BD59-A6C34878D82A}">
                    <a16:rowId xmlns:a16="http://schemas.microsoft.com/office/drawing/2014/main" val="1292562797"/>
                  </a:ext>
                </a:extLst>
              </a:tr>
              <a:tr h="574737">
                <a:tc>
                  <a:txBody>
                    <a:bodyPr/>
                    <a:lstStyle/>
                    <a:p>
                      <a:pPr algn="ctr"/>
                      <a:r>
                        <a:rPr lang="es-ES_tradnl" sz="1400" b="1" dirty="0"/>
                        <a:t>5</a:t>
                      </a:r>
                    </a:p>
                  </a:txBody>
                  <a:tcPr anchor="ctr"/>
                </a:tc>
                <a:tc>
                  <a:txBody>
                    <a:bodyPr/>
                    <a:lstStyle/>
                    <a:p>
                      <a:pPr marL="0" indent="0" algn="l">
                        <a:buFont typeface="Arial" panose="020B0604020202020204" pitchFamily="34" charset="0"/>
                        <a:buNone/>
                      </a:pPr>
                      <a:r>
                        <a:rPr lang="es-ES_tradnl" sz="1500" dirty="0"/>
                        <a:t>ENTIDADES COLABORADORAS ACREDITADAS PARA VERIFICAR EL CUMPLMIENTO DE NORMAS ADMINISTRATIVAS Y REGLAS TECNICAS EN FRACCIONAMIENTOS Y EDIFICACIÓN (DESINTECSA Y ENTIDAD COLABORADORA DEL COLEGIO DE ARQUITECTOS PICHINCHA</a:t>
                      </a:r>
                    </a:p>
                  </a:txBody>
                  <a:tcPr anchor="ctr"/>
                </a:tc>
                <a:extLst>
                  <a:ext uri="{0D108BD9-81ED-4DB2-BD59-A6C34878D82A}">
                    <a16:rowId xmlns:a16="http://schemas.microsoft.com/office/drawing/2014/main" val="3774936025"/>
                  </a:ext>
                </a:extLst>
              </a:tr>
            </a:tbl>
          </a:graphicData>
        </a:graphic>
      </p:graphicFrame>
    </p:spTree>
    <p:extLst>
      <p:ext uri="{BB962C8B-B14F-4D97-AF65-F5344CB8AC3E}">
        <p14:creationId xmlns:p14="http://schemas.microsoft.com/office/powerpoint/2010/main" val="499235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0C640F5-795A-1313-6C81-85B1B176F12B}"/>
              </a:ext>
            </a:extLst>
          </p:cNvPr>
          <p:cNvSpPr txBox="1"/>
          <p:nvPr/>
        </p:nvSpPr>
        <p:spPr>
          <a:xfrm>
            <a:off x="218661" y="2446732"/>
            <a:ext cx="8706678" cy="1569660"/>
          </a:xfrm>
          <a:prstGeom prst="rect">
            <a:avLst/>
          </a:prstGeom>
          <a:noFill/>
        </p:spPr>
        <p:txBody>
          <a:bodyPr wrap="square" rtlCol="0">
            <a:spAutoFit/>
          </a:bodyPr>
          <a:lstStyle/>
          <a:p>
            <a:pPr algn="ctr"/>
            <a:r>
              <a:rPr lang="es-EC" sz="3200" dirty="0">
                <a:solidFill>
                  <a:srgbClr val="941100"/>
                </a:solidFill>
              </a:rPr>
              <a:t>CAMBIOS REPRESENTATIVOS INCORPORADOS AL PROYECTO SUSTITUTIVO DE ORDENANZA METROPOLITANA No. 004</a:t>
            </a:r>
          </a:p>
        </p:txBody>
      </p:sp>
    </p:spTree>
    <p:extLst>
      <p:ext uri="{BB962C8B-B14F-4D97-AF65-F5344CB8AC3E}">
        <p14:creationId xmlns:p14="http://schemas.microsoft.com/office/powerpoint/2010/main" val="160931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6">
            <a:extLst>
              <a:ext uri="{FF2B5EF4-FFF2-40B4-BE49-F238E27FC236}">
                <a16:creationId xmlns:a16="http://schemas.microsoft.com/office/drawing/2014/main" id="{30B8A124-32E6-3C49-AB71-AF435CD6C374}"/>
              </a:ext>
            </a:extLst>
          </p:cNvPr>
          <p:cNvGrpSpPr/>
          <p:nvPr/>
        </p:nvGrpSpPr>
        <p:grpSpPr>
          <a:xfrm>
            <a:off x="-782" y="7192"/>
            <a:ext cx="8058260" cy="601305"/>
            <a:chOff x="1209823" y="3477528"/>
            <a:chExt cx="3680294" cy="590845"/>
          </a:xfrm>
        </p:grpSpPr>
        <p:sp>
          <p:nvSpPr>
            <p:cNvPr id="3" name="Rectángulo 2">
              <a:extLst>
                <a:ext uri="{FF2B5EF4-FFF2-40B4-BE49-F238E27FC236}">
                  <a16:creationId xmlns:a16="http://schemas.microsoft.com/office/drawing/2014/main" id="{A071E78C-F50A-8542-9207-941C3FE9E1A1}"/>
                </a:ext>
              </a:extLst>
            </p:cNvPr>
            <p:cNvSpPr/>
            <p:nvPr/>
          </p:nvSpPr>
          <p:spPr>
            <a:xfrm>
              <a:off x="1209823" y="3477528"/>
              <a:ext cx="499100" cy="59084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Flecha: pentágono 19">
              <a:extLst>
                <a:ext uri="{FF2B5EF4-FFF2-40B4-BE49-F238E27FC236}">
                  <a16:creationId xmlns:a16="http://schemas.microsoft.com/office/drawing/2014/main" id="{A2F8B6C9-E7B8-A94E-AB76-8F749F270497}"/>
                </a:ext>
              </a:extLst>
            </p:cNvPr>
            <p:cNvSpPr/>
            <p:nvPr/>
          </p:nvSpPr>
          <p:spPr>
            <a:xfrm>
              <a:off x="1210207" y="3477529"/>
              <a:ext cx="3679910" cy="590844"/>
            </a:xfrm>
            <a:prstGeom prst="homePlat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EC" sz="2000" b="1" dirty="0">
                  <a:solidFill>
                    <a:schemeClr val="bg1"/>
                  </a:solidFill>
                  <a:latin typeface="Candara" panose="020E0502030303020204" pitchFamily="34" charset="0"/>
                </a:rPr>
                <a:t>Simplificación de tipos de edificaciones existentes</a:t>
              </a:r>
            </a:p>
          </p:txBody>
        </p:sp>
      </p:grpSp>
      <p:graphicFrame>
        <p:nvGraphicFramePr>
          <p:cNvPr id="6" name="Tabla 6">
            <a:extLst>
              <a:ext uri="{FF2B5EF4-FFF2-40B4-BE49-F238E27FC236}">
                <a16:creationId xmlns:a16="http://schemas.microsoft.com/office/drawing/2014/main" id="{7803F4C5-E66D-FFFB-4906-689F74EF523D}"/>
              </a:ext>
            </a:extLst>
          </p:cNvPr>
          <p:cNvGraphicFramePr>
            <a:graphicFrameLocks noGrp="1"/>
          </p:cNvGraphicFramePr>
          <p:nvPr>
            <p:extLst>
              <p:ext uri="{D42A27DB-BD31-4B8C-83A1-F6EECF244321}">
                <p14:modId xmlns:p14="http://schemas.microsoft.com/office/powerpoint/2010/main" val="693244308"/>
              </p:ext>
            </p:extLst>
          </p:nvPr>
        </p:nvGraphicFramePr>
        <p:xfrm>
          <a:off x="768627" y="1417320"/>
          <a:ext cx="7606746" cy="4023360"/>
        </p:xfrm>
        <a:graphic>
          <a:graphicData uri="http://schemas.openxmlformats.org/drawingml/2006/table">
            <a:tbl>
              <a:tblPr firstRow="1" bandRow="1">
                <a:tableStyleId>{5C22544A-7EE6-4342-B048-85BDC9FD1C3A}</a:tableStyleId>
              </a:tblPr>
              <a:tblGrid>
                <a:gridCol w="3803373">
                  <a:extLst>
                    <a:ext uri="{9D8B030D-6E8A-4147-A177-3AD203B41FA5}">
                      <a16:colId xmlns:a16="http://schemas.microsoft.com/office/drawing/2014/main" val="1404289801"/>
                    </a:ext>
                  </a:extLst>
                </a:gridCol>
                <a:gridCol w="3803373">
                  <a:extLst>
                    <a:ext uri="{9D8B030D-6E8A-4147-A177-3AD203B41FA5}">
                      <a16:colId xmlns:a16="http://schemas.microsoft.com/office/drawing/2014/main" val="1600270388"/>
                    </a:ext>
                  </a:extLst>
                </a:gridCol>
              </a:tblGrid>
              <a:tr h="370840">
                <a:tc>
                  <a:txBody>
                    <a:bodyPr/>
                    <a:lstStyle/>
                    <a:p>
                      <a:pPr algn="ctr"/>
                      <a:r>
                        <a:rPr lang="es-EC" dirty="0"/>
                        <a:t>Ordenanza Metropolita No. 004</a:t>
                      </a:r>
                    </a:p>
                  </a:txBody>
                  <a:tcPr anchor="ctr"/>
                </a:tc>
                <a:tc>
                  <a:txBody>
                    <a:bodyPr/>
                    <a:lstStyle/>
                    <a:p>
                      <a:pPr algn="ctr"/>
                      <a:r>
                        <a:rPr lang="es-EC" dirty="0"/>
                        <a:t>Proyecto Sustitutivo de la Ordenanza Metropolitana No. 004</a:t>
                      </a:r>
                    </a:p>
                  </a:txBody>
                  <a:tcPr anchor="ctr"/>
                </a:tc>
                <a:extLst>
                  <a:ext uri="{0D108BD9-81ED-4DB2-BD59-A6C34878D82A}">
                    <a16:rowId xmlns:a16="http://schemas.microsoft.com/office/drawing/2014/main" val="10687082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800" b="1" kern="1200" dirty="0">
                          <a:solidFill>
                            <a:schemeClr val="dk1"/>
                          </a:solidFill>
                          <a:effectLst/>
                          <a:latin typeface="+mn-lt"/>
                          <a:ea typeface="+mn-ea"/>
                          <a:cs typeface="+mn-cs"/>
                        </a:rPr>
                        <a:t>1.</a:t>
                      </a:r>
                      <a:r>
                        <a:rPr lang="es-ES_tradnl" sz="1800" kern="1200" dirty="0">
                          <a:solidFill>
                            <a:schemeClr val="dk1"/>
                          </a:solidFill>
                          <a:effectLst/>
                          <a:latin typeface="+mn-lt"/>
                          <a:ea typeface="+mn-ea"/>
                          <a:cs typeface="+mn-cs"/>
                        </a:rPr>
                        <a:t> Edificaciones individuales existentes, de un piso de altura y de hasta 120 m</a:t>
                      </a:r>
                      <a:r>
                        <a:rPr lang="es-ES_tradnl" sz="1800" kern="1200" baseline="30000" dirty="0">
                          <a:solidFill>
                            <a:schemeClr val="dk1"/>
                          </a:solidFill>
                          <a:effectLst/>
                          <a:latin typeface="+mn-lt"/>
                          <a:ea typeface="+mn-ea"/>
                          <a:cs typeface="+mn-cs"/>
                        </a:rPr>
                        <a:t>2</a:t>
                      </a:r>
                      <a:r>
                        <a:rPr lang="es-ES_tradnl" sz="1800" kern="1200" dirty="0">
                          <a:solidFill>
                            <a:schemeClr val="dk1"/>
                          </a:solidFill>
                          <a:effectLst/>
                          <a:latin typeface="+mn-lt"/>
                          <a:ea typeface="+mn-ea"/>
                          <a:cs typeface="+mn-cs"/>
                        </a:rPr>
                        <a:t> de construcción; </a:t>
                      </a:r>
                      <a:endParaRPr lang="es-EC" sz="1800" kern="1200" dirty="0">
                        <a:solidFill>
                          <a:schemeClr val="dk1"/>
                        </a:solidFill>
                        <a:effectLst/>
                        <a:latin typeface="+mn-lt"/>
                        <a:ea typeface="+mn-ea"/>
                        <a:cs typeface="+mn-cs"/>
                      </a:endParaRPr>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800" b="1" kern="1200" dirty="0">
                          <a:solidFill>
                            <a:schemeClr val="dk1"/>
                          </a:solidFill>
                          <a:effectLst/>
                          <a:latin typeface="+mn-lt"/>
                          <a:ea typeface="+mn-ea"/>
                          <a:cs typeface="+mn-cs"/>
                        </a:rPr>
                        <a:t>1.</a:t>
                      </a:r>
                      <a:r>
                        <a:rPr lang="es-ES_tradnl" sz="1800" kern="1200" dirty="0">
                          <a:solidFill>
                            <a:schemeClr val="dk1"/>
                          </a:solidFill>
                          <a:effectLst/>
                          <a:latin typeface="+mn-lt"/>
                          <a:ea typeface="+mn-ea"/>
                          <a:cs typeface="+mn-cs"/>
                        </a:rPr>
                        <a:t> Edificaciones existentes, de hasta dos niveles sobre o bajo el nivel de la acera de hasta 250 m</a:t>
                      </a:r>
                      <a:r>
                        <a:rPr lang="es-ES_tradnl" sz="1800" kern="1200" baseline="30000" dirty="0">
                          <a:solidFill>
                            <a:schemeClr val="dk1"/>
                          </a:solidFill>
                          <a:effectLst/>
                          <a:latin typeface="+mn-lt"/>
                          <a:ea typeface="+mn-ea"/>
                          <a:cs typeface="+mn-cs"/>
                        </a:rPr>
                        <a:t>2</a:t>
                      </a:r>
                      <a:r>
                        <a:rPr lang="es-ES_tradnl" sz="1800" kern="1200" dirty="0">
                          <a:solidFill>
                            <a:schemeClr val="dk1"/>
                          </a:solidFill>
                          <a:effectLst/>
                          <a:latin typeface="+mn-lt"/>
                          <a:ea typeface="+mn-ea"/>
                          <a:cs typeface="+mn-cs"/>
                        </a:rPr>
                        <a:t> de área de construcción; </a:t>
                      </a:r>
                      <a:endParaRPr lang="es-EC" sz="18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5760682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800" b="1" kern="1200" dirty="0">
                          <a:solidFill>
                            <a:schemeClr val="dk1"/>
                          </a:solidFill>
                          <a:effectLst/>
                          <a:latin typeface="+mn-lt"/>
                          <a:ea typeface="+mn-ea"/>
                          <a:cs typeface="+mn-cs"/>
                        </a:rPr>
                        <a:t>2.</a:t>
                      </a:r>
                      <a:r>
                        <a:rPr lang="es-ES_tradnl" sz="1800" kern="1200" dirty="0">
                          <a:solidFill>
                            <a:schemeClr val="dk1"/>
                          </a:solidFill>
                          <a:effectLst/>
                          <a:latin typeface="+mn-lt"/>
                          <a:ea typeface="+mn-ea"/>
                          <a:cs typeface="+mn-cs"/>
                        </a:rPr>
                        <a:t> Edificaciones de uno, dos y tres pisos de altura que superan los 120 m</a:t>
                      </a:r>
                      <a:r>
                        <a:rPr lang="es-ES_tradnl" sz="1800" kern="1200" baseline="30000" dirty="0">
                          <a:solidFill>
                            <a:schemeClr val="dk1"/>
                          </a:solidFill>
                          <a:effectLst/>
                          <a:latin typeface="+mn-lt"/>
                          <a:ea typeface="+mn-ea"/>
                          <a:cs typeface="+mn-cs"/>
                        </a:rPr>
                        <a:t>2</a:t>
                      </a:r>
                      <a:r>
                        <a:rPr lang="es-ES_tradnl" sz="1800" kern="1200" dirty="0">
                          <a:solidFill>
                            <a:schemeClr val="dk1"/>
                          </a:solidFill>
                          <a:effectLst/>
                          <a:latin typeface="+mn-lt"/>
                          <a:ea typeface="+mn-ea"/>
                          <a:cs typeface="+mn-cs"/>
                        </a:rPr>
                        <a:t>; </a:t>
                      </a:r>
                      <a:endParaRPr lang="es-EC" sz="1800" kern="1200" dirty="0">
                        <a:solidFill>
                          <a:schemeClr val="dk1"/>
                        </a:solidFill>
                        <a:effectLst/>
                        <a:latin typeface="+mn-lt"/>
                        <a:ea typeface="+mn-ea"/>
                        <a:cs typeface="+mn-cs"/>
                      </a:endParaRPr>
                    </a:p>
                  </a:txBody>
                  <a:tcPr anchor="ctr"/>
                </a:tc>
                <a:tc vMerge="1">
                  <a:txBody>
                    <a:bodyPr/>
                    <a:lstStyle/>
                    <a:p>
                      <a:endParaRPr lang="es-EC" dirty="0"/>
                    </a:p>
                  </a:txBody>
                  <a:tcPr/>
                </a:tc>
                <a:extLst>
                  <a:ext uri="{0D108BD9-81ED-4DB2-BD59-A6C34878D82A}">
                    <a16:rowId xmlns:a16="http://schemas.microsoft.com/office/drawing/2014/main" val="372069777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800" b="1" kern="1200" dirty="0">
                          <a:solidFill>
                            <a:schemeClr val="dk1"/>
                          </a:solidFill>
                          <a:effectLst/>
                          <a:latin typeface="+mn-lt"/>
                          <a:ea typeface="+mn-ea"/>
                          <a:cs typeface="+mn-cs"/>
                        </a:rPr>
                        <a:t>3.</a:t>
                      </a:r>
                      <a:r>
                        <a:rPr lang="es-ES_tradnl" sz="1800" kern="1200" dirty="0">
                          <a:solidFill>
                            <a:schemeClr val="dk1"/>
                          </a:solidFill>
                          <a:effectLst/>
                          <a:latin typeface="+mn-lt"/>
                          <a:ea typeface="+mn-ea"/>
                          <a:cs typeface="+mn-cs"/>
                        </a:rPr>
                        <a:t> Edificaciones de más de tres pisos de altura;</a:t>
                      </a:r>
                      <a:endParaRPr lang="es-EC" sz="1800" kern="1200" dirty="0">
                        <a:solidFill>
                          <a:schemeClr val="dk1"/>
                        </a:solidFill>
                        <a:effectLst/>
                        <a:latin typeface="+mn-lt"/>
                        <a:ea typeface="+mn-ea"/>
                        <a:cs typeface="+mn-cs"/>
                      </a:endParaRPr>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800" b="1" kern="1200" dirty="0">
                          <a:solidFill>
                            <a:schemeClr val="dk1"/>
                          </a:solidFill>
                          <a:effectLst/>
                          <a:latin typeface="+mn-lt"/>
                          <a:ea typeface="+mn-ea"/>
                          <a:cs typeface="+mn-cs"/>
                        </a:rPr>
                        <a:t>2.</a:t>
                      </a:r>
                      <a:r>
                        <a:rPr lang="es-ES_tradnl" sz="1800" kern="1200" dirty="0">
                          <a:solidFill>
                            <a:schemeClr val="dk1"/>
                          </a:solidFill>
                          <a:effectLst/>
                          <a:latin typeface="+mn-lt"/>
                          <a:ea typeface="+mn-ea"/>
                          <a:cs typeface="+mn-cs"/>
                        </a:rPr>
                        <a:t> Edificaciones existentes, que superen los dos niveles sobre o bajo nivel de la acera que superen los 250 m</a:t>
                      </a:r>
                      <a:r>
                        <a:rPr lang="es-ES_tradnl" sz="1800" kern="1200" baseline="30000" dirty="0">
                          <a:solidFill>
                            <a:schemeClr val="dk1"/>
                          </a:solidFill>
                          <a:effectLst/>
                          <a:latin typeface="+mn-lt"/>
                          <a:ea typeface="+mn-ea"/>
                          <a:cs typeface="+mn-cs"/>
                        </a:rPr>
                        <a:t>2 </a:t>
                      </a:r>
                      <a:r>
                        <a:rPr lang="es-ES_tradnl" sz="1800" kern="1200" dirty="0">
                          <a:solidFill>
                            <a:schemeClr val="dk1"/>
                          </a:solidFill>
                          <a:effectLst/>
                          <a:latin typeface="+mn-lt"/>
                          <a:ea typeface="+mn-ea"/>
                          <a:cs typeface="+mn-cs"/>
                        </a:rPr>
                        <a:t>de área de construcción.,</a:t>
                      </a:r>
                      <a:endParaRPr lang="es-EC" sz="1800" kern="1200" dirty="0">
                        <a:solidFill>
                          <a:schemeClr val="dk1"/>
                        </a:solidFill>
                        <a:effectLst/>
                        <a:latin typeface="+mn-lt"/>
                        <a:ea typeface="+mn-ea"/>
                        <a:cs typeface="+mn-cs"/>
                      </a:endParaRPr>
                    </a:p>
                    <a:p>
                      <a:endParaRPr lang="es-EC" dirty="0"/>
                    </a:p>
                  </a:txBody>
                  <a:tcPr anchor="ctr"/>
                </a:tc>
                <a:extLst>
                  <a:ext uri="{0D108BD9-81ED-4DB2-BD59-A6C34878D82A}">
                    <a16:rowId xmlns:a16="http://schemas.microsoft.com/office/drawing/2014/main" val="3188326080"/>
                  </a:ext>
                </a:extLst>
              </a:tr>
              <a:tr h="370840">
                <a:tc>
                  <a:txBody>
                    <a:bodyPr/>
                    <a:lstStyle/>
                    <a:p>
                      <a:r>
                        <a:rPr lang="es-ES_tradnl" sz="1800" b="1" kern="1200" dirty="0">
                          <a:solidFill>
                            <a:schemeClr val="dk1"/>
                          </a:solidFill>
                          <a:effectLst/>
                          <a:latin typeface="+mn-lt"/>
                          <a:ea typeface="+mn-ea"/>
                          <a:cs typeface="+mn-cs"/>
                        </a:rPr>
                        <a:t>4.</a:t>
                      </a:r>
                      <a:r>
                        <a:rPr lang="es-ES_tradnl" sz="1800" kern="1200" dirty="0">
                          <a:solidFill>
                            <a:schemeClr val="dk1"/>
                          </a:solidFill>
                          <a:effectLst/>
                          <a:latin typeface="+mn-lt"/>
                          <a:ea typeface="+mn-ea"/>
                          <a:cs typeface="+mn-cs"/>
                        </a:rPr>
                        <a:t> Las edificaciones existentes que fueron construidas a partir del año 1940 hasta el año 1971.</a:t>
                      </a:r>
                      <a:r>
                        <a:rPr lang="es-EC" dirty="0">
                          <a:effectLst/>
                        </a:rPr>
                        <a:t> </a:t>
                      </a:r>
                      <a:endParaRPr lang="es-EC" dirty="0"/>
                    </a:p>
                  </a:txBody>
                  <a:tcPr anchor="ctr"/>
                </a:tc>
                <a:tc vMerge="1">
                  <a:txBody>
                    <a:bodyPr/>
                    <a:lstStyle/>
                    <a:p>
                      <a:endParaRPr lang="es-EC" dirty="0"/>
                    </a:p>
                  </a:txBody>
                  <a:tcPr/>
                </a:tc>
                <a:extLst>
                  <a:ext uri="{0D108BD9-81ED-4DB2-BD59-A6C34878D82A}">
                    <a16:rowId xmlns:a16="http://schemas.microsoft.com/office/drawing/2014/main" val="2384670196"/>
                  </a:ext>
                </a:extLst>
              </a:tr>
            </a:tbl>
          </a:graphicData>
        </a:graphic>
      </p:graphicFrame>
    </p:spTree>
    <p:extLst>
      <p:ext uri="{BB962C8B-B14F-4D97-AF65-F5344CB8AC3E}">
        <p14:creationId xmlns:p14="http://schemas.microsoft.com/office/powerpoint/2010/main" val="95847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6">
            <a:extLst>
              <a:ext uri="{FF2B5EF4-FFF2-40B4-BE49-F238E27FC236}">
                <a16:creationId xmlns:a16="http://schemas.microsoft.com/office/drawing/2014/main" id="{30B8A124-32E6-3C49-AB71-AF435CD6C374}"/>
              </a:ext>
            </a:extLst>
          </p:cNvPr>
          <p:cNvGrpSpPr/>
          <p:nvPr/>
        </p:nvGrpSpPr>
        <p:grpSpPr>
          <a:xfrm>
            <a:off x="-782" y="7192"/>
            <a:ext cx="8058260" cy="601305"/>
            <a:chOff x="1209823" y="3477528"/>
            <a:chExt cx="3680294" cy="590845"/>
          </a:xfrm>
        </p:grpSpPr>
        <p:sp>
          <p:nvSpPr>
            <p:cNvPr id="3" name="Rectángulo 2">
              <a:extLst>
                <a:ext uri="{FF2B5EF4-FFF2-40B4-BE49-F238E27FC236}">
                  <a16:creationId xmlns:a16="http://schemas.microsoft.com/office/drawing/2014/main" id="{A071E78C-F50A-8542-9207-941C3FE9E1A1}"/>
                </a:ext>
              </a:extLst>
            </p:cNvPr>
            <p:cNvSpPr/>
            <p:nvPr/>
          </p:nvSpPr>
          <p:spPr>
            <a:xfrm>
              <a:off x="1209823" y="3477528"/>
              <a:ext cx="499100" cy="59084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Flecha: pentágono 19">
              <a:extLst>
                <a:ext uri="{FF2B5EF4-FFF2-40B4-BE49-F238E27FC236}">
                  <a16:creationId xmlns:a16="http://schemas.microsoft.com/office/drawing/2014/main" id="{A2F8B6C9-E7B8-A94E-AB76-8F749F270497}"/>
                </a:ext>
              </a:extLst>
            </p:cNvPr>
            <p:cNvSpPr/>
            <p:nvPr/>
          </p:nvSpPr>
          <p:spPr>
            <a:xfrm>
              <a:off x="1210207" y="3477529"/>
              <a:ext cx="3679910" cy="590844"/>
            </a:xfrm>
            <a:prstGeom prst="homePlat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EC" sz="2000" b="1" dirty="0">
                  <a:solidFill>
                    <a:schemeClr val="bg1"/>
                  </a:solidFill>
                  <a:latin typeface="Candara" panose="020E0502030303020204" pitchFamily="34" charset="0"/>
                </a:rPr>
                <a:t>Instrumentalización Iniciativa Municipal</a:t>
              </a:r>
            </a:p>
          </p:txBody>
        </p:sp>
      </p:grpSp>
      <p:graphicFrame>
        <p:nvGraphicFramePr>
          <p:cNvPr id="6" name="Tabla 6">
            <a:extLst>
              <a:ext uri="{FF2B5EF4-FFF2-40B4-BE49-F238E27FC236}">
                <a16:creationId xmlns:a16="http://schemas.microsoft.com/office/drawing/2014/main" id="{7803F4C5-E66D-FFFB-4906-689F74EF523D}"/>
              </a:ext>
            </a:extLst>
          </p:cNvPr>
          <p:cNvGraphicFramePr>
            <a:graphicFrameLocks noGrp="1"/>
          </p:cNvGraphicFramePr>
          <p:nvPr>
            <p:extLst>
              <p:ext uri="{D42A27DB-BD31-4B8C-83A1-F6EECF244321}">
                <p14:modId xmlns:p14="http://schemas.microsoft.com/office/powerpoint/2010/main" val="3016051064"/>
              </p:ext>
            </p:extLst>
          </p:nvPr>
        </p:nvGraphicFramePr>
        <p:xfrm>
          <a:off x="768627" y="1417319"/>
          <a:ext cx="7606746" cy="2929393"/>
        </p:xfrm>
        <a:graphic>
          <a:graphicData uri="http://schemas.openxmlformats.org/drawingml/2006/table">
            <a:tbl>
              <a:tblPr firstRow="1" bandRow="1">
                <a:tableStyleId>{5C22544A-7EE6-4342-B048-85BDC9FD1C3A}</a:tableStyleId>
              </a:tblPr>
              <a:tblGrid>
                <a:gridCol w="3803373">
                  <a:extLst>
                    <a:ext uri="{9D8B030D-6E8A-4147-A177-3AD203B41FA5}">
                      <a16:colId xmlns:a16="http://schemas.microsoft.com/office/drawing/2014/main" val="1404289801"/>
                    </a:ext>
                  </a:extLst>
                </a:gridCol>
                <a:gridCol w="3803373">
                  <a:extLst>
                    <a:ext uri="{9D8B030D-6E8A-4147-A177-3AD203B41FA5}">
                      <a16:colId xmlns:a16="http://schemas.microsoft.com/office/drawing/2014/main" val="1600270388"/>
                    </a:ext>
                  </a:extLst>
                </a:gridCol>
              </a:tblGrid>
              <a:tr h="1025288">
                <a:tc>
                  <a:txBody>
                    <a:bodyPr/>
                    <a:lstStyle/>
                    <a:p>
                      <a:pPr algn="ctr"/>
                      <a:r>
                        <a:rPr lang="es-EC" dirty="0"/>
                        <a:t>Ordenanza Metropolita No. 004</a:t>
                      </a:r>
                    </a:p>
                  </a:txBody>
                  <a:tcPr anchor="ctr"/>
                </a:tc>
                <a:tc>
                  <a:txBody>
                    <a:bodyPr/>
                    <a:lstStyle/>
                    <a:p>
                      <a:pPr algn="ctr"/>
                      <a:r>
                        <a:rPr lang="es-EC" dirty="0"/>
                        <a:t>Proyecto Sustitutivo de la Ordenanza Metropolitana No. 004</a:t>
                      </a:r>
                    </a:p>
                  </a:txBody>
                  <a:tcPr anchor="ctr"/>
                </a:tc>
                <a:extLst>
                  <a:ext uri="{0D108BD9-81ED-4DB2-BD59-A6C34878D82A}">
                    <a16:rowId xmlns:a16="http://schemas.microsoft.com/office/drawing/2014/main" val="1068708289"/>
                  </a:ext>
                </a:extLst>
              </a:tr>
              <a:tr h="1904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800" b="1" kern="1200" dirty="0">
                          <a:solidFill>
                            <a:schemeClr val="dk1"/>
                          </a:solidFill>
                          <a:effectLst/>
                          <a:latin typeface="+mn-lt"/>
                          <a:ea typeface="+mn-ea"/>
                          <a:cs typeface="+mn-cs"/>
                        </a:rPr>
                        <a:t>1.</a:t>
                      </a:r>
                      <a:r>
                        <a:rPr lang="es-ES_tradnl" sz="1800" kern="1200" dirty="0">
                          <a:solidFill>
                            <a:schemeClr val="dk1"/>
                          </a:solidFill>
                          <a:effectLst/>
                          <a:latin typeface="+mn-lt"/>
                          <a:ea typeface="+mn-ea"/>
                          <a:cs typeface="+mn-cs"/>
                        </a:rPr>
                        <a:t> Únicamente para Edificaciones individuales existentes, de un piso de altura y de hasta 120 m</a:t>
                      </a:r>
                      <a:r>
                        <a:rPr lang="es-ES_tradnl" sz="1800" kern="1200" baseline="30000" dirty="0">
                          <a:solidFill>
                            <a:schemeClr val="dk1"/>
                          </a:solidFill>
                          <a:effectLst/>
                          <a:latin typeface="+mn-lt"/>
                          <a:ea typeface="+mn-ea"/>
                          <a:cs typeface="+mn-cs"/>
                        </a:rPr>
                        <a:t>2</a:t>
                      </a:r>
                      <a:r>
                        <a:rPr lang="es-ES_tradnl" sz="1800" kern="1200" dirty="0">
                          <a:solidFill>
                            <a:schemeClr val="dk1"/>
                          </a:solidFill>
                          <a:effectLst/>
                          <a:latin typeface="+mn-lt"/>
                          <a:ea typeface="+mn-ea"/>
                          <a:cs typeface="+mn-cs"/>
                        </a:rPr>
                        <a:t> de construcción; </a:t>
                      </a:r>
                      <a:endParaRPr lang="es-EC" sz="180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800" b="1" kern="1200" dirty="0">
                          <a:solidFill>
                            <a:schemeClr val="dk1"/>
                          </a:solidFill>
                          <a:effectLst/>
                          <a:latin typeface="+mn-lt"/>
                          <a:ea typeface="+mn-ea"/>
                          <a:cs typeface="+mn-cs"/>
                        </a:rPr>
                        <a:t>1.</a:t>
                      </a:r>
                      <a:r>
                        <a:rPr lang="es-ES_tradnl" sz="1800" kern="1200" dirty="0">
                          <a:solidFill>
                            <a:schemeClr val="dk1"/>
                          </a:solidFill>
                          <a:effectLst/>
                          <a:latin typeface="+mn-lt"/>
                          <a:ea typeface="+mn-ea"/>
                          <a:cs typeface="+mn-cs"/>
                        </a:rPr>
                        <a:t> Para las edificaciones existentes, de hasta dos niveles sobre o bajo el nivel de la acera de hasta 250 m</a:t>
                      </a:r>
                      <a:r>
                        <a:rPr lang="es-ES_tradnl" sz="1800" kern="1200" baseline="30000" dirty="0">
                          <a:solidFill>
                            <a:schemeClr val="dk1"/>
                          </a:solidFill>
                          <a:effectLst/>
                          <a:latin typeface="+mn-lt"/>
                          <a:ea typeface="+mn-ea"/>
                          <a:cs typeface="+mn-cs"/>
                        </a:rPr>
                        <a:t>2</a:t>
                      </a:r>
                      <a:r>
                        <a:rPr lang="es-ES_tradnl" sz="1800" kern="1200" dirty="0">
                          <a:solidFill>
                            <a:schemeClr val="dk1"/>
                          </a:solidFill>
                          <a:effectLst/>
                          <a:latin typeface="+mn-lt"/>
                          <a:ea typeface="+mn-ea"/>
                          <a:cs typeface="+mn-cs"/>
                        </a:rPr>
                        <a:t> de área de construcción; </a:t>
                      </a:r>
                      <a:endParaRPr lang="es-EC" sz="180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576068285"/>
                  </a:ext>
                </a:extLst>
              </a:tr>
            </a:tbl>
          </a:graphicData>
        </a:graphic>
      </p:graphicFrame>
    </p:spTree>
    <p:extLst>
      <p:ext uri="{BB962C8B-B14F-4D97-AF65-F5344CB8AC3E}">
        <p14:creationId xmlns:p14="http://schemas.microsoft.com/office/powerpoint/2010/main" val="3394367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6">
            <a:extLst>
              <a:ext uri="{FF2B5EF4-FFF2-40B4-BE49-F238E27FC236}">
                <a16:creationId xmlns:a16="http://schemas.microsoft.com/office/drawing/2014/main" id="{76F2CEC1-5911-7D49-A3CF-92DC9CD9B4C4}"/>
              </a:ext>
            </a:extLst>
          </p:cNvPr>
          <p:cNvGrpSpPr/>
          <p:nvPr/>
        </p:nvGrpSpPr>
        <p:grpSpPr>
          <a:xfrm>
            <a:off x="-782" y="7192"/>
            <a:ext cx="8058260" cy="601305"/>
            <a:chOff x="1209823" y="3477528"/>
            <a:chExt cx="3680294" cy="590845"/>
          </a:xfrm>
        </p:grpSpPr>
        <p:sp>
          <p:nvSpPr>
            <p:cNvPr id="3" name="Rectángulo 2">
              <a:extLst>
                <a:ext uri="{FF2B5EF4-FFF2-40B4-BE49-F238E27FC236}">
                  <a16:creationId xmlns:a16="http://schemas.microsoft.com/office/drawing/2014/main" id="{EDDAC695-9922-E241-BD19-70550E12E81C}"/>
                </a:ext>
              </a:extLst>
            </p:cNvPr>
            <p:cNvSpPr/>
            <p:nvPr/>
          </p:nvSpPr>
          <p:spPr>
            <a:xfrm>
              <a:off x="1209823" y="3477528"/>
              <a:ext cx="499100" cy="59084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Flecha: pentágono 19">
              <a:extLst>
                <a:ext uri="{FF2B5EF4-FFF2-40B4-BE49-F238E27FC236}">
                  <a16:creationId xmlns:a16="http://schemas.microsoft.com/office/drawing/2014/main" id="{F9A548BF-8461-454C-991F-C65FEDBEAA02}"/>
                </a:ext>
              </a:extLst>
            </p:cNvPr>
            <p:cNvSpPr/>
            <p:nvPr/>
          </p:nvSpPr>
          <p:spPr>
            <a:xfrm>
              <a:off x="1210207" y="3477529"/>
              <a:ext cx="3679910" cy="590844"/>
            </a:xfrm>
            <a:prstGeom prst="homePlat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EC" sz="2000" b="1" dirty="0">
                  <a:solidFill>
                    <a:schemeClr val="bg1"/>
                  </a:solidFill>
                  <a:latin typeface="Candara" panose="020E0502030303020204" pitchFamily="34" charset="0"/>
                </a:rPr>
                <a:t>ELIMINACIÓN DE ENTIDADES COLABORADORAS DE CONTROL</a:t>
              </a:r>
            </a:p>
          </p:txBody>
        </p:sp>
      </p:grpSp>
      <p:graphicFrame>
        <p:nvGraphicFramePr>
          <p:cNvPr id="6" name="Tabla 6">
            <a:extLst>
              <a:ext uri="{FF2B5EF4-FFF2-40B4-BE49-F238E27FC236}">
                <a16:creationId xmlns:a16="http://schemas.microsoft.com/office/drawing/2014/main" id="{F0AFD72D-7EC7-36FF-D347-E84EF754405A}"/>
              </a:ext>
            </a:extLst>
          </p:cNvPr>
          <p:cNvGraphicFramePr>
            <a:graphicFrameLocks noGrp="1"/>
          </p:cNvGraphicFramePr>
          <p:nvPr>
            <p:extLst>
              <p:ext uri="{D42A27DB-BD31-4B8C-83A1-F6EECF244321}">
                <p14:modId xmlns:p14="http://schemas.microsoft.com/office/powerpoint/2010/main" val="3296513346"/>
              </p:ext>
            </p:extLst>
          </p:nvPr>
        </p:nvGraphicFramePr>
        <p:xfrm>
          <a:off x="768627" y="1910516"/>
          <a:ext cx="7606746" cy="3036968"/>
        </p:xfrm>
        <a:graphic>
          <a:graphicData uri="http://schemas.openxmlformats.org/drawingml/2006/table">
            <a:tbl>
              <a:tblPr firstRow="1" bandRow="1">
                <a:tableStyleId>{5C22544A-7EE6-4342-B048-85BDC9FD1C3A}</a:tableStyleId>
              </a:tblPr>
              <a:tblGrid>
                <a:gridCol w="3803373">
                  <a:extLst>
                    <a:ext uri="{9D8B030D-6E8A-4147-A177-3AD203B41FA5}">
                      <a16:colId xmlns:a16="http://schemas.microsoft.com/office/drawing/2014/main" val="1404289801"/>
                    </a:ext>
                  </a:extLst>
                </a:gridCol>
                <a:gridCol w="3803373">
                  <a:extLst>
                    <a:ext uri="{9D8B030D-6E8A-4147-A177-3AD203B41FA5}">
                      <a16:colId xmlns:a16="http://schemas.microsoft.com/office/drawing/2014/main" val="1600270388"/>
                    </a:ext>
                  </a:extLst>
                </a:gridCol>
              </a:tblGrid>
              <a:tr h="1025288">
                <a:tc>
                  <a:txBody>
                    <a:bodyPr/>
                    <a:lstStyle/>
                    <a:p>
                      <a:pPr algn="ctr"/>
                      <a:r>
                        <a:rPr lang="es-EC" dirty="0"/>
                        <a:t>Ordenanza Metropolita No. 004</a:t>
                      </a:r>
                    </a:p>
                  </a:txBody>
                  <a:tcPr anchor="ctr"/>
                </a:tc>
                <a:tc>
                  <a:txBody>
                    <a:bodyPr/>
                    <a:lstStyle/>
                    <a:p>
                      <a:pPr algn="ctr"/>
                      <a:r>
                        <a:rPr lang="es-EC" dirty="0"/>
                        <a:t>Proyecto Sustitutivo de la Ordenanza Metropolitana No. 004</a:t>
                      </a:r>
                    </a:p>
                  </a:txBody>
                  <a:tcPr anchor="ctr"/>
                </a:tc>
                <a:extLst>
                  <a:ext uri="{0D108BD9-81ED-4DB2-BD59-A6C34878D82A}">
                    <a16:rowId xmlns:a16="http://schemas.microsoft.com/office/drawing/2014/main" val="1068708289"/>
                  </a:ext>
                </a:extLst>
              </a:tr>
              <a:tr h="19041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800" b="0" kern="1200" dirty="0">
                          <a:solidFill>
                            <a:schemeClr val="dk1"/>
                          </a:solidFill>
                          <a:effectLst/>
                          <a:latin typeface="+mn-lt"/>
                          <a:ea typeface="+mn-ea"/>
                          <a:cs typeface="+mn-cs"/>
                        </a:rPr>
                        <a:t>Control del cumplimiento del reforzamiento estructural a través de </a:t>
                      </a:r>
                      <a:r>
                        <a:rPr lang="es-ES_tradnl" sz="1800" b="1" kern="1200" dirty="0">
                          <a:solidFill>
                            <a:srgbClr val="FF0000"/>
                          </a:solidFill>
                          <a:effectLst/>
                          <a:latin typeface="+mn-lt"/>
                          <a:ea typeface="+mn-ea"/>
                          <a:cs typeface="+mn-cs"/>
                        </a:rPr>
                        <a:t>Entidades Colaboradoras </a:t>
                      </a:r>
                      <a:r>
                        <a:rPr lang="es-ES_tradnl" sz="1800" b="0" kern="1200" dirty="0">
                          <a:solidFill>
                            <a:schemeClr val="dk1"/>
                          </a:solidFill>
                          <a:effectLst/>
                          <a:latin typeface="+mn-lt"/>
                          <a:ea typeface="+mn-ea"/>
                          <a:cs typeface="+mn-cs"/>
                        </a:rPr>
                        <a:t>encargadas de emitir informe, con base a este la AMC emita el Certificado de Conformidad de finalización del reforzamiento estructural</a:t>
                      </a:r>
                      <a:endParaRPr lang="es-EC" sz="1800" b="0" kern="1200" dirty="0">
                        <a:solidFill>
                          <a:schemeClr val="dk1"/>
                        </a:solidFill>
                        <a:effectLst/>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sz="1800" kern="1200" dirty="0">
                          <a:solidFill>
                            <a:schemeClr val="dk1"/>
                          </a:solidFill>
                          <a:effectLst/>
                          <a:latin typeface="+mn-lt"/>
                          <a:ea typeface="+mn-ea"/>
                          <a:cs typeface="+mn-cs"/>
                        </a:rPr>
                        <a:t>La AMC realiza el control del cumplimiento de reforzamiento estructural de forma directa y emite el </a:t>
                      </a:r>
                      <a:r>
                        <a:rPr lang="es-ES_tradnl" sz="1800" b="0" kern="1200" dirty="0">
                          <a:solidFill>
                            <a:schemeClr val="dk1"/>
                          </a:solidFill>
                          <a:effectLst/>
                          <a:latin typeface="+mn-lt"/>
                          <a:ea typeface="+mn-ea"/>
                          <a:cs typeface="+mn-cs"/>
                        </a:rPr>
                        <a:t>Certificado de Conformidad de finalización del reforzamiento estructural</a:t>
                      </a:r>
                      <a:r>
                        <a:rPr lang="es-EC" sz="1800" kern="1200" dirty="0">
                          <a:solidFill>
                            <a:schemeClr val="dk1"/>
                          </a:solidFill>
                          <a:effectLst/>
                          <a:latin typeface="+mn-lt"/>
                          <a:ea typeface="+mn-ea"/>
                          <a:cs typeface="+mn-cs"/>
                        </a:rPr>
                        <a:t> </a:t>
                      </a:r>
                    </a:p>
                  </a:txBody>
                  <a:tcPr anchor="ctr"/>
                </a:tc>
                <a:extLst>
                  <a:ext uri="{0D108BD9-81ED-4DB2-BD59-A6C34878D82A}">
                    <a16:rowId xmlns:a16="http://schemas.microsoft.com/office/drawing/2014/main" val="1576068285"/>
                  </a:ext>
                </a:extLst>
              </a:tr>
            </a:tbl>
          </a:graphicData>
        </a:graphic>
      </p:graphicFrame>
    </p:spTree>
    <p:extLst>
      <p:ext uri="{BB962C8B-B14F-4D97-AF65-F5344CB8AC3E}">
        <p14:creationId xmlns:p14="http://schemas.microsoft.com/office/powerpoint/2010/main" val="214499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6">
            <a:extLst>
              <a:ext uri="{FF2B5EF4-FFF2-40B4-BE49-F238E27FC236}">
                <a16:creationId xmlns:a16="http://schemas.microsoft.com/office/drawing/2014/main" id="{C90EC63B-7304-414B-82DF-5D630AE0D905}"/>
              </a:ext>
            </a:extLst>
          </p:cNvPr>
          <p:cNvGrpSpPr/>
          <p:nvPr/>
        </p:nvGrpSpPr>
        <p:grpSpPr>
          <a:xfrm>
            <a:off x="-782" y="7192"/>
            <a:ext cx="8058260" cy="601305"/>
            <a:chOff x="1209823" y="3477528"/>
            <a:chExt cx="3680294" cy="590845"/>
          </a:xfrm>
        </p:grpSpPr>
        <p:sp>
          <p:nvSpPr>
            <p:cNvPr id="3" name="Rectángulo 2">
              <a:extLst>
                <a:ext uri="{FF2B5EF4-FFF2-40B4-BE49-F238E27FC236}">
                  <a16:creationId xmlns:a16="http://schemas.microsoft.com/office/drawing/2014/main" id="{C7E65869-B516-E44D-B3C0-AAB507466A2A}"/>
                </a:ext>
              </a:extLst>
            </p:cNvPr>
            <p:cNvSpPr/>
            <p:nvPr/>
          </p:nvSpPr>
          <p:spPr>
            <a:xfrm>
              <a:off x="1209823" y="3477528"/>
              <a:ext cx="499100" cy="59084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4" name="Flecha: pentágono 19">
              <a:extLst>
                <a:ext uri="{FF2B5EF4-FFF2-40B4-BE49-F238E27FC236}">
                  <a16:creationId xmlns:a16="http://schemas.microsoft.com/office/drawing/2014/main" id="{DD8C7BBE-766A-B041-A550-955ACA7F753A}"/>
                </a:ext>
              </a:extLst>
            </p:cNvPr>
            <p:cNvSpPr/>
            <p:nvPr/>
          </p:nvSpPr>
          <p:spPr>
            <a:xfrm>
              <a:off x="1210207" y="3477529"/>
              <a:ext cx="3679910" cy="590844"/>
            </a:xfrm>
            <a:prstGeom prst="homePlat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s-EC" sz="2000" b="1" dirty="0">
                  <a:solidFill>
                    <a:schemeClr val="bg1"/>
                  </a:solidFill>
                  <a:latin typeface="Candara" panose="020E0502030303020204" pitchFamily="34" charset="0"/>
                </a:rPr>
                <a:t>Ejecución del proceso de delegación de gestión excepcional a sujetos de derecho privado  </a:t>
              </a:r>
            </a:p>
          </p:txBody>
        </p:sp>
      </p:grpSp>
      <p:sp>
        <p:nvSpPr>
          <p:cNvPr id="6" name="CuadroTexto 5">
            <a:extLst>
              <a:ext uri="{FF2B5EF4-FFF2-40B4-BE49-F238E27FC236}">
                <a16:creationId xmlns:a16="http://schemas.microsoft.com/office/drawing/2014/main" id="{1D1D84FD-4E24-D340-BD81-3ACA099A3EDC}"/>
              </a:ext>
            </a:extLst>
          </p:cNvPr>
          <p:cNvSpPr txBox="1"/>
          <p:nvPr/>
        </p:nvSpPr>
        <p:spPr>
          <a:xfrm>
            <a:off x="281711" y="1988477"/>
            <a:ext cx="8580578" cy="2400657"/>
          </a:xfrm>
          <a:prstGeom prst="rect">
            <a:avLst/>
          </a:prstGeom>
          <a:noFill/>
        </p:spPr>
        <p:txBody>
          <a:bodyPr wrap="square">
            <a:spAutoFit/>
          </a:bodyPr>
          <a:lstStyle/>
          <a:p>
            <a:pPr algn="just"/>
            <a:r>
              <a:rPr lang="es-EC" sz="2500" dirty="0">
                <a:effectLst/>
                <a:latin typeface="Helvetica" pitchFamily="2" charset="0"/>
              </a:rPr>
              <a:t>Incoroporación de disposiciones trasnitorias para que la Secretaría General de Coordinación Territorial y Participación Ciudadana y las Administraciones Zonales, en coordinación con la Agencia Metropolitana de </a:t>
            </a:r>
            <a:r>
              <a:rPr lang="es-EC" sz="2500" dirty="0">
                <a:latin typeface="Helvetica" pitchFamily="2" charset="0"/>
              </a:rPr>
              <a:t>Control ejecuten el proceso de delegación de gestión excepcional a sujetos de derecho privado </a:t>
            </a:r>
            <a:endParaRPr lang="es-EC" sz="2500" dirty="0">
              <a:effectLst/>
              <a:latin typeface="Helvetica" pitchFamily="2" charset="0"/>
            </a:endParaRPr>
          </a:p>
        </p:txBody>
      </p:sp>
    </p:spTree>
    <p:extLst>
      <p:ext uri="{BB962C8B-B14F-4D97-AF65-F5344CB8AC3E}">
        <p14:creationId xmlns:p14="http://schemas.microsoft.com/office/powerpoint/2010/main" val="1843152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A91C166C-EB00-7C46-BA9E-4D64382FEFDD}"/>
              </a:ext>
            </a:extLst>
          </p:cNvPr>
          <p:cNvPicPr>
            <a:picLocks noChangeAspect="1"/>
          </p:cNvPicPr>
          <p:nvPr/>
        </p:nvPicPr>
        <p:blipFill rotWithShape="1">
          <a:blip r:embed="rId2">
            <a:extLst>
              <a:ext uri="{28A0092B-C50C-407E-A947-70E740481C1C}">
                <a14:useLocalDpi xmlns:a14="http://schemas.microsoft.com/office/drawing/2010/main" val="0"/>
              </a:ext>
            </a:extLst>
          </a:blip>
          <a:srcRect b="4626"/>
          <a:stretch/>
        </p:blipFill>
        <p:spPr>
          <a:xfrm>
            <a:off x="0" y="0"/>
            <a:ext cx="9144000" cy="5811715"/>
          </a:xfrm>
          <a:prstGeom prst="rect">
            <a:avLst/>
          </a:prstGeom>
        </p:spPr>
      </p:pic>
      <p:sp>
        <p:nvSpPr>
          <p:cNvPr id="3" name="Rectángulo 2">
            <a:extLst>
              <a:ext uri="{FF2B5EF4-FFF2-40B4-BE49-F238E27FC236}">
                <a16:creationId xmlns:a16="http://schemas.microsoft.com/office/drawing/2014/main" id="{6486677F-63D1-F249-B2D7-E1F05FDD1C95}"/>
              </a:ext>
            </a:extLst>
          </p:cNvPr>
          <p:cNvSpPr/>
          <p:nvPr/>
        </p:nvSpPr>
        <p:spPr>
          <a:xfrm>
            <a:off x="773723" y="2136416"/>
            <a:ext cx="7596554" cy="769441"/>
          </a:xfrm>
          <a:prstGeom prst="rect">
            <a:avLst/>
          </a:prstGeom>
          <a:effectLst>
            <a:outerShdw blurRad="50800" dist="38100" dir="2700000" algn="tl" rotWithShape="0">
              <a:prstClr val="black">
                <a:alpha val="40000"/>
              </a:prstClr>
            </a:outerShdw>
          </a:effectLst>
        </p:spPr>
        <p:txBody>
          <a:bodyPr wrap="square">
            <a:spAutoFit/>
          </a:bodyPr>
          <a:lstStyle/>
          <a:p>
            <a:pPr algn="ctr"/>
            <a:r>
              <a:rPr lang="es-ES" sz="4400" b="1" dirty="0">
                <a:solidFill>
                  <a:schemeClr val="bg1"/>
                </a:solidFill>
              </a:rPr>
              <a:t>Muchas Gracias</a:t>
            </a:r>
            <a:endParaRPr lang="en-US" sz="4400" b="1" dirty="0">
              <a:solidFill>
                <a:schemeClr val="bg1"/>
              </a:solidFill>
            </a:endParaRPr>
          </a:p>
        </p:txBody>
      </p:sp>
      <p:sp>
        <p:nvSpPr>
          <p:cNvPr id="5" name="Rectángulo 4">
            <a:extLst>
              <a:ext uri="{FF2B5EF4-FFF2-40B4-BE49-F238E27FC236}">
                <a16:creationId xmlns:a16="http://schemas.microsoft.com/office/drawing/2014/main" id="{90D1B0B2-D445-E245-8068-B7251192140B}"/>
              </a:ext>
            </a:extLst>
          </p:cNvPr>
          <p:cNvSpPr/>
          <p:nvPr/>
        </p:nvSpPr>
        <p:spPr>
          <a:xfrm>
            <a:off x="3895431" y="6006223"/>
            <a:ext cx="1130952" cy="338554"/>
          </a:xfrm>
          <a:prstGeom prst="rect">
            <a:avLst/>
          </a:prstGeom>
        </p:spPr>
        <p:txBody>
          <a:bodyPr wrap="none">
            <a:spAutoFit/>
          </a:bodyPr>
          <a:lstStyle/>
          <a:p>
            <a:pPr algn="ctr"/>
            <a:r>
              <a:rPr lang="es-ES" sz="1600" b="1" dirty="0">
                <a:solidFill>
                  <a:srgbClr val="211D72"/>
                </a:solidFill>
              </a:rPr>
              <a:t>Mayo 2022</a:t>
            </a:r>
          </a:p>
        </p:txBody>
      </p:sp>
    </p:spTree>
    <p:extLst>
      <p:ext uri="{BB962C8B-B14F-4D97-AF65-F5344CB8AC3E}">
        <p14:creationId xmlns:p14="http://schemas.microsoft.com/office/powerpoint/2010/main" val="44297101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646EBCC-CD94-A34D-A0D1-DEB11201C6A4}">
  <we:reference id="wa200001396" version="2.1.6.0" store="en-001" storeType="OMEX"/>
  <we:alternateReferences>
    <we:reference id="WA200001396" version="2.1.6.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Office Theme</Template>
  <TotalTime>3391</TotalTime>
  <Words>522</Words>
  <Application>Microsoft Office PowerPoint</Application>
  <PresentationFormat>Presentación en pantalla (4:3)</PresentationFormat>
  <Paragraphs>42</Paragraphs>
  <Slides>9</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Candara</vt:lpstr>
      <vt:lpstr>Helvetica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Camila Torres Tapia</dc:creator>
  <cp:lastModifiedBy>Marisela Caleno</cp:lastModifiedBy>
  <cp:revision>122</cp:revision>
  <dcterms:created xsi:type="dcterms:W3CDTF">2021-11-19T14:05:22Z</dcterms:created>
  <dcterms:modified xsi:type="dcterms:W3CDTF">2022-05-09T14:43:34Z</dcterms:modified>
</cp:coreProperties>
</file>