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85" r:id="rId2"/>
    <p:sldId id="268" r:id="rId3"/>
    <p:sldId id="256" r:id="rId4"/>
    <p:sldId id="275" r:id="rId5"/>
    <p:sldId id="257" r:id="rId6"/>
    <p:sldId id="276" r:id="rId7"/>
    <p:sldId id="262" r:id="rId8"/>
    <p:sldId id="267" r:id="rId9"/>
    <p:sldId id="277" r:id="rId10"/>
    <p:sldId id="278" r:id="rId11"/>
    <p:sldId id="279" r:id="rId12"/>
    <p:sldId id="259" r:id="rId13"/>
    <p:sldId id="263" r:id="rId14"/>
    <p:sldId id="265" r:id="rId15"/>
    <p:sldId id="266" r:id="rId16"/>
    <p:sldId id="281" r:id="rId17"/>
    <p:sldId id="269" r:id="rId18"/>
    <p:sldId id="273" r:id="rId19"/>
    <p:sldId id="270" r:id="rId20"/>
    <p:sldId id="272" r:id="rId21"/>
    <p:sldId id="282" r:id="rId22"/>
    <p:sldId id="283" r:id="rId23"/>
    <p:sldId id="274" r:id="rId24"/>
    <p:sldId id="284" r:id="rId2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29DA4-0475-E441-82EB-277D07F1CB19}" type="datetimeFigureOut">
              <a:rPr lang="es-ES" smtClean="0"/>
              <a:t>09/05/2022</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0BF26E-E17C-0D4D-893F-A0942D9A70D9}" type="slidenum">
              <a:rPr lang="es-ES" smtClean="0"/>
              <a:t>‹Nº›</a:t>
            </a:fld>
            <a:endParaRPr lang="es-ES"/>
          </a:p>
        </p:txBody>
      </p:sp>
    </p:spTree>
    <p:extLst>
      <p:ext uri="{BB962C8B-B14F-4D97-AF65-F5344CB8AC3E}">
        <p14:creationId xmlns:p14="http://schemas.microsoft.com/office/powerpoint/2010/main" val="11903049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BF26E-E17C-0D4D-893F-A0942D9A70D9}" type="slidenum">
              <a:rPr lang="es-ES" smtClean="0"/>
              <a:t>23</a:t>
            </a:fld>
            <a:endParaRPr lang="es-ES"/>
          </a:p>
        </p:txBody>
      </p:sp>
    </p:spTree>
    <p:extLst>
      <p:ext uri="{BB962C8B-B14F-4D97-AF65-F5344CB8AC3E}">
        <p14:creationId xmlns:p14="http://schemas.microsoft.com/office/powerpoint/2010/main" val="223305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522550C-E384-0747-B0F3-1F4CB35FD694}" type="datetimeFigureOut">
              <a:rPr lang="es-ES" smtClean="0"/>
              <a:t>09/05/2022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241551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522550C-E384-0747-B0F3-1F4CB35FD694}" type="datetimeFigureOut">
              <a:rPr lang="es-ES" smtClean="0"/>
              <a:t>09/05/2022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75755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522550C-E384-0747-B0F3-1F4CB35FD694}" type="datetimeFigureOut">
              <a:rPr lang="es-ES" smtClean="0"/>
              <a:t>09/05/2022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263341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522550C-E384-0747-B0F3-1F4CB35FD694}" type="datetimeFigureOut">
              <a:rPr lang="es-ES" smtClean="0"/>
              <a:t>09/05/2022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282024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522550C-E384-0747-B0F3-1F4CB35FD694}" type="datetimeFigureOut">
              <a:rPr lang="es-ES" smtClean="0"/>
              <a:t>09/05/2022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409149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522550C-E384-0747-B0F3-1F4CB35FD694}" type="datetimeFigureOut">
              <a:rPr lang="es-ES" smtClean="0"/>
              <a:t>09/05/2022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12624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522550C-E384-0747-B0F3-1F4CB35FD694}" type="datetimeFigureOut">
              <a:rPr lang="es-ES" smtClean="0"/>
              <a:t>09/05/2022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276185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522550C-E384-0747-B0F3-1F4CB35FD694}" type="datetimeFigureOut">
              <a:rPr lang="es-ES" smtClean="0"/>
              <a:t>09/05/2022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23362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522550C-E384-0747-B0F3-1F4CB35FD694}" type="datetimeFigureOut">
              <a:rPr lang="es-ES" smtClean="0"/>
              <a:t>09/05/2022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306055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522550C-E384-0747-B0F3-1F4CB35FD694}" type="datetimeFigureOut">
              <a:rPr lang="es-ES" smtClean="0"/>
              <a:t>09/05/2022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374212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522550C-E384-0747-B0F3-1F4CB35FD694}" type="datetimeFigureOut">
              <a:rPr lang="es-ES" smtClean="0"/>
              <a:t>09/05/2022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8034C91-5F21-EA45-A57F-82E7FD2BD3A5}" type="slidenum">
              <a:rPr lang="es-ES" smtClean="0"/>
              <a:t>‹Nº›</a:t>
            </a:fld>
            <a:endParaRPr lang="es-ES"/>
          </a:p>
        </p:txBody>
      </p:sp>
    </p:spTree>
    <p:extLst>
      <p:ext uri="{BB962C8B-B14F-4D97-AF65-F5344CB8AC3E}">
        <p14:creationId xmlns:p14="http://schemas.microsoft.com/office/powerpoint/2010/main" val="162826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2550C-E384-0747-B0F3-1F4CB35FD694}" type="datetimeFigureOut">
              <a:rPr lang="es-ES" smtClean="0"/>
              <a:t>09/05/2022</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34C91-5F21-EA45-A57F-82E7FD2BD3A5}" type="slidenum">
              <a:rPr lang="es-ES" smtClean="0"/>
              <a:t>‹Nº›</a:t>
            </a:fld>
            <a:endParaRPr lang="es-ES"/>
          </a:p>
        </p:txBody>
      </p:sp>
    </p:spTree>
    <p:extLst>
      <p:ext uri="{BB962C8B-B14F-4D97-AF65-F5344CB8AC3E}">
        <p14:creationId xmlns:p14="http://schemas.microsoft.com/office/powerpoint/2010/main" val="114413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5131" y="2110592"/>
            <a:ext cx="8229600" cy="1880605"/>
          </a:xfrm>
        </p:spPr>
        <p:txBody>
          <a:bodyPr>
            <a:normAutofit fontScale="90000"/>
          </a:bodyPr>
          <a:lstStyle/>
          <a:p>
            <a:r>
              <a:rPr lang="es-ES" dirty="0"/>
              <a:t>BARRIO PÚBLICO</a:t>
            </a:r>
            <a:br>
              <a:rPr lang="es-ES" dirty="0"/>
            </a:br>
            <a:r>
              <a:rPr lang="es-ES" sz="2700" dirty="0"/>
              <a:t>ORDENANZA 2959- 15 DE JULIO DE </a:t>
            </a:r>
            <a:r>
              <a:rPr lang="es-ES" sz="2700" dirty="0" smtClean="0"/>
              <a:t>1992</a:t>
            </a:r>
            <a:br>
              <a:rPr lang="es-ES" sz="2700" dirty="0" smtClean="0"/>
            </a:br>
            <a:r>
              <a:rPr lang="es-ES" sz="2700" dirty="0" smtClean="0"/>
              <a:t>ORDENANZA 3263- 12 DE ENERO DE 1998</a:t>
            </a:r>
            <a:r>
              <a:rPr lang="es-ES" sz="2700" dirty="0"/>
              <a:t/>
            </a:r>
            <a:br>
              <a:rPr lang="es-ES" sz="2700" dirty="0"/>
            </a:br>
            <a:r>
              <a:rPr lang="es-ES" sz="2700" dirty="0"/>
              <a:t/>
            </a:r>
            <a:br>
              <a:rPr lang="es-ES" sz="2700" dirty="0"/>
            </a:br>
            <a:r>
              <a:rPr lang="es-ES" sz="2700" dirty="0"/>
              <a:t>SAN ANTONIO DE PICHINCHA-QUITO</a:t>
            </a:r>
            <a:endParaRPr lang="es-ES" dirty="0"/>
          </a:p>
        </p:txBody>
      </p:sp>
      <p:pic>
        <p:nvPicPr>
          <p:cNvPr id="4" name="Marcador de contenido 3" descr=" JPEG LOGO LA MARCA .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445" t="21627" r="24256" b="40269"/>
          <a:stretch/>
        </p:blipFill>
        <p:spPr>
          <a:xfrm>
            <a:off x="2981615" y="282271"/>
            <a:ext cx="3180770" cy="1709172"/>
          </a:xfrm>
          <a:prstGeom prst="rect">
            <a:avLst/>
          </a:prstGeom>
        </p:spPr>
      </p:pic>
      <p:sp>
        <p:nvSpPr>
          <p:cNvPr id="6" name="Rectángulo 5"/>
          <p:cNvSpPr/>
          <p:nvPr/>
        </p:nvSpPr>
        <p:spPr>
          <a:xfrm>
            <a:off x="928469" y="4229496"/>
            <a:ext cx="7010744" cy="646331"/>
          </a:xfrm>
          <a:prstGeom prst="rect">
            <a:avLst/>
          </a:prstGeom>
          <a:noFill/>
        </p:spPr>
        <p:txBody>
          <a:bodyPr wrap="square" lIns="91440" tIns="45720" rIns="91440" bIns="45720">
            <a:spAutoFit/>
          </a:bodyPr>
          <a:lstStyle/>
          <a:p>
            <a:pPr algn="ctr"/>
            <a:r>
              <a:rPr lang="es-ES" sz="3600" b="1" dirty="0">
                <a:solidFill>
                  <a:srgbClr val="008000"/>
                </a:solidFill>
              </a:rPr>
              <a:t>Grave afectación del Uso del Suelo</a:t>
            </a:r>
            <a:endParaRPr lang="es-ES_tradnl"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062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2454" y="301163"/>
            <a:ext cx="8229600" cy="2287291"/>
          </a:xfrm>
        </p:spPr>
        <p:txBody>
          <a:bodyPr>
            <a:normAutofit/>
          </a:bodyPr>
          <a:lstStyle/>
          <a:p>
            <a:pPr algn="just"/>
            <a:r>
              <a:rPr lang="es-ES" sz="2000" dirty="0"/>
              <a:t>De los lotes sobrantes que reza en la Escritura Madre Pág. 386, </a:t>
            </a:r>
            <a:r>
              <a:rPr lang="es-ES" sz="2000" b="1" dirty="0"/>
              <a:t>preguntas</a:t>
            </a:r>
            <a:r>
              <a:rPr lang="es-ES" sz="2000" dirty="0"/>
              <a:t> </a:t>
            </a:r>
            <a:r>
              <a:rPr lang="es-ES" sz="2000" u="sng" dirty="0"/>
              <a:t>¿</a:t>
            </a:r>
            <a:r>
              <a:rPr lang="es-ES" sz="2000" b="1" u="sng" dirty="0"/>
              <a:t>Dentro de estos 127 lotes de terrenos; están los espacios útiles destinados para áreas verdes</a:t>
            </a:r>
            <a:r>
              <a:rPr lang="es-ES" sz="2000" dirty="0"/>
              <a:t>?, en la actualidad solo existe uno y es el Lote N. 217 con predio 385194, el resto de lotes de terrenos destinados para áreas verdes con </a:t>
            </a:r>
            <a:r>
              <a:rPr lang="es-ES" sz="2000" b="1" dirty="0"/>
              <a:t>espacios útiles </a:t>
            </a:r>
            <a:r>
              <a:rPr lang="es-ES" sz="2000" b="1" u="sng" dirty="0"/>
              <a:t>¿dónde están?</a:t>
            </a:r>
            <a:r>
              <a:rPr lang="es-ES" sz="2000" b="1" dirty="0"/>
              <a:t> </a:t>
            </a:r>
            <a:r>
              <a:rPr lang="es-ES" sz="2000" dirty="0"/>
              <a:t>¿Será que las quebradas rellenadas reemplazan los lotes de espacios útiles, y que han sido vendidos, apropiados, en posesión, adjudicados por vivos de los propietario fallecidos, etc..?</a:t>
            </a:r>
            <a:r>
              <a:rPr lang="es-ES_tradnl" sz="1800" dirty="0">
                <a:effectLst/>
              </a:rPr>
              <a:t> </a:t>
            </a:r>
            <a:endParaRPr lang="es-ES" sz="2000" dirty="0"/>
          </a:p>
        </p:txBody>
      </p:sp>
      <p:pic>
        <p:nvPicPr>
          <p:cNvPr id="4" name="Marcador de contenido 3" descr="Captura de pantalla 2022-03-14 a la(s) 20.24.24.png"/>
          <p:cNvPicPr>
            <a:picLocks noGrp="1" noChangeAspect="1"/>
          </p:cNvPicPr>
          <p:nvPr>
            <p:ph idx="1"/>
          </p:nvPr>
        </p:nvPicPr>
        <p:blipFill>
          <a:blip r:embed="rId2">
            <a:extLst>
              <a:ext uri="{28A0092B-C50C-407E-A947-70E740481C1C}">
                <a14:useLocalDpi xmlns:a14="http://schemas.microsoft.com/office/drawing/2010/main" val="0"/>
              </a:ext>
            </a:extLst>
          </a:blip>
          <a:srcRect t="15434" b="15434"/>
          <a:stretch>
            <a:fillRect/>
          </a:stretch>
        </p:blipFill>
        <p:spPr>
          <a:xfrm>
            <a:off x="554038" y="2715065"/>
            <a:ext cx="8027987" cy="3241235"/>
          </a:xfrm>
        </p:spPr>
      </p:pic>
    </p:spTree>
    <p:extLst>
      <p:ext uri="{BB962C8B-B14F-4D97-AF65-F5344CB8AC3E}">
        <p14:creationId xmlns:p14="http://schemas.microsoft.com/office/powerpoint/2010/main" val="8928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5800" y="436098"/>
            <a:ext cx="8229600" cy="1243421"/>
          </a:xfrm>
        </p:spPr>
        <p:txBody>
          <a:bodyPr>
            <a:normAutofit fontScale="90000"/>
          </a:bodyPr>
          <a:lstStyle/>
          <a:p>
            <a:pPr algn="just"/>
            <a:r>
              <a:rPr lang="es-ES" sz="2000" dirty="0"/>
              <a:t>Deberíamos llamarnos Barrio La Marca Etapa II, Urbanización Pública La Marca, en la</a:t>
            </a:r>
            <a:r>
              <a:rPr lang="es-ES" sz="2000" b="1" dirty="0">
                <a:solidFill>
                  <a:srgbClr val="FF0000"/>
                </a:solidFill>
              </a:rPr>
              <a:t> actualización de la Ordenanza 2959 </a:t>
            </a:r>
            <a:r>
              <a:rPr lang="es-ES" sz="2000" dirty="0"/>
              <a:t>y </a:t>
            </a:r>
            <a:r>
              <a:rPr lang="es-ES" sz="2000" b="1" u="sng" dirty="0">
                <a:solidFill>
                  <a:srgbClr val="FF0000"/>
                </a:solidFill>
              </a:rPr>
              <a:t>conclusión de legalización,</a:t>
            </a:r>
            <a:r>
              <a:rPr lang="es-ES" sz="2000" b="1" dirty="0">
                <a:solidFill>
                  <a:srgbClr val="FF0000"/>
                </a:solidFill>
              </a:rPr>
              <a:t>  </a:t>
            </a:r>
            <a:r>
              <a:rPr lang="es-ES" sz="2000" dirty="0"/>
              <a:t>para evitar confusiones con el Barrio Vecino La Marca que tiene el mismo nombre. </a:t>
            </a:r>
          </a:p>
        </p:txBody>
      </p:sp>
      <p:sp>
        <p:nvSpPr>
          <p:cNvPr id="3" name="Marcador de contenido 2"/>
          <p:cNvSpPr>
            <a:spLocks noGrp="1"/>
          </p:cNvSpPr>
          <p:nvPr>
            <p:ph idx="1"/>
          </p:nvPr>
        </p:nvSpPr>
        <p:spPr>
          <a:xfrm>
            <a:off x="453771" y="1587861"/>
            <a:ext cx="8229600" cy="2098748"/>
          </a:xfrm>
        </p:spPr>
        <p:txBody>
          <a:bodyPr>
            <a:normAutofit fontScale="92500" lnSpcReduction="10000"/>
          </a:bodyPr>
          <a:lstStyle/>
          <a:p>
            <a:r>
              <a:rPr lang="es-ES" sz="2000" u="sng" dirty="0"/>
              <a:t>Nosotros no somos</a:t>
            </a:r>
            <a:r>
              <a:rPr lang="es-ES" sz="2000" dirty="0"/>
              <a:t>: Club, Compañía Accidental de Cuentas en Participación, Conjunto de Propiedad Horizontal, Ni Urbanización Privada etc… </a:t>
            </a:r>
          </a:p>
          <a:p>
            <a:r>
              <a:rPr lang="es-ES" sz="2000" b="1" dirty="0">
                <a:solidFill>
                  <a:srgbClr val="FF0000"/>
                </a:solidFill>
              </a:rPr>
              <a:t>Nosotros somos un Barrio Público</a:t>
            </a:r>
            <a:r>
              <a:rPr lang="es-ES" sz="2000" dirty="0"/>
              <a:t>, que estamos en proceso de obtener el ACTA DE ENTREGA RECEPCIÓN ÚNICA Y DEFINITIVA como BARRIO RECONOCIDO POR EL MUNICIPIO CON TODAS SUS OBRAS DE INFRAESTRUCTURA y OBRAS URBANISTICAS. Tenemos escrituras de nuestras casas así, como Barrio Público.</a:t>
            </a:r>
          </a:p>
        </p:txBody>
      </p:sp>
      <p:pic>
        <p:nvPicPr>
          <p:cNvPr id="5" name="Imagen 4" descr="CANCHAS Y SEDE SOC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04" y="3686608"/>
            <a:ext cx="8157096" cy="2938974"/>
          </a:xfrm>
          <a:prstGeom prst="rect">
            <a:avLst/>
          </a:prstGeom>
        </p:spPr>
      </p:pic>
    </p:spTree>
    <p:extLst>
      <p:ext uri="{BB962C8B-B14F-4D97-AF65-F5344CB8AC3E}">
        <p14:creationId xmlns:p14="http://schemas.microsoft.com/office/powerpoint/2010/main" val="410836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just"/>
            <a:r>
              <a:rPr lang="es-ES" sz="2000" b="1" dirty="0">
                <a:solidFill>
                  <a:srgbClr val="FF0000"/>
                </a:solidFill>
              </a:rPr>
              <a:t>40 AÑOS DE POZOS SÉPTICOS</a:t>
            </a:r>
            <a:r>
              <a:rPr lang="es-ES" sz="2000" dirty="0"/>
              <a:t>, sin empate a la Red Pública de Alcantarillado, por muchos años venimos pagando tarifas mensuales por este servicio de alcantarillado, continuamos con pozos sépticos, que desembocan las aguas servidas a la Quebrada COLORADA.</a:t>
            </a:r>
          </a:p>
        </p:txBody>
      </p:sp>
      <p:pic>
        <p:nvPicPr>
          <p:cNvPr id="4" name="Marcador de contenido 3" descr="Pozos Sépticos.pn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233261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just"/>
            <a:r>
              <a:rPr lang="es-ES" sz="2000" b="1" u="sng" dirty="0">
                <a:solidFill>
                  <a:srgbClr val="FF0000"/>
                </a:solidFill>
              </a:rPr>
              <a:t>Sede Social, deteriorándose </a:t>
            </a:r>
            <a:r>
              <a:rPr lang="es-ES" sz="2000" dirty="0"/>
              <a:t>y no podemos usar los moradores, porque los que se pretenden dueños arrendaron en forma inesperada a una supuesta Escuela de Aspirantes a la Policía. Los moradores nos reunimos a la intemperie o en carpas cuando los recursos económicos lo permiten  ¿Quién catastra sin Escrituras de Propiedad y sin desmembración? </a:t>
            </a:r>
          </a:p>
        </p:txBody>
      </p:sp>
      <p:pic>
        <p:nvPicPr>
          <p:cNvPr id="6" name="Marcador de contenido 5" descr="IMG_20220118_15213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4947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1471035"/>
          </a:xfrm>
        </p:spPr>
        <p:txBody>
          <a:bodyPr>
            <a:normAutofit fontScale="90000"/>
          </a:bodyPr>
          <a:lstStyle/>
          <a:p>
            <a:pPr algn="just"/>
            <a:r>
              <a:rPr lang="es-ES" sz="2000" b="1" dirty="0"/>
              <a:t>Siete Canchas deportivas deteriorándose, pese a que se ha insistido que presente Escritura al Liquidador,  Ing. José Noguera, manifestó </a:t>
            </a:r>
            <a:r>
              <a:rPr lang="es-ES" sz="2000" b="1" u="sng" dirty="0">
                <a:solidFill>
                  <a:srgbClr val="FF0000"/>
                </a:solidFill>
              </a:rPr>
              <a:t>que ha donado las canchas </a:t>
            </a:r>
            <a:r>
              <a:rPr lang="es-ES" sz="2000" b="1" dirty="0"/>
              <a:t>y la sede social al CICP,  solo por comprometer el nombre  (Pág. 144 ) bajo esta figura y luego vender. ¿ Qué es lo que liquida el Ing. Noguera? y el nombramiento de Liquidador nunca ha presentado.</a:t>
            </a:r>
          </a:p>
        </p:txBody>
      </p:sp>
      <p:pic>
        <p:nvPicPr>
          <p:cNvPr id="4" name="Marcador de contenido 3" descr="IMG_20220325_10412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372081" y="1911729"/>
            <a:ext cx="4314719" cy="4214434"/>
          </a:xfrm>
        </p:spPr>
      </p:pic>
      <p:pic>
        <p:nvPicPr>
          <p:cNvPr id="5" name="Imagen 4" descr="IMG_20220326_0442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53" y="1911729"/>
            <a:ext cx="4460192" cy="4214434"/>
          </a:xfrm>
          <a:prstGeom prst="rect">
            <a:avLst/>
          </a:prstGeom>
        </p:spPr>
      </p:pic>
    </p:spTree>
    <p:extLst>
      <p:ext uri="{BB962C8B-B14F-4D97-AF65-F5344CB8AC3E}">
        <p14:creationId xmlns:p14="http://schemas.microsoft.com/office/powerpoint/2010/main" val="414227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175" y="274637"/>
            <a:ext cx="8229600" cy="2384157"/>
          </a:xfrm>
        </p:spPr>
        <p:txBody>
          <a:bodyPr>
            <a:normAutofit fontScale="90000"/>
          </a:bodyPr>
          <a:lstStyle/>
          <a:p>
            <a:pPr algn="just"/>
            <a:r>
              <a:rPr lang="es-ES" sz="2000" dirty="0"/>
              <a:t>Franja de 10 Hectáreas, es Área Natural Protegida. El EPMMOP, en el año 2016 realizó la inspección, verificó y emitió un informe, algún miembro del </a:t>
            </a:r>
            <a:r>
              <a:rPr lang="es-ES" sz="2000" b="1" dirty="0"/>
              <a:t>Comité </a:t>
            </a:r>
            <a:r>
              <a:rPr lang="es-ES" sz="2000" b="1" dirty="0" err="1"/>
              <a:t>Promejoras</a:t>
            </a:r>
            <a:r>
              <a:rPr lang="es-ES" sz="2000" b="1" dirty="0"/>
              <a:t> (Comité de Derecho Privado) que ha hecho y desecho en nombre de los 617 propietarios, sin haberles dado esta atribución, </a:t>
            </a:r>
            <a:r>
              <a:rPr lang="es-ES" sz="2000" dirty="0"/>
              <a:t>debe tener este archivo, documento probatorio de lo manifestado.  ¿será verdad que se pretende emitir permiso  para que loticen y construyan conjunto habitacional? No se debe alterar el equilibrio de las laderas, quebradas y cerros, errores que afectarán a la naturaleza y moradores. Tengamos presente caso la GASCA, LA JOSEFINA ETC..</a:t>
            </a:r>
          </a:p>
        </p:txBody>
      </p:sp>
      <p:pic>
        <p:nvPicPr>
          <p:cNvPr id="5" name="Marcador de contenido 4" descr="franja de 10 hectareas.jpg"/>
          <p:cNvPicPr>
            <a:picLocks noGrp="1" noChangeAspect="1"/>
          </p:cNvPicPr>
          <p:nvPr>
            <p:ph idx="1"/>
          </p:nvPr>
        </p:nvPicPr>
        <p:blipFill>
          <a:blip r:embed="rId2">
            <a:extLst>
              <a:ext uri="{28A0092B-C50C-407E-A947-70E740481C1C}">
                <a14:useLocalDpi xmlns:a14="http://schemas.microsoft.com/office/drawing/2010/main" val="0"/>
              </a:ext>
            </a:extLst>
          </a:blip>
          <a:srcRect l="9556" r="9556"/>
          <a:stretch>
            <a:fillRect/>
          </a:stretch>
        </p:blipFill>
        <p:spPr>
          <a:xfrm>
            <a:off x="457200" y="2764402"/>
            <a:ext cx="8229600" cy="3818961"/>
          </a:xfrm>
        </p:spPr>
      </p:pic>
    </p:spTree>
    <p:extLst>
      <p:ext uri="{BB962C8B-B14F-4D97-AF65-F5344CB8AC3E}">
        <p14:creationId xmlns:p14="http://schemas.microsoft.com/office/powerpoint/2010/main" val="38171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46503"/>
            <a:ext cx="8229600" cy="1143000"/>
          </a:xfrm>
        </p:spPr>
        <p:txBody>
          <a:bodyPr>
            <a:normAutofit fontScale="90000"/>
          </a:bodyPr>
          <a:lstStyle/>
          <a:p>
            <a:pPr algn="l"/>
            <a:r>
              <a:rPr lang="es-MX" sz="2000" b="1" u="sng" dirty="0"/>
              <a:t>Plaza de toros construida entre quebradas </a:t>
            </a:r>
            <a:r>
              <a:rPr lang="es-MX" sz="2000" dirty="0"/>
              <a:t>y en  área natural protegida  ¿Quién lo permitió? </a:t>
            </a:r>
            <a:br>
              <a:rPr lang="es-MX" sz="2000" dirty="0"/>
            </a:br>
            <a:r>
              <a:rPr lang="es-MX" sz="2000" b="1" dirty="0">
                <a:solidFill>
                  <a:srgbClr val="FF0000"/>
                </a:solidFill>
              </a:rPr>
              <a:t>La acera </a:t>
            </a:r>
            <a:r>
              <a:rPr lang="es-MX" sz="2000" dirty="0"/>
              <a:t>junto a esta franja le corresponde al EPMMOP, según informe del año 2016, caso contrario solicitamos  que se haga otra inspección, verificación e informe .</a:t>
            </a:r>
            <a:endParaRPr lang="pt-BR" sz="2000" dirty="0"/>
          </a:p>
        </p:txBody>
      </p:sp>
      <p:pic>
        <p:nvPicPr>
          <p:cNvPr id="4" name="Marcador de contenido 3" descr="plaza de toros en quebradas.jpg"/>
          <p:cNvPicPr>
            <a:picLocks noGrp="1" noChangeAspect="1"/>
          </p:cNvPicPr>
          <p:nvPr>
            <p:ph idx="1"/>
          </p:nvPr>
        </p:nvPicPr>
        <p:blipFill>
          <a:blip r:embed="rId2">
            <a:extLst>
              <a:ext uri="{28A0092B-C50C-407E-A947-70E740481C1C}">
                <a14:useLocalDpi xmlns:a14="http://schemas.microsoft.com/office/drawing/2010/main" val="0"/>
              </a:ext>
            </a:extLst>
          </a:blip>
          <a:srcRect l="12612" r="12612"/>
          <a:stretch>
            <a:fillRect/>
          </a:stretch>
        </p:blipFill>
        <p:spPr>
          <a:xfrm>
            <a:off x="457200" y="1561514"/>
            <a:ext cx="8229600" cy="4382087"/>
          </a:xfrm>
        </p:spPr>
      </p:pic>
    </p:spTree>
    <p:extLst>
      <p:ext uri="{BB962C8B-B14F-4D97-AF65-F5344CB8AC3E}">
        <p14:creationId xmlns:p14="http://schemas.microsoft.com/office/powerpoint/2010/main" val="2702183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just"/>
            <a:r>
              <a:rPr lang="es-ES" sz="1800" dirty="0"/>
              <a:t>Solicitamos los informes de </a:t>
            </a:r>
            <a:r>
              <a:rPr lang="es-ES" sz="1800" b="1" dirty="0">
                <a:solidFill>
                  <a:srgbClr val="FF0000"/>
                </a:solidFill>
              </a:rPr>
              <a:t>EPMMOP</a:t>
            </a:r>
            <a:r>
              <a:rPr lang="es-ES" sz="1800" dirty="0"/>
              <a:t>, </a:t>
            </a:r>
            <a:r>
              <a:rPr lang="es-ES" sz="1800" b="1" dirty="0">
                <a:solidFill>
                  <a:schemeClr val="tx2"/>
                </a:solidFill>
              </a:rPr>
              <a:t>SECRETARÍA DE AMBIENTE</a:t>
            </a:r>
            <a:r>
              <a:rPr lang="es-ES" sz="1800" dirty="0"/>
              <a:t>, </a:t>
            </a:r>
            <a:r>
              <a:rPr lang="es-ES" sz="1800" b="1" dirty="0">
                <a:solidFill>
                  <a:schemeClr val="accent6">
                    <a:lumMod val="75000"/>
                  </a:schemeClr>
                </a:solidFill>
              </a:rPr>
              <a:t>CONCEJO PROVINCIAL DE </a:t>
            </a:r>
            <a:r>
              <a:rPr lang="es-ES" sz="1800" b="1" dirty="0">
                <a:solidFill>
                  <a:srgbClr val="E46C0A"/>
                </a:solidFill>
              </a:rPr>
              <a:t>PICHINCHA</a:t>
            </a:r>
            <a:r>
              <a:rPr lang="es-ES" sz="1800" dirty="0"/>
              <a:t> (medidas de áreas verdes y superficie total de La Marca) para cotejar con las medidas de topógrafo independiente, las autoridades visitan, verifican, y nunca entregan los informes a los moradores de este territorio.  ¿A qué se debe este silencio administrativo?</a:t>
            </a:r>
          </a:p>
        </p:txBody>
      </p:sp>
      <p:pic>
        <p:nvPicPr>
          <p:cNvPr id="4" name="Marcador de contenido 3" descr="DSCN638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52455" y="1429303"/>
            <a:ext cx="4139412" cy="2276517"/>
          </a:xfrm>
        </p:spPr>
      </p:pic>
      <p:pic>
        <p:nvPicPr>
          <p:cNvPr id="6" name="Imagen 5" descr="IMG-20220327-WA0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198" y="1417638"/>
            <a:ext cx="3679204" cy="2288182"/>
          </a:xfrm>
          <a:prstGeom prst="rect">
            <a:avLst/>
          </a:prstGeom>
        </p:spPr>
      </p:pic>
      <p:pic>
        <p:nvPicPr>
          <p:cNvPr id="7" name="Imagen 6" descr="IMG-20220222-WA00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55" y="3967492"/>
            <a:ext cx="3968318" cy="2317644"/>
          </a:xfrm>
          <a:prstGeom prst="rect">
            <a:avLst/>
          </a:prstGeom>
        </p:spPr>
      </p:pic>
      <p:pic>
        <p:nvPicPr>
          <p:cNvPr id="8" name="Imagen 7" descr="IMG_20210427_121424#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198" y="3776332"/>
            <a:ext cx="3679204" cy="2631744"/>
          </a:xfrm>
          <a:prstGeom prst="rect">
            <a:avLst/>
          </a:prstGeom>
        </p:spPr>
      </p:pic>
      <p:sp>
        <p:nvSpPr>
          <p:cNvPr id="5" name="CuadroTexto 4"/>
          <p:cNvSpPr txBox="1"/>
          <p:nvPr/>
        </p:nvSpPr>
        <p:spPr>
          <a:xfrm>
            <a:off x="457201" y="3155662"/>
            <a:ext cx="3863572" cy="369332"/>
          </a:xfrm>
          <a:prstGeom prst="rect">
            <a:avLst/>
          </a:prstGeom>
          <a:noFill/>
        </p:spPr>
        <p:txBody>
          <a:bodyPr wrap="square" rtlCol="0">
            <a:spAutoFit/>
          </a:bodyPr>
          <a:lstStyle/>
          <a:p>
            <a:pPr algn="ctr"/>
            <a:r>
              <a:rPr lang="es-ES" dirty="0">
                <a:solidFill>
                  <a:srgbClr val="FFFFFF"/>
                </a:solidFill>
              </a:rPr>
              <a:t>EPMMOP mide acera 2016</a:t>
            </a:r>
          </a:p>
        </p:txBody>
      </p:sp>
      <p:sp>
        <p:nvSpPr>
          <p:cNvPr id="9" name="CuadroTexto 8"/>
          <p:cNvSpPr txBox="1"/>
          <p:nvPr/>
        </p:nvSpPr>
        <p:spPr>
          <a:xfrm>
            <a:off x="4661198" y="3155662"/>
            <a:ext cx="3863572" cy="369332"/>
          </a:xfrm>
          <a:prstGeom prst="rect">
            <a:avLst/>
          </a:prstGeom>
          <a:noFill/>
        </p:spPr>
        <p:txBody>
          <a:bodyPr wrap="square" rtlCol="0">
            <a:spAutoFit/>
          </a:bodyPr>
          <a:lstStyle/>
          <a:p>
            <a:pPr algn="ctr"/>
            <a:r>
              <a:rPr lang="es-ES" dirty="0">
                <a:solidFill>
                  <a:srgbClr val="FFFFFF"/>
                </a:solidFill>
              </a:rPr>
              <a:t>SECRETARÍA DE AMBIENTE 2022</a:t>
            </a:r>
          </a:p>
        </p:txBody>
      </p:sp>
      <p:sp>
        <p:nvSpPr>
          <p:cNvPr id="10" name="CuadroTexto 9"/>
          <p:cNvSpPr txBox="1"/>
          <p:nvPr/>
        </p:nvSpPr>
        <p:spPr>
          <a:xfrm>
            <a:off x="352455" y="5822117"/>
            <a:ext cx="3863572" cy="369332"/>
          </a:xfrm>
          <a:prstGeom prst="rect">
            <a:avLst/>
          </a:prstGeom>
          <a:noFill/>
        </p:spPr>
        <p:txBody>
          <a:bodyPr wrap="square" rtlCol="0">
            <a:spAutoFit/>
          </a:bodyPr>
          <a:lstStyle/>
          <a:p>
            <a:pPr algn="ctr"/>
            <a:r>
              <a:rPr lang="es-ES" dirty="0">
                <a:solidFill>
                  <a:srgbClr val="FFFFFF"/>
                </a:solidFill>
              </a:rPr>
              <a:t>PREFECTURA  DE PICHINCHA 2022</a:t>
            </a:r>
          </a:p>
        </p:txBody>
      </p:sp>
      <p:sp>
        <p:nvSpPr>
          <p:cNvPr id="11" name="CuadroTexto 10"/>
          <p:cNvSpPr txBox="1"/>
          <p:nvPr/>
        </p:nvSpPr>
        <p:spPr>
          <a:xfrm>
            <a:off x="4661198" y="5974517"/>
            <a:ext cx="3863572" cy="369332"/>
          </a:xfrm>
          <a:prstGeom prst="rect">
            <a:avLst/>
          </a:prstGeom>
          <a:noFill/>
        </p:spPr>
        <p:txBody>
          <a:bodyPr wrap="square" rtlCol="0">
            <a:spAutoFit/>
          </a:bodyPr>
          <a:lstStyle/>
          <a:p>
            <a:pPr algn="ctr"/>
            <a:r>
              <a:rPr lang="es-ES" b="1" dirty="0">
                <a:solidFill>
                  <a:schemeClr val="accent6">
                    <a:lumMod val="75000"/>
                  </a:schemeClr>
                </a:solidFill>
              </a:rPr>
              <a:t>SOT  ABRIL 2021</a:t>
            </a:r>
          </a:p>
        </p:txBody>
      </p:sp>
    </p:spTree>
    <p:extLst>
      <p:ext uri="{BB962C8B-B14F-4D97-AF65-F5344CB8AC3E}">
        <p14:creationId xmlns:p14="http://schemas.microsoft.com/office/powerpoint/2010/main" val="336729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87207"/>
            <a:ext cx="8229600" cy="1136453"/>
          </a:xfrm>
        </p:spPr>
        <p:txBody>
          <a:bodyPr/>
          <a:lstStyle/>
          <a:p>
            <a:r>
              <a:rPr lang="es-ES" sz="2000" dirty="0"/>
              <a:t>Solicitamos se nos emita  el informe técnico de  Implantación del Borde Superior de la quebrada del </a:t>
            </a:r>
            <a:r>
              <a:rPr lang="es-ES" sz="2000" b="1" dirty="0">
                <a:solidFill>
                  <a:srgbClr val="008000"/>
                </a:solidFill>
              </a:rPr>
              <a:t>Barrio de la Urb. Pública La Marca.</a:t>
            </a:r>
          </a:p>
          <a:p>
            <a:endParaRPr lang="es-ES" dirty="0"/>
          </a:p>
        </p:txBody>
      </p:sp>
      <p:pic>
        <p:nvPicPr>
          <p:cNvPr id="4" name="Imagen 3" descr="BARRIO PÙBLICO URB. LA MAR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89" y="1783832"/>
            <a:ext cx="7810697" cy="4622193"/>
          </a:xfrm>
          <a:prstGeom prst="rect">
            <a:avLst/>
          </a:prstGeom>
        </p:spPr>
      </p:pic>
    </p:spTree>
    <p:extLst>
      <p:ext uri="{BB962C8B-B14F-4D97-AF65-F5344CB8AC3E}">
        <p14:creationId xmlns:p14="http://schemas.microsoft.com/office/powerpoint/2010/main" val="76797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2000" dirty="0"/>
              <a:t>Los Moradores medimos el suelo de La Marca y solo existen 55 hectáreas en total , ¿dónde será que están las 10 hectáreas del Colegio de Ingenieros?, si solo prestó el nombre, somos un solo cuerpo cierto.</a:t>
            </a:r>
          </a:p>
        </p:txBody>
      </p:sp>
      <p:pic>
        <p:nvPicPr>
          <p:cNvPr id="4" name="Marcador de contenido 3" descr="Screenshot_20220415_070534_com.whatsapp#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620" t="11757" r="-5186" b="20899"/>
          <a:stretch/>
        </p:blipFill>
        <p:spPr>
          <a:xfrm>
            <a:off x="1270046" y="1338633"/>
            <a:ext cx="6952517" cy="5460211"/>
          </a:xfrm>
        </p:spPr>
      </p:pic>
    </p:spTree>
    <p:extLst>
      <p:ext uri="{BB962C8B-B14F-4D97-AF65-F5344CB8AC3E}">
        <p14:creationId xmlns:p14="http://schemas.microsoft.com/office/powerpoint/2010/main" val="387816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09" y="274638"/>
            <a:ext cx="8354291" cy="1143000"/>
          </a:xfrm>
        </p:spPr>
        <p:txBody>
          <a:bodyPr>
            <a:normAutofit fontScale="90000"/>
          </a:bodyPr>
          <a:lstStyle/>
          <a:p>
            <a:pPr algn="just"/>
            <a:r>
              <a:rPr lang="es-ES" sz="2000" b="1" dirty="0"/>
              <a:t>El área total del Barrio La Marca es </a:t>
            </a:r>
            <a:r>
              <a:rPr lang="es-ES" sz="2000" b="1" dirty="0">
                <a:solidFill>
                  <a:srgbClr val="FF0000"/>
                </a:solidFill>
              </a:rPr>
              <a:t>55 hectáreas</a:t>
            </a:r>
            <a:r>
              <a:rPr lang="es-ES" sz="2000" dirty="0">
                <a:solidFill>
                  <a:srgbClr val="FF0000"/>
                </a:solidFill>
              </a:rPr>
              <a:t>, </a:t>
            </a:r>
            <a:r>
              <a:rPr lang="es-ES" sz="2000" dirty="0"/>
              <a:t> la normativa indica que como </a:t>
            </a:r>
            <a:r>
              <a:rPr lang="es-ES" sz="2000" dirty="0">
                <a:solidFill>
                  <a:srgbClr val="FF0000"/>
                </a:solidFill>
              </a:rPr>
              <a:t>mínimo el 15% </a:t>
            </a:r>
            <a:r>
              <a:rPr lang="es-ES" sz="2000" dirty="0"/>
              <a:t>se debe destinar para áreas verdes calculado del área útil urbanizable del terreno, No incluyen quebradas rellenadas (Pág. 99) </a:t>
            </a:r>
            <a:r>
              <a:rPr lang="es-ES" sz="2000" b="1" dirty="0"/>
              <a:t>CUERPO CIERTO </a:t>
            </a:r>
            <a:r>
              <a:rPr lang="es-ES" sz="2000" dirty="0"/>
              <a:t>y</a:t>
            </a:r>
            <a:r>
              <a:rPr lang="es-ES" sz="2000" b="1" dirty="0"/>
              <a:t> con ACLARATORIA </a:t>
            </a:r>
            <a:r>
              <a:rPr lang="es-ES" sz="2000" dirty="0"/>
              <a:t>: (Pág. 235)  de nuestra Escritura Madre de La Marca.</a:t>
            </a:r>
          </a:p>
        </p:txBody>
      </p:sp>
      <p:pic>
        <p:nvPicPr>
          <p:cNvPr id="5" name="Marcador de contenido 4" descr="PLANO RELLENADO.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1946" t="14263" r="20278" b="21469"/>
          <a:stretch/>
        </p:blipFill>
        <p:spPr>
          <a:xfrm>
            <a:off x="484450" y="1402783"/>
            <a:ext cx="8366588" cy="4921635"/>
          </a:xfrm>
        </p:spPr>
      </p:pic>
    </p:spTree>
    <p:extLst>
      <p:ext uri="{BB962C8B-B14F-4D97-AF65-F5344CB8AC3E}">
        <p14:creationId xmlns:p14="http://schemas.microsoft.com/office/powerpoint/2010/main" val="33194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2000" b="1" u="sng" dirty="0">
                <a:solidFill>
                  <a:srgbClr val="FF0000"/>
                </a:solidFill>
              </a:rPr>
              <a:t>Levantan Hipotecas, Sin Obras, </a:t>
            </a:r>
            <a:r>
              <a:rPr lang="es-ES" sz="2000" dirty="0"/>
              <a:t>¿</a:t>
            </a:r>
            <a:r>
              <a:rPr lang="es-ES" sz="2000" b="1" dirty="0"/>
              <a:t>Dónde están los</a:t>
            </a:r>
            <a:r>
              <a:rPr lang="es-ES" sz="2000" dirty="0"/>
              <a:t> </a:t>
            </a:r>
            <a:r>
              <a:rPr lang="es-ES" sz="2000" b="1" dirty="0"/>
              <a:t>documentos habilitantes</a:t>
            </a:r>
            <a:r>
              <a:rPr lang="es-ES" sz="2000" dirty="0"/>
              <a:t>?, ¿Por Qué vuelven hacer otras actas de entrega definitiva de agua potable, alcantarillado, luz y teléfono?.</a:t>
            </a:r>
          </a:p>
        </p:txBody>
      </p:sp>
      <p:sp>
        <p:nvSpPr>
          <p:cNvPr id="3" name="Marcador de contenido 2"/>
          <p:cNvSpPr>
            <a:spLocks noGrp="1"/>
          </p:cNvSpPr>
          <p:nvPr>
            <p:ph idx="1"/>
          </p:nvPr>
        </p:nvSpPr>
        <p:spPr/>
        <p:txBody>
          <a:bodyPr/>
          <a:lstStyle/>
          <a:p>
            <a:endParaRPr lang="nl-NL" dirty="0"/>
          </a:p>
          <a:p>
            <a:pPr marL="0" indent="0">
              <a:buNone/>
            </a:pPr>
            <a:endParaRPr lang="nl-NL" dirty="0"/>
          </a:p>
        </p:txBody>
      </p:sp>
      <p:pic>
        <p:nvPicPr>
          <p:cNvPr id="4" name="Imagen 3" descr="0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46" y="1417638"/>
            <a:ext cx="3416692" cy="4921446"/>
          </a:xfrm>
          <a:prstGeom prst="rect">
            <a:avLst/>
          </a:prstGeom>
        </p:spPr>
      </p:pic>
      <p:pic>
        <p:nvPicPr>
          <p:cNvPr id="5" name="Imagen 4" descr="0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133" y="1600200"/>
            <a:ext cx="2704601" cy="4738884"/>
          </a:xfrm>
          <a:prstGeom prst="rect">
            <a:avLst/>
          </a:prstGeom>
        </p:spPr>
      </p:pic>
      <p:pic>
        <p:nvPicPr>
          <p:cNvPr id="6" name="Imagen 5" descr="ACTAS NUEVAS DE AGUA Y ALCANTARILLA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413" y="1600201"/>
            <a:ext cx="3013439" cy="4738884"/>
          </a:xfrm>
          <a:prstGeom prst="rect">
            <a:avLst/>
          </a:prstGeom>
        </p:spPr>
      </p:pic>
    </p:spTree>
    <p:extLst>
      <p:ext uri="{BB962C8B-B14F-4D97-AF65-F5344CB8AC3E}">
        <p14:creationId xmlns:p14="http://schemas.microsoft.com/office/powerpoint/2010/main" val="45040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1800" dirty="0"/>
              <a:t>Señores Comisión Uso del Suelo,  este plano de tuberías de agua potable, fué aprobado en el año 1986, es en la franja donde falta la acera  y esta construida la plaza toros , consta este diseño, </a:t>
            </a:r>
            <a:r>
              <a:rPr lang="es-ES" sz="1800" b="1" dirty="0"/>
              <a:t>¿Qué significa este proyecto?</a:t>
            </a:r>
          </a:p>
        </p:txBody>
      </p:sp>
      <p:pic>
        <p:nvPicPr>
          <p:cNvPr id="4" name="Marcador de contenido 3" descr="LAMINA 56 URB. LA MARCA.jpg"/>
          <p:cNvPicPr>
            <a:picLocks noGrp="1" noChangeAspect="1"/>
          </p:cNvPicPr>
          <p:nvPr>
            <p:ph idx="1"/>
          </p:nvPr>
        </p:nvPicPr>
        <p:blipFill>
          <a:blip r:embed="rId2">
            <a:extLst>
              <a:ext uri="{28A0092B-C50C-407E-A947-70E740481C1C}">
                <a14:useLocalDpi xmlns:a14="http://schemas.microsoft.com/office/drawing/2010/main" val="0"/>
              </a:ext>
            </a:extLst>
          </a:blip>
          <a:srcRect t="14569" b="14569"/>
          <a:stretch>
            <a:fillRect/>
          </a:stretch>
        </p:blipFill>
        <p:spPr/>
      </p:pic>
    </p:spTree>
    <p:extLst>
      <p:ext uri="{BB962C8B-B14F-4D97-AF65-F5344CB8AC3E}">
        <p14:creationId xmlns:p14="http://schemas.microsoft.com/office/powerpoint/2010/main" val="150597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76137"/>
            <a:ext cx="8229600" cy="815604"/>
          </a:xfrm>
        </p:spPr>
        <p:txBody>
          <a:bodyPr>
            <a:normAutofit/>
          </a:bodyPr>
          <a:lstStyle/>
          <a:p>
            <a:pPr algn="just"/>
            <a:r>
              <a:rPr lang="es-ES" sz="2000" dirty="0"/>
              <a:t>Existen dos destinos de uso del suelo para canchas deportivas y  sedes sociales. ¿Por qué eliminan un destino?</a:t>
            </a:r>
          </a:p>
        </p:txBody>
      </p:sp>
      <p:pic>
        <p:nvPicPr>
          <p:cNvPr id="4" name="Marcador de contenido 3" descr="LAMINA 56 URB. LA MARCA.jpg"/>
          <p:cNvPicPr>
            <a:picLocks noGrp="1" noChangeAspect="1"/>
          </p:cNvPicPr>
          <p:nvPr>
            <p:ph idx="1"/>
          </p:nvPr>
        </p:nvPicPr>
        <p:blipFill rotWithShape="1">
          <a:blip r:embed="rId2">
            <a:extLst>
              <a:ext uri="{28A0092B-C50C-407E-A947-70E740481C1C}">
                <a14:useLocalDpi xmlns:a14="http://schemas.microsoft.com/office/drawing/2010/main" val="0"/>
              </a:ext>
            </a:extLst>
          </a:blip>
          <a:srcRect l="61425" t="17680" b="11458"/>
          <a:stretch/>
        </p:blipFill>
        <p:spPr>
          <a:xfrm>
            <a:off x="4743128" y="1391741"/>
            <a:ext cx="4093481" cy="5084822"/>
          </a:xfrm>
        </p:spPr>
      </p:pic>
      <p:pic>
        <p:nvPicPr>
          <p:cNvPr id="7" name="Imagen 6" descr="IMG_20220424_071753#1.jpg"/>
          <p:cNvPicPr>
            <a:picLocks noChangeAspect="1"/>
          </p:cNvPicPr>
          <p:nvPr/>
        </p:nvPicPr>
        <p:blipFill rotWithShape="1">
          <a:blip r:embed="rId3">
            <a:extLst>
              <a:ext uri="{28A0092B-C50C-407E-A947-70E740481C1C}">
                <a14:useLocalDpi xmlns:a14="http://schemas.microsoft.com/office/drawing/2010/main" val="0"/>
              </a:ext>
            </a:extLst>
          </a:blip>
          <a:srcRect t="12106"/>
          <a:stretch/>
        </p:blipFill>
        <p:spPr>
          <a:xfrm>
            <a:off x="457200" y="1540350"/>
            <a:ext cx="4099694" cy="4804484"/>
          </a:xfrm>
          <a:prstGeom prst="rect">
            <a:avLst/>
          </a:prstGeom>
        </p:spPr>
      </p:pic>
    </p:spTree>
    <p:extLst>
      <p:ext uri="{BB962C8B-B14F-4D97-AF65-F5344CB8AC3E}">
        <p14:creationId xmlns:p14="http://schemas.microsoft.com/office/powerpoint/2010/main" val="2899269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9229" y="263180"/>
            <a:ext cx="8229600" cy="1806977"/>
          </a:xfrm>
        </p:spPr>
        <p:txBody>
          <a:bodyPr>
            <a:normAutofit/>
          </a:bodyPr>
          <a:lstStyle/>
          <a:p>
            <a:pPr algn="just"/>
            <a:r>
              <a:rPr lang="es-ES" sz="2000" b="1" dirty="0"/>
              <a:t>Solicitamos a quien corresponda RESPETO,  a Escritura Madre,  Ordenanzas, Quebradas, a Moradores/Propietarios;  nos vendieron lotes de terrenos y pagamos incluidas las obras de infraestructura y urbanísticas; hasta hoy, siguen vendiendo a través de  inmobiliarias con todo incluido, y en papeles no tenemos nada, nos sentimos estafados y engañados.</a:t>
            </a:r>
          </a:p>
        </p:txBody>
      </p:sp>
      <p:sp>
        <p:nvSpPr>
          <p:cNvPr id="3" name="Marcador de contenido 2"/>
          <p:cNvSpPr>
            <a:spLocks noGrp="1"/>
          </p:cNvSpPr>
          <p:nvPr>
            <p:ph idx="1"/>
          </p:nvPr>
        </p:nvSpPr>
        <p:spPr>
          <a:xfrm>
            <a:off x="469229" y="2070157"/>
            <a:ext cx="8229600" cy="4525963"/>
          </a:xfrm>
        </p:spPr>
        <p:txBody>
          <a:bodyPr>
            <a:normAutofit/>
          </a:bodyPr>
          <a:lstStyle/>
          <a:p>
            <a:pPr algn="just"/>
            <a:r>
              <a:rPr lang="es-ES" sz="2000" dirty="0"/>
              <a:t>La Ordenanza 2959 </a:t>
            </a:r>
            <a:r>
              <a:rPr lang="es-ES" sz="2000" b="1" dirty="0"/>
              <a:t>dice 617 Lotes </a:t>
            </a:r>
            <a:r>
              <a:rPr lang="es-ES" sz="2000" dirty="0"/>
              <a:t>de terrenos y el </a:t>
            </a:r>
            <a:r>
              <a:rPr lang="es-ES" sz="2000" b="1" dirty="0"/>
              <a:t>Acta de Agua Potable dice 623 medidores de agua</a:t>
            </a:r>
            <a:r>
              <a:rPr lang="es-ES" sz="2000" dirty="0"/>
              <a:t>. ¿</a:t>
            </a:r>
            <a:r>
              <a:rPr lang="es-ES" sz="2000" u="sng" dirty="0"/>
              <a:t>Cuáles son los 6 lotes que aumentaron</a:t>
            </a:r>
            <a:r>
              <a:rPr lang="es-ES" sz="2000" dirty="0"/>
              <a:t> en donde se colocarán medidores, dónde están y de quiénes son?</a:t>
            </a:r>
          </a:p>
          <a:p>
            <a:pPr algn="just"/>
            <a:r>
              <a:rPr lang="es-ES" sz="2000" dirty="0"/>
              <a:t>En la Ordenanza 2959 no se habla de las Siete Canchas y Sede Social, porque se sobre entiende que las construidas son de La Marca, a demás fueron </a:t>
            </a:r>
            <a:r>
              <a:rPr lang="es-ES" sz="2000" b="1" u="sng" dirty="0">
                <a:solidFill>
                  <a:srgbClr val="FF0000"/>
                </a:solidFill>
              </a:rPr>
              <a:t>construidas con dinero de los propietarios de Lotes de Terrenos.</a:t>
            </a:r>
          </a:p>
          <a:p>
            <a:pPr algn="just"/>
            <a:r>
              <a:rPr lang="es-ES" sz="2000" dirty="0"/>
              <a:t>Las </a:t>
            </a:r>
            <a:r>
              <a:rPr lang="es-ES" sz="2000" b="1" u="sng" dirty="0"/>
              <a:t>áreas verdes son para arbolizar</a:t>
            </a:r>
            <a:r>
              <a:rPr lang="es-ES" sz="2000" dirty="0"/>
              <a:t> no para cambiar de destino y convertirlas en áreas recreativas y deportivas,  siendo quebradas rellenadas, áreas  de protección.</a:t>
            </a:r>
          </a:p>
          <a:p>
            <a:pPr algn="just"/>
            <a:r>
              <a:rPr lang="es-ES" sz="2000" dirty="0"/>
              <a:t>La Escritura de desmembración de las Canchas y Sede Social no ha sido presentada a los moradores,  Un IRM no avaliza que son los legítimos propietarios.</a:t>
            </a:r>
          </a:p>
        </p:txBody>
      </p:sp>
    </p:spTree>
    <p:extLst>
      <p:ext uri="{BB962C8B-B14F-4D97-AF65-F5344CB8AC3E}">
        <p14:creationId xmlns:p14="http://schemas.microsoft.com/office/powerpoint/2010/main" val="4153082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86805"/>
            <a:ext cx="8229600" cy="3417542"/>
          </a:xfrm>
        </p:spPr>
        <p:txBody>
          <a:bodyPr>
            <a:normAutofit/>
          </a:bodyPr>
          <a:lstStyle/>
          <a:p>
            <a:pPr algn="l"/>
            <a:r>
              <a:rPr lang="es-ES" sz="2000" dirty="0"/>
              <a:t>Solicitamos resolución,  en Comisión General para que el Sr. Alcalde de por finalizado estas pésimas Administraciones pasadas  de la Zonal La Delicia.</a:t>
            </a:r>
            <a:br>
              <a:rPr lang="es-ES" sz="2000" dirty="0"/>
            </a:br>
            <a:r>
              <a:rPr lang="es-ES" sz="2000" dirty="0"/>
              <a:t/>
            </a:r>
            <a:br>
              <a:rPr lang="es-ES" sz="2000" dirty="0"/>
            </a:br>
            <a:r>
              <a:rPr lang="es-ES" sz="2000" dirty="0"/>
              <a:t>Queremos </a:t>
            </a:r>
            <a:r>
              <a:rPr lang="es-ES" sz="2000" b="1" dirty="0"/>
              <a:t>Legalización definitiva </a:t>
            </a:r>
            <a:r>
              <a:rPr lang="es-ES" sz="2000" dirty="0"/>
              <a:t>con entrega exacta y determinada con   áreas comunales y canchas deportivas  que se están deteriorándose.</a:t>
            </a:r>
          </a:p>
        </p:txBody>
      </p:sp>
      <p:sp>
        <p:nvSpPr>
          <p:cNvPr id="3" name="Marcador de contenido 2"/>
          <p:cNvSpPr>
            <a:spLocks noGrp="1"/>
          </p:cNvSpPr>
          <p:nvPr>
            <p:ph idx="1"/>
          </p:nvPr>
        </p:nvSpPr>
        <p:spPr>
          <a:xfrm>
            <a:off x="0" y="1099903"/>
            <a:ext cx="2396066" cy="693984"/>
          </a:xfrm>
        </p:spPr>
        <p:txBody>
          <a:bodyPr>
            <a:normAutofit/>
          </a:bodyPr>
          <a:lstStyle/>
          <a:p>
            <a:pPr marL="457200" lvl="1" indent="0">
              <a:buNone/>
            </a:pPr>
            <a:r>
              <a:rPr lang="es-ES" dirty="0"/>
              <a:t>Conclusión:</a:t>
            </a:r>
          </a:p>
        </p:txBody>
      </p:sp>
    </p:spTree>
    <p:extLst>
      <p:ext uri="{BB962C8B-B14F-4D97-AF65-F5344CB8AC3E}">
        <p14:creationId xmlns:p14="http://schemas.microsoft.com/office/powerpoint/2010/main" val="4163921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descr="BOSQUESIL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3559"/>
            <a:ext cx="9144000" cy="5143500"/>
          </a:xfrm>
          <a:prstGeom prst="rect">
            <a:avLst/>
          </a:prstGeom>
        </p:spPr>
      </p:pic>
      <p:sp>
        <p:nvSpPr>
          <p:cNvPr id="6" name="CuadroTexto 5"/>
          <p:cNvSpPr txBox="1"/>
          <p:nvPr/>
        </p:nvSpPr>
        <p:spPr>
          <a:xfrm>
            <a:off x="273741" y="663795"/>
            <a:ext cx="8596517" cy="646331"/>
          </a:xfrm>
          <a:prstGeom prst="rect">
            <a:avLst/>
          </a:prstGeom>
          <a:noFill/>
        </p:spPr>
        <p:txBody>
          <a:bodyPr wrap="square" rtlCol="0">
            <a:spAutoFit/>
          </a:bodyPr>
          <a:lstStyle/>
          <a:p>
            <a:r>
              <a:rPr lang="es-ES" dirty="0"/>
              <a:t>Bosque de cinco hectáreas que se encuentran al respaldo de los terrenos,  en las Faldas de El Cerro La Marca, </a:t>
            </a:r>
            <a:r>
              <a:rPr lang="es-ES" u="sng" dirty="0"/>
              <a:t>ha sido Catastrado con N. 5785313  </a:t>
            </a:r>
            <a:r>
              <a:rPr lang="es-ES" dirty="0"/>
              <a:t>(pág. 360 de la Escritura Madre)</a:t>
            </a:r>
          </a:p>
        </p:txBody>
      </p:sp>
    </p:spTree>
    <p:extLst>
      <p:ext uri="{BB962C8B-B14F-4D97-AF65-F5344CB8AC3E}">
        <p14:creationId xmlns:p14="http://schemas.microsoft.com/office/powerpoint/2010/main" val="331677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2000" dirty="0"/>
              <a:t>Este Bosque es Protección de las Faldas del Cerro La Marca</a:t>
            </a:r>
            <a:r>
              <a:rPr lang="es-ES" sz="2000" dirty="0" smtClean="0"/>
              <a:t>,</a:t>
            </a:r>
            <a:r>
              <a:rPr lang="es-ES" sz="2000" dirty="0"/>
              <a:t/>
            </a:r>
            <a:br>
              <a:rPr lang="es-ES" sz="2000" dirty="0"/>
            </a:br>
            <a:r>
              <a:rPr lang="es-ES" sz="2000" dirty="0"/>
              <a:t>no se debe enajenar.</a:t>
            </a:r>
          </a:p>
        </p:txBody>
      </p:sp>
      <p:pic>
        <p:nvPicPr>
          <p:cNvPr id="4" name="Marcador de contenido 3" descr="BOSQUESILLO.jpg"/>
          <p:cNvPicPr>
            <a:picLocks noGrp="1" noChangeAspect="1"/>
          </p:cNvPicPr>
          <p:nvPr>
            <p:ph idx="1"/>
          </p:nvPr>
        </p:nvPicPr>
        <p:blipFill>
          <a:blip r:embed="rId2">
            <a:extLst>
              <a:ext uri="{28A0092B-C50C-407E-A947-70E740481C1C}">
                <a14:useLocalDpi xmlns:a14="http://schemas.microsoft.com/office/drawing/2010/main" val="0"/>
              </a:ext>
            </a:extLst>
          </a:blip>
          <a:srcRect t="17372" b="17372"/>
          <a:stretch>
            <a:fillRect/>
          </a:stretch>
        </p:blipFill>
        <p:spPr/>
      </p:pic>
    </p:spTree>
    <p:extLst>
      <p:ext uri="{BB962C8B-B14F-4D97-AF65-F5344CB8AC3E}">
        <p14:creationId xmlns:p14="http://schemas.microsoft.com/office/powerpoint/2010/main" val="114586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9219"/>
            <a:ext cx="8229600" cy="1143000"/>
          </a:xfrm>
        </p:spPr>
        <p:txBody>
          <a:bodyPr>
            <a:normAutofit/>
          </a:bodyPr>
          <a:lstStyle/>
          <a:p>
            <a:pPr algn="just"/>
            <a:r>
              <a:rPr lang="es-ES" sz="1800" u="sng" dirty="0"/>
              <a:t>Filo de Borde de </a:t>
            </a:r>
            <a:r>
              <a:rPr lang="es-ES" sz="1800" b="1" u="sng" dirty="0"/>
              <a:t>Quebrada Rellenada</a:t>
            </a:r>
            <a:r>
              <a:rPr lang="es-ES" sz="1800" dirty="0"/>
              <a:t>, hoy suman 3 hectáreas </a:t>
            </a:r>
            <a:r>
              <a:rPr lang="es-ES" sz="1800" b="1" u="sng" dirty="0"/>
              <a:t>y sin señaléticas</a:t>
            </a:r>
            <a:r>
              <a:rPr lang="es-ES" sz="1800" dirty="0"/>
              <a:t>. Ni el urbanizador, ni el liquidador, ni el Municipio colocaron señaléticas, ni metrajes, indicando que es propiedad Municipal. </a:t>
            </a:r>
            <a:r>
              <a:rPr lang="es-ES" sz="1800" b="1" dirty="0"/>
              <a:t>¿Por qué será?</a:t>
            </a:r>
          </a:p>
        </p:txBody>
      </p:sp>
      <p:pic>
        <p:nvPicPr>
          <p:cNvPr id="4" name="Marcador de contenido 3" descr="Fábrica la Roca.pn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457200" y="1711036"/>
            <a:ext cx="8229600" cy="4525963"/>
          </a:xfrm>
        </p:spPr>
      </p:pic>
    </p:spTree>
    <p:extLst>
      <p:ext uri="{BB962C8B-B14F-4D97-AF65-F5344CB8AC3E}">
        <p14:creationId xmlns:p14="http://schemas.microsoft.com/office/powerpoint/2010/main" val="389436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2000" b="1" dirty="0">
                <a:solidFill>
                  <a:srgbClr val="FF0000"/>
                </a:solidFill>
              </a:rPr>
              <a:t>Área 3; </a:t>
            </a:r>
            <a:r>
              <a:rPr lang="es-ES" sz="2000" dirty="0"/>
              <a:t>es</a:t>
            </a:r>
            <a:r>
              <a:rPr lang="es-ES" sz="2000" b="1" dirty="0">
                <a:solidFill>
                  <a:srgbClr val="FF0000"/>
                </a:solidFill>
              </a:rPr>
              <a:t> </a:t>
            </a:r>
            <a:r>
              <a:rPr lang="es-ES" sz="2000" b="1" u="sng" dirty="0"/>
              <a:t>Filo de quebrada lo rellenaron y catastraron </a:t>
            </a:r>
            <a:r>
              <a:rPr lang="es-ES" sz="2000" dirty="0"/>
              <a:t>para aumentar metrajes y beneficiar al Urbanizador incumplido ¿Quién autorizó el relleno de filo de quebrada?  (desde el Huerto Comunitario hasta pozo de decantación)</a:t>
            </a:r>
          </a:p>
        </p:txBody>
      </p:sp>
      <p:pic>
        <p:nvPicPr>
          <p:cNvPr id="6" name="Marcador de contenido 5" descr="IRM DE QUEBRADA RELLENADA.jpg"/>
          <p:cNvPicPr>
            <a:picLocks noGrp="1" noChangeAspect="1"/>
          </p:cNvPicPr>
          <p:nvPr>
            <p:ph idx="1"/>
          </p:nvPr>
        </p:nvPicPr>
        <p:blipFill>
          <a:blip r:embed="rId2">
            <a:extLst>
              <a:ext uri="{28A0092B-C50C-407E-A947-70E740481C1C}">
                <a14:useLocalDpi xmlns:a14="http://schemas.microsoft.com/office/drawing/2010/main" val="0"/>
              </a:ext>
            </a:extLst>
          </a:blip>
          <a:srcRect l="-51017" r="-51017"/>
          <a:stretch>
            <a:fillRect/>
          </a:stretch>
        </p:blipFill>
        <p:spPr>
          <a:xfrm>
            <a:off x="2718047" y="1694770"/>
            <a:ext cx="8229600" cy="4525963"/>
          </a:xfrm>
        </p:spPr>
      </p:pic>
      <p:pic>
        <p:nvPicPr>
          <p:cNvPr id="7" name="Marcador de contenido 3" descr="SINBORDE DE QUEBRADA.png"/>
          <p:cNvPicPr>
            <a:picLocks noChangeAspect="1"/>
          </p:cNvPicPr>
          <p:nvPr/>
        </p:nvPicPr>
        <p:blipFill>
          <a:blip r:embed="rId3">
            <a:extLst>
              <a:ext uri="{28A0092B-C50C-407E-A947-70E740481C1C}">
                <a14:useLocalDpi xmlns:a14="http://schemas.microsoft.com/office/drawing/2010/main" val="0"/>
              </a:ext>
            </a:extLst>
          </a:blip>
          <a:srcRect t="1115" b="1115"/>
          <a:stretch>
            <a:fillRect/>
          </a:stretch>
        </p:blipFill>
        <p:spPr>
          <a:xfrm>
            <a:off x="22559" y="2256165"/>
            <a:ext cx="5390976" cy="3072909"/>
          </a:xfrm>
          <a:prstGeom prst="rect">
            <a:avLst/>
          </a:prstGeom>
        </p:spPr>
      </p:pic>
    </p:spTree>
    <p:extLst>
      <p:ext uri="{BB962C8B-B14F-4D97-AF65-F5344CB8AC3E}">
        <p14:creationId xmlns:p14="http://schemas.microsoft.com/office/powerpoint/2010/main" val="308890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 sz="2000" b="1" dirty="0">
                <a:solidFill>
                  <a:srgbClr val="008000"/>
                </a:solidFill>
              </a:rPr>
              <a:t>Área Verde 1</a:t>
            </a:r>
            <a:r>
              <a:rPr lang="es-ES" sz="2000" dirty="0">
                <a:solidFill>
                  <a:srgbClr val="008000"/>
                </a:solidFill>
              </a:rPr>
              <a:t>, </a:t>
            </a:r>
            <a:r>
              <a:rPr lang="es-ES" sz="2000" dirty="0"/>
              <a:t>le  </a:t>
            </a:r>
            <a:r>
              <a:rPr lang="es-ES" sz="2000" b="1" dirty="0"/>
              <a:t>faltan 3.448 m2  </a:t>
            </a:r>
            <a:r>
              <a:rPr lang="es-ES" sz="2000" dirty="0"/>
              <a:t>y  esta construida una Piscina.</a:t>
            </a:r>
            <a:br>
              <a:rPr lang="es-ES" sz="2000" dirty="0"/>
            </a:br>
            <a:r>
              <a:rPr lang="es-ES" sz="2000" dirty="0"/>
              <a:t>¿Quién permitió esta construcción?</a:t>
            </a:r>
          </a:p>
        </p:txBody>
      </p:sp>
      <p:pic>
        <p:nvPicPr>
          <p:cNvPr id="4" name="Marcador de contenido 3" descr="DJI_0398.JPG"/>
          <p:cNvPicPr>
            <a:picLocks noGrp="1" noChangeAspect="1"/>
          </p:cNvPicPr>
          <p:nvPr>
            <p:ph idx="1"/>
          </p:nvPr>
        </p:nvPicPr>
        <p:blipFill>
          <a:blip r:embed="rId2">
            <a:extLst>
              <a:ext uri="{28A0092B-C50C-407E-A947-70E740481C1C}">
                <a14:useLocalDpi xmlns:a14="http://schemas.microsoft.com/office/drawing/2010/main" val="0"/>
              </a:ext>
            </a:extLst>
          </a:blip>
          <a:srcRect t="13299" b="13299"/>
          <a:stretch>
            <a:fillRect/>
          </a:stretch>
        </p:blipFill>
        <p:spPr/>
      </p:pic>
    </p:spTree>
    <p:extLst>
      <p:ext uri="{BB962C8B-B14F-4D97-AF65-F5344CB8AC3E}">
        <p14:creationId xmlns:p14="http://schemas.microsoft.com/office/powerpoint/2010/main" val="13953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9220"/>
            <a:ext cx="8229600" cy="1143000"/>
          </a:xfrm>
        </p:spPr>
        <p:txBody>
          <a:bodyPr>
            <a:normAutofit/>
          </a:bodyPr>
          <a:lstStyle/>
          <a:p>
            <a:pPr algn="just"/>
            <a:r>
              <a:rPr lang="es-ES" sz="2000" b="1" dirty="0">
                <a:solidFill>
                  <a:srgbClr val="FF0000"/>
                </a:solidFill>
              </a:rPr>
              <a:t>Área 9, </a:t>
            </a:r>
            <a:r>
              <a:rPr lang="es-ES" sz="2000" b="1" dirty="0"/>
              <a:t>es área de protección de quebrada</a:t>
            </a:r>
            <a:r>
              <a:rPr lang="es-ES" sz="2000" dirty="0"/>
              <a:t>,  pasa una tubería de desfogue de agua lluvia y </a:t>
            </a:r>
            <a:r>
              <a:rPr lang="es-ES" sz="2000" b="1" dirty="0"/>
              <a:t>pretenden hacer canchas</a:t>
            </a:r>
            <a:r>
              <a:rPr lang="es-ES" sz="2000" dirty="0"/>
              <a:t>,  solicitamos un estudio de suelo con su informe de factibilidad, también aumenta el metraje para áreas verdes</a:t>
            </a:r>
          </a:p>
        </p:txBody>
      </p:sp>
      <p:pic>
        <p:nvPicPr>
          <p:cNvPr id="10" name="Marcador de contenido 9" descr="ÁREA 9.jpg"/>
          <p:cNvPicPr>
            <a:picLocks noGrp="1" noChangeAspect="1"/>
          </p:cNvPicPr>
          <p:nvPr>
            <p:ph idx="1"/>
          </p:nvPr>
        </p:nvPicPr>
        <p:blipFill>
          <a:blip r:embed="rId2">
            <a:extLst>
              <a:ext uri="{28A0092B-C50C-407E-A947-70E740481C1C}">
                <a14:useLocalDpi xmlns:a14="http://schemas.microsoft.com/office/drawing/2010/main" val="0"/>
              </a:ext>
            </a:extLst>
          </a:blip>
          <a:srcRect l="-71896" r="-71896"/>
          <a:stretch>
            <a:fillRect/>
          </a:stretch>
        </p:blipFill>
        <p:spPr>
          <a:xfrm>
            <a:off x="731520" y="1711037"/>
            <a:ext cx="8229600" cy="4525963"/>
          </a:xfrm>
        </p:spPr>
      </p:pic>
    </p:spTree>
    <p:extLst>
      <p:ext uri="{BB962C8B-B14F-4D97-AF65-F5344CB8AC3E}">
        <p14:creationId xmlns:p14="http://schemas.microsoft.com/office/powerpoint/2010/main" val="3384806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2454" y="274638"/>
            <a:ext cx="8229600" cy="1143000"/>
          </a:xfrm>
        </p:spPr>
        <p:txBody>
          <a:bodyPr>
            <a:normAutofit fontScale="90000"/>
          </a:bodyPr>
          <a:lstStyle/>
          <a:p>
            <a:pPr algn="just"/>
            <a:r>
              <a:rPr lang="es-ES" sz="2000" b="1" dirty="0">
                <a:solidFill>
                  <a:srgbClr val="FF0000"/>
                </a:solidFill>
              </a:rPr>
              <a:t>Área 4, </a:t>
            </a:r>
            <a:r>
              <a:rPr lang="es-ES" sz="2000" dirty="0"/>
              <a:t>existe un talud de gradas, igualmente </a:t>
            </a:r>
            <a:r>
              <a:rPr lang="es-ES" sz="2000" b="1" dirty="0"/>
              <a:t>es borde de protección de quebrada</a:t>
            </a:r>
            <a:r>
              <a:rPr lang="es-ES" sz="2000" dirty="0"/>
              <a:t>, y esta </a:t>
            </a:r>
            <a:r>
              <a:rPr lang="es-ES" sz="2000" b="1" dirty="0"/>
              <a:t>rellenada</a:t>
            </a:r>
            <a:r>
              <a:rPr lang="es-ES" sz="2000" dirty="0"/>
              <a:t>, si se realiza un peritaje, se podrá verificar la existencia del talud. </a:t>
            </a:r>
            <a:br>
              <a:rPr lang="es-ES" sz="2000" dirty="0"/>
            </a:br>
            <a:r>
              <a:rPr lang="es-ES" sz="2000" dirty="0"/>
              <a:t>¿Con qué intención se rellenan todas estas áreas de protección? Predio N. 389365 </a:t>
            </a:r>
            <a:endParaRPr lang="es-ES" dirty="0"/>
          </a:p>
        </p:txBody>
      </p:sp>
      <p:sp>
        <p:nvSpPr>
          <p:cNvPr id="3" name="Rectángulo 2"/>
          <p:cNvSpPr/>
          <p:nvPr/>
        </p:nvSpPr>
        <p:spPr>
          <a:xfrm>
            <a:off x="3173457" y="3244334"/>
            <a:ext cx="2797085" cy="369332"/>
          </a:xfrm>
          <a:prstGeom prst="rect">
            <a:avLst/>
          </a:prstGeom>
        </p:spPr>
        <p:txBody>
          <a:bodyPr wrap="none">
            <a:spAutoFit/>
          </a:bodyPr>
          <a:lstStyle/>
          <a:p>
            <a:r>
              <a:rPr lang="nl-NL" dirty="0"/>
              <a:t>IMG_20220427_024507.jpg</a:t>
            </a:r>
            <a:endParaRPr lang="es-ES" dirty="0"/>
          </a:p>
        </p:txBody>
      </p:sp>
      <p:pic>
        <p:nvPicPr>
          <p:cNvPr id="6" name="Marcador de contenido 5" descr="IMG_20220427_024507.jpg"/>
          <p:cNvPicPr>
            <a:picLocks noGrp="1" noChangeAspect="1"/>
          </p:cNvPicPr>
          <p:nvPr>
            <p:ph idx="1"/>
          </p:nvPr>
        </p:nvPicPr>
        <p:blipFill>
          <a:blip r:embed="rId2">
            <a:extLst>
              <a:ext uri="{28A0092B-C50C-407E-A947-70E740481C1C}">
                <a14:useLocalDpi xmlns:a14="http://schemas.microsoft.com/office/drawing/2010/main" val="0"/>
              </a:ext>
            </a:extLst>
          </a:blip>
          <a:srcRect l="9875" r="9875"/>
          <a:stretch>
            <a:fillRect/>
          </a:stretch>
        </p:blipFill>
        <p:spPr/>
      </p:pic>
    </p:spTree>
    <p:extLst>
      <p:ext uri="{BB962C8B-B14F-4D97-AF65-F5344CB8AC3E}">
        <p14:creationId xmlns:p14="http://schemas.microsoft.com/office/powerpoint/2010/main" val="21693886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682</TotalTime>
  <Words>1275</Words>
  <Application>Microsoft Office PowerPoint</Application>
  <PresentationFormat>Presentación en pantalla (4:3)</PresentationFormat>
  <Paragraphs>38</Paragraphs>
  <Slides>24</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24</vt:i4>
      </vt:variant>
    </vt:vector>
  </HeadingPairs>
  <TitlesOfParts>
    <vt:vector size="27" baseType="lpstr">
      <vt:lpstr>Arial</vt:lpstr>
      <vt:lpstr>Calibri</vt:lpstr>
      <vt:lpstr>Tema de Office</vt:lpstr>
      <vt:lpstr>BARRIO PÚBLICO ORDENANZA 2959- 15 DE JULIO DE 1992 ORDENANZA 3263- 12 DE ENERO DE 1998  SAN ANTONIO DE PICHINCHA-QUITO</vt:lpstr>
      <vt:lpstr>El área total del Barrio La Marca es 55 hectáreas,  la normativa indica que como mínimo el 15% se debe destinar para áreas verdes calculado del área útil urbanizable del terreno, No incluyen quebradas rellenadas (Pág. 99) CUERPO CIERTO y con ACLARATORIA : (Pág. 235)  de nuestra Escritura Madre de La Marca.</vt:lpstr>
      <vt:lpstr>Presentación de PowerPoint</vt:lpstr>
      <vt:lpstr>Este Bosque es Protección de las Faldas del Cerro La Marca, no se debe enajenar.</vt:lpstr>
      <vt:lpstr>Filo de Borde de Quebrada Rellenada, hoy suman 3 hectáreas y sin señaléticas. Ni el urbanizador, ni el liquidador, ni el Municipio colocaron señaléticas, ni metrajes, indicando que es propiedad Municipal. ¿Por qué será?</vt:lpstr>
      <vt:lpstr>Área 3; es Filo de quebrada lo rellenaron y catastraron para aumentar metrajes y beneficiar al Urbanizador incumplido ¿Quién autorizó el relleno de filo de quebrada?  (desde el Huerto Comunitario hasta pozo de decantación)</vt:lpstr>
      <vt:lpstr>Área Verde 1, le  faltan 3.448 m2  y  esta construida una Piscina. ¿Quién permitió esta construcción?</vt:lpstr>
      <vt:lpstr>Área 9, es área de protección de quebrada,  pasa una tubería de desfogue de agua lluvia y pretenden hacer canchas,  solicitamos un estudio de suelo con su informe de factibilidad, también aumenta el metraje para áreas verdes</vt:lpstr>
      <vt:lpstr>Área 4, existe un talud de gradas, igualmente es borde de protección de quebrada, y esta rellenada, si se realiza un peritaje, se podrá verificar la existencia del talud.  ¿Con qué intención se rellenan todas estas áreas de protección? Predio N. 389365 </vt:lpstr>
      <vt:lpstr>De los lotes sobrantes que reza en la Escritura Madre Pág. 386, preguntas ¿Dentro de estos 127 lotes de terrenos; están los espacios útiles destinados para áreas verdes?, en la actualidad solo existe uno y es el Lote N. 217 con predio 385194, el resto de lotes de terrenos destinados para áreas verdes con espacios útiles ¿dónde están? ¿Será que las quebradas rellenadas reemplazan los lotes de espacios útiles, y que han sido vendidos, apropiados, en posesión, adjudicados por vivos de los propietario fallecidos, etc..? </vt:lpstr>
      <vt:lpstr>Deberíamos llamarnos Barrio La Marca Etapa II, Urbanización Pública La Marca, en la actualización de la Ordenanza 2959 y conclusión de legalización,  para evitar confusiones con el Barrio Vecino La Marca que tiene el mismo nombre. </vt:lpstr>
      <vt:lpstr>40 AÑOS DE POZOS SÉPTICOS, sin empate a la Red Pública de Alcantarillado, por muchos años venimos pagando tarifas mensuales por este servicio de alcantarillado, continuamos con pozos sépticos, que desembocan las aguas servidas a la Quebrada COLORADA.</vt:lpstr>
      <vt:lpstr>Sede Social, deteriorándose y no podemos usar los moradores, porque los que se pretenden dueños arrendaron en forma inesperada a una supuesta Escuela de Aspirantes a la Policía. Los moradores nos reunimos a la intemperie o en carpas cuando los recursos económicos lo permiten  ¿Quién catastra sin Escrituras de Propiedad y sin desmembración? </vt:lpstr>
      <vt:lpstr>Siete Canchas deportivas deteriorándose, pese a que se ha insistido que presente Escritura al Liquidador,  Ing. José Noguera, manifestó que ha donado las canchas y la sede social al CICP,  solo por comprometer el nombre  (Pág. 144 ) bajo esta figura y luego vender. ¿ Qué es lo que liquida el Ing. Noguera? y el nombramiento de Liquidador nunca ha presentado.</vt:lpstr>
      <vt:lpstr>Franja de 10 Hectáreas, es Área Natural Protegida. El EPMMOP, en el año 2016 realizó la inspección, verificó y emitió un informe, algún miembro del Comité Promejoras (Comité de Derecho Privado) que ha hecho y desecho en nombre de los 617 propietarios, sin haberles dado esta atribución, debe tener este archivo, documento probatorio de lo manifestado.  ¿será verdad que se pretende emitir permiso  para que loticen y construyan conjunto habitacional? No se debe alterar el equilibrio de las laderas, quebradas y cerros, errores que afectarán a la naturaleza y moradores. Tengamos presente caso la GASCA, LA JOSEFINA ETC..</vt:lpstr>
      <vt:lpstr>Plaza de toros construida entre quebradas y en  área natural protegida  ¿Quién lo permitió?  La acera junto a esta franja le corresponde al EPMMOP, según informe del año 2016, caso contrario solicitamos  que se haga otra inspección, verificación e informe .</vt:lpstr>
      <vt:lpstr>Solicitamos los informes de EPMMOP, SECRETARÍA DE AMBIENTE, CONCEJO PROVINCIAL DE PICHINCHA (medidas de áreas verdes y superficie total de La Marca) para cotejar con las medidas de topógrafo independiente, las autoridades visitan, verifican, y nunca entregan los informes a los moradores de este territorio.  ¿A qué se debe este silencio administrativo?</vt:lpstr>
      <vt:lpstr>Presentación de PowerPoint</vt:lpstr>
      <vt:lpstr>Los Moradores medimos el suelo de La Marca y solo existen 55 hectáreas en total , ¿dónde será que están las 10 hectáreas del Colegio de Ingenieros?, si solo prestó el nombre, somos un solo cuerpo cierto.</vt:lpstr>
      <vt:lpstr>Levantan Hipotecas, Sin Obras, ¿Dónde están los documentos habilitantes?, ¿Por Qué vuelven hacer otras actas de entrega definitiva de agua potable, alcantarillado, luz y teléfono?.</vt:lpstr>
      <vt:lpstr>Señores Comisión Uso del Suelo,  este plano de tuberías de agua potable, fué aprobado en el año 1986, es en la franja donde falta la acera  y esta construida la plaza toros , consta este diseño, ¿Qué significa este proyecto?</vt:lpstr>
      <vt:lpstr>Existen dos destinos de uso del suelo para canchas deportivas y  sedes sociales. ¿Por qué eliminan un destino?</vt:lpstr>
      <vt:lpstr>Solicitamos a quien corresponda RESPETO,  a Escritura Madre,  Ordenanzas, Quebradas, a Moradores/Propietarios;  nos vendieron lotes de terrenos y pagamos incluidas las obras de infraestructura y urbanísticas; hasta hoy, siguen vendiendo a través de  inmobiliarias con todo incluido, y en papeles no tenemos nada, nos sentimos estafados y engañados.</vt:lpstr>
      <vt:lpstr>Solicitamos resolución,  en Comisión General para que el Sr. Alcalde de por finalizado estas pésimas Administraciones pasadas  de la Zonal La Delicia.  Queremos Legalización definitiva con entrega exacta y determinada con   áreas comunales y canchas deportivas  que se están deteriorándose.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dc:creator>
  <cp:lastModifiedBy>Ligia Bonilla</cp:lastModifiedBy>
  <cp:revision>256</cp:revision>
  <dcterms:created xsi:type="dcterms:W3CDTF">2022-05-06T04:20:28Z</dcterms:created>
  <dcterms:modified xsi:type="dcterms:W3CDTF">2022-05-09T13:36:00Z</dcterms:modified>
</cp:coreProperties>
</file>