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92" r:id="rId2"/>
    <p:sldId id="397" r:id="rId3"/>
    <p:sldId id="409" r:id="rId4"/>
    <p:sldId id="412" r:id="rId5"/>
    <p:sldId id="396" r:id="rId6"/>
    <p:sldId id="435" r:id="rId7"/>
    <p:sldId id="413" r:id="rId8"/>
    <p:sldId id="428" r:id="rId9"/>
    <p:sldId id="414" r:id="rId10"/>
    <p:sldId id="415" r:id="rId11"/>
    <p:sldId id="416" r:id="rId12"/>
    <p:sldId id="436" r:id="rId13"/>
    <p:sldId id="417" r:id="rId14"/>
    <p:sldId id="418" r:id="rId15"/>
    <p:sldId id="429" r:id="rId16"/>
    <p:sldId id="432" r:id="rId17"/>
    <p:sldId id="431" r:id="rId18"/>
    <p:sldId id="421" r:id="rId19"/>
    <p:sldId id="422" r:id="rId20"/>
    <p:sldId id="430" r:id="rId21"/>
    <p:sldId id="423" r:id="rId22"/>
    <p:sldId id="437" r:id="rId23"/>
    <p:sldId id="424" r:id="rId24"/>
    <p:sldId id="425" r:id="rId25"/>
    <p:sldId id="426" r:id="rId26"/>
    <p:sldId id="433" r:id="rId27"/>
    <p:sldId id="427" r:id="rId28"/>
    <p:sldId id="434" r:id="rId29"/>
    <p:sldId id="391" r:id="rId30"/>
    <p:sldId id="405" r:id="rId31"/>
  </p:sldIdLst>
  <p:sldSz cx="9144000" cy="6858000" type="screen4x3"/>
  <p:notesSz cx="6797675" cy="9928225"/>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66"/>
    <a:srgbClr val="000099"/>
    <a:srgbClr val="77933C"/>
    <a:srgbClr val="37B422"/>
    <a:srgbClr val="996600"/>
    <a:srgbClr val="993366"/>
    <a:srgbClr val="5C9820"/>
    <a:srgbClr val="8B8D33"/>
    <a:srgbClr val="C1C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444" autoAdjust="0"/>
  </p:normalViewPr>
  <p:slideViewPr>
    <p:cSldViewPr>
      <p:cViewPr>
        <p:scale>
          <a:sx n="100" d="100"/>
          <a:sy n="100" d="100"/>
        </p:scale>
        <p:origin x="2288" y="9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DA504B3B-1FC0-407D-8D1D-8CB794DBC646}" type="datetimeFigureOut">
              <a:rPr lang="es-EC" smtClean="0"/>
              <a:t>8/5/22</a:t>
            </a:fld>
            <a:endParaRPr lang="es-EC"/>
          </a:p>
        </p:txBody>
      </p:sp>
      <p:sp>
        <p:nvSpPr>
          <p:cNvPr id="4" name="Marcador de pie de página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76FB6A52-D5B5-4C8F-A30A-A742E26EE7E8}" type="slidenum">
              <a:rPr lang="es-EC" smtClean="0"/>
              <a:t>‹Nº›</a:t>
            </a:fld>
            <a:endParaRPr lang="es-EC"/>
          </a:p>
        </p:txBody>
      </p:sp>
    </p:spTree>
    <p:extLst>
      <p:ext uri="{BB962C8B-B14F-4D97-AF65-F5344CB8AC3E}">
        <p14:creationId xmlns:p14="http://schemas.microsoft.com/office/powerpoint/2010/main" val="209026125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E7A1552E-CABF-4613-AD0C-A523F5C8A07A}" type="datetimeFigureOut">
              <a:rPr lang="es-EC" smtClean="0"/>
              <a:t>8/5/22</a:t>
            </a:fld>
            <a:endParaRPr lang="es-EC"/>
          </a:p>
        </p:txBody>
      </p:sp>
      <p:sp>
        <p:nvSpPr>
          <p:cNvPr id="4" name="Marcador de imagen de diapositiva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B8684419-C797-424E-912F-B33DFE643F98}" type="slidenum">
              <a:rPr lang="es-EC" smtClean="0"/>
              <a:t>‹Nº›</a:t>
            </a:fld>
            <a:endParaRPr lang="es-EC"/>
          </a:p>
        </p:txBody>
      </p:sp>
    </p:spTree>
    <p:extLst>
      <p:ext uri="{BB962C8B-B14F-4D97-AF65-F5344CB8AC3E}">
        <p14:creationId xmlns:p14="http://schemas.microsoft.com/office/powerpoint/2010/main" val="403136714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4</a:t>
            </a:fld>
            <a:endParaRPr lang="es-EC"/>
          </a:p>
        </p:txBody>
      </p:sp>
    </p:spTree>
    <p:extLst>
      <p:ext uri="{BB962C8B-B14F-4D97-AF65-F5344CB8AC3E}">
        <p14:creationId xmlns:p14="http://schemas.microsoft.com/office/powerpoint/2010/main" val="1478412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13</a:t>
            </a:fld>
            <a:endParaRPr lang="es-EC"/>
          </a:p>
        </p:txBody>
      </p:sp>
    </p:spTree>
    <p:extLst>
      <p:ext uri="{BB962C8B-B14F-4D97-AF65-F5344CB8AC3E}">
        <p14:creationId xmlns:p14="http://schemas.microsoft.com/office/powerpoint/2010/main" val="2494719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14</a:t>
            </a:fld>
            <a:endParaRPr lang="es-EC"/>
          </a:p>
        </p:txBody>
      </p:sp>
    </p:spTree>
    <p:extLst>
      <p:ext uri="{BB962C8B-B14F-4D97-AF65-F5344CB8AC3E}">
        <p14:creationId xmlns:p14="http://schemas.microsoft.com/office/powerpoint/2010/main" val="3685627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15</a:t>
            </a:fld>
            <a:endParaRPr lang="es-EC"/>
          </a:p>
        </p:txBody>
      </p:sp>
    </p:spTree>
    <p:extLst>
      <p:ext uri="{BB962C8B-B14F-4D97-AF65-F5344CB8AC3E}">
        <p14:creationId xmlns:p14="http://schemas.microsoft.com/office/powerpoint/2010/main" val="2702758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16</a:t>
            </a:fld>
            <a:endParaRPr lang="es-EC"/>
          </a:p>
        </p:txBody>
      </p:sp>
    </p:spTree>
    <p:extLst>
      <p:ext uri="{BB962C8B-B14F-4D97-AF65-F5344CB8AC3E}">
        <p14:creationId xmlns:p14="http://schemas.microsoft.com/office/powerpoint/2010/main" val="173698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17</a:t>
            </a:fld>
            <a:endParaRPr lang="es-EC"/>
          </a:p>
        </p:txBody>
      </p:sp>
    </p:spTree>
    <p:extLst>
      <p:ext uri="{BB962C8B-B14F-4D97-AF65-F5344CB8AC3E}">
        <p14:creationId xmlns:p14="http://schemas.microsoft.com/office/powerpoint/2010/main" val="306264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18</a:t>
            </a:fld>
            <a:endParaRPr lang="es-EC"/>
          </a:p>
        </p:txBody>
      </p:sp>
    </p:spTree>
    <p:extLst>
      <p:ext uri="{BB962C8B-B14F-4D97-AF65-F5344CB8AC3E}">
        <p14:creationId xmlns:p14="http://schemas.microsoft.com/office/powerpoint/2010/main" val="1062771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19</a:t>
            </a:fld>
            <a:endParaRPr lang="es-EC"/>
          </a:p>
        </p:txBody>
      </p:sp>
    </p:spTree>
    <p:extLst>
      <p:ext uri="{BB962C8B-B14F-4D97-AF65-F5344CB8AC3E}">
        <p14:creationId xmlns:p14="http://schemas.microsoft.com/office/powerpoint/2010/main" val="355052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20</a:t>
            </a:fld>
            <a:endParaRPr lang="es-EC"/>
          </a:p>
        </p:txBody>
      </p:sp>
    </p:spTree>
    <p:extLst>
      <p:ext uri="{BB962C8B-B14F-4D97-AF65-F5344CB8AC3E}">
        <p14:creationId xmlns:p14="http://schemas.microsoft.com/office/powerpoint/2010/main" val="3447327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21</a:t>
            </a:fld>
            <a:endParaRPr lang="es-EC"/>
          </a:p>
        </p:txBody>
      </p:sp>
    </p:spTree>
    <p:extLst>
      <p:ext uri="{BB962C8B-B14F-4D97-AF65-F5344CB8AC3E}">
        <p14:creationId xmlns:p14="http://schemas.microsoft.com/office/powerpoint/2010/main" val="46457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22</a:t>
            </a:fld>
            <a:endParaRPr lang="es-EC"/>
          </a:p>
        </p:txBody>
      </p:sp>
    </p:spTree>
    <p:extLst>
      <p:ext uri="{BB962C8B-B14F-4D97-AF65-F5344CB8AC3E}">
        <p14:creationId xmlns:p14="http://schemas.microsoft.com/office/powerpoint/2010/main" val="150975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5</a:t>
            </a:fld>
            <a:endParaRPr lang="es-EC"/>
          </a:p>
        </p:txBody>
      </p:sp>
    </p:spTree>
    <p:extLst>
      <p:ext uri="{BB962C8B-B14F-4D97-AF65-F5344CB8AC3E}">
        <p14:creationId xmlns:p14="http://schemas.microsoft.com/office/powerpoint/2010/main" val="873651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23</a:t>
            </a:fld>
            <a:endParaRPr lang="es-EC"/>
          </a:p>
        </p:txBody>
      </p:sp>
    </p:spTree>
    <p:extLst>
      <p:ext uri="{BB962C8B-B14F-4D97-AF65-F5344CB8AC3E}">
        <p14:creationId xmlns:p14="http://schemas.microsoft.com/office/powerpoint/2010/main" val="3468746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24</a:t>
            </a:fld>
            <a:endParaRPr lang="es-EC"/>
          </a:p>
        </p:txBody>
      </p:sp>
    </p:spTree>
    <p:extLst>
      <p:ext uri="{BB962C8B-B14F-4D97-AF65-F5344CB8AC3E}">
        <p14:creationId xmlns:p14="http://schemas.microsoft.com/office/powerpoint/2010/main" val="3634676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25</a:t>
            </a:fld>
            <a:endParaRPr lang="es-EC"/>
          </a:p>
        </p:txBody>
      </p:sp>
    </p:spTree>
    <p:extLst>
      <p:ext uri="{BB962C8B-B14F-4D97-AF65-F5344CB8AC3E}">
        <p14:creationId xmlns:p14="http://schemas.microsoft.com/office/powerpoint/2010/main" val="768474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26</a:t>
            </a:fld>
            <a:endParaRPr lang="es-EC"/>
          </a:p>
        </p:txBody>
      </p:sp>
    </p:spTree>
    <p:extLst>
      <p:ext uri="{BB962C8B-B14F-4D97-AF65-F5344CB8AC3E}">
        <p14:creationId xmlns:p14="http://schemas.microsoft.com/office/powerpoint/2010/main" val="1776316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27</a:t>
            </a:fld>
            <a:endParaRPr lang="es-EC"/>
          </a:p>
        </p:txBody>
      </p:sp>
    </p:spTree>
    <p:extLst>
      <p:ext uri="{BB962C8B-B14F-4D97-AF65-F5344CB8AC3E}">
        <p14:creationId xmlns:p14="http://schemas.microsoft.com/office/powerpoint/2010/main" val="2704843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28</a:t>
            </a:fld>
            <a:endParaRPr lang="es-EC"/>
          </a:p>
        </p:txBody>
      </p:sp>
    </p:spTree>
    <p:extLst>
      <p:ext uri="{BB962C8B-B14F-4D97-AF65-F5344CB8AC3E}">
        <p14:creationId xmlns:p14="http://schemas.microsoft.com/office/powerpoint/2010/main" val="229558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6</a:t>
            </a:fld>
            <a:endParaRPr lang="es-EC"/>
          </a:p>
        </p:txBody>
      </p:sp>
    </p:spTree>
    <p:extLst>
      <p:ext uri="{BB962C8B-B14F-4D97-AF65-F5344CB8AC3E}">
        <p14:creationId xmlns:p14="http://schemas.microsoft.com/office/powerpoint/2010/main" val="3806507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7</a:t>
            </a:fld>
            <a:endParaRPr lang="es-EC"/>
          </a:p>
        </p:txBody>
      </p:sp>
    </p:spTree>
    <p:extLst>
      <p:ext uri="{BB962C8B-B14F-4D97-AF65-F5344CB8AC3E}">
        <p14:creationId xmlns:p14="http://schemas.microsoft.com/office/powerpoint/2010/main" val="539401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8</a:t>
            </a:fld>
            <a:endParaRPr lang="es-EC"/>
          </a:p>
        </p:txBody>
      </p:sp>
    </p:spTree>
    <p:extLst>
      <p:ext uri="{BB962C8B-B14F-4D97-AF65-F5344CB8AC3E}">
        <p14:creationId xmlns:p14="http://schemas.microsoft.com/office/powerpoint/2010/main" val="366413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9</a:t>
            </a:fld>
            <a:endParaRPr lang="es-EC"/>
          </a:p>
        </p:txBody>
      </p:sp>
    </p:spTree>
    <p:extLst>
      <p:ext uri="{BB962C8B-B14F-4D97-AF65-F5344CB8AC3E}">
        <p14:creationId xmlns:p14="http://schemas.microsoft.com/office/powerpoint/2010/main" val="340757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10</a:t>
            </a:fld>
            <a:endParaRPr lang="es-EC"/>
          </a:p>
        </p:txBody>
      </p:sp>
    </p:spTree>
    <p:extLst>
      <p:ext uri="{BB962C8B-B14F-4D97-AF65-F5344CB8AC3E}">
        <p14:creationId xmlns:p14="http://schemas.microsoft.com/office/powerpoint/2010/main" val="3563037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11</a:t>
            </a:fld>
            <a:endParaRPr lang="es-EC"/>
          </a:p>
        </p:txBody>
      </p:sp>
    </p:spTree>
    <p:extLst>
      <p:ext uri="{BB962C8B-B14F-4D97-AF65-F5344CB8AC3E}">
        <p14:creationId xmlns:p14="http://schemas.microsoft.com/office/powerpoint/2010/main" val="177755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encabezado 3"/>
          <p:cNvSpPr>
            <a:spLocks noGrp="1"/>
          </p:cNvSpPr>
          <p:nvPr>
            <p:ph type="hdr" sz="quarter"/>
          </p:nvPr>
        </p:nvSpPr>
        <p:spPr/>
        <p:txBody>
          <a:bodyPr/>
          <a:lstStyle/>
          <a:p>
            <a:endParaRPr lang="es-EC"/>
          </a:p>
        </p:txBody>
      </p:sp>
      <p:sp>
        <p:nvSpPr>
          <p:cNvPr id="5" name="Marcador de número de diapositiva 4"/>
          <p:cNvSpPr>
            <a:spLocks noGrp="1"/>
          </p:cNvSpPr>
          <p:nvPr>
            <p:ph type="sldNum" sz="quarter" idx="5"/>
          </p:nvPr>
        </p:nvSpPr>
        <p:spPr/>
        <p:txBody>
          <a:bodyPr/>
          <a:lstStyle/>
          <a:p>
            <a:fld id="{B8684419-C797-424E-912F-B33DFE643F98}" type="slidenum">
              <a:rPr lang="es-EC" smtClean="0"/>
              <a:t>12</a:t>
            </a:fld>
            <a:endParaRPr lang="es-EC"/>
          </a:p>
        </p:txBody>
      </p:sp>
    </p:spTree>
    <p:extLst>
      <p:ext uri="{BB962C8B-B14F-4D97-AF65-F5344CB8AC3E}">
        <p14:creationId xmlns:p14="http://schemas.microsoft.com/office/powerpoint/2010/main" val="159330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26532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2551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29291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144793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167071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4052135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165608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34050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217315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383976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F69B5FDC-FB64-42D4-A03A-5C0229F94204}" type="datetimeFigureOut">
              <a:rPr lang="es-EC" smtClean="0"/>
              <a:t>8/5/22</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F09A2BAC-717E-4D33-81E8-2E879BE2DC39}" type="slidenum">
              <a:rPr lang="es-EC" smtClean="0"/>
              <a:t>‹Nº›</a:t>
            </a:fld>
            <a:endParaRPr lang="es-EC"/>
          </a:p>
        </p:txBody>
      </p:sp>
    </p:spTree>
    <p:extLst>
      <p:ext uri="{BB962C8B-B14F-4D97-AF65-F5344CB8AC3E}">
        <p14:creationId xmlns:p14="http://schemas.microsoft.com/office/powerpoint/2010/main" val="5811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7 Imagen"/>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313233"/>
            <a:ext cx="9180512" cy="6544767"/>
          </a:xfrm>
          <a:prstGeom prst="rect">
            <a:avLst/>
          </a:prstGeom>
        </p:spPr>
      </p:pic>
    </p:spTree>
    <p:extLst>
      <p:ext uri="{BB962C8B-B14F-4D97-AF65-F5344CB8AC3E}">
        <p14:creationId xmlns:p14="http://schemas.microsoft.com/office/powerpoint/2010/main" val="3790131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31138" y="1264464"/>
            <a:ext cx="8640960" cy="4612808"/>
          </a:xfrm>
          <a:prstGeom prst="rect">
            <a:avLst/>
          </a:prstGeom>
          <a:noFill/>
        </p:spPr>
        <p:txBody>
          <a:bodyPr wrap="square" lIns="91440" tIns="45720" rIns="91440" bIns="45720" rtlCol="0" anchor="t">
            <a:normAutofit/>
          </a:bodyPr>
          <a:lstStyle/>
          <a:p>
            <a:pPr algn="ctr"/>
            <a:endParaRPr lang="es-ES_tradnl" sz="2400" b="1" dirty="0"/>
          </a:p>
          <a:p>
            <a:pPr algn="ctr"/>
            <a:endParaRPr lang="es-ES_tradnl" sz="2400" b="1" dirty="0"/>
          </a:p>
          <a:p>
            <a:pPr algn="ctr"/>
            <a:endParaRPr lang="es-ES_tradnl" sz="2400" b="1" dirty="0"/>
          </a:p>
          <a:p>
            <a:pPr algn="ctr"/>
            <a:r>
              <a:rPr lang="es-ES_tradnl" sz="2800" b="1" dirty="0"/>
              <a:t>EPMMOP - GEF</a:t>
            </a:r>
            <a:endParaRPr lang="es-EC" sz="2800" b="1" dirty="0"/>
          </a:p>
          <a:p>
            <a:pPr algn="ctr"/>
            <a:r>
              <a:rPr lang="es-ES_tradnl" sz="2800" b="1" dirty="0"/>
              <a:t>DIRECCIÓN DE ESTUDIOS</a:t>
            </a:r>
            <a:endParaRPr lang="es-EC" sz="2800" b="1" dirty="0"/>
          </a:p>
          <a:p>
            <a:pPr algn="ctr"/>
            <a:r>
              <a:rPr lang="es-ES_tradnl" sz="2400" b="1" dirty="0"/>
              <a:t> </a:t>
            </a:r>
            <a:endParaRPr lang="es-EC" sz="2400" dirty="0"/>
          </a:p>
          <a:p>
            <a:pPr algn="ctr"/>
            <a:r>
              <a:rPr lang="es-ES_tradnl" sz="2400" b="1" dirty="0"/>
              <a:t>DISEÑO GEOMÉTRICO PRELIMINAR</a:t>
            </a:r>
            <a:endParaRPr lang="es-EC" sz="2400" dirty="0"/>
          </a:p>
          <a:p>
            <a:pPr algn="ctr"/>
            <a:r>
              <a:rPr lang="es-ES_tradnl" sz="2400" b="1" dirty="0"/>
              <a:t>“MODIFICATORIA DEL TRAZADO VIAL AV. PADRE CAROLLO”</a:t>
            </a:r>
            <a:endParaRPr lang="es-EC" sz="2400" dirty="0"/>
          </a:p>
          <a:p>
            <a:pPr algn="just"/>
            <a:endParaRPr lang="es-ES_tradnl" sz="2900" dirty="0"/>
          </a:p>
        </p:txBody>
      </p:sp>
      <p:pic>
        <p:nvPicPr>
          <p:cNvPr id="3" name="Imagen 2"/>
          <p:cNvPicPr>
            <a:picLocks noChangeAspect="1"/>
          </p:cNvPicPr>
          <p:nvPr/>
        </p:nvPicPr>
        <p:blipFill>
          <a:blip r:embed="rId2"/>
          <a:stretch>
            <a:fillRect/>
          </a:stretch>
        </p:blipFill>
        <p:spPr>
          <a:xfrm>
            <a:off x="7429467" y="188640"/>
            <a:ext cx="1339513" cy="1071610"/>
          </a:xfrm>
          <a:prstGeom prst="rect">
            <a:avLst/>
          </a:prstGeom>
        </p:spPr>
      </p:pic>
      <p:sp>
        <p:nvSpPr>
          <p:cNvPr id="7" name="Rectángulo 6">
            <a:extLst>
              <a:ext uri="{FF2B5EF4-FFF2-40B4-BE49-F238E27FC236}">
                <a16:creationId xmlns:a16="http://schemas.microsoft.com/office/drawing/2014/main" id="{F0C2B3C0-D756-49A7-AA0D-6943F4EED938}"/>
              </a:ext>
            </a:extLst>
          </p:cNvPr>
          <p:cNvSpPr/>
          <p:nvPr/>
        </p:nvSpPr>
        <p:spPr>
          <a:xfrm>
            <a:off x="251520" y="192028"/>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1" name="Imagen 10">
            <a:extLst>
              <a:ext uri="{FF2B5EF4-FFF2-40B4-BE49-F238E27FC236}">
                <a16:creationId xmlns:a16="http://schemas.microsoft.com/office/drawing/2014/main" id="{AB4B36E6-0157-4777-8D3F-7A1F0719B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9676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6F13C267-B232-9E45-BC09-05626F8D5209}"/>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sp>
        <p:nvSpPr>
          <p:cNvPr id="19" name="Marcador de contenido 2">
            <a:extLst>
              <a:ext uri="{FF2B5EF4-FFF2-40B4-BE49-F238E27FC236}">
                <a16:creationId xmlns:a16="http://schemas.microsoft.com/office/drawing/2014/main" id="{4C18BA6C-C7F4-AC4D-87ED-7F20346D63CA}"/>
              </a:ext>
            </a:extLst>
          </p:cNvPr>
          <p:cNvSpPr>
            <a:spLocks noGrp="1"/>
          </p:cNvSpPr>
          <p:nvPr>
            <p:ph idx="1"/>
          </p:nvPr>
        </p:nvSpPr>
        <p:spPr>
          <a:xfrm>
            <a:off x="220142" y="1163120"/>
            <a:ext cx="8744346" cy="4978239"/>
          </a:xfrm>
        </p:spPr>
        <p:txBody>
          <a:bodyPr lIns="91440" tIns="45720" rIns="91440" bIns="45720" anchor="t"/>
          <a:lstStyle/>
          <a:p>
            <a:pPr marL="400050" lvl="1" indent="0">
              <a:buNone/>
            </a:pPr>
            <a:r>
              <a:rPr lang="es-ES_tradnl" sz="1800" dirty="0">
                <a:latin typeface="Arial" panose="020B0604020202020204" pitchFamily="34" charset="0"/>
                <a:cs typeface="Arial" panose="020B0604020202020204" pitchFamily="34" charset="0"/>
              </a:rPr>
              <a:t>Desde la abscisa 0+440 hasta la 1+800, la vía no se halla aperturada, se enmarca en el derecho de vía que se halla libre de construcciones.</a:t>
            </a:r>
            <a:endParaRPr lang="es-EC" sz="1800" dirty="0">
              <a:latin typeface="Arial" panose="020B0604020202020204" pitchFamily="34" charset="0"/>
              <a:cs typeface="Arial" panose="020B0604020202020204" pitchFamily="34" charset="0"/>
            </a:endParaRPr>
          </a:p>
          <a:p>
            <a:pPr marL="0" indent="0">
              <a:buNone/>
            </a:pPr>
            <a:endParaRPr lang="es-EC" sz="20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lgn="ctr">
              <a:buNone/>
            </a:pPr>
            <a:endParaRPr lang="es-ES_tradnl" sz="1800" i="1" dirty="0"/>
          </a:p>
          <a:p>
            <a:pPr marL="0" indent="0" algn="ctr">
              <a:buNone/>
            </a:pPr>
            <a:r>
              <a:rPr lang="es-ES_tradnl" sz="2000" i="1" dirty="0">
                <a:solidFill>
                  <a:schemeClr val="bg1">
                    <a:lumMod val="50000"/>
                  </a:schemeClr>
                </a:solidFill>
              </a:rPr>
              <a:t> </a:t>
            </a:r>
            <a:endParaRPr lang="es-EC" sz="3600" dirty="0">
              <a:solidFill>
                <a:schemeClr val="bg1">
                  <a:lumMod val="50000"/>
                </a:schemeClr>
              </a:solidFill>
            </a:endParaRPr>
          </a:p>
          <a:p>
            <a:pPr marL="0" indent="0">
              <a:buNone/>
            </a:pPr>
            <a:endParaRPr lang="es-ES_tradnl" sz="2000" i="1" dirty="0">
              <a:solidFill>
                <a:schemeClr val="bg1">
                  <a:lumMod val="50000"/>
                </a:schemeClr>
              </a:solidFill>
            </a:endParaRPr>
          </a:p>
          <a:p>
            <a:pPr marL="0" indent="0">
              <a:buNone/>
            </a:pPr>
            <a:endParaRPr lang="es-ES_tradnl" sz="2000" i="1" dirty="0">
              <a:solidFill>
                <a:schemeClr val="bg1">
                  <a:lumMod val="50000"/>
                </a:schemeClr>
              </a:solidFill>
            </a:endParaRPr>
          </a:p>
          <a:p>
            <a:pPr marL="0" indent="0">
              <a:buNone/>
            </a:pPr>
            <a:endParaRPr lang="es-ES_tradnl" sz="1800" i="1" dirty="0">
              <a:solidFill>
                <a:schemeClr val="bg1">
                  <a:lumMod val="50000"/>
                </a:schemeClr>
              </a:solidFill>
            </a:endParaRPr>
          </a:p>
          <a:p>
            <a:pPr marL="0" indent="0">
              <a:buNone/>
            </a:pPr>
            <a:endParaRPr lang="es-ES_tradnl" sz="1800" i="1" dirty="0">
              <a:solidFill>
                <a:schemeClr val="bg1">
                  <a:lumMod val="50000"/>
                </a:schemeClr>
              </a:solidFill>
            </a:endParaRPr>
          </a:p>
          <a:p>
            <a:pPr marL="0" indent="0" algn="ctr">
              <a:buNone/>
            </a:pPr>
            <a:r>
              <a:rPr lang="es-ES_tradnl" sz="1800" i="1" dirty="0">
                <a:solidFill>
                  <a:schemeClr val="bg1">
                    <a:lumMod val="50000"/>
                  </a:schemeClr>
                </a:solidFill>
              </a:rPr>
              <a:t>Imagen 4: Vista hacia el sur. Fuente: Google</a:t>
            </a:r>
            <a:r>
              <a:rPr lang="es-EC" sz="1800" i="1" dirty="0">
                <a:solidFill>
                  <a:schemeClr val="bg1">
                    <a:lumMod val="50000"/>
                  </a:schemeClr>
                </a:solidFill>
              </a:rPr>
              <a:t>.</a:t>
            </a:r>
            <a:endParaRPr lang="es-EC" sz="1800" dirty="0">
              <a:solidFill>
                <a:schemeClr val="bg1">
                  <a:lumMod val="50000"/>
                </a:schemeClr>
              </a:solidFill>
            </a:endParaRPr>
          </a:p>
        </p:txBody>
      </p:sp>
      <p:pic>
        <p:nvPicPr>
          <p:cNvPr id="20" name="Imagen 19">
            <a:extLst>
              <a:ext uri="{FF2B5EF4-FFF2-40B4-BE49-F238E27FC236}">
                <a16:creationId xmlns:a16="http://schemas.microsoft.com/office/drawing/2014/main" id="{4A70F062-C65B-6647-ADC7-616809A83B15}"/>
              </a:ext>
            </a:extLst>
          </p:cNvPr>
          <p:cNvPicPr>
            <a:picLocks noChangeAspect="1"/>
          </p:cNvPicPr>
          <p:nvPr/>
        </p:nvPicPr>
        <p:blipFill>
          <a:blip r:embed="rId5"/>
          <a:stretch>
            <a:fillRect/>
          </a:stretch>
        </p:blipFill>
        <p:spPr>
          <a:xfrm>
            <a:off x="1109149" y="1989000"/>
            <a:ext cx="6658185" cy="2880000"/>
          </a:xfrm>
          <a:prstGeom prst="rect">
            <a:avLst/>
          </a:prstGeom>
        </p:spPr>
      </p:pic>
      <p:cxnSp>
        <p:nvCxnSpPr>
          <p:cNvPr id="21" name="Conector recto de flecha 20">
            <a:extLst>
              <a:ext uri="{FF2B5EF4-FFF2-40B4-BE49-F238E27FC236}">
                <a16:creationId xmlns:a16="http://schemas.microsoft.com/office/drawing/2014/main" id="{73A0FC78-0737-7248-9AA6-7ED266D0EDD0}"/>
              </a:ext>
            </a:extLst>
          </p:cNvPr>
          <p:cNvCxnSpPr/>
          <p:nvPr/>
        </p:nvCxnSpPr>
        <p:spPr>
          <a:xfrm flipH="1" flipV="1">
            <a:off x="1814195" y="2586037"/>
            <a:ext cx="5505450" cy="1685925"/>
          </a:xfrm>
          <a:prstGeom prst="straightConnector1">
            <a:avLst/>
          </a:prstGeom>
          <a:noFill/>
          <a:ln w="19050" cap="flat" cmpd="sng" algn="ctr">
            <a:solidFill>
              <a:srgbClr val="FFC000"/>
            </a:solidFill>
            <a:prstDash val="solid"/>
            <a:miter lim="800000"/>
            <a:tailEnd type="triangle"/>
          </a:ln>
          <a:effectLst/>
        </p:spPr>
      </p:cxnSp>
      <p:sp>
        <p:nvSpPr>
          <p:cNvPr id="22" name="Llamada rectangular 21">
            <a:extLst>
              <a:ext uri="{FF2B5EF4-FFF2-40B4-BE49-F238E27FC236}">
                <a16:creationId xmlns:a16="http://schemas.microsoft.com/office/drawing/2014/main" id="{98B2B7AB-D148-DB4C-AEAC-615471EAFB7D}"/>
              </a:ext>
            </a:extLst>
          </p:cNvPr>
          <p:cNvSpPr/>
          <p:nvPr/>
        </p:nvSpPr>
        <p:spPr>
          <a:xfrm>
            <a:off x="6463030" y="3461702"/>
            <a:ext cx="1061298" cy="255330"/>
          </a:xfrm>
          <a:prstGeom prst="wedgeRectCallout">
            <a:avLst>
              <a:gd name="adj1" fmla="val -18498"/>
              <a:gd name="adj2" fmla="val 227410"/>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Abscisa 0+440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6645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98695"/>
            <a:ext cx="8784977" cy="4881110"/>
          </a:xfrm>
        </p:spPr>
        <p:txBody>
          <a:bodyPr lIns="91440" tIns="45720" rIns="91440" bIns="45720" anchor="t"/>
          <a:lstStyle/>
          <a:p>
            <a:pPr marL="0" indent="0">
              <a:buNone/>
            </a:pPr>
            <a:r>
              <a:rPr lang="es-EC" sz="2400" dirty="0"/>
              <a:t>           </a:t>
            </a: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endParaRPr lang="es-EC" sz="2000" dirty="0">
              <a:solidFill>
                <a:schemeClr val="bg1">
                  <a:lumMod val="50000"/>
                </a:schemeClr>
              </a:solidFill>
            </a:endParaRPr>
          </a:p>
          <a:p>
            <a:pPr marL="0" indent="0">
              <a:buNone/>
            </a:pPr>
            <a:r>
              <a:rPr lang="es-EC" sz="2000" dirty="0">
                <a:solidFill>
                  <a:schemeClr val="bg1">
                    <a:lumMod val="50000"/>
                  </a:schemeClr>
                </a:solidFill>
              </a:rPr>
              <a:t>                    </a:t>
            </a:r>
            <a:endParaRPr lang="es-US" sz="2000" dirty="0">
              <a:solidFill>
                <a:schemeClr val="bg1">
                  <a:lumMod val="50000"/>
                </a:schemeClr>
              </a:solidFill>
            </a:endParaRPr>
          </a:p>
          <a:p>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70B76CAC-3D98-8844-8D29-0A110429BAB8}"/>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sp>
        <p:nvSpPr>
          <p:cNvPr id="13" name="Marcador de contenido 2">
            <a:extLst>
              <a:ext uri="{FF2B5EF4-FFF2-40B4-BE49-F238E27FC236}">
                <a16:creationId xmlns:a16="http://schemas.microsoft.com/office/drawing/2014/main" id="{BA7110C9-21B7-E447-AC0D-80C505386EF1}"/>
              </a:ext>
            </a:extLst>
          </p:cNvPr>
          <p:cNvSpPr txBox="1">
            <a:spLocks/>
          </p:cNvSpPr>
          <p:nvPr/>
        </p:nvSpPr>
        <p:spPr>
          <a:xfrm>
            <a:off x="220142" y="1163121"/>
            <a:ext cx="8661476" cy="4978239"/>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_tradnl" sz="1800" dirty="0">
                <a:latin typeface="Arial" panose="020B0604020202020204" pitchFamily="34" charset="0"/>
                <a:cs typeface="Arial" panose="020B0604020202020204" pitchFamily="34" charset="0"/>
              </a:rPr>
              <a:t>En la abscisa 0+800, existe la quebrada El Conde, para cuyo cruce se requiere de la construcción de un puente de aproximadamente 50.00m de luz.</a:t>
            </a:r>
            <a:endParaRPr lang="es-EC" sz="1800" dirty="0">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s-ES_tradnl" sz="2000" i="1" dirty="0"/>
          </a:p>
          <a:p>
            <a:pPr marL="0" indent="0" algn="ctr">
              <a:buFont typeface="Arial" panose="020B0604020202020204" pitchFamily="34" charset="0"/>
              <a:buNone/>
            </a:pPr>
            <a:r>
              <a:rPr lang="es-ES_tradnl" sz="2000" i="1" dirty="0">
                <a:solidFill>
                  <a:schemeClr val="bg1">
                    <a:lumMod val="50000"/>
                  </a:schemeClr>
                </a:solidFill>
              </a:rPr>
              <a:t> </a:t>
            </a:r>
          </a:p>
          <a:p>
            <a:pPr marL="0" indent="0" algn="ctr">
              <a:buFont typeface="Arial" panose="020B0604020202020204" pitchFamily="34" charset="0"/>
              <a:buNone/>
            </a:pPr>
            <a:endParaRPr lang="es-ES_tradnl" sz="2000" i="1" dirty="0">
              <a:solidFill>
                <a:schemeClr val="bg1">
                  <a:lumMod val="50000"/>
                </a:schemeClr>
              </a:solidFill>
            </a:endParaRPr>
          </a:p>
          <a:p>
            <a:pPr marL="0" indent="0" algn="ctr">
              <a:buFont typeface="Arial" panose="020B0604020202020204" pitchFamily="34" charset="0"/>
              <a:buNone/>
            </a:pPr>
            <a:endParaRPr lang="es-EC" sz="3600" dirty="0">
              <a:solidFill>
                <a:schemeClr val="bg1">
                  <a:lumMod val="50000"/>
                </a:schemeClr>
              </a:solidFill>
            </a:endParaRPr>
          </a:p>
          <a:p>
            <a:pPr marL="0" indent="0">
              <a:buFont typeface="Arial" panose="020B0604020202020204" pitchFamily="34" charset="0"/>
              <a:buNone/>
            </a:pPr>
            <a:endParaRPr lang="es-ES_tradnl" sz="2000" i="1" dirty="0">
              <a:solidFill>
                <a:schemeClr val="bg1">
                  <a:lumMod val="50000"/>
                </a:schemeClr>
              </a:solidFill>
            </a:endParaRPr>
          </a:p>
          <a:p>
            <a:pPr marL="0" indent="0">
              <a:buFont typeface="Arial" panose="020B0604020202020204" pitchFamily="34" charset="0"/>
              <a:buNone/>
            </a:pPr>
            <a:endParaRPr lang="es-ES_tradnl" sz="2000" i="1" dirty="0">
              <a:solidFill>
                <a:schemeClr val="bg1">
                  <a:lumMod val="50000"/>
                </a:schemeClr>
              </a:solidFill>
            </a:endParaRPr>
          </a:p>
          <a:p>
            <a:pPr marL="0" indent="0">
              <a:buFont typeface="Arial" panose="020B0604020202020204" pitchFamily="34" charset="0"/>
              <a:buNone/>
            </a:pPr>
            <a:endParaRPr lang="es-ES_tradnl" sz="1800" i="1" dirty="0">
              <a:solidFill>
                <a:schemeClr val="bg1">
                  <a:lumMod val="50000"/>
                </a:schemeClr>
              </a:solidFill>
            </a:endParaRPr>
          </a:p>
          <a:p>
            <a:pPr marL="0" indent="0">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r>
              <a:rPr lang="es-ES_tradnl" sz="1600" i="1" dirty="0">
                <a:solidFill>
                  <a:schemeClr val="bg1">
                    <a:lumMod val="50000"/>
                  </a:schemeClr>
                </a:solidFill>
                <a:latin typeface="Arial" panose="020B0604020202020204" pitchFamily="34" charset="0"/>
                <a:cs typeface="Arial" panose="020B0604020202020204" pitchFamily="34" charset="0"/>
              </a:rPr>
              <a:t>Fotografía 1: Quebrada El Conde</a:t>
            </a:r>
            <a:endParaRPr lang="es-EC" sz="1600" dirty="0">
              <a:solidFill>
                <a:schemeClr val="bg1">
                  <a:lumMod val="50000"/>
                </a:schemeClr>
              </a:solidFill>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EEACAE40-69E2-5646-88BB-37C8CABF6D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1844824"/>
            <a:ext cx="5278835" cy="3960000"/>
          </a:xfrm>
          <a:prstGeom prst="rect">
            <a:avLst/>
          </a:prstGeom>
        </p:spPr>
      </p:pic>
      <p:cxnSp>
        <p:nvCxnSpPr>
          <p:cNvPr id="15" name="Conector recto de flecha 14">
            <a:extLst>
              <a:ext uri="{FF2B5EF4-FFF2-40B4-BE49-F238E27FC236}">
                <a16:creationId xmlns:a16="http://schemas.microsoft.com/office/drawing/2014/main" id="{1ABFBDF1-F56C-6948-B623-AF66370B32C1}"/>
              </a:ext>
            </a:extLst>
          </p:cNvPr>
          <p:cNvCxnSpPr/>
          <p:nvPr/>
        </p:nvCxnSpPr>
        <p:spPr>
          <a:xfrm>
            <a:off x="2373139" y="3963116"/>
            <a:ext cx="1885950" cy="561975"/>
          </a:xfrm>
          <a:prstGeom prst="straightConnector1">
            <a:avLst/>
          </a:prstGeom>
          <a:noFill/>
          <a:ln w="19050" cap="flat" cmpd="sng" algn="ctr">
            <a:solidFill>
              <a:srgbClr val="FFC000"/>
            </a:solidFill>
            <a:prstDash val="solid"/>
            <a:miter lim="800000"/>
            <a:tailEnd type="triangle"/>
          </a:ln>
          <a:effectLst/>
        </p:spPr>
      </p:cxnSp>
      <p:cxnSp>
        <p:nvCxnSpPr>
          <p:cNvPr id="16" name="Conector recto de flecha 15">
            <a:extLst>
              <a:ext uri="{FF2B5EF4-FFF2-40B4-BE49-F238E27FC236}">
                <a16:creationId xmlns:a16="http://schemas.microsoft.com/office/drawing/2014/main" id="{B0BCF0F7-ECF8-C440-8266-6EFCF74DAAFB}"/>
              </a:ext>
            </a:extLst>
          </p:cNvPr>
          <p:cNvCxnSpPr/>
          <p:nvPr/>
        </p:nvCxnSpPr>
        <p:spPr>
          <a:xfrm>
            <a:off x="5840239" y="4944191"/>
            <a:ext cx="561975" cy="180975"/>
          </a:xfrm>
          <a:prstGeom prst="straightConnector1">
            <a:avLst/>
          </a:prstGeom>
          <a:noFill/>
          <a:ln w="19050" cap="flat" cmpd="sng" algn="ctr">
            <a:solidFill>
              <a:srgbClr val="FFC000"/>
            </a:solidFill>
            <a:prstDash val="solid"/>
            <a:miter lim="800000"/>
            <a:tailEnd type="triangle"/>
          </a:ln>
          <a:effectLst/>
        </p:spPr>
      </p:cxnSp>
      <p:cxnSp>
        <p:nvCxnSpPr>
          <p:cNvPr id="17" name="Conector recto 16">
            <a:extLst>
              <a:ext uri="{FF2B5EF4-FFF2-40B4-BE49-F238E27FC236}">
                <a16:creationId xmlns:a16="http://schemas.microsoft.com/office/drawing/2014/main" id="{B6D1A04D-F9D1-7044-98D9-6DD8161463EB}"/>
              </a:ext>
            </a:extLst>
          </p:cNvPr>
          <p:cNvCxnSpPr/>
          <p:nvPr/>
        </p:nvCxnSpPr>
        <p:spPr>
          <a:xfrm>
            <a:off x="4265439" y="4525726"/>
            <a:ext cx="1574800" cy="395605"/>
          </a:xfrm>
          <a:prstGeom prst="line">
            <a:avLst/>
          </a:prstGeom>
        </p:spPr>
        <p:style>
          <a:lnRef idx="3">
            <a:schemeClr val="accent2"/>
          </a:lnRef>
          <a:fillRef idx="0">
            <a:schemeClr val="accent2"/>
          </a:fillRef>
          <a:effectRef idx="2">
            <a:schemeClr val="accent2"/>
          </a:effectRef>
          <a:fontRef idx="minor">
            <a:schemeClr val="tx1"/>
          </a:fontRef>
        </p:style>
      </p:cxnSp>
      <p:sp>
        <p:nvSpPr>
          <p:cNvPr id="18" name="Llamada rectangular 17">
            <a:extLst>
              <a:ext uri="{FF2B5EF4-FFF2-40B4-BE49-F238E27FC236}">
                <a16:creationId xmlns:a16="http://schemas.microsoft.com/office/drawing/2014/main" id="{A22DEE99-E4CD-7542-8B38-BB5D7B630108}"/>
              </a:ext>
            </a:extLst>
          </p:cNvPr>
          <p:cNvSpPr/>
          <p:nvPr/>
        </p:nvSpPr>
        <p:spPr>
          <a:xfrm>
            <a:off x="4138438" y="3763726"/>
            <a:ext cx="2089745" cy="381000"/>
          </a:xfrm>
          <a:prstGeom prst="wedgeRectCallout">
            <a:avLst>
              <a:gd name="adj1" fmla="val -4576"/>
              <a:gd name="adj2" fmla="val 199080"/>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Puente sobre quebrada El Conde, abscisa 0+800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677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98695"/>
            <a:ext cx="8784977" cy="4881110"/>
          </a:xfrm>
        </p:spPr>
        <p:txBody>
          <a:bodyPr lIns="91440" tIns="45720" rIns="91440" bIns="45720" anchor="t"/>
          <a:lstStyle/>
          <a:p>
            <a:pPr marL="0" indent="0">
              <a:buNone/>
            </a:pPr>
            <a:r>
              <a:rPr lang="es-EC" sz="2400" dirty="0"/>
              <a:t>           </a:t>
            </a: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endParaRPr lang="es-EC" sz="2000" dirty="0">
              <a:solidFill>
                <a:schemeClr val="bg1">
                  <a:lumMod val="50000"/>
                </a:schemeClr>
              </a:solidFill>
            </a:endParaRPr>
          </a:p>
          <a:p>
            <a:pPr marL="0" indent="0">
              <a:buNone/>
            </a:pPr>
            <a:r>
              <a:rPr lang="es-EC" sz="2000" dirty="0">
                <a:solidFill>
                  <a:schemeClr val="bg1">
                    <a:lumMod val="50000"/>
                  </a:schemeClr>
                </a:solidFill>
              </a:rPr>
              <a:t>                    </a:t>
            </a:r>
            <a:endParaRPr lang="es-US" sz="2000" dirty="0">
              <a:solidFill>
                <a:schemeClr val="bg1">
                  <a:lumMod val="50000"/>
                </a:schemeClr>
              </a:solidFill>
            </a:endParaRPr>
          </a:p>
          <a:p>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70B76CAC-3D98-8844-8D29-0A110429BAB8}"/>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sp>
        <p:nvSpPr>
          <p:cNvPr id="13" name="Marcador de contenido 2">
            <a:extLst>
              <a:ext uri="{FF2B5EF4-FFF2-40B4-BE49-F238E27FC236}">
                <a16:creationId xmlns:a16="http://schemas.microsoft.com/office/drawing/2014/main" id="{BA7110C9-21B7-E447-AC0D-80C505386EF1}"/>
              </a:ext>
            </a:extLst>
          </p:cNvPr>
          <p:cNvSpPr txBox="1">
            <a:spLocks/>
          </p:cNvSpPr>
          <p:nvPr/>
        </p:nvSpPr>
        <p:spPr>
          <a:xfrm>
            <a:off x="220142" y="1163121"/>
            <a:ext cx="8661476" cy="4978239"/>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S_tradnl" sz="2000" i="1" dirty="0">
                <a:solidFill>
                  <a:schemeClr val="bg1">
                    <a:lumMod val="50000"/>
                  </a:schemeClr>
                </a:solidFill>
              </a:rPr>
              <a:t> </a:t>
            </a:r>
          </a:p>
          <a:p>
            <a:pPr marL="0" indent="0" algn="ctr">
              <a:buFont typeface="Arial" panose="020B0604020202020204" pitchFamily="34" charset="0"/>
              <a:buNone/>
            </a:pPr>
            <a:endParaRPr lang="es-ES_tradnl" sz="2000" i="1" dirty="0">
              <a:solidFill>
                <a:schemeClr val="bg1">
                  <a:lumMod val="50000"/>
                </a:schemeClr>
              </a:solidFill>
            </a:endParaRPr>
          </a:p>
          <a:p>
            <a:pPr marL="0" indent="0" algn="ctr">
              <a:buFont typeface="Arial" panose="020B0604020202020204" pitchFamily="34" charset="0"/>
              <a:buNone/>
            </a:pPr>
            <a:endParaRPr lang="es-EC" sz="3600" dirty="0">
              <a:solidFill>
                <a:schemeClr val="bg1">
                  <a:lumMod val="50000"/>
                </a:schemeClr>
              </a:solidFill>
            </a:endParaRPr>
          </a:p>
          <a:p>
            <a:pPr marL="0" indent="0">
              <a:buFont typeface="Arial" panose="020B0604020202020204" pitchFamily="34" charset="0"/>
              <a:buNone/>
            </a:pPr>
            <a:endParaRPr lang="es-ES_tradnl" sz="2000" i="1" dirty="0">
              <a:solidFill>
                <a:schemeClr val="bg1">
                  <a:lumMod val="50000"/>
                </a:schemeClr>
              </a:solidFill>
            </a:endParaRPr>
          </a:p>
          <a:p>
            <a:pPr marL="0" indent="0">
              <a:buFont typeface="Arial" panose="020B0604020202020204" pitchFamily="34" charset="0"/>
              <a:buNone/>
            </a:pPr>
            <a:endParaRPr lang="es-ES_tradnl" sz="2000" i="1" dirty="0">
              <a:solidFill>
                <a:schemeClr val="bg1">
                  <a:lumMod val="50000"/>
                </a:schemeClr>
              </a:solidFill>
            </a:endParaRPr>
          </a:p>
          <a:p>
            <a:pPr marL="0" indent="0">
              <a:buFont typeface="Arial" panose="020B0604020202020204" pitchFamily="34" charset="0"/>
              <a:buNone/>
            </a:pPr>
            <a:endParaRPr lang="es-ES_tradnl" sz="1800" i="1" dirty="0">
              <a:solidFill>
                <a:schemeClr val="bg1">
                  <a:lumMod val="50000"/>
                </a:schemeClr>
              </a:solidFill>
            </a:endParaRPr>
          </a:p>
          <a:p>
            <a:pPr marL="0" indent="0">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endParaRPr lang="es-ES_tradnl" sz="1800" i="1" dirty="0">
              <a:solidFill>
                <a:schemeClr val="bg1">
                  <a:lumMod val="50000"/>
                </a:schemeClr>
              </a:solidFill>
            </a:endParaRPr>
          </a:p>
          <a:p>
            <a:pPr marL="0" indent="0" algn="ctr">
              <a:buFont typeface="Arial" panose="020B0604020202020204" pitchFamily="34" charset="0"/>
              <a:buNone/>
            </a:pPr>
            <a:endParaRPr lang="es-ES_tradnl" sz="1800" i="1" dirty="0">
              <a:solidFill>
                <a:schemeClr val="bg1">
                  <a:lumMod val="50000"/>
                </a:schemeClr>
              </a:solidFill>
            </a:endParaRPr>
          </a:p>
        </p:txBody>
      </p:sp>
      <p:pic>
        <p:nvPicPr>
          <p:cNvPr id="6" name="Imagen 5">
            <a:extLst>
              <a:ext uri="{FF2B5EF4-FFF2-40B4-BE49-F238E27FC236}">
                <a16:creationId xmlns:a16="http://schemas.microsoft.com/office/drawing/2014/main" id="{63B2F352-D94B-5A46-84C2-21A4D1FB8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59" y="2062554"/>
            <a:ext cx="8318921" cy="2700000"/>
          </a:xfrm>
          <a:prstGeom prst="rect">
            <a:avLst/>
          </a:prstGeom>
        </p:spPr>
      </p:pic>
    </p:spTree>
    <p:extLst>
      <p:ext uri="{BB962C8B-B14F-4D97-AF65-F5344CB8AC3E}">
        <p14:creationId xmlns:p14="http://schemas.microsoft.com/office/powerpoint/2010/main" val="264046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852426"/>
          </a:xfrm>
        </p:spPr>
        <p:txBody>
          <a:bodyPr lIns="91440" tIns="45720" rIns="91440" bIns="45720" anchor="t"/>
          <a:lstStyle/>
          <a:p>
            <a:pPr marL="0" indent="0">
              <a:buNone/>
            </a:pPr>
            <a:r>
              <a:rPr lang="es-EC" sz="2800" dirty="0">
                <a:solidFill>
                  <a:schemeClr val="bg1">
                    <a:lumMod val="50000"/>
                  </a:schemeClr>
                </a:solidFill>
              </a:rPr>
              <a:t>					</a:t>
            </a:r>
            <a:r>
              <a:rPr lang="es-EC" sz="1800" dirty="0">
                <a:solidFill>
                  <a:srgbClr val="002060"/>
                </a:solidFill>
                <a:latin typeface="Arial" panose="020B0604020202020204" pitchFamily="34" charset="0"/>
                <a:cs typeface="Arial" panose="020B0604020202020204" pitchFamily="34" charset="0"/>
              </a:rPr>
              <a:t>Se desarrolla paralelamente						a la vía existente.</a:t>
            </a: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1800" dirty="0">
                <a:solidFill>
                  <a:srgbClr val="002060"/>
                </a:solidFill>
                <a:latin typeface="Arial" panose="020B0604020202020204" pitchFamily="34" charset="0"/>
                <a:cs typeface="Arial" panose="020B0604020202020204" pitchFamily="34" charset="0"/>
              </a:rPr>
              <a:t>La vía se proyecta a media ladera.</a:t>
            </a:r>
          </a:p>
          <a:p>
            <a:pPr marL="0" indent="0">
              <a:buNone/>
            </a:pPr>
            <a:endParaRPr lang="es-EC" sz="1800" dirty="0">
              <a:solidFill>
                <a:schemeClr val="bg1">
                  <a:lumMod val="50000"/>
                </a:schemeClr>
              </a:solidFill>
            </a:endParaRPr>
          </a:p>
          <a:p>
            <a:pPr marL="0" indent="0">
              <a:buNone/>
            </a:pPr>
            <a:endParaRPr lang="es-EC" sz="1800" dirty="0">
              <a:solidFill>
                <a:schemeClr val="bg1">
                  <a:lumMod val="50000"/>
                </a:schemeClr>
              </a:solidFill>
            </a:endParaRPr>
          </a:p>
          <a:p>
            <a:pPr marL="0" indent="0">
              <a:buNone/>
            </a:pPr>
            <a:r>
              <a:rPr lang="es-EC" sz="1800" dirty="0">
                <a:solidFill>
                  <a:schemeClr val="bg1">
                    <a:lumMod val="50000"/>
                  </a:schemeClr>
                </a:solidFill>
              </a:rPr>
              <a:t>Fotografía 2, sector Tréboles del Sur.</a:t>
            </a:r>
            <a:endParaRPr lang="es-US" sz="1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81E899F2-C855-EE4E-BD87-3707C50AE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142" y="1278134"/>
            <a:ext cx="4319047" cy="3240000"/>
          </a:xfrm>
          <a:prstGeom prst="rect">
            <a:avLst/>
          </a:prstGeom>
        </p:spPr>
      </p:pic>
      <p:pic>
        <p:nvPicPr>
          <p:cNvPr id="17" name="Imagen 16">
            <a:extLst>
              <a:ext uri="{FF2B5EF4-FFF2-40B4-BE49-F238E27FC236}">
                <a16:creationId xmlns:a16="http://schemas.microsoft.com/office/drawing/2014/main" id="{F7C2A261-8C2B-1045-8278-E91E7DB085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695" y="2240472"/>
            <a:ext cx="4319047" cy="3240000"/>
          </a:xfrm>
          <a:prstGeom prst="rect">
            <a:avLst/>
          </a:prstGeom>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cxnSp>
        <p:nvCxnSpPr>
          <p:cNvPr id="19" name="Conector recto de flecha 18">
            <a:extLst>
              <a:ext uri="{FF2B5EF4-FFF2-40B4-BE49-F238E27FC236}">
                <a16:creationId xmlns:a16="http://schemas.microsoft.com/office/drawing/2014/main" id="{68D777C7-8706-0B45-A079-4847785A0215}"/>
              </a:ext>
            </a:extLst>
          </p:cNvPr>
          <p:cNvCxnSpPr>
            <a:cxnSpLocks/>
          </p:cNvCxnSpPr>
          <p:nvPr/>
        </p:nvCxnSpPr>
        <p:spPr>
          <a:xfrm>
            <a:off x="220142" y="2461197"/>
            <a:ext cx="2457127" cy="329273"/>
          </a:xfrm>
          <a:prstGeom prst="straightConnector1">
            <a:avLst/>
          </a:prstGeom>
          <a:noFill/>
          <a:ln w="19050" cap="flat" cmpd="sng" algn="ctr">
            <a:solidFill>
              <a:srgbClr val="FFC000"/>
            </a:solidFill>
            <a:prstDash val="solid"/>
            <a:miter lim="800000"/>
            <a:tailEnd type="triangle"/>
          </a:ln>
          <a:effectLst/>
        </p:spPr>
      </p:cxnSp>
      <p:cxnSp>
        <p:nvCxnSpPr>
          <p:cNvPr id="20" name="Conector recto de flecha 19">
            <a:extLst>
              <a:ext uri="{FF2B5EF4-FFF2-40B4-BE49-F238E27FC236}">
                <a16:creationId xmlns:a16="http://schemas.microsoft.com/office/drawing/2014/main" id="{0BF31C95-1851-D645-AEAA-B86402D80D85}"/>
              </a:ext>
            </a:extLst>
          </p:cNvPr>
          <p:cNvCxnSpPr>
            <a:cxnSpLocks/>
          </p:cNvCxnSpPr>
          <p:nvPr/>
        </p:nvCxnSpPr>
        <p:spPr>
          <a:xfrm>
            <a:off x="4622695" y="3724390"/>
            <a:ext cx="2548018" cy="288032"/>
          </a:xfrm>
          <a:prstGeom prst="straightConnector1">
            <a:avLst/>
          </a:prstGeom>
          <a:noFill/>
          <a:ln w="1905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17947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 sz="1800" dirty="0">
                <a:solidFill>
                  <a:srgbClr val="C00000"/>
                </a:solidFill>
                <a:latin typeface="Arial" panose="020B0604020202020204" pitchFamily="34" charset="0"/>
                <a:cs typeface="Arial" panose="020B0604020202020204" pitchFamily="34" charset="0"/>
              </a:rPr>
              <a:t>3. Tramo comprendido entre las abscisas 1+740 - 4+500 y 4+600 - 5+830.</a:t>
            </a:r>
          </a:p>
          <a:p>
            <a:pPr marL="0" indent="0">
              <a:buNone/>
            </a:pPr>
            <a:r>
              <a:rPr lang="es-ES" sz="1800" dirty="0">
                <a:latin typeface="Arial" panose="020B0604020202020204" pitchFamily="34" charset="0"/>
                <a:cs typeface="Arial" panose="020B0604020202020204" pitchFamily="34" charset="0"/>
              </a:rPr>
              <a:t>Se desarrolla por los sectores de los barrios Edén del Sur, Músculos y Rieles, Bellavista del Sur, Conjunto Habitacional Ciudad Jardín, etc.</a:t>
            </a:r>
          </a:p>
          <a:p>
            <a:pPr marL="0" indent="0">
              <a:buNone/>
            </a:pPr>
            <a:r>
              <a:rPr lang="es-ES" sz="1800" dirty="0">
                <a:latin typeface="Arial" panose="020B0604020202020204" pitchFamily="34" charset="0"/>
                <a:cs typeface="Arial" panose="020B0604020202020204" pitchFamily="34" charset="0"/>
              </a:rPr>
              <a:t>Ancho de calzada 30,00m</a:t>
            </a:r>
            <a:endParaRPr lang="es-EC" sz="1800" dirty="0">
              <a:latin typeface="Arial" panose="020B0604020202020204" pitchFamily="34" charset="0"/>
              <a:cs typeface="Arial" panose="020B0604020202020204" pitchFamily="34" charset="0"/>
            </a:endParaRPr>
          </a:p>
          <a:p>
            <a:pPr marL="0" indent="0">
              <a:buNone/>
            </a:pP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2800" dirty="0">
                <a:solidFill>
                  <a:schemeClr val="bg1">
                    <a:lumMod val="50000"/>
                  </a:schemeClr>
                </a:solidFill>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54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36" name="Imagen 35">
            <a:extLst>
              <a:ext uri="{FF2B5EF4-FFF2-40B4-BE49-F238E27FC236}">
                <a16:creationId xmlns:a16="http://schemas.microsoft.com/office/drawing/2014/main" id="{0D271433-D38A-5241-815C-66C9E48E4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79" y="2595259"/>
            <a:ext cx="8896641" cy="3420000"/>
          </a:xfrm>
          <a:prstGeom prst="rect">
            <a:avLst/>
          </a:prstGeom>
        </p:spPr>
      </p:pic>
    </p:spTree>
    <p:extLst>
      <p:ext uri="{BB962C8B-B14F-4D97-AF65-F5344CB8AC3E}">
        <p14:creationId xmlns:p14="http://schemas.microsoft.com/office/powerpoint/2010/main" val="400962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 sz="1800" dirty="0">
                <a:latin typeface="Arial" panose="020B0604020202020204" pitchFamily="34" charset="0"/>
                <a:cs typeface="Arial" panose="020B0604020202020204" pitchFamily="34" charset="0"/>
              </a:rPr>
              <a:t>Inicio de tramo; la vía no está aperturada</a:t>
            </a: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2800" dirty="0">
                <a:solidFill>
                  <a:schemeClr val="bg1">
                    <a:lumMod val="50000"/>
                  </a:schemeClr>
                </a:solidFill>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54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Fotografía 3. Sectores barrios: Edén del Sur - Venceremos</a:t>
            </a: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6E6967AF-F313-EA44-889D-898762FF61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6272" y="1598304"/>
            <a:ext cx="3358942" cy="2520000"/>
          </a:xfrm>
          <a:prstGeom prst="rect">
            <a:avLst/>
          </a:prstGeom>
        </p:spPr>
      </p:pic>
      <p:pic>
        <p:nvPicPr>
          <p:cNvPr id="13" name="Imagen 12">
            <a:extLst>
              <a:ext uri="{FF2B5EF4-FFF2-40B4-BE49-F238E27FC236}">
                <a16:creationId xmlns:a16="http://schemas.microsoft.com/office/drawing/2014/main" id="{CF9E3ABB-AE7B-E846-85D9-BA61F3F342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786" y="1604317"/>
            <a:ext cx="3358943" cy="2520000"/>
          </a:xfrm>
          <a:prstGeom prst="rect">
            <a:avLst/>
          </a:prstGeom>
        </p:spPr>
      </p:pic>
      <p:sp>
        <p:nvSpPr>
          <p:cNvPr id="14" name="Cuadro de texto 59">
            <a:extLst>
              <a:ext uri="{FF2B5EF4-FFF2-40B4-BE49-F238E27FC236}">
                <a16:creationId xmlns:a16="http://schemas.microsoft.com/office/drawing/2014/main" id="{85349F98-90B7-0E41-BD42-DFF2BD29ADD1}"/>
              </a:ext>
            </a:extLst>
          </p:cNvPr>
          <p:cNvSpPr txBox="1"/>
          <p:nvPr/>
        </p:nvSpPr>
        <p:spPr>
          <a:xfrm>
            <a:off x="6955819" y="1821174"/>
            <a:ext cx="1322643" cy="248153"/>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Venceremos</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5" name="Conector recto de flecha 14">
            <a:extLst>
              <a:ext uri="{FF2B5EF4-FFF2-40B4-BE49-F238E27FC236}">
                <a16:creationId xmlns:a16="http://schemas.microsoft.com/office/drawing/2014/main" id="{B564F9D2-F604-654D-863E-E5E908361019}"/>
              </a:ext>
            </a:extLst>
          </p:cNvPr>
          <p:cNvCxnSpPr>
            <a:cxnSpLocks/>
          </p:cNvCxnSpPr>
          <p:nvPr/>
        </p:nvCxnSpPr>
        <p:spPr>
          <a:xfrm>
            <a:off x="1273341" y="2767374"/>
            <a:ext cx="647540" cy="909409"/>
          </a:xfrm>
          <a:prstGeom prst="straightConnector1">
            <a:avLst/>
          </a:prstGeom>
          <a:noFill/>
          <a:ln w="19050" cap="flat" cmpd="sng" algn="ctr">
            <a:solidFill>
              <a:srgbClr val="FFC000"/>
            </a:solidFill>
            <a:prstDash val="solid"/>
            <a:miter lim="800000"/>
            <a:tailEnd type="triangle"/>
          </a:ln>
          <a:effectLst/>
        </p:spPr>
      </p:cxnSp>
      <p:pic>
        <p:nvPicPr>
          <p:cNvPr id="21" name="Imagen 20">
            <a:extLst>
              <a:ext uri="{FF2B5EF4-FFF2-40B4-BE49-F238E27FC236}">
                <a16:creationId xmlns:a16="http://schemas.microsoft.com/office/drawing/2014/main" id="{CB8483B1-5D67-334A-A01A-F8B3F699F2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270" y="3277228"/>
            <a:ext cx="3359259" cy="2520000"/>
          </a:xfrm>
          <a:prstGeom prst="rect">
            <a:avLst/>
          </a:prstGeom>
        </p:spPr>
      </p:pic>
      <p:sp>
        <p:nvSpPr>
          <p:cNvPr id="22" name="Cuadro de texto 60">
            <a:extLst>
              <a:ext uri="{FF2B5EF4-FFF2-40B4-BE49-F238E27FC236}">
                <a16:creationId xmlns:a16="http://schemas.microsoft.com/office/drawing/2014/main" id="{26357C45-95B3-0441-8CE7-0B51CCB3A4AB}"/>
              </a:ext>
            </a:extLst>
          </p:cNvPr>
          <p:cNvSpPr txBox="1"/>
          <p:nvPr/>
        </p:nvSpPr>
        <p:spPr>
          <a:xfrm>
            <a:off x="4936332" y="3976045"/>
            <a:ext cx="1260153" cy="209550"/>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Edén del Sur</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3" name="Conector recto de flecha 22">
            <a:extLst>
              <a:ext uri="{FF2B5EF4-FFF2-40B4-BE49-F238E27FC236}">
                <a16:creationId xmlns:a16="http://schemas.microsoft.com/office/drawing/2014/main" id="{3FC28335-4FAF-B740-98EE-5EA947415D7E}"/>
              </a:ext>
            </a:extLst>
          </p:cNvPr>
          <p:cNvCxnSpPr>
            <a:cxnSpLocks/>
          </p:cNvCxnSpPr>
          <p:nvPr/>
        </p:nvCxnSpPr>
        <p:spPr>
          <a:xfrm flipV="1">
            <a:off x="4020947" y="4472746"/>
            <a:ext cx="767077" cy="1258312"/>
          </a:xfrm>
          <a:prstGeom prst="straightConnector1">
            <a:avLst/>
          </a:prstGeom>
          <a:noFill/>
          <a:ln w="19050" cap="flat" cmpd="sng" algn="ctr">
            <a:solidFill>
              <a:srgbClr val="FFC000"/>
            </a:solidFill>
            <a:prstDash val="solid"/>
            <a:miter lim="800000"/>
            <a:tailEnd type="triangle"/>
          </a:ln>
          <a:effectLst/>
        </p:spPr>
      </p:cxnSp>
      <p:sp>
        <p:nvSpPr>
          <p:cNvPr id="24" name="Llamada rectangular 23">
            <a:extLst>
              <a:ext uri="{FF2B5EF4-FFF2-40B4-BE49-F238E27FC236}">
                <a16:creationId xmlns:a16="http://schemas.microsoft.com/office/drawing/2014/main" id="{EAB3F857-B7B2-4F41-81F2-2A7139F13D42}"/>
              </a:ext>
            </a:extLst>
          </p:cNvPr>
          <p:cNvSpPr/>
          <p:nvPr/>
        </p:nvSpPr>
        <p:spPr>
          <a:xfrm>
            <a:off x="742692" y="2207818"/>
            <a:ext cx="1061298" cy="255330"/>
          </a:xfrm>
          <a:prstGeom prst="wedgeRectCallout">
            <a:avLst>
              <a:gd name="adj1" fmla="val 13811"/>
              <a:gd name="adj2" fmla="val 238601"/>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Abscisa </a:t>
            </a:r>
            <a:r>
              <a:rPr lang="es-ES" sz="1000" dirty="0">
                <a:latin typeface="Arial" panose="020B0604020202020204" pitchFamily="34" charset="0"/>
                <a:ea typeface="Calibri" panose="020F0502020204030204" pitchFamily="34" charset="0"/>
                <a:cs typeface="Times New Roman" panose="02020603050405020304" pitchFamily="18" charset="0"/>
              </a:rPr>
              <a:t> 1+74</a:t>
            </a:r>
            <a:r>
              <a:rPr lang="es-ES" sz="1000" dirty="0">
                <a:effectLst/>
                <a:latin typeface="Arial" panose="020B0604020202020204" pitchFamily="34" charset="0"/>
                <a:ea typeface="Calibri" panose="020F0502020204030204" pitchFamily="34" charset="0"/>
                <a:cs typeface="Times New Roman" panose="02020603050405020304" pitchFamily="18" charset="0"/>
              </a:rPr>
              <a:t>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Conector recto de flecha 24">
            <a:extLst>
              <a:ext uri="{FF2B5EF4-FFF2-40B4-BE49-F238E27FC236}">
                <a16:creationId xmlns:a16="http://schemas.microsoft.com/office/drawing/2014/main" id="{8E9B1A52-E0F8-174B-8E15-70176E784046}"/>
              </a:ext>
            </a:extLst>
          </p:cNvPr>
          <p:cNvCxnSpPr>
            <a:cxnSpLocks/>
          </p:cNvCxnSpPr>
          <p:nvPr/>
        </p:nvCxnSpPr>
        <p:spPr>
          <a:xfrm>
            <a:off x="1708786" y="2726378"/>
            <a:ext cx="1430003" cy="279323"/>
          </a:xfrm>
          <a:prstGeom prst="straightConnector1">
            <a:avLst/>
          </a:prstGeom>
          <a:noFill/>
          <a:ln w="19050" cap="flat" cmpd="sng" algn="ctr">
            <a:solidFill>
              <a:srgbClr val="FFC000"/>
            </a:solidFill>
            <a:prstDash val="solid"/>
            <a:miter lim="800000"/>
            <a:tailEnd type="triangle"/>
          </a:ln>
          <a:effectLst/>
        </p:spPr>
      </p:cxnSp>
      <p:sp>
        <p:nvSpPr>
          <p:cNvPr id="29" name="Cuadro de texto 60">
            <a:extLst>
              <a:ext uri="{FF2B5EF4-FFF2-40B4-BE49-F238E27FC236}">
                <a16:creationId xmlns:a16="http://schemas.microsoft.com/office/drawing/2014/main" id="{44CBCF25-4CB2-9B4A-94DA-3D1654B5B064}"/>
              </a:ext>
            </a:extLst>
          </p:cNvPr>
          <p:cNvSpPr txBox="1"/>
          <p:nvPr/>
        </p:nvSpPr>
        <p:spPr>
          <a:xfrm rot="631349">
            <a:off x="1950138" y="2948179"/>
            <a:ext cx="1008480" cy="262922"/>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ESCALÓN 1</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Cuadro de texto 60">
            <a:extLst>
              <a:ext uri="{FF2B5EF4-FFF2-40B4-BE49-F238E27FC236}">
                <a16:creationId xmlns:a16="http://schemas.microsoft.com/office/drawing/2014/main" id="{98AB0663-C1B8-0E4E-A16A-25016AF620CE}"/>
              </a:ext>
            </a:extLst>
          </p:cNvPr>
          <p:cNvSpPr txBox="1">
            <a:spLocks/>
          </p:cNvSpPr>
          <p:nvPr/>
        </p:nvSpPr>
        <p:spPr>
          <a:xfrm rot="3892059">
            <a:off x="6484136" y="3105995"/>
            <a:ext cx="1007654" cy="254906"/>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ESCALÓN 1</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21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 sz="1800" dirty="0">
                <a:solidFill>
                  <a:srgbClr val="0033CC"/>
                </a:solidFill>
                <a:latin typeface="Arial" panose="020B0604020202020204" pitchFamily="34" charset="0"/>
                <a:cs typeface="Arial" panose="020B0604020202020204" pitchFamily="34" charset="0"/>
              </a:rPr>
              <a:t>Intersección Escalón 1</a:t>
            </a:r>
            <a:r>
              <a:rPr lang="es-ES" sz="1800" dirty="0">
                <a:latin typeface="Arial" panose="020B0604020202020204" pitchFamily="34" charset="0"/>
                <a:cs typeface="Arial" panose="020B0604020202020204" pitchFamily="34" charset="0"/>
              </a:rPr>
              <a:t>, solución a nivel:</a:t>
            </a: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2800" dirty="0">
                <a:solidFill>
                  <a:schemeClr val="bg1">
                    <a:lumMod val="50000"/>
                  </a:schemeClr>
                </a:solidFill>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			</a:t>
            </a:r>
            <a:endParaRPr lang="es-US"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54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9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3F7AD5D-34A2-6F44-90EF-6F12C9A0B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36" y="1604317"/>
            <a:ext cx="6884927" cy="4500000"/>
          </a:xfrm>
          <a:prstGeom prst="rect">
            <a:avLst/>
          </a:prstGeom>
        </p:spPr>
      </p:pic>
    </p:spTree>
    <p:extLst>
      <p:ext uri="{BB962C8B-B14F-4D97-AF65-F5344CB8AC3E}">
        <p14:creationId xmlns:p14="http://schemas.microsoft.com/office/powerpoint/2010/main" val="1822239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1"/>
            <a:ext cx="8818778" cy="4895349"/>
          </a:xfrm>
        </p:spPr>
        <p:txBody>
          <a:bodyPr lIns="91440" tIns="45720" rIns="91440" bIns="45720" anchor="t"/>
          <a:lstStyle/>
          <a:p>
            <a:pPr marL="0" indent="0">
              <a:buNone/>
            </a:pPr>
            <a:endParaRPr lang="es-EC" sz="1800" dirty="0">
              <a:solidFill>
                <a:srgbClr val="002060"/>
              </a:solidFill>
              <a:latin typeface="Arial" panose="020B0604020202020204" pitchFamily="34" charset="0"/>
              <a:cs typeface="Arial" panose="020B0604020202020204" pitchFamily="34" charset="0"/>
            </a:endParaRPr>
          </a:p>
          <a:p>
            <a:pPr marL="0" indent="0">
              <a:buNone/>
            </a:pPr>
            <a:r>
              <a:rPr lang="es-EC" sz="1800" dirty="0">
                <a:solidFill>
                  <a:srgbClr val="002060"/>
                </a:solidFill>
                <a:latin typeface="Arial" panose="020B0604020202020204" pitchFamily="34" charset="0"/>
                <a:cs typeface="Arial" panose="020B0604020202020204" pitchFamily="34" charset="0"/>
              </a:rPr>
              <a:t>Se desarrolla paralelamente a la vía existente.</a:t>
            </a:r>
          </a:p>
          <a:p>
            <a:pPr marL="0" indent="0">
              <a:buNone/>
            </a:pP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r>
              <a:rPr lang="es-EC" sz="1800" dirty="0">
                <a:solidFill>
                  <a:schemeClr val="bg1">
                    <a:lumMod val="50000"/>
                  </a:schemeClr>
                </a:solidFill>
              </a:rPr>
              <a:t>Fotografía, sector barrio Edén del Sur.</a:t>
            </a:r>
            <a:endParaRPr lang="es-US" sz="1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B2568AA6-4AB2-E343-A9F6-DCA5FECB3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817" y="2143343"/>
            <a:ext cx="4318639" cy="3240000"/>
          </a:xfrm>
          <a:prstGeom prst="rect">
            <a:avLst/>
          </a:prstGeom>
        </p:spPr>
      </p:pic>
      <p:pic>
        <p:nvPicPr>
          <p:cNvPr id="17" name="Imagen 16">
            <a:extLst>
              <a:ext uri="{FF2B5EF4-FFF2-40B4-BE49-F238E27FC236}">
                <a16:creationId xmlns:a16="http://schemas.microsoft.com/office/drawing/2014/main" id="{868FBB48-21ED-4C42-BF2D-433DEBFCB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166" y="2158091"/>
            <a:ext cx="4318639" cy="3240000"/>
          </a:xfrm>
          <a:prstGeom prst="rect">
            <a:avLst/>
          </a:prstGeom>
        </p:spPr>
      </p:pic>
      <p:cxnSp>
        <p:nvCxnSpPr>
          <p:cNvPr id="19" name="Conector recto de flecha 18">
            <a:extLst>
              <a:ext uri="{FF2B5EF4-FFF2-40B4-BE49-F238E27FC236}">
                <a16:creationId xmlns:a16="http://schemas.microsoft.com/office/drawing/2014/main" id="{FF97610C-2A1F-7F4A-A5C0-FD12C49FE9B9}"/>
              </a:ext>
            </a:extLst>
          </p:cNvPr>
          <p:cNvCxnSpPr>
            <a:cxnSpLocks/>
          </p:cNvCxnSpPr>
          <p:nvPr/>
        </p:nvCxnSpPr>
        <p:spPr>
          <a:xfrm>
            <a:off x="2636012" y="3807619"/>
            <a:ext cx="386266" cy="1349573"/>
          </a:xfrm>
          <a:prstGeom prst="straightConnector1">
            <a:avLst/>
          </a:prstGeom>
          <a:noFill/>
          <a:ln w="19050" cap="flat" cmpd="sng" algn="ctr">
            <a:solidFill>
              <a:srgbClr val="FFC000"/>
            </a:solidFill>
            <a:prstDash val="solid"/>
            <a:miter lim="800000"/>
            <a:tailEnd type="triangle"/>
          </a:ln>
          <a:effectLst/>
        </p:spPr>
      </p:cxnSp>
      <p:cxnSp>
        <p:nvCxnSpPr>
          <p:cNvPr id="20" name="Conector recto de flecha 19">
            <a:extLst>
              <a:ext uri="{FF2B5EF4-FFF2-40B4-BE49-F238E27FC236}">
                <a16:creationId xmlns:a16="http://schemas.microsoft.com/office/drawing/2014/main" id="{63471915-189C-6645-81DA-920891DE7FB0}"/>
              </a:ext>
            </a:extLst>
          </p:cNvPr>
          <p:cNvCxnSpPr>
            <a:cxnSpLocks/>
          </p:cNvCxnSpPr>
          <p:nvPr/>
        </p:nvCxnSpPr>
        <p:spPr>
          <a:xfrm>
            <a:off x="6811485" y="3595075"/>
            <a:ext cx="1287738" cy="1562117"/>
          </a:xfrm>
          <a:prstGeom prst="straightConnector1">
            <a:avLst/>
          </a:prstGeom>
          <a:noFill/>
          <a:ln w="19050" cap="flat" cmpd="sng" algn="ctr">
            <a:solidFill>
              <a:srgbClr val="FFC000"/>
            </a:solidFill>
            <a:prstDash val="solid"/>
            <a:miter lim="800000"/>
            <a:tailEnd type="triangle"/>
          </a:ln>
          <a:effectLst/>
        </p:spPr>
      </p:cxnSp>
      <p:sp>
        <p:nvSpPr>
          <p:cNvPr id="27" name="Cuadro de texto 60">
            <a:extLst>
              <a:ext uri="{FF2B5EF4-FFF2-40B4-BE49-F238E27FC236}">
                <a16:creationId xmlns:a16="http://schemas.microsoft.com/office/drawing/2014/main" id="{F6D7FAB7-01D6-2E44-BC01-12A999AA6BE5}"/>
              </a:ext>
            </a:extLst>
          </p:cNvPr>
          <p:cNvSpPr txBox="1"/>
          <p:nvPr/>
        </p:nvSpPr>
        <p:spPr>
          <a:xfrm>
            <a:off x="4675836" y="3219450"/>
            <a:ext cx="1260153" cy="209550"/>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Edén del Sur</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8" name="Cuadro de texto 60">
            <a:extLst>
              <a:ext uri="{FF2B5EF4-FFF2-40B4-BE49-F238E27FC236}">
                <a16:creationId xmlns:a16="http://schemas.microsoft.com/office/drawing/2014/main" id="{F75090C3-D2AB-5848-95EB-877277658F1F}"/>
              </a:ext>
            </a:extLst>
          </p:cNvPr>
          <p:cNvSpPr txBox="1"/>
          <p:nvPr/>
        </p:nvSpPr>
        <p:spPr>
          <a:xfrm>
            <a:off x="414700" y="3490300"/>
            <a:ext cx="1260153" cy="209550"/>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Edén del Sur</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154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852426"/>
          </a:xfrm>
        </p:spPr>
        <p:txBody>
          <a:bodyPr lIns="91440" tIns="45720" rIns="91440" bIns="45720" anchor="t"/>
          <a:lstStyle/>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Fotografía, sector barrio Músculos y Rieles.</a:t>
            </a:r>
            <a:endParaRPr lang="es-US"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Fotografía, sector barrio Músculos y Rieles.</a:t>
            </a:r>
            <a:endParaRPr lang="es-US"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cxnSp>
        <p:nvCxnSpPr>
          <p:cNvPr id="19" name="Conector recto de flecha 18">
            <a:extLst>
              <a:ext uri="{FF2B5EF4-FFF2-40B4-BE49-F238E27FC236}">
                <a16:creationId xmlns:a16="http://schemas.microsoft.com/office/drawing/2014/main" id="{FF97610C-2A1F-7F4A-A5C0-FD12C49FE9B9}"/>
              </a:ext>
            </a:extLst>
          </p:cNvPr>
          <p:cNvCxnSpPr/>
          <p:nvPr/>
        </p:nvCxnSpPr>
        <p:spPr>
          <a:xfrm flipH="1">
            <a:off x="3302317" y="3027680"/>
            <a:ext cx="219075" cy="1095375"/>
          </a:xfrm>
          <a:prstGeom prst="straightConnector1">
            <a:avLst/>
          </a:prstGeom>
          <a:noFill/>
          <a:ln w="19050" cap="flat" cmpd="sng" algn="ctr">
            <a:solidFill>
              <a:srgbClr val="FFC000"/>
            </a:solidFill>
            <a:prstDash val="solid"/>
            <a:miter lim="800000"/>
            <a:tailEnd type="triangle"/>
          </a:ln>
          <a:effectLst/>
        </p:spPr>
      </p:cxnSp>
      <p:pic>
        <p:nvPicPr>
          <p:cNvPr id="24" name="Imagen 23">
            <a:extLst>
              <a:ext uri="{FF2B5EF4-FFF2-40B4-BE49-F238E27FC236}">
                <a16:creationId xmlns:a16="http://schemas.microsoft.com/office/drawing/2014/main" id="{2E711429-139A-2348-B49C-5C8DC86D1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937" y="2027890"/>
            <a:ext cx="4079100" cy="3060000"/>
          </a:xfrm>
          <a:prstGeom prst="rect">
            <a:avLst/>
          </a:prstGeom>
        </p:spPr>
      </p:pic>
      <p:sp>
        <p:nvSpPr>
          <p:cNvPr id="25" name="Cuadro de texto 62">
            <a:extLst>
              <a:ext uri="{FF2B5EF4-FFF2-40B4-BE49-F238E27FC236}">
                <a16:creationId xmlns:a16="http://schemas.microsoft.com/office/drawing/2014/main" id="{DFBB02E2-DB99-6447-B9F2-40437D50CCCD}"/>
              </a:ext>
            </a:extLst>
          </p:cNvPr>
          <p:cNvSpPr txBox="1"/>
          <p:nvPr/>
        </p:nvSpPr>
        <p:spPr>
          <a:xfrm>
            <a:off x="635746" y="3032111"/>
            <a:ext cx="1535232" cy="220658"/>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Músculos y Rieles</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6" name="Conector recto de flecha 25">
            <a:extLst>
              <a:ext uri="{FF2B5EF4-FFF2-40B4-BE49-F238E27FC236}">
                <a16:creationId xmlns:a16="http://schemas.microsoft.com/office/drawing/2014/main" id="{614F8C73-5431-4E49-AF46-290668182DCA}"/>
              </a:ext>
            </a:extLst>
          </p:cNvPr>
          <p:cNvCxnSpPr>
            <a:cxnSpLocks/>
          </p:cNvCxnSpPr>
          <p:nvPr/>
        </p:nvCxnSpPr>
        <p:spPr>
          <a:xfrm flipV="1">
            <a:off x="2170978" y="3557890"/>
            <a:ext cx="158509" cy="1413183"/>
          </a:xfrm>
          <a:prstGeom prst="straightConnector1">
            <a:avLst/>
          </a:prstGeom>
          <a:noFill/>
          <a:ln w="19050" cap="flat" cmpd="sng" algn="ctr">
            <a:solidFill>
              <a:srgbClr val="FFC000"/>
            </a:solidFill>
            <a:prstDash val="solid"/>
            <a:miter lim="800000"/>
            <a:tailEnd type="triangle"/>
          </a:ln>
          <a:effectLst/>
        </p:spPr>
      </p:cxnSp>
      <p:pic>
        <p:nvPicPr>
          <p:cNvPr id="14" name="Imagen 13">
            <a:extLst>
              <a:ext uri="{FF2B5EF4-FFF2-40B4-BE49-F238E27FC236}">
                <a16:creationId xmlns:a16="http://schemas.microsoft.com/office/drawing/2014/main" id="{6B61D0F6-68DD-1E4C-B20B-FC18BDE8E1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4963" y="2027890"/>
            <a:ext cx="4079100" cy="3060000"/>
          </a:xfrm>
          <a:prstGeom prst="rect">
            <a:avLst/>
          </a:prstGeom>
        </p:spPr>
      </p:pic>
      <p:sp>
        <p:nvSpPr>
          <p:cNvPr id="15" name="Cuadro de texto 64">
            <a:extLst>
              <a:ext uri="{FF2B5EF4-FFF2-40B4-BE49-F238E27FC236}">
                <a16:creationId xmlns:a16="http://schemas.microsoft.com/office/drawing/2014/main" id="{73643454-89BD-904B-8BDE-71ACC7C618C4}"/>
              </a:ext>
            </a:extLst>
          </p:cNvPr>
          <p:cNvSpPr txBox="1"/>
          <p:nvPr/>
        </p:nvSpPr>
        <p:spPr>
          <a:xfrm>
            <a:off x="7116918" y="2895761"/>
            <a:ext cx="1617427" cy="245428"/>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Músculos y Rieles</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1" name="Conector recto de flecha 20">
            <a:extLst>
              <a:ext uri="{FF2B5EF4-FFF2-40B4-BE49-F238E27FC236}">
                <a16:creationId xmlns:a16="http://schemas.microsoft.com/office/drawing/2014/main" id="{B1BA1088-92B3-0144-A63A-0AF38ADA7311}"/>
              </a:ext>
            </a:extLst>
          </p:cNvPr>
          <p:cNvCxnSpPr/>
          <p:nvPr/>
        </p:nvCxnSpPr>
        <p:spPr>
          <a:xfrm>
            <a:off x="6796561" y="3423669"/>
            <a:ext cx="142875" cy="1628775"/>
          </a:xfrm>
          <a:prstGeom prst="straightConnector1">
            <a:avLst/>
          </a:prstGeom>
          <a:noFill/>
          <a:ln w="1905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2991357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 sz="1800" dirty="0">
                <a:latin typeface="Arial" panose="020B0604020202020204" pitchFamily="34" charset="0"/>
                <a:cs typeface="Arial" panose="020B0604020202020204" pitchFamily="34" charset="0"/>
              </a:rPr>
              <a:t>En la abscisa 3+060, se tiene la intersección con la Av. Escalón 2, en el que también se plantea una solución a nivel</a:t>
            </a:r>
            <a:r>
              <a:rPr lang="es-ES" sz="2000" dirty="0">
                <a:latin typeface="Arial" panose="020B0604020202020204" pitchFamily="34" charset="0"/>
                <a:cs typeface="Arial" panose="020B0604020202020204" pitchFamily="34" charset="0"/>
              </a:rPr>
              <a:t>.</a:t>
            </a:r>
            <a:endParaRPr lang="es-EC" sz="2000" dirty="0">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DE90295E-C74D-FC42-B908-8C6E37AF43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2422" y="1886050"/>
            <a:ext cx="5520271" cy="4140000"/>
          </a:xfrm>
          <a:prstGeom prst="rect">
            <a:avLst/>
          </a:prstGeom>
        </p:spPr>
      </p:pic>
      <p:sp>
        <p:nvSpPr>
          <p:cNvPr id="17" name="Cuadro de texto 65">
            <a:extLst>
              <a:ext uri="{FF2B5EF4-FFF2-40B4-BE49-F238E27FC236}">
                <a16:creationId xmlns:a16="http://schemas.microsoft.com/office/drawing/2014/main" id="{539D48AB-60D9-574F-89C4-D66F8EF6129F}"/>
              </a:ext>
            </a:extLst>
          </p:cNvPr>
          <p:cNvSpPr txBox="1"/>
          <p:nvPr/>
        </p:nvSpPr>
        <p:spPr>
          <a:xfrm>
            <a:off x="1841307" y="3907572"/>
            <a:ext cx="1447165" cy="209550"/>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900">
                <a:effectLst/>
                <a:latin typeface="Arial" panose="020B0604020202020204" pitchFamily="34" charset="0"/>
                <a:ea typeface="Calibri" panose="020F0502020204030204" pitchFamily="34" charset="0"/>
                <a:cs typeface="Times New Roman" panose="02020603050405020304" pitchFamily="18" charset="0"/>
              </a:rPr>
              <a:t>Barrio Músculos y Rieles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Cuadro de texto 66">
            <a:extLst>
              <a:ext uri="{FF2B5EF4-FFF2-40B4-BE49-F238E27FC236}">
                <a16:creationId xmlns:a16="http://schemas.microsoft.com/office/drawing/2014/main" id="{6A99F4A7-ADE4-6847-A372-0958BF2D9212}"/>
              </a:ext>
            </a:extLst>
          </p:cNvPr>
          <p:cNvSpPr txBox="1"/>
          <p:nvPr/>
        </p:nvSpPr>
        <p:spPr>
          <a:xfrm>
            <a:off x="2446337" y="2927350"/>
            <a:ext cx="1409065" cy="209550"/>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900">
                <a:effectLst/>
                <a:latin typeface="Arial" panose="020B0604020202020204" pitchFamily="34" charset="0"/>
                <a:ea typeface="Calibri" panose="020F0502020204030204" pitchFamily="34" charset="0"/>
                <a:cs typeface="Times New Roman" panose="02020603050405020304" pitchFamily="18" charset="0"/>
              </a:rPr>
              <a:t>Barrio Bellavista del Sur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2" name="Conector recto de flecha 21">
            <a:extLst>
              <a:ext uri="{FF2B5EF4-FFF2-40B4-BE49-F238E27FC236}">
                <a16:creationId xmlns:a16="http://schemas.microsoft.com/office/drawing/2014/main" id="{BD8FBAE7-8D32-734D-A160-830DD9480FB6}"/>
              </a:ext>
            </a:extLst>
          </p:cNvPr>
          <p:cNvCxnSpPr>
            <a:cxnSpLocks/>
          </p:cNvCxnSpPr>
          <p:nvPr/>
        </p:nvCxnSpPr>
        <p:spPr>
          <a:xfrm flipV="1">
            <a:off x="4716016" y="4073081"/>
            <a:ext cx="333275" cy="843431"/>
          </a:xfrm>
          <a:prstGeom prst="straightConnector1">
            <a:avLst/>
          </a:prstGeom>
          <a:noFill/>
          <a:ln w="19050" cap="flat" cmpd="sng" algn="ctr">
            <a:solidFill>
              <a:srgbClr val="FFC000"/>
            </a:solidFill>
            <a:prstDash val="solid"/>
            <a:miter lim="800000"/>
            <a:tailEnd type="triangle"/>
          </a:ln>
          <a:effectLst/>
        </p:spPr>
      </p:cxnSp>
      <p:cxnSp>
        <p:nvCxnSpPr>
          <p:cNvPr id="23" name="Conector recto de flecha 22">
            <a:extLst>
              <a:ext uri="{FF2B5EF4-FFF2-40B4-BE49-F238E27FC236}">
                <a16:creationId xmlns:a16="http://schemas.microsoft.com/office/drawing/2014/main" id="{78A39D5F-FAF9-7745-ADD1-2C6680A7D24C}"/>
              </a:ext>
            </a:extLst>
          </p:cNvPr>
          <p:cNvCxnSpPr>
            <a:cxnSpLocks/>
          </p:cNvCxnSpPr>
          <p:nvPr/>
        </p:nvCxnSpPr>
        <p:spPr>
          <a:xfrm flipV="1">
            <a:off x="5049291" y="3556282"/>
            <a:ext cx="655886" cy="431172"/>
          </a:xfrm>
          <a:prstGeom prst="straightConnector1">
            <a:avLst/>
          </a:prstGeom>
          <a:noFill/>
          <a:ln w="19050" cap="flat" cmpd="sng" algn="ctr">
            <a:solidFill>
              <a:srgbClr val="FFC000"/>
            </a:solidFill>
            <a:prstDash val="solid"/>
            <a:miter lim="800000"/>
            <a:tailEnd type="triangle"/>
          </a:ln>
          <a:effectLst/>
        </p:spPr>
      </p:cxnSp>
      <p:sp>
        <p:nvSpPr>
          <p:cNvPr id="27" name="Llamada rectangular 26">
            <a:extLst>
              <a:ext uri="{FF2B5EF4-FFF2-40B4-BE49-F238E27FC236}">
                <a16:creationId xmlns:a16="http://schemas.microsoft.com/office/drawing/2014/main" id="{5232E079-864F-F545-A15D-C218076BC73D}"/>
              </a:ext>
            </a:extLst>
          </p:cNvPr>
          <p:cNvSpPr/>
          <p:nvPr/>
        </p:nvSpPr>
        <p:spPr>
          <a:xfrm>
            <a:off x="5377234" y="4494797"/>
            <a:ext cx="778942" cy="285750"/>
          </a:xfrm>
          <a:prstGeom prst="wedgeRectCallout">
            <a:avLst>
              <a:gd name="adj1" fmla="val -75802"/>
              <a:gd name="adj2" fmla="val -212590"/>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Arial" panose="020B0604020202020204" pitchFamily="34" charset="0"/>
              </a:rPr>
              <a:t>Escalón 2</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900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377555F-2346-4768-8DD3-B3698E352590}"/>
              </a:ext>
            </a:extLst>
          </p:cNvPr>
          <p:cNvSpPr>
            <a:spLocks noGrp="1"/>
          </p:cNvSpPr>
          <p:nvPr>
            <p:ph idx="1"/>
          </p:nvPr>
        </p:nvSpPr>
        <p:spPr>
          <a:xfrm>
            <a:off x="107504" y="1280873"/>
            <a:ext cx="8856984" cy="4845290"/>
          </a:xfrm>
        </p:spPr>
        <p:txBody>
          <a:bodyPr/>
          <a:lstStyle/>
          <a:p>
            <a:pPr marL="0" indent="0">
              <a:buNone/>
            </a:pPr>
            <a:r>
              <a:rPr lang="es-ES_tradnl" sz="2000" b="1" dirty="0">
                <a:latin typeface="Arial" panose="020B0604020202020204" pitchFamily="34" charset="0"/>
                <a:cs typeface="Arial" panose="020B0604020202020204" pitchFamily="34" charset="0"/>
              </a:rPr>
              <a:t>UBICACIÓN</a:t>
            </a:r>
          </a:p>
          <a:p>
            <a:pPr marL="0" indent="0">
              <a:buNone/>
            </a:pPr>
            <a:r>
              <a:rPr lang="es-ES_tradnl" sz="1800" dirty="0">
                <a:latin typeface="Arial" panose="020B0604020202020204" pitchFamily="34" charset="0"/>
                <a:cs typeface="Arial" panose="020B0604020202020204" pitchFamily="34" charset="0"/>
              </a:rPr>
              <a:t>El proyecto está ubicado en la provincia de Pichincha cantón Quito, jurisdicción de las parroquias Quitumbe y Turubamba, pertenecientes al Distrito Metropolitano de Quito.</a:t>
            </a:r>
            <a:endParaRPr lang="es-EC" sz="1800" dirty="0">
              <a:solidFill>
                <a:srgbClr val="000066"/>
              </a:solidFill>
              <a:latin typeface="Arial" panose="020B0604020202020204" pitchFamily="34" charset="0"/>
              <a:cs typeface="Arial" panose="020B0604020202020204" pitchFamily="34" charset="0"/>
            </a:endParaRPr>
          </a:p>
          <a:p>
            <a:pPr marL="0" indent="0">
              <a:buNone/>
            </a:pPr>
            <a:endParaRPr lang="es-ES_tradnl" sz="1800" dirty="0">
              <a:latin typeface="Arial" panose="020B0604020202020204" pitchFamily="34" charset="0"/>
              <a:cs typeface="Arial" panose="020B0604020202020204" pitchFamily="34" charset="0"/>
            </a:endParaRPr>
          </a:p>
          <a:p>
            <a:pPr marL="0" indent="0">
              <a:buNone/>
            </a:pPr>
            <a:r>
              <a:rPr lang="es-ES_tradnl" sz="2000" b="1" dirty="0">
                <a:latin typeface="Arial" panose="020B0604020202020204" pitchFamily="34" charset="0"/>
                <a:cs typeface="Arial" panose="020B0604020202020204" pitchFamily="34" charset="0"/>
              </a:rPr>
              <a:t>OBJETIVOS</a:t>
            </a:r>
          </a:p>
          <a:p>
            <a:r>
              <a:rPr lang="es-ES_tradnl" sz="1800" dirty="0">
                <a:latin typeface="Arial" panose="020B0604020202020204" pitchFamily="34" charset="0"/>
                <a:cs typeface="Arial" panose="020B0604020202020204" pitchFamily="34" charset="0"/>
              </a:rPr>
              <a:t>Actualizar su trazado ya que está vía fue aprobada su implantación en el año 2000.</a:t>
            </a:r>
          </a:p>
          <a:p>
            <a:r>
              <a:rPr lang="es-ES_tradnl" sz="1800" dirty="0">
                <a:latin typeface="Arial" panose="020B0604020202020204" pitchFamily="34" charset="0"/>
                <a:cs typeface="Arial" panose="020B0604020202020204" pitchFamily="34" charset="0"/>
              </a:rPr>
              <a:t> Ajustar su alineamiento horizontal en función de condiciones físicas actuales.</a:t>
            </a:r>
          </a:p>
          <a:p>
            <a:r>
              <a:rPr lang="es-ES_tradnl" sz="1800" dirty="0">
                <a:latin typeface="Arial" panose="020B0604020202020204" pitchFamily="34" charset="0"/>
                <a:cs typeface="Arial" panose="020B0604020202020204" pitchFamily="34" charset="0"/>
              </a:rPr>
              <a:t>Complementar y optimizar su diseño en las intersecciones con vías importantes.</a:t>
            </a:r>
          </a:p>
          <a:p>
            <a:r>
              <a:rPr lang="es-ES_tradnl" sz="1800" dirty="0">
                <a:latin typeface="Arial" panose="020B0604020202020204" pitchFamily="34" charset="0"/>
                <a:cs typeface="Arial" panose="020B0604020202020204" pitchFamily="34" charset="0"/>
              </a:rPr>
              <a:t>Modificar su sección típica, en función de requerimientos técnicos y normativas </a:t>
            </a:r>
          </a:p>
          <a:p>
            <a:pPr marL="0" lvl="0" indent="0">
              <a:spcBef>
                <a:spcPts val="0"/>
              </a:spcBef>
              <a:buNone/>
            </a:pPr>
            <a:r>
              <a:rPr lang="es-ES_tradnl" sz="1800" dirty="0">
                <a:latin typeface="Arial" panose="020B0604020202020204" pitchFamily="34" charset="0"/>
                <a:cs typeface="Arial" panose="020B0604020202020204" pitchFamily="34" charset="0"/>
              </a:rPr>
              <a:t>      vigentes. </a:t>
            </a:r>
          </a:p>
          <a:p>
            <a:pPr>
              <a:spcBef>
                <a:spcPts val="0"/>
              </a:spcBef>
            </a:pPr>
            <a:r>
              <a:rPr lang="es-ES_tradnl" sz="1800" dirty="0">
                <a:latin typeface="Arial" panose="020B0604020202020204" pitchFamily="34" charset="0"/>
                <a:cs typeface="Arial" panose="020B0604020202020204" pitchFamily="34" charset="0"/>
              </a:rPr>
              <a:t>Una vez aprobado esta modificatoria, se pueda continuar, en segunda etapa, con los estudios definitivos de ingeniería, en el cual se determinará su presupuesto de construcción, y se podrá programar su construcción en función de la disponibilidad económica.</a:t>
            </a:r>
            <a:endParaRPr lang="es-EC" sz="1800" dirty="0">
              <a:latin typeface="Arial" panose="020B0604020202020204" pitchFamily="34" charset="0"/>
              <a:cs typeface="Arial" panose="020B0604020202020204" pitchFamily="34" charset="0"/>
            </a:endParaRPr>
          </a:p>
          <a:p>
            <a:pPr marL="17100" lvl="0" indent="0" algn="just">
              <a:spcBef>
                <a:spcPts val="0"/>
              </a:spcBef>
              <a:buNone/>
            </a:pPr>
            <a:endParaRPr lang="es-EC" sz="2000" dirty="0"/>
          </a:p>
        </p:txBody>
      </p:sp>
      <p:pic>
        <p:nvPicPr>
          <p:cNvPr id="4" name="Imagen 3">
            <a:extLst>
              <a:ext uri="{FF2B5EF4-FFF2-40B4-BE49-F238E27FC236}">
                <a16:creationId xmlns:a16="http://schemas.microsoft.com/office/drawing/2014/main" id="{5A9579C4-7CAC-4AAE-BA01-C6D815A4DDD6}"/>
              </a:ext>
            </a:extLst>
          </p:cNvPr>
          <p:cNvPicPr>
            <a:picLocks noChangeAspect="1"/>
          </p:cNvPicPr>
          <p:nvPr/>
        </p:nvPicPr>
        <p:blipFill>
          <a:blip r:embed="rId2"/>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EA45DF2F-8AA6-439C-88DA-A8A8A55F48D2}"/>
              </a:ext>
            </a:extLst>
          </p:cNvPr>
          <p:cNvSpPr/>
          <p:nvPr/>
        </p:nvSpPr>
        <p:spPr>
          <a:xfrm>
            <a:off x="251520" y="174141"/>
            <a:ext cx="670708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9" name="Imagen 8">
            <a:extLst>
              <a:ext uri="{FF2B5EF4-FFF2-40B4-BE49-F238E27FC236}">
                <a16:creationId xmlns:a16="http://schemas.microsoft.com/office/drawing/2014/main" id="{3273FA89-E114-451D-96F3-F24AC66448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328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 sz="1800" dirty="0">
                <a:solidFill>
                  <a:srgbClr val="0033CC"/>
                </a:solidFill>
                <a:latin typeface="Arial" panose="020B0604020202020204" pitchFamily="34" charset="0"/>
                <a:cs typeface="Arial" panose="020B0604020202020204" pitchFamily="34" charset="0"/>
              </a:rPr>
              <a:t>Intersección Escalón 2</a:t>
            </a:r>
            <a:r>
              <a:rPr lang="es-ES" sz="1800" dirty="0">
                <a:latin typeface="Arial" panose="020B0604020202020204" pitchFamily="34" charset="0"/>
                <a:cs typeface="Arial" panose="020B0604020202020204" pitchFamily="34" charset="0"/>
              </a:rPr>
              <a:t>, solución a nivel:</a:t>
            </a: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B9626EF3-DF09-8D4A-8B7B-36CE39D30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233" y="1701446"/>
            <a:ext cx="6623533" cy="4320000"/>
          </a:xfrm>
          <a:prstGeom prst="rect">
            <a:avLst/>
          </a:prstGeom>
        </p:spPr>
      </p:pic>
    </p:spTree>
    <p:extLst>
      <p:ext uri="{BB962C8B-B14F-4D97-AF65-F5344CB8AC3E}">
        <p14:creationId xmlns:p14="http://schemas.microsoft.com/office/powerpoint/2010/main" val="493491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lgn="just">
              <a:buNone/>
            </a:pPr>
            <a:r>
              <a:rPr lang="es-ES" sz="1800" dirty="0">
                <a:latin typeface="Arial" panose="020B0604020202020204" pitchFamily="34" charset="0"/>
                <a:cs typeface="Arial" panose="020B0604020202020204" pitchFamily="34" charset="0"/>
              </a:rPr>
              <a:t>Desde la abscisa 3+060 hasta la 3+600, corresponde al sector del barrio Bellavista del Sur; la faja se halla limitada al occidente por una calle adoquinada y por el oriente por el área verde y tanques de la EMMAP. A fin de evitar cortes que creen  taludes altos que afectarían el acceso al barrio Bellavista del Sur, a las instalaciones de los tanques de la EMAPS, el proyecto se lo desplaza hacia la calle adoquinada, integrándola en su totalidad.</a:t>
            </a:r>
            <a:endParaRPr lang="es-EC" sz="1800" dirty="0">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FC3CEE76-F259-5243-B780-517863462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2781518"/>
            <a:ext cx="4319905" cy="3239770"/>
          </a:xfrm>
          <a:prstGeom prst="rect">
            <a:avLst/>
          </a:prstGeom>
        </p:spPr>
      </p:pic>
      <p:cxnSp>
        <p:nvCxnSpPr>
          <p:cNvPr id="14" name="Conector recto de flecha 13">
            <a:extLst>
              <a:ext uri="{FF2B5EF4-FFF2-40B4-BE49-F238E27FC236}">
                <a16:creationId xmlns:a16="http://schemas.microsoft.com/office/drawing/2014/main" id="{53790471-3FC2-4445-BBD4-15FD53ED5097}"/>
              </a:ext>
            </a:extLst>
          </p:cNvPr>
          <p:cNvCxnSpPr>
            <a:cxnSpLocks/>
          </p:cNvCxnSpPr>
          <p:nvPr/>
        </p:nvCxnSpPr>
        <p:spPr>
          <a:xfrm flipH="1" flipV="1">
            <a:off x="5709811" y="4261704"/>
            <a:ext cx="662102" cy="1061950"/>
          </a:xfrm>
          <a:prstGeom prst="straightConnector1">
            <a:avLst/>
          </a:prstGeom>
          <a:noFill/>
          <a:ln w="1905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421506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852426"/>
          </a:xfrm>
        </p:spPr>
        <p:txBody>
          <a:bodyPr lIns="91440" tIns="45720" rIns="91440" bIns="45720" anchor="t"/>
          <a:lstStyle/>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D4E36E8E-4534-334E-867A-4E0A66A8A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66" y="1989000"/>
            <a:ext cx="8586268" cy="2880000"/>
          </a:xfrm>
          <a:prstGeom prst="rect">
            <a:avLst/>
          </a:prstGeom>
        </p:spPr>
      </p:pic>
    </p:spTree>
    <p:extLst>
      <p:ext uri="{BB962C8B-B14F-4D97-AF65-F5344CB8AC3E}">
        <p14:creationId xmlns:p14="http://schemas.microsoft.com/office/powerpoint/2010/main" val="83775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852426"/>
          </a:xfrm>
        </p:spPr>
        <p:txBody>
          <a:bodyPr lIns="91440" tIns="45720" rIns="91440" bIns="45720" anchor="t"/>
          <a:lstStyle/>
          <a:p>
            <a:pPr marL="0" indent="0">
              <a:buNone/>
            </a:pPr>
            <a:r>
              <a:rPr lang="es-ES" sz="1800" dirty="0">
                <a:latin typeface="Arial" panose="020B0604020202020204" pitchFamily="34" charset="0"/>
                <a:cs typeface="Arial" panose="020B0604020202020204" pitchFamily="34" charset="0"/>
              </a:rPr>
              <a:t>A continuación, desde la abscisa 3+600 hasta la 5+550 la vía se desarrolla por sectores de los programas de habitacionales Ciudad Jardín al oriente, y El Garrochal al lado occidental.</a:t>
            </a:r>
            <a:endParaRPr lang="es-EC" sz="1800" dirty="0">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1600" dirty="0">
                <a:solidFill>
                  <a:schemeClr val="bg1">
                    <a:lumMod val="50000"/>
                  </a:schemeClr>
                </a:solidFill>
                <a:latin typeface="Arial" panose="020B0604020202020204" pitchFamily="34" charset="0"/>
                <a:cs typeface="Arial" panose="020B0604020202020204" pitchFamily="34" charset="0"/>
              </a:rPr>
              <a:t>Fotografía, sector Ciudad Jardin.</a:t>
            </a:r>
            <a:endParaRPr lang="es-US" sz="16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7E9404D4-CC5E-9242-A1DA-0B09E0C09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679" y="2240472"/>
            <a:ext cx="4079100" cy="3060000"/>
          </a:xfrm>
          <a:prstGeom prst="rect">
            <a:avLst/>
          </a:prstGeom>
        </p:spPr>
      </p:pic>
      <p:cxnSp>
        <p:nvCxnSpPr>
          <p:cNvPr id="10" name="Conector recto de flecha 9">
            <a:extLst>
              <a:ext uri="{FF2B5EF4-FFF2-40B4-BE49-F238E27FC236}">
                <a16:creationId xmlns:a16="http://schemas.microsoft.com/office/drawing/2014/main" id="{D9758784-76FA-DD45-A3E7-D813ABCE4A3E}"/>
              </a:ext>
            </a:extLst>
          </p:cNvPr>
          <p:cNvCxnSpPr>
            <a:cxnSpLocks/>
          </p:cNvCxnSpPr>
          <p:nvPr/>
        </p:nvCxnSpPr>
        <p:spPr>
          <a:xfrm>
            <a:off x="1417495" y="3816237"/>
            <a:ext cx="1973051" cy="782299"/>
          </a:xfrm>
          <a:prstGeom prst="straightConnector1">
            <a:avLst/>
          </a:prstGeom>
          <a:noFill/>
          <a:ln w="19050" cap="flat" cmpd="sng" algn="ctr">
            <a:solidFill>
              <a:srgbClr val="FFC000"/>
            </a:solidFill>
            <a:prstDash val="solid"/>
            <a:miter lim="800000"/>
            <a:tailEnd type="triangle"/>
          </a:ln>
          <a:effectLst/>
        </p:spPr>
      </p:cxnSp>
      <p:pic>
        <p:nvPicPr>
          <p:cNvPr id="11" name="Imagen 10">
            <a:extLst>
              <a:ext uri="{FF2B5EF4-FFF2-40B4-BE49-F238E27FC236}">
                <a16:creationId xmlns:a16="http://schemas.microsoft.com/office/drawing/2014/main" id="{1F765444-A43A-B540-B7AA-364C57DE3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7905" y="2240472"/>
            <a:ext cx="4081799" cy="3060000"/>
          </a:xfrm>
          <a:prstGeom prst="rect">
            <a:avLst/>
          </a:prstGeom>
        </p:spPr>
      </p:pic>
      <p:cxnSp>
        <p:nvCxnSpPr>
          <p:cNvPr id="15" name="Conector recto de flecha 14">
            <a:extLst>
              <a:ext uri="{FF2B5EF4-FFF2-40B4-BE49-F238E27FC236}">
                <a16:creationId xmlns:a16="http://schemas.microsoft.com/office/drawing/2014/main" id="{E2551261-9DC9-2441-AB80-280A08A3B004}"/>
              </a:ext>
            </a:extLst>
          </p:cNvPr>
          <p:cNvCxnSpPr>
            <a:cxnSpLocks/>
          </p:cNvCxnSpPr>
          <p:nvPr/>
        </p:nvCxnSpPr>
        <p:spPr>
          <a:xfrm flipV="1">
            <a:off x="5496595" y="3717032"/>
            <a:ext cx="2229910" cy="943149"/>
          </a:xfrm>
          <a:prstGeom prst="straightConnector1">
            <a:avLst/>
          </a:prstGeom>
          <a:noFill/>
          <a:ln w="1905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4236312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r>
              <a:rPr lang="es-EC" sz="2800" dirty="0">
                <a:solidFill>
                  <a:schemeClr val="bg1">
                    <a:lumMod val="50000"/>
                  </a:schemeClr>
                </a:solidFill>
              </a:rPr>
              <a:t> </a:t>
            </a:r>
          </a:p>
          <a:p>
            <a:pPr marL="0" indent="0">
              <a:buNone/>
            </a:pPr>
            <a:r>
              <a:rPr lang="es-EC" sz="1800" dirty="0">
                <a:solidFill>
                  <a:schemeClr val="bg1">
                    <a:lumMod val="50000"/>
                  </a:schemeClr>
                </a:solidFill>
              </a:rPr>
              <a:t>Fotografía, sector Ciudad Jardin y El Garrochal.</a:t>
            </a:r>
            <a:endParaRPr lang="es-US" sz="1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16CF41EE-0476-4A4B-91A8-B2265F92E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108" y="1229244"/>
            <a:ext cx="4798695" cy="3599815"/>
          </a:xfrm>
          <a:prstGeom prst="rect">
            <a:avLst/>
          </a:prstGeom>
        </p:spPr>
      </p:pic>
      <p:cxnSp>
        <p:nvCxnSpPr>
          <p:cNvPr id="14" name="Conector recto de flecha 13">
            <a:extLst>
              <a:ext uri="{FF2B5EF4-FFF2-40B4-BE49-F238E27FC236}">
                <a16:creationId xmlns:a16="http://schemas.microsoft.com/office/drawing/2014/main" id="{84264BEE-64D4-4943-B3A0-BB1FDC3A71F1}"/>
              </a:ext>
            </a:extLst>
          </p:cNvPr>
          <p:cNvCxnSpPr/>
          <p:nvPr/>
        </p:nvCxnSpPr>
        <p:spPr>
          <a:xfrm>
            <a:off x="3027373" y="3439679"/>
            <a:ext cx="88900" cy="1270000"/>
          </a:xfrm>
          <a:prstGeom prst="straightConnector1">
            <a:avLst/>
          </a:prstGeom>
          <a:noFill/>
          <a:ln w="19050" cap="flat" cmpd="sng" algn="ctr">
            <a:solidFill>
              <a:srgbClr val="FFC000"/>
            </a:solidFill>
            <a:prstDash val="solid"/>
            <a:miter lim="800000"/>
            <a:tailEnd type="triangle"/>
          </a:ln>
          <a:effectLst/>
        </p:spPr>
      </p:cxnSp>
      <p:pic>
        <p:nvPicPr>
          <p:cNvPr id="16" name="Imagen 15">
            <a:extLst>
              <a:ext uri="{FF2B5EF4-FFF2-40B4-BE49-F238E27FC236}">
                <a16:creationId xmlns:a16="http://schemas.microsoft.com/office/drawing/2014/main" id="{E782AD50-8F34-8D41-9BCE-6B5051ED2A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5793" y="2089323"/>
            <a:ext cx="4798695" cy="3599815"/>
          </a:xfrm>
          <a:prstGeom prst="rect">
            <a:avLst/>
          </a:prstGeom>
        </p:spPr>
      </p:pic>
      <p:cxnSp>
        <p:nvCxnSpPr>
          <p:cNvPr id="17" name="Conector recto de flecha 16">
            <a:extLst>
              <a:ext uri="{FF2B5EF4-FFF2-40B4-BE49-F238E27FC236}">
                <a16:creationId xmlns:a16="http://schemas.microsoft.com/office/drawing/2014/main" id="{6D46E01B-1D95-0243-ABD5-6CBAD39E1311}"/>
              </a:ext>
            </a:extLst>
          </p:cNvPr>
          <p:cNvCxnSpPr/>
          <p:nvPr/>
        </p:nvCxnSpPr>
        <p:spPr>
          <a:xfrm>
            <a:off x="6639118" y="3803823"/>
            <a:ext cx="292100" cy="1682750"/>
          </a:xfrm>
          <a:prstGeom prst="straightConnector1">
            <a:avLst/>
          </a:prstGeom>
          <a:noFill/>
          <a:ln w="1905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624535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 sz="1800" dirty="0">
                <a:latin typeface="Arial" panose="020B0604020202020204" pitchFamily="34" charset="0"/>
                <a:cs typeface="Arial" panose="020B0604020202020204" pitchFamily="34" charset="0"/>
              </a:rPr>
              <a:t>En la abscisa 3+800, se conecta con la Av. Escalón 3, intersección que se lo ha solucionado con el diseño de un redondel.</a:t>
            </a:r>
            <a:endParaRPr lang="es-EC" sz="1800" dirty="0">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1800" dirty="0">
                <a:solidFill>
                  <a:schemeClr val="bg1">
                    <a:lumMod val="50000"/>
                  </a:schemeClr>
                </a:solidFill>
                <a:latin typeface="Arial" panose="020B0604020202020204" pitchFamily="34" charset="0"/>
                <a:cs typeface="Arial" panose="020B0604020202020204" pitchFamily="34" charset="0"/>
              </a:rPr>
              <a:t>Fotografía, sector Tréboles del Sur.</a:t>
            </a:r>
            <a:endParaRPr lang="es-US"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2800" dirty="0">
                <a:solidFill>
                  <a:schemeClr val="bg1">
                    <a:lumMod val="50000"/>
                  </a:schemeClr>
                </a:solidFill>
              </a:rPr>
              <a:t>					</a:t>
            </a:r>
          </a:p>
          <a:p>
            <a:pPr marL="0" indent="0">
              <a:buNone/>
            </a:pPr>
            <a:r>
              <a:rPr lang="es-EC" sz="2800" dirty="0">
                <a:solidFill>
                  <a:schemeClr val="bg1">
                    <a:lumMod val="50000"/>
                  </a:schemeClr>
                </a:solidFill>
              </a:rPr>
              <a:t> </a:t>
            </a: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2C7103BB-A442-0441-904D-5144156EF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08" y="2143343"/>
            <a:ext cx="4319047" cy="3240000"/>
          </a:xfrm>
          <a:prstGeom prst="rect">
            <a:avLst/>
          </a:prstGeom>
        </p:spPr>
      </p:pic>
      <p:cxnSp>
        <p:nvCxnSpPr>
          <p:cNvPr id="15" name="Conector recto de flecha 14">
            <a:extLst>
              <a:ext uri="{FF2B5EF4-FFF2-40B4-BE49-F238E27FC236}">
                <a16:creationId xmlns:a16="http://schemas.microsoft.com/office/drawing/2014/main" id="{804774EA-81E8-BB46-9609-8313625D7C15}"/>
              </a:ext>
            </a:extLst>
          </p:cNvPr>
          <p:cNvCxnSpPr>
            <a:cxnSpLocks/>
          </p:cNvCxnSpPr>
          <p:nvPr/>
        </p:nvCxnSpPr>
        <p:spPr>
          <a:xfrm flipH="1">
            <a:off x="395536" y="3717032"/>
            <a:ext cx="1810621" cy="744292"/>
          </a:xfrm>
          <a:prstGeom prst="straightConnector1">
            <a:avLst/>
          </a:prstGeom>
          <a:noFill/>
          <a:ln w="19050" cap="flat" cmpd="sng" algn="ctr">
            <a:solidFill>
              <a:srgbClr val="FFC000"/>
            </a:solidFill>
            <a:prstDash val="solid"/>
            <a:miter lim="800000"/>
            <a:tailEnd type="triangle"/>
          </a:ln>
          <a:effectLst/>
        </p:spPr>
      </p:cxnSp>
      <p:pic>
        <p:nvPicPr>
          <p:cNvPr id="19" name="Imagen 18">
            <a:extLst>
              <a:ext uri="{FF2B5EF4-FFF2-40B4-BE49-F238E27FC236}">
                <a16:creationId xmlns:a16="http://schemas.microsoft.com/office/drawing/2014/main" id="{A1A63624-FB11-DA4B-919E-CA2DCA59A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855" y="2143343"/>
            <a:ext cx="4319047" cy="3240000"/>
          </a:xfrm>
          <a:prstGeom prst="rect">
            <a:avLst/>
          </a:prstGeom>
        </p:spPr>
      </p:pic>
      <p:cxnSp>
        <p:nvCxnSpPr>
          <p:cNvPr id="20" name="Conector recto de flecha 19">
            <a:extLst>
              <a:ext uri="{FF2B5EF4-FFF2-40B4-BE49-F238E27FC236}">
                <a16:creationId xmlns:a16="http://schemas.microsoft.com/office/drawing/2014/main" id="{9A88230C-8B61-7E4A-A946-607419476731}"/>
              </a:ext>
            </a:extLst>
          </p:cNvPr>
          <p:cNvCxnSpPr>
            <a:cxnSpLocks/>
          </p:cNvCxnSpPr>
          <p:nvPr/>
        </p:nvCxnSpPr>
        <p:spPr>
          <a:xfrm flipH="1" flipV="1">
            <a:off x="4627555" y="4818367"/>
            <a:ext cx="3976893" cy="194809"/>
          </a:xfrm>
          <a:prstGeom prst="straightConnector1">
            <a:avLst/>
          </a:prstGeom>
          <a:noFill/>
          <a:ln w="19050" cap="flat" cmpd="sng" algn="ctr">
            <a:solidFill>
              <a:srgbClr val="FFC000"/>
            </a:solidFill>
            <a:prstDash val="solid"/>
            <a:miter lim="800000"/>
            <a:tailEnd type="triangle"/>
          </a:ln>
          <a:effectLst/>
        </p:spPr>
      </p:cxnSp>
      <p:cxnSp>
        <p:nvCxnSpPr>
          <p:cNvPr id="21" name="Conector recto de flecha 20">
            <a:extLst>
              <a:ext uri="{FF2B5EF4-FFF2-40B4-BE49-F238E27FC236}">
                <a16:creationId xmlns:a16="http://schemas.microsoft.com/office/drawing/2014/main" id="{EF9E8FBD-144E-5947-AB0F-18DE4FE0AB15}"/>
              </a:ext>
            </a:extLst>
          </p:cNvPr>
          <p:cNvCxnSpPr>
            <a:cxnSpLocks/>
          </p:cNvCxnSpPr>
          <p:nvPr/>
        </p:nvCxnSpPr>
        <p:spPr>
          <a:xfrm flipV="1">
            <a:off x="6084168" y="3625116"/>
            <a:ext cx="1328465" cy="1676024"/>
          </a:xfrm>
          <a:prstGeom prst="straightConnector1">
            <a:avLst/>
          </a:prstGeom>
          <a:noFill/>
          <a:ln w="12700" cap="flat" cmpd="sng" algn="ctr">
            <a:solidFill>
              <a:srgbClr val="FFFF00"/>
            </a:solidFill>
            <a:prstDash val="solid"/>
            <a:miter lim="800000"/>
            <a:headEnd type="triangle"/>
            <a:tailEnd type="triangle"/>
          </a:ln>
          <a:effectLst/>
        </p:spPr>
      </p:cxnSp>
      <p:sp>
        <p:nvSpPr>
          <p:cNvPr id="22" name="Llamada rectangular 21">
            <a:extLst>
              <a:ext uri="{FF2B5EF4-FFF2-40B4-BE49-F238E27FC236}">
                <a16:creationId xmlns:a16="http://schemas.microsoft.com/office/drawing/2014/main" id="{5576B5BD-CD24-FA44-B199-2D87E1B81792}"/>
              </a:ext>
            </a:extLst>
          </p:cNvPr>
          <p:cNvSpPr/>
          <p:nvPr/>
        </p:nvSpPr>
        <p:spPr>
          <a:xfrm>
            <a:off x="5911994" y="3941287"/>
            <a:ext cx="748238" cy="286530"/>
          </a:xfrm>
          <a:prstGeom prst="wedgeRectCallout">
            <a:avLst>
              <a:gd name="adj1" fmla="val 69783"/>
              <a:gd name="adj2" fmla="val 146077"/>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Escalón 3</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7527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852426"/>
          </a:xfrm>
        </p:spPr>
        <p:txBody>
          <a:bodyPr lIns="91440" tIns="45720" rIns="91440" bIns="45720" anchor="t"/>
          <a:lstStyle/>
          <a:p>
            <a:pPr marL="0" indent="0">
              <a:buNone/>
            </a:pPr>
            <a:r>
              <a:rPr lang="es-ES" sz="1800" dirty="0">
                <a:solidFill>
                  <a:srgbClr val="0033CC"/>
                </a:solidFill>
                <a:latin typeface="Arial" panose="020B0604020202020204" pitchFamily="34" charset="0"/>
                <a:cs typeface="Arial" panose="020B0604020202020204" pitchFamily="34" charset="0"/>
              </a:rPr>
              <a:t>Intersección Escalón 3</a:t>
            </a:r>
            <a:r>
              <a:rPr lang="es-ES" sz="1800" dirty="0">
                <a:latin typeface="Arial" panose="020B0604020202020204" pitchFamily="34" charset="0"/>
                <a:cs typeface="Arial" panose="020B0604020202020204" pitchFamily="34" charset="0"/>
              </a:rPr>
              <a:t>, solución a nivel:</a:t>
            </a: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r>
              <a:rPr lang="es-EC" sz="2800" dirty="0">
                <a:solidFill>
                  <a:schemeClr val="bg1">
                    <a:lumMod val="50000"/>
                  </a:schemeClr>
                </a:solidFill>
              </a:rPr>
              <a:t>					</a:t>
            </a:r>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E693CE2C-D99D-4D41-9C3D-372380316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376" y="1701288"/>
            <a:ext cx="6613247" cy="4320000"/>
          </a:xfrm>
          <a:prstGeom prst="rect">
            <a:avLst/>
          </a:prstGeom>
        </p:spPr>
      </p:pic>
    </p:spTree>
    <p:extLst>
      <p:ext uri="{BB962C8B-B14F-4D97-AF65-F5344CB8AC3E}">
        <p14:creationId xmlns:p14="http://schemas.microsoft.com/office/powerpoint/2010/main" val="11751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72498"/>
          </a:xfrm>
        </p:spPr>
        <p:txBody>
          <a:bodyPr lIns="91440" tIns="45720" rIns="91440" bIns="45720" anchor="t"/>
          <a:lstStyle/>
          <a:p>
            <a:pPr marL="0" indent="0">
              <a:buNone/>
            </a:pPr>
            <a:r>
              <a:rPr lang="es-ES_tradnl" sz="1800" dirty="0">
                <a:latin typeface="Arial" panose="020B0604020202020204" pitchFamily="34" charset="0"/>
                <a:cs typeface="Arial" panose="020B0604020202020204" pitchFamily="34" charset="0"/>
              </a:rPr>
              <a:t>De las abscisas 3+800 hasta la 5+600, corresponde al tramo final y que se desarrolla por un terreno relativamente plano y que corresponde a un sector de alto nivel freático. </a:t>
            </a: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S" sz="1800" dirty="0">
                <a:latin typeface="Arial" panose="020B0604020202020204" pitchFamily="34" charset="0"/>
                <a:cs typeface="Arial" panose="020B0604020202020204" pitchFamily="34" charset="0"/>
              </a:rPr>
              <a:t>En la abscisa 5+800 se conecta con la calle “J”, que es una vía por la cual circulan vehículos pesados, que prestan sus servicios al parque industrial.</a:t>
            </a:r>
            <a:endParaRPr lang="es-EC" sz="1800" dirty="0">
              <a:latin typeface="Arial" panose="020B0604020202020204" pitchFamily="34" charset="0"/>
              <a:cs typeface="Arial" panose="020B0604020202020204" pitchFamily="34" charset="0"/>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p>
          <a:p>
            <a:pPr marL="0" indent="0">
              <a:buNone/>
            </a:pPr>
            <a:r>
              <a:rPr lang="es-EC" sz="2800" dirty="0">
                <a:solidFill>
                  <a:schemeClr val="bg1">
                    <a:lumMod val="50000"/>
                  </a:schemeClr>
                </a:solidFill>
              </a:rPr>
              <a:t>					</a:t>
            </a:r>
          </a:p>
          <a:p>
            <a:pPr marL="0" indent="0">
              <a:buNone/>
            </a:pPr>
            <a:r>
              <a:rPr lang="es-EC" sz="2800" dirty="0">
                <a:solidFill>
                  <a:schemeClr val="bg1">
                    <a:lumMod val="50000"/>
                  </a:schemeClr>
                </a:solidFill>
              </a:rPr>
              <a:t> </a:t>
            </a:r>
          </a:p>
          <a:p>
            <a:pPr marL="0" indent="0">
              <a:buNone/>
            </a:pPr>
            <a:endParaRPr lang="es-EC" sz="28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67499CFE-61AB-5544-9BE7-E9C00E67D4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1" y="2781934"/>
            <a:ext cx="4323811" cy="3240000"/>
          </a:xfrm>
          <a:prstGeom prst="rect">
            <a:avLst/>
          </a:prstGeom>
        </p:spPr>
      </p:pic>
      <p:cxnSp>
        <p:nvCxnSpPr>
          <p:cNvPr id="14" name="Conector recto de flecha 13">
            <a:extLst>
              <a:ext uri="{FF2B5EF4-FFF2-40B4-BE49-F238E27FC236}">
                <a16:creationId xmlns:a16="http://schemas.microsoft.com/office/drawing/2014/main" id="{9FAF4731-5FAE-CB4D-BA40-1BEF418F5EEC}"/>
              </a:ext>
            </a:extLst>
          </p:cNvPr>
          <p:cNvCxnSpPr>
            <a:cxnSpLocks/>
          </p:cNvCxnSpPr>
          <p:nvPr/>
        </p:nvCxnSpPr>
        <p:spPr>
          <a:xfrm flipH="1" flipV="1">
            <a:off x="2341416" y="4924424"/>
            <a:ext cx="1971040" cy="348932"/>
          </a:xfrm>
          <a:prstGeom prst="straightConnector1">
            <a:avLst/>
          </a:prstGeom>
          <a:noFill/>
          <a:ln w="19050" cap="flat" cmpd="sng" algn="ctr">
            <a:solidFill>
              <a:srgbClr val="FFC000"/>
            </a:solidFill>
            <a:prstDash val="solid"/>
            <a:miter lim="800000"/>
            <a:tailEnd type="triangle"/>
          </a:ln>
          <a:effectLst/>
        </p:spPr>
      </p:cxnSp>
      <p:pic>
        <p:nvPicPr>
          <p:cNvPr id="16" name="Imagen 15">
            <a:extLst>
              <a:ext uri="{FF2B5EF4-FFF2-40B4-BE49-F238E27FC236}">
                <a16:creationId xmlns:a16="http://schemas.microsoft.com/office/drawing/2014/main" id="{CB199B14-84E1-CB44-A739-53B608FA70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690" y="2781934"/>
            <a:ext cx="4319905" cy="3239770"/>
          </a:xfrm>
          <a:prstGeom prst="rect">
            <a:avLst/>
          </a:prstGeom>
        </p:spPr>
      </p:pic>
      <p:cxnSp>
        <p:nvCxnSpPr>
          <p:cNvPr id="17" name="Conector recto de flecha 16">
            <a:extLst>
              <a:ext uri="{FF2B5EF4-FFF2-40B4-BE49-F238E27FC236}">
                <a16:creationId xmlns:a16="http://schemas.microsoft.com/office/drawing/2014/main" id="{5680F2CD-03E7-6C44-8E26-1FC2D43C82BD}"/>
              </a:ext>
            </a:extLst>
          </p:cNvPr>
          <p:cNvCxnSpPr/>
          <p:nvPr/>
        </p:nvCxnSpPr>
        <p:spPr>
          <a:xfrm flipH="1" flipV="1">
            <a:off x="6602730" y="4924424"/>
            <a:ext cx="2240280" cy="714375"/>
          </a:xfrm>
          <a:prstGeom prst="straightConnector1">
            <a:avLst/>
          </a:prstGeom>
          <a:noFill/>
          <a:ln w="19050" cap="flat" cmpd="sng" algn="ctr">
            <a:solidFill>
              <a:srgbClr val="FFC000"/>
            </a:solidFill>
            <a:prstDash val="solid"/>
            <a:miter lim="800000"/>
            <a:tailEnd type="triangle"/>
          </a:ln>
          <a:effectLst/>
        </p:spPr>
      </p:cxnSp>
      <p:sp>
        <p:nvSpPr>
          <p:cNvPr id="23" name="Llamada rectangular 22">
            <a:extLst>
              <a:ext uri="{FF2B5EF4-FFF2-40B4-BE49-F238E27FC236}">
                <a16:creationId xmlns:a16="http://schemas.microsoft.com/office/drawing/2014/main" id="{825D9209-EBEA-E842-B392-76E1ED4F044C}"/>
              </a:ext>
            </a:extLst>
          </p:cNvPr>
          <p:cNvSpPr/>
          <p:nvPr/>
        </p:nvSpPr>
        <p:spPr>
          <a:xfrm>
            <a:off x="5950585" y="4001134"/>
            <a:ext cx="904875" cy="238125"/>
          </a:xfrm>
          <a:prstGeom prst="wedgeRectCallout">
            <a:avLst>
              <a:gd name="adj1" fmla="val -46328"/>
              <a:gd name="adj2" fmla="val 239410"/>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800">
                <a:effectLst/>
                <a:latin typeface="Arial" panose="020B0604020202020204" pitchFamily="34" charset="0"/>
                <a:ea typeface="Calibri" panose="020F0502020204030204" pitchFamily="34" charset="0"/>
                <a:cs typeface="Times New Roman" panose="02020603050405020304" pitchFamily="18" charset="0"/>
              </a:rPr>
              <a:t>Calle “J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4" name="Conector recto de flecha 23">
            <a:extLst>
              <a:ext uri="{FF2B5EF4-FFF2-40B4-BE49-F238E27FC236}">
                <a16:creationId xmlns:a16="http://schemas.microsoft.com/office/drawing/2014/main" id="{C2104D76-7202-E644-BC71-209BEF52E715}"/>
              </a:ext>
            </a:extLst>
          </p:cNvPr>
          <p:cNvCxnSpPr/>
          <p:nvPr/>
        </p:nvCxnSpPr>
        <p:spPr>
          <a:xfrm>
            <a:off x="5565140" y="4660264"/>
            <a:ext cx="1247775" cy="45085"/>
          </a:xfrm>
          <a:prstGeom prst="straightConnector1">
            <a:avLst/>
          </a:prstGeom>
          <a:noFill/>
          <a:ln w="12700" cap="flat" cmpd="sng" algn="ctr">
            <a:solidFill>
              <a:srgbClr val="FFFF00"/>
            </a:solidFill>
            <a:prstDash val="solid"/>
            <a:miter lim="800000"/>
            <a:headEnd type="triangle"/>
            <a:tailEnd type="triangle"/>
          </a:ln>
          <a:effectLst/>
        </p:spPr>
      </p:cxnSp>
    </p:spTree>
    <p:extLst>
      <p:ext uri="{BB962C8B-B14F-4D97-AF65-F5344CB8AC3E}">
        <p14:creationId xmlns:p14="http://schemas.microsoft.com/office/powerpoint/2010/main" val="2087709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1"/>
            <a:ext cx="8818778" cy="4895349"/>
          </a:xfrm>
        </p:spPr>
        <p:txBody>
          <a:bodyPr lIns="91440" tIns="45720" rIns="91440" bIns="45720" anchor="t"/>
          <a:lstStyle/>
          <a:p>
            <a:pPr marL="0" indent="0">
              <a:buNone/>
            </a:pPr>
            <a:r>
              <a:rPr lang="es-ES" sz="1800" dirty="0">
                <a:solidFill>
                  <a:srgbClr val="0033CC"/>
                </a:solidFill>
                <a:latin typeface="Arial" panose="020B0604020202020204" pitchFamily="34" charset="0"/>
                <a:cs typeface="Arial" panose="020B0604020202020204" pitchFamily="34" charset="0"/>
              </a:rPr>
              <a:t>Intersección calle “J”</a:t>
            </a:r>
            <a:r>
              <a:rPr lang="es-ES" sz="1800" dirty="0">
                <a:latin typeface="Arial" panose="020B0604020202020204" pitchFamily="34" charset="0"/>
                <a:cs typeface="Arial" panose="020B0604020202020204" pitchFamily="34" charset="0"/>
              </a:rPr>
              <a:t>, solución a nivel:</a:t>
            </a: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2800" dirty="0">
                <a:solidFill>
                  <a:schemeClr val="bg1">
                    <a:lumMod val="50000"/>
                  </a:schemeClr>
                </a:solidFill>
              </a:rPr>
              <a:t>				</a:t>
            </a:r>
          </a:p>
          <a:p>
            <a:pPr marL="0" indent="0">
              <a:buNone/>
            </a:pPr>
            <a:r>
              <a:rPr lang="es-EC" sz="2800" dirty="0">
                <a:solidFill>
                  <a:schemeClr val="bg1">
                    <a:lumMod val="50000"/>
                  </a:schemeClr>
                </a:solidFill>
              </a:rPr>
              <a:t>					</a:t>
            </a: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8" name="Rectángulo 17">
            <a:extLst>
              <a:ext uri="{FF2B5EF4-FFF2-40B4-BE49-F238E27FC236}">
                <a16:creationId xmlns:a16="http://schemas.microsoft.com/office/drawing/2014/main" id="{C6FC677A-B4F1-E643-8E1F-B366F836BFA5}"/>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308EAD0-B93F-1141-B9C4-CFB8CBE29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564210"/>
            <a:ext cx="6870968" cy="4500000"/>
          </a:xfrm>
          <a:prstGeom prst="rect">
            <a:avLst/>
          </a:prstGeom>
        </p:spPr>
      </p:pic>
    </p:spTree>
    <p:extLst>
      <p:ext uri="{BB962C8B-B14F-4D97-AF65-F5344CB8AC3E}">
        <p14:creationId xmlns:p14="http://schemas.microsoft.com/office/powerpoint/2010/main" val="2010685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783328" y="156084"/>
            <a:ext cx="1339513" cy="1071610"/>
          </a:xfrm>
          <a:prstGeom prst="rect">
            <a:avLst/>
          </a:prstGeom>
        </p:spPr>
      </p:pic>
      <p:pic>
        <p:nvPicPr>
          <p:cNvPr id="6" name="Imagen 5">
            <a:extLst>
              <a:ext uri="{FF2B5EF4-FFF2-40B4-BE49-F238E27FC236}">
                <a16:creationId xmlns:a16="http://schemas.microsoft.com/office/drawing/2014/main" id="{016E3CA0-B5EF-429F-A65F-13B01183C3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pic>
        <p:nvPicPr>
          <p:cNvPr id="1027" name="Imagen 63">
            <a:extLst>
              <a:ext uri="{FF2B5EF4-FFF2-40B4-BE49-F238E27FC236}">
                <a16:creationId xmlns:a16="http://schemas.microsoft.com/office/drawing/2014/main" id="{5B34FD4F-710F-2B40-B19E-B70423989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63" y="1051603"/>
            <a:ext cx="7797140"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57">
            <a:extLst>
              <a:ext uri="{FF2B5EF4-FFF2-40B4-BE49-F238E27FC236}">
                <a16:creationId xmlns:a16="http://schemas.microsoft.com/office/drawing/2014/main" id="{2AB24D7C-DA55-C54B-870B-F4471C81D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77" y="3275974"/>
            <a:ext cx="7736807"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arriba 31">
            <a:extLst>
              <a:ext uri="{FF2B5EF4-FFF2-40B4-BE49-F238E27FC236}">
                <a16:creationId xmlns:a16="http://schemas.microsoft.com/office/drawing/2014/main" id="{DE7707A5-72B7-054B-9B9E-AF32D3653425}"/>
              </a:ext>
            </a:extLst>
          </p:cNvPr>
          <p:cNvSpPr>
            <a:spLocks noChangeArrowheads="1"/>
          </p:cNvSpPr>
          <p:nvPr/>
        </p:nvSpPr>
        <p:spPr bwMode="auto">
          <a:xfrm rot="-5400000">
            <a:off x="4285873" y="2072057"/>
            <a:ext cx="482050" cy="773888"/>
          </a:xfrm>
          <a:prstGeom prst="upArrow">
            <a:avLst>
              <a:gd name="adj1" fmla="val 50000"/>
              <a:gd name="adj2" fmla="val 54219"/>
            </a:avLst>
          </a:prstGeom>
          <a:solidFill>
            <a:srgbClr val="FFFFFF"/>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C" sz="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NORTE</a:t>
            </a:r>
            <a:endParaRPr kumimoji="0" lang="es-ES" altLang="es-EC" sz="1800" b="0" i="0" u="none" strike="noStrike" cap="none" normalizeH="0" baseline="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13CCB87F-DE84-294D-82B9-D4958E15DEE8}"/>
              </a:ext>
            </a:extLst>
          </p:cNvPr>
          <p:cNvSpPr>
            <a:spLocks noChangeArrowheads="1"/>
          </p:cNvSpPr>
          <p:nvPr/>
        </p:nvSpPr>
        <p:spPr bwMode="auto">
          <a:xfrm>
            <a:off x="564475" y="794054"/>
            <a:ext cx="32663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C"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APROBADO EN HOJAS VIALES</a:t>
            </a:r>
            <a:endParaRPr kumimoji="0" lang="es-ES_tradnl" altLang="es-EC" sz="1600" b="0" i="0" u="none" strike="noStrike" cap="none" normalizeH="0" baseline="0" dirty="0">
              <a:ln>
                <a:noFill/>
              </a:ln>
              <a:solidFill>
                <a:schemeClr val="tx1"/>
              </a:solidFill>
              <a:effectLst/>
            </a:endParaRPr>
          </a:p>
        </p:txBody>
      </p:sp>
      <p:sp>
        <p:nvSpPr>
          <p:cNvPr id="10" name="Rectangle 10">
            <a:extLst>
              <a:ext uri="{FF2B5EF4-FFF2-40B4-BE49-F238E27FC236}">
                <a16:creationId xmlns:a16="http://schemas.microsoft.com/office/drawing/2014/main" id="{20134B58-8FFF-7E4A-9C8E-DDE09B1B54E6}"/>
              </a:ext>
            </a:extLst>
          </p:cNvPr>
          <p:cNvSpPr>
            <a:spLocks noChangeArrowheads="1"/>
          </p:cNvSpPr>
          <p:nvPr/>
        </p:nvSpPr>
        <p:spPr bwMode="auto">
          <a:xfrm>
            <a:off x="0" y="184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Flecha arriba 12">
            <a:extLst>
              <a:ext uri="{FF2B5EF4-FFF2-40B4-BE49-F238E27FC236}">
                <a16:creationId xmlns:a16="http://schemas.microsoft.com/office/drawing/2014/main" id="{97A485FE-BCA6-C44C-8847-C8837802A956}"/>
              </a:ext>
            </a:extLst>
          </p:cNvPr>
          <p:cNvSpPr>
            <a:spLocks noChangeArrowheads="1"/>
          </p:cNvSpPr>
          <p:nvPr/>
        </p:nvSpPr>
        <p:spPr bwMode="auto">
          <a:xfrm rot="-5400000">
            <a:off x="2211964" y="3335319"/>
            <a:ext cx="502602" cy="864096"/>
          </a:xfrm>
          <a:prstGeom prst="upArrow">
            <a:avLst>
              <a:gd name="adj1" fmla="val 50000"/>
              <a:gd name="adj2" fmla="val 54167"/>
            </a:avLst>
          </a:prstGeom>
          <a:solidFill>
            <a:srgbClr val="FFFFFF"/>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C" sz="6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NORTE</a:t>
            </a:r>
            <a:endParaRPr kumimoji="0" lang="es-ES" altLang="es-EC" sz="1800" b="0" i="0" u="none" strike="noStrike" cap="none" normalizeH="0" baseline="0">
              <a:ln>
                <a:noFill/>
              </a:ln>
              <a:solidFill>
                <a:schemeClr val="tx1"/>
              </a:solidFill>
              <a:effectLst/>
              <a:latin typeface="Arial" panose="020B0604020202020204" pitchFamily="34" charset="0"/>
            </a:endParaRPr>
          </a:p>
        </p:txBody>
      </p:sp>
      <p:sp>
        <p:nvSpPr>
          <p:cNvPr id="12" name="Rectángulo 11">
            <a:extLst>
              <a:ext uri="{FF2B5EF4-FFF2-40B4-BE49-F238E27FC236}">
                <a16:creationId xmlns:a16="http://schemas.microsoft.com/office/drawing/2014/main" id="{45A63BE9-2541-6345-B960-7FCA03F1D63D}"/>
              </a:ext>
            </a:extLst>
          </p:cNvPr>
          <p:cNvSpPr/>
          <p:nvPr/>
        </p:nvSpPr>
        <p:spPr>
          <a:xfrm>
            <a:off x="596498" y="2936566"/>
            <a:ext cx="3399438" cy="369332"/>
          </a:xfrm>
          <a:prstGeom prst="rect">
            <a:avLst/>
          </a:prstGeom>
        </p:spPr>
        <p:txBody>
          <a:bodyPr wrap="square">
            <a:spAutoFit/>
          </a:bodyPr>
          <a:lstStyle/>
          <a:p>
            <a:r>
              <a:rPr lang="es-ES_tradnl" sz="1600" dirty="0">
                <a:latin typeface="Arial" panose="020B0604020202020204" pitchFamily="34" charset="0"/>
                <a:ea typeface="Calibri" panose="020F0502020204030204" pitchFamily="34" charset="0"/>
                <a:cs typeface="Times New Roman" panose="02020603050405020304" pitchFamily="18" charset="0"/>
              </a:rPr>
              <a:t>PROPUESTA DE MODIFICATORIA</a:t>
            </a:r>
            <a:r>
              <a:rPr lang="es-EC" dirty="0"/>
              <a:t> </a:t>
            </a:r>
          </a:p>
        </p:txBody>
      </p:sp>
      <p:sp>
        <p:nvSpPr>
          <p:cNvPr id="13" name="Rectángulo 12">
            <a:extLst>
              <a:ext uri="{FF2B5EF4-FFF2-40B4-BE49-F238E27FC236}">
                <a16:creationId xmlns:a16="http://schemas.microsoft.com/office/drawing/2014/main" id="{6BBD0CAE-DEB7-614C-93FC-893DE1ABEB49}"/>
              </a:ext>
            </a:extLst>
          </p:cNvPr>
          <p:cNvSpPr/>
          <p:nvPr/>
        </p:nvSpPr>
        <p:spPr>
          <a:xfrm>
            <a:off x="564475" y="387886"/>
            <a:ext cx="1898790" cy="369332"/>
          </a:xfrm>
          <a:prstGeom prst="rect">
            <a:avLst/>
          </a:prstGeom>
        </p:spPr>
        <p:txBody>
          <a:bodyPr wrap="none">
            <a:spAutoFit/>
          </a:bodyPr>
          <a:lstStyle/>
          <a:p>
            <a:r>
              <a:rPr lang="es-ES_tradnl" altLang="es-EC" dirty="0">
                <a:latin typeface="Arial" panose="020B0604020202020204" pitchFamily="34" charset="0"/>
                <a:ea typeface="Calibri" panose="020F0502020204030204" pitchFamily="34" charset="0"/>
                <a:cs typeface="Times New Roman" panose="02020603050405020304" pitchFamily="18" charset="0"/>
              </a:rPr>
              <a:t>IMPLANTACIÓN</a:t>
            </a:r>
            <a:endParaRPr lang="es-EC" dirty="0"/>
          </a:p>
        </p:txBody>
      </p:sp>
    </p:spTree>
    <p:extLst>
      <p:ext uri="{BB962C8B-B14F-4D97-AF65-F5344CB8AC3E}">
        <p14:creationId xmlns:p14="http://schemas.microsoft.com/office/powerpoint/2010/main" val="165790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377555F-2346-4768-8DD3-B3698E352590}"/>
              </a:ext>
            </a:extLst>
          </p:cNvPr>
          <p:cNvSpPr>
            <a:spLocks noGrp="1"/>
          </p:cNvSpPr>
          <p:nvPr>
            <p:ph idx="1"/>
          </p:nvPr>
        </p:nvSpPr>
        <p:spPr>
          <a:xfrm>
            <a:off x="251520" y="1260250"/>
            <a:ext cx="8712968" cy="4865913"/>
          </a:xfrm>
        </p:spPr>
        <p:txBody>
          <a:bodyPr/>
          <a:lstStyle/>
          <a:p>
            <a:pPr lvl="0"/>
            <a:r>
              <a:rPr lang="es-ES_tradnl" sz="1800" dirty="0">
                <a:latin typeface="Arial" panose="020B0604020202020204" pitchFamily="34" charset="0"/>
                <a:cs typeface="Arial" panose="020B0604020202020204" pitchFamily="34" charset="0"/>
              </a:rPr>
              <a:t>Permitir una adecuada integración de barrios .</a:t>
            </a:r>
            <a:endParaRPr lang="es-EC" sz="1800" dirty="0">
              <a:latin typeface="Arial" panose="020B0604020202020204" pitchFamily="34" charset="0"/>
              <a:cs typeface="Arial" panose="020B0604020202020204" pitchFamily="34" charset="0"/>
            </a:endParaRPr>
          </a:p>
          <a:p>
            <a:pPr lvl="0"/>
            <a:r>
              <a:rPr lang="es-ES_tradnl" sz="1800" dirty="0">
                <a:latin typeface="Arial" panose="020B0604020202020204" pitchFamily="34" charset="0"/>
                <a:cs typeface="Arial" panose="020B0604020202020204" pitchFamily="34" charset="0"/>
              </a:rPr>
              <a:t>Desviar, con la construcción de esta vía, el tráfico que colapsa desde el intercambiador de Guajaló en la Av. Morán Valverde, hasta el redondel ubicado en el sector del centro comercial Quicentro Sur, consiguiendo la fluidez que ocasionará muchos ahorros en los tiempos de recorrido.</a:t>
            </a:r>
            <a:endParaRPr lang="es-EC" sz="1800" dirty="0">
              <a:latin typeface="Arial" panose="020B0604020202020204" pitchFamily="34" charset="0"/>
              <a:cs typeface="Arial" panose="020B0604020202020204" pitchFamily="34" charset="0"/>
            </a:endParaRPr>
          </a:p>
          <a:p>
            <a:r>
              <a:rPr lang="es-ES_tradnl" sz="1800" dirty="0">
                <a:latin typeface="Arial" panose="020B0604020202020204" pitchFamily="34" charset="0"/>
                <a:cs typeface="Arial" panose="020B0604020202020204" pitchFamily="34" charset="0"/>
              </a:rPr>
              <a:t>A más de facilitar la funcionalidad dinámica y fluida del sector sur de la ciudad, y la necesidad de la población de utilizar esta vía, será de entrada y salida a zonas de crecimiento de planes de vivienda y de empresas ubicadas en la zona industrial.</a:t>
            </a:r>
            <a:r>
              <a:rPr lang="es-EC" sz="1800" dirty="0">
                <a:latin typeface="Arial" panose="020B0604020202020204" pitchFamily="34" charset="0"/>
                <a:cs typeface="Arial" panose="020B0604020202020204" pitchFamily="34" charset="0"/>
              </a:rPr>
              <a:t> </a:t>
            </a:r>
          </a:p>
          <a:p>
            <a:pPr marL="0" indent="0">
              <a:buNone/>
            </a:pPr>
            <a:endParaRPr lang="es-EC" sz="1800" dirty="0">
              <a:latin typeface="Arial" panose="020B0604020202020204" pitchFamily="34" charset="0"/>
              <a:cs typeface="Arial" panose="020B0604020202020204" pitchFamily="34" charset="0"/>
            </a:endParaRPr>
          </a:p>
          <a:p>
            <a:pPr marL="0" indent="0">
              <a:buNone/>
            </a:pPr>
            <a:endParaRPr lang="es-EC" sz="1800" dirty="0">
              <a:latin typeface="Arial" panose="020B0604020202020204" pitchFamily="34" charset="0"/>
              <a:cs typeface="Arial" panose="020B0604020202020204" pitchFamily="34" charset="0"/>
            </a:endParaRPr>
          </a:p>
          <a:p>
            <a:pPr marL="0" indent="0">
              <a:buNone/>
            </a:pPr>
            <a:r>
              <a:rPr lang="es-ES" sz="1800" dirty="0">
                <a:latin typeface="Arial" panose="020B0604020202020204" pitchFamily="34" charset="0"/>
                <a:cs typeface="Arial" panose="020B0604020202020204" pitchFamily="34" charset="0"/>
              </a:rPr>
              <a:t>Se desarrolla en sentido norte – sur, inicia en la Av. Gonzalo Pérez Bustamante (Av. Simón Bolívar), en el sector de Pueblo Unido y finaliza en la intersección con la calle “J”, ubicado en el sector de San Juan de Turubamba (parque industrial).</a:t>
            </a:r>
            <a:endParaRPr lang="es-EC" sz="1800" dirty="0">
              <a:latin typeface="Arial" panose="020B0604020202020204" pitchFamily="34" charset="0"/>
              <a:cs typeface="Arial" panose="020B0604020202020204" pitchFamily="34" charset="0"/>
            </a:endParaRPr>
          </a:p>
          <a:p>
            <a:pPr marL="0" indent="0">
              <a:buNone/>
            </a:pPr>
            <a:endParaRPr lang="es-ES_tradnl" sz="1800" dirty="0">
              <a:latin typeface="Arial" panose="020B0604020202020204" pitchFamily="34" charset="0"/>
              <a:cs typeface="Arial" panose="020B0604020202020204" pitchFamily="34" charset="0"/>
            </a:endParaRPr>
          </a:p>
          <a:p>
            <a:pPr marL="0" indent="0">
              <a:buNone/>
            </a:pPr>
            <a:r>
              <a:rPr lang="es-ES_tradnl" sz="1800" dirty="0">
                <a:latin typeface="Arial" panose="020B0604020202020204" pitchFamily="34" charset="0"/>
                <a:cs typeface="Arial" panose="020B0604020202020204" pitchFamily="34" charset="0"/>
              </a:rPr>
              <a:t>Se despliega por varios sectores:</a:t>
            </a:r>
            <a:endParaRPr lang="es-ES" sz="18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5A9579C4-7CAC-4AAE-BA01-C6D815A4DDD6}"/>
              </a:ext>
            </a:extLst>
          </p:cNvPr>
          <p:cNvPicPr>
            <a:picLocks noChangeAspect="1"/>
          </p:cNvPicPr>
          <p:nvPr/>
        </p:nvPicPr>
        <p:blipFill>
          <a:blip r:embed="rId2"/>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EA45DF2F-8AA6-439C-88DA-A8A8A55F48D2}"/>
              </a:ext>
            </a:extLst>
          </p:cNvPr>
          <p:cNvSpPr/>
          <p:nvPr/>
        </p:nvSpPr>
        <p:spPr>
          <a:xfrm>
            <a:off x="251520" y="174141"/>
            <a:ext cx="670708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sp>
        <p:nvSpPr>
          <p:cNvPr id="6" name="CuadroTexto 5">
            <a:extLst>
              <a:ext uri="{FF2B5EF4-FFF2-40B4-BE49-F238E27FC236}">
                <a16:creationId xmlns:a16="http://schemas.microsoft.com/office/drawing/2014/main" id="{336F06A9-A166-4D95-B8FF-96F91F453B0F}"/>
              </a:ext>
            </a:extLst>
          </p:cNvPr>
          <p:cNvSpPr txBox="1"/>
          <p:nvPr/>
        </p:nvSpPr>
        <p:spPr>
          <a:xfrm>
            <a:off x="251520" y="819208"/>
            <a:ext cx="1944216" cy="400110"/>
          </a:xfrm>
          <a:prstGeom prst="rect">
            <a:avLst/>
          </a:prstGeom>
          <a:noFill/>
        </p:spPr>
        <p:txBody>
          <a:bodyPr wrap="square" rtlCol="0">
            <a:spAutoFit/>
          </a:bodyPr>
          <a:lstStyle/>
          <a:p>
            <a:r>
              <a:rPr lang="es-EC" sz="2000" b="1" dirty="0">
                <a:solidFill>
                  <a:srgbClr val="002060"/>
                </a:solidFill>
                <a:latin typeface="Arial" panose="020B0604020202020204" pitchFamily="34" charset="0"/>
                <a:cs typeface="Arial" panose="020B0604020202020204" pitchFamily="34" charset="0"/>
              </a:rPr>
              <a:t>OBJETIVOS</a:t>
            </a:r>
          </a:p>
        </p:txBody>
      </p:sp>
      <p:pic>
        <p:nvPicPr>
          <p:cNvPr id="9" name="Imagen 8">
            <a:extLst>
              <a:ext uri="{FF2B5EF4-FFF2-40B4-BE49-F238E27FC236}">
                <a16:creationId xmlns:a16="http://schemas.microsoft.com/office/drawing/2014/main" id="{3273FA89-E114-451D-96F3-F24AC66448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A324877A-12B0-B943-B4B2-C1E60B548C6D}"/>
              </a:ext>
            </a:extLst>
          </p:cNvPr>
          <p:cNvSpPr txBox="1"/>
          <p:nvPr/>
        </p:nvSpPr>
        <p:spPr>
          <a:xfrm>
            <a:off x="251520" y="4077072"/>
            <a:ext cx="5616625" cy="400110"/>
          </a:xfrm>
          <a:prstGeom prst="rect">
            <a:avLst/>
          </a:prstGeom>
          <a:noFill/>
        </p:spPr>
        <p:txBody>
          <a:bodyPr wrap="square" rtlCol="0">
            <a:spAutoFit/>
          </a:bodyPr>
          <a:lstStyle/>
          <a:p>
            <a:r>
              <a:rPr lang="es-ES_tradnl" sz="2000" b="1" dirty="0">
                <a:solidFill>
                  <a:srgbClr val="002060"/>
                </a:solidFill>
                <a:latin typeface="Arial" panose="020B0604020202020204" pitchFamily="34" charset="0"/>
                <a:cs typeface="Arial" panose="020B0604020202020204" pitchFamily="34" charset="0"/>
              </a:rPr>
              <a:t>DESCRIPCIÓN DEL TRAZADO PROPUESTO</a:t>
            </a:r>
            <a:r>
              <a:rPr lang="es-EC" sz="2000" dirty="0">
                <a:solidFill>
                  <a:srgbClr val="002060"/>
                </a:solidFill>
                <a:latin typeface="Arial" panose="020B0604020202020204" pitchFamily="34" charset="0"/>
                <a:cs typeface="Arial" panose="020B0604020202020204" pitchFamily="34" charset="0"/>
              </a:rPr>
              <a:t> </a:t>
            </a:r>
            <a:endParaRPr lang="es-EC"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473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429467" y="188640"/>
            <a:ext cx="1339513" cy="1071610"/>
          </a:xfrm>
          <a:prstGeom prst="rect">
            <a:avLst/>
          </a:prstGeom>
        </p:spPr>
      </p:pic>
      <p:sp>
        <p:nvSpPr>
          <p:cNvPr id="7" name="Rectángulo 6">
            <a:extLst>
              <a:ext uri="{FF2B5EF4-FFF2-40B4-BE49-F238E27FC236}">
                <a16:creationId xmlns:a16="http://schemas.microsoft.com/office/drawing/2014/main" id="{F0C2B3C0-D756-49A7-AA0D-6943F4EED938}"/>
              </a:ext>
            </a:extLst>
          </p:cNvPr>
          <p:cNvSpPr/>
          <p:nvPr/>
        </p:nvSpPr>
        <p:spPr>
          <a:xfrm>
            <a:off x="251520" y="192028"/>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MODIFICATORIA TRAZADO VIAL Av. Escalón 3</a:t>
            </a:r>
          </a:p>
        </p:txBody>
      </p:sp>
      <p:sp>
        <p:nvSpPr>
          <p:cNvPr id="8" name="CuadroTexto 7">
            <a:extLst>
              <a:ext uri="{FF2B5EF4-FFF2-40B4-BE49-F238E27FC236}">
                <a16:creationId xmlns:a16="http://schemas.microsoft.com/office/drawing/2014/main" id="{200B84CD-14BC-4AF3-AA15-99DF4BD0DD49}"/>
              </a:ext>
            </a:extLst>
          </p:cNvPr>
          <p:cNvSpPr txBox="1"/>
          <p:nvPr/>
        </p:nvSpPr>
        <p:spPr>
          <a:xfrm>
            <a:off x="1871700" y="2736502"/>
            <a:ext cx="4104456" cy="1384995"/>
          </a:xfrm>
          <a:prstGeom prst="rect">
            <a:avLst/>
          </a:prstGeom>
          <a:noFill/>
        </p:spPr>
        <p:txBody>
          <a:bodyPr wrap="square" rtlCol="0">
            <a:spAutoFit/>
          </a:bodyPr>
          <a:lstStyle/>
          <a:p>
            <a:pPr algn="ctr"/>
            <a:r>
              <a:rPr lang="es-EC" sz="2800" b="1" dirty="0">
                <a:solidFill>
                  <a:srgbClr val="000066"/>
                </a:solidFill>
                <a:latin typeface="Arial" panose="020B0604020202020204" pitchFamily="34" charset="0"/>
                <a:cs typeface="Arial" panose="020B0604020202020204" pitchFamily="34" charset="0"/>
              </a:rPr>
              <a:t>MUCHAS GRACIAS POR SU AMABLE ATENCIÓN</a:t>
            </a:r>
          </a:p>
        </p:txBody>
      </p:sp>
      <p:pic>
        <p:nvPicPr>
          <p:cNvPr id="10" name="Imagen 9">
            <a:extLst>
              <a:ext uri="{FF2B5EF4-FFF2-40B4-BE49-F238E27FC236}">
                <a16:creationId xmlns:a16="http://schemas.microsoft.com/office/drawing/2014/main" id="{97EC705C-B1E7-4406-9176-B262FC34E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9133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79511" y="1168862"/>
            <a:ext cx="8818778" cy="4967546"/>
          </a:xfrm>
        </p:spPr>
        <p:txBody>
          <a:bodyPr lIns="91440" tIns="45720" rIns="91440" bIns="45720" anchor="t"/>
          <a:lstStyle/>
          <a:p>
            <a:pPr marL="400050" lvl="1" indent="0">
              <a:buNone/>
            </a:pPr>
            <a:r>
              <a:rPr lang="es-ES_tradnl" sz="1800" dirty="0">
                <a:solidFill>
                  <a:srgbClr val="C00000"/>
                </a:solidFill>
                <a:latin typeface="Arial" panose="020B0604020202020204" pitchFamily="34" charset="0"/>
                <a:cs typeface="Arial" panose="020B0604020202020204" pitchFamily="34" charset="0"/>
              </a:rPr>
              <a:t>1. Desde el sector de Pueblo Unido hasta el barrio Beaterio Alto, la vía se divide en dos ramales, oriental y occidental, tomando como eje la Av. Simón Bolívar.</a:t>
            </a:r>
            <a:r>
              <a:rPr lang="es-ES_tradnl" sz="1400" dirty="0">
                <a:solidFill>
                  <a:srgbClr val="C00000"/>
                </a:solidFill>
                <a:latin typeface="Arial" panose="020B0604020202020204" pitchFamily="34" charset="0"/>
                <a:cs typeface="Arial" panose="020B0604020202020204" pitchFamily="34" charset="0"/>
              </a:rPr>
              <a:t> </a:t>
            </a:r>
          </a:p>
          <a:p>
            <a:pPr marL="400050" lvl="1" indent="0">
              <a:buNone/>
            </a:pPr>
            <a:endParaRPr lang="es-EC" sz="1800" dirty="0">
              <a:latin typeface="Arial" panose="020B0604020202020204" pitchFamily="34" charset="0"/>
              <a:cs typeface="Arial" panose="020B0604020202020204" pitchFamily="34" charset="0"/>
            </a:endParaRPr>
          </a:p>
          <a:p>
            <a:pPr marL="400050" lvl="1" indent="0">
              <a:buNone/>
            </a:pPr>
            <a:r>
              <a:rPr lang="es-EC" sz="1800" dirty="0">
                <a:latin typeface="Arial" panose="020B0604020202020204" pitchFamily="34" charset="0"/>
                <a:cs typeface="Arial" panose="020B0604020202020204" pitchFamily="34" charset="0"/>
              </a:rPr>
              <a:t>El ancho de calzada, tanto para los ramales oriental y occidental, es de 12.00m,   con las siguiientes características: </a:t>
            </a:r>
            <a:r>
              <a:rPr lang="es-EC" sz="1400" dirty="0">
                <a:latin typeface="Arial" panose="020B0604020202020204" pitchFamily="34" charset="0"/>
                <a:cs typeface="Arial" panose="020B0604020202020204" pitchFamily="34" charset="0"/>
              </a:rPr>
              <a:t>  </a:t>
            </a:r>
            <a:endParaRPr lang="es-EC" sz="1400" b="1" dirty="0">
              <a:latin typeface="Arial" panose="020B0604020202020204" pitchFamily="34" charset="0"/>
              <a:cs typeface="Arial" panose="020B0604020202020204" pitchFamily="34" charset="0"/>
            </a:endParaRPr>
          </a:p>
          <a:p>
            <a:pPr marL="0" indent="0">
              <a:buNone/>
            </a:pPr>
            <a:endParaRPr lang="es-EC" sz="24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1800" dirty="0">
              <a:solidFill>
                <a:schemeClr val="bg1">
                  <a:lumMod val="50000"/>
                </a:schemeClr>
              </a:solidFill>
              <a:latin typeface="Arial" panose="020B0604020202020204" pitchFamily="34" charset="0"/>
              <a:cs typeface="Arial" panose="020B0604020202020204" pitchFamily="34" charset="0"/>
            </a:endParaRPr>
          </a:p>
          <a:p>
            <a:pPr marL="0" indent="0">
              <a:buNone/>
            </a:pPr>
            <a:r>
              <a:rPr lang="es-EC" sz="2800" dirty="0">
                <a:solidFill>
                  <a:schemeClr val="bg1">
                    <a:lumMod val="50000"/>
                  </a:schemeClr>
                </a:solidFill>
              </a:rPr>
              <a:t>        </a:t>
            </a:r>
            <a:endParaRPr lang="es-US" sz="2000" dirty="0">
              <a:solidFill>
                <a:schemeClr val="bg1">
                  <a:lumMod val="50000"/>
                </a:schemeClr>
              </a:solidFill>
            </a:endParaRPr>
          </a:p>
          <a:p>
            <a:pPr marL="0" indent="0">
              <a:buNone/>
            </a:pPr>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625099A6-3B81-1541-A57D-68D1C9EC9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6402" y="3110689"/>
            <a:ext cx="4194381" cy="2880000"/>
          </a:xfrm>
          <a:prstGeom prst="rect">
            <a:avLst/>
          </a:prstGeom>
        </p:spPr>
      </p:pic>
      <p:pic>
        <p:nvPicPr>
          <p:cNvPr id="14" name="Imagen 13">
            <a:extLst>
              <a:ext uri="{FF2B5EF4-FFF2-40B4-BE49-F238E27FC236}">
                <a16:creationId xmlns:a16="http://schemas.microsoft.com/office/drawing/2014/main" id="{6AD46478-6201-D144-A463-A4E026710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814" y="3140968"/>
            <a:ext cx="4210083" cy="2880000"/>
          </a:xfrm>
          <a:prstGeom prst="rect">
            <a:avLst/>
          </a:prstGeom>
        </p:spPr>
      </p:pic>
      <p:sp>
        <p:nvSpPr>
          <p:cNvPr id="2" name="Rectángulo 1">
            <a:extLst>
              <a:ext uri="{FF2B5EF4-FFF2-40B4-BE49-F238E27FC236}">
                <a16:creationId xmlns:a16="http://schemas.microsoft.com/office/drawing/2014/main" id="{F2B66754-0049-BC44-9399-8DFC8B2AD50A}"/>
              </a:ext>
            </a:extLst>
          </p:cNvPr>
          <p:cNvSpPr/>
          <p:nvPr/>
        </p:nvSpPr>
        <p:spPr>
          <a:xfrm>
            <a:off x="217240" y="721592"/>
            <a:ext cx="5578896" cy="400110"/>
          </a:xfrm>
          <a:prstGeom prst="rect">
            <a:avLst/>
          </a:prstGeom>
        </p:spPr>
        <p:txBody>
          <a:bodyPr wrap="square">
            <a:spAutoFit/>
          </a:bodyPr>
          <a:lstStyle/>
          <a:p>
            <a:r>
              <a:rPr lang="es-ES_tradnl" sz="2000" b="1" dirty="0">
                <a:solidFill>
                  <a:srgbClr val="002060"/>
                </a:solidFill>
                <a:latin typeface="Arial" panose="020B0604020202020204" pitchFamily="34" charset="0"/>
                <a:cs typeface="Arial" panose="020B0604020202020204" pitchFamily="34" charset="0"/>
              </a:rPr>
              <a:t>DESCRIPCIÓN DEL TRAZADO PROPUESTO</a:t>
            </a:r>
            <a:endParaRPr lang="es-EC" sz="20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27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45710" y="1146504"/>
            <a:ext cx="8818778" cy="4933301"/>
          </a:xfrm>
        </p:spPr>
        <p:txBody>
          <a:bodyPr lIns="91440" tIns="45720" rIns="91440" bIns="45720" anchor="t"/>
          <a:lstStyle/>
          <a:p>
            <a:pPr marL="400050" lvl="1" indent="0" algn="just">
              <a:buNone/>
            </a:pPr>
            <a:r>
              <a:rPr lang="es-ES_tradnl" sz="1800" b="1" dirty="0">
                <a:latin typeface="Arial" panose="020B0604020202020204" pitchFamily="34" charset="0"/>
                <a:cs typeface="Arial" panose="020B0604020202020204" pitchFamily="34" charset="0"/>
              </a:rPr>
              <a:t>El ramal occidental de ingreso, </a:t>
            </a:r>
            <a:r>
              <a:rPr lang="es-ES_tradnl" sz="1800" dirty="0">
                <a:latin typeface="Arial" panose="020B0604020202020204" pitchFamily="34" charset="0"/>
                <a:cs typeface="Arial" panose="020B0604020202020204" pitchFamily="34" charset="0"/>
              </a:rPr>
              <a:t>se desarrolla por el área de terreno que forma  una plataforma limitada en toda longitud por la Av. Simón Bolívar; en la abscisa 0+260 cruza la Av. Simón Bolívar con un puente de aproximadamente 120.00m.</a:t>
            </a:r>
            <a:endParaRPr lang="es-ES_tradnl" sz="1800" b="1" dirty="0">
              <a:latin typeface="Arial" panose="020B0604020202020204" pitchFamily="34" charset="0"/>
              <a:cs typeface="Arial" panose="020B0604020202020204" pitchFamily="34" charset="0"/>
            </a:endParaRPr>
          </a:p>
          <a:p>
            <a:pPr marL="400050" lvl="1" indent="0" algn="just">
              <a:buNone/>
            </a:pPr>
            <a:r>
              <a:rPr lang="es-ES_tradnl" sz="1800" b="1" dirty="0">
                <a:latin typeface="Arial" panose="020B0604020202020204" pitchFamily="34" charset="0"/>
                <a:cs typeface="Arial" panose="020B0604020202020204" pitchFamily="34" charset="0"/>
              </a:rPr>
              <a:t>El ramal oriental</a:t>
            </a:r>
            <a:r>
              <a:rPr lang="es-ES_tradnl" sz="1800" dirty="0">
                <a:latin typeface="Arial" panose="020B0604020202020204" pitchFamily="34" charset="0"/>
                <a:cs typeface="Arial" panose="020B0604020202020204" pitchFamily="34" charset="0"/>
              </a:rPr>
              <a:t>, se desarrolla por el área del talud oriental del barrio Pueblo Unido Alto. Actualmente, está construido un sendero por el cual las personas de a pie, pueden movilizarse hacia el centro de salud o entidades educativas del sector.</a:t>
            </a:r>
            <a:r>
              <a:rPr lang="es-EC" sz="1800" dirty="0">
                <a:latin typeface="Arial" panose="020B0604020202020204" pitchFamily="34" charset="0"/>
                <a:cs typeface="Arial" panose="020B0604020202020204" pitchFamily="34" charset="0"/>
              </a:rPr>
              <a:t> </a:t>
            </a:r>
            <a:endParaRPr lang="es-US" sz="18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MODIFICATORIA TRAZADO VIAL Av. Padre Carollo</a:t>
            </a:r>
          </a:p>
        </p:txBody>
      </p:sp>
      <p:sp>
        <p:nvSpPr>
          <p:cNvPr id="6" name="CuadroTexto 5">
            <a:extLst>
              <a:ext uri="{FF2B5EF4-FFF2-40B4-BE49-F238E27FC236}">
                <a16:creationId xmlns:a16="http://schemas.microsoft.com/office/drawing/2014/main" id="{18BFBE06-78EE-4027-AF28-B61AF1888B06}"/>
              </a:ext>
            </a:extLst>
          </p:cNvPr>
          <p:cNvSpPr txBox="1"/>
          <p:nvPr/>
        </p:nvSpPr>
        <p:spPr>
          <a:xfrm>
            <a:off x="179511" y="737030"/>
            <a:ext cx="5616625" cy="400110"/>
          </a:xfrm>
          <a:prstGeom prst="rect">
            <a:avLst/>
          </a:prstGeom>
          <a:noFill/>
        </p:spPr>
        <p:txBody>
          <a:bodyPr wrap="square" rtlCol="0">
            <a:spAutoFit/>
          </a:bodyPr>
          <a:lstStyle/>
          <a:p>
            <a:r>
              <a:rPr lang="es-ES_tradnl" sz="2000" b="1" dirty="0">
                <a:solidFill>
                  <a:srgbClr val="002060"/>
                </a:solidFill>
                <a:latin typeface="Arial" panose="020B0604020202020204" pitchFamily="34" charset="0"/>
                <a:cs typeface="Arial" panose="020B0604020202020204" pitchFamily="34" charset="0"/>
              </a:rPr>
              <a:t>DESCRIPCIÓN DEL TRAZADO PROPUESTO</a:t>
            </a:r>
            <a:r>
              <a:rPr lang="es-EC" sz="2000" dirty="0">
                <a:solidFill>
                  <a:schemeClr val="accent5">
                    <a:lumMod val="50000"/>
                  </a:schemeClr>
                </a:solidFill>
                <a:latin typeface="Arial" panose="020B0604020202020204" pitchFamily="34" charset="0"/>
                <a:cs typeface="Arial" panose="020B0604020202020204" pitchFamily="34" charset="0"/>
              </a:rPr>
              <a:t> </a:t>
            </a:r>
            <a:endParaRPr lang="es-EC" sz="20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486E0FB2-B53A-564D-93C7-A7824298E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738" y="3060970"/>
            <a:ext cx="5959410" cy="3060000"/>
          </a:xfrm>
          <a:prstGeom prst="rect">
            <a:avLst/>
          </a:prstGeom>
        </p:spPr>
      </p:pic>
      <p:cxnSp>
        <p:nvCxnSpPr>
          <p:cNvPr id="8" name="Conector recto de flecha 7">
            <a:extLst>
              <a:ext uri="{FF2B5EF4-FFF2-40B4-BE49-F238E27FC236}">
                <a16:creationId xmlns:a16="http://schemas.microsoft.com/office/drawing/2014/main" id="{7B552A0A-596D-3848-B833-30174ACB4E8B}"/>
              </a:ext>
            </a:extLst>
          </p:cNvPr>
          <p:cNvCxnSpPr>
            <a:cxnSpLocks/>
          </p:cNvCxnSpPr>
          <p:nvPr/>
        </p:nvCxnSpPr>
        <p:spPr>
          <a:xfrm flipH="1">
            <a:off x="3548954" y="4590643"/>
            <a:ext cx="294064" cy="1358637"/>
          </a:xfrm>
          <a:prstGeom prst="straightConnector1">
            <a:avLst/>
          </a:prstGeom>
          <a:noFill/>
          <a:ln w="19050" cap="flat" cmpd="sng" algn="ctr">
            <a:solidFill>
              <a:srgbClr val="FFC000"/>
            </a:solidFill>
            <a:prstDash val="solid"/>
            <a:miter lim="800000"/>
            <a:tailEnd type="triangle"/>
          </a:ln>
          <a:effectLst/>
        </p:spPr>
      </p:cxnSp>
      <p:cxnSp>
        <p:nvCxnSpPr>
          <p:cNvPr id="9" name="Conector curvado 8">
            <a:extLst>
              <a:ext uri="{FF2B5EF4-FFF2-40B4-BE49-F238E27FC236}">
                <a16:creationId xmlns:a16="http://schemas.microsoft.com/office/drawing/2014/main" id="{4568C480-3B82-C644-8CFF-8682D210FE12}"/>
              </a:ext>
            </a:extLst>
          </p:cNvPr>
          <p:cNvCxnSpPr>
            <a:cxnSpLocks/>
          </p:cNvCxnSpPr>
          <p:nvPr/>
        </p:nvCxnSpPr>
        <p:spPr>
          <a:xfrm rot="10800000">
            <a:off x="3049285" y="3809467"/>
            <a:ext cx="873866" cy="785562"/>
          </a:xfrm>
          <a:prstGeom prst="curvedConnector3">
            <a:avLst>
              <a:gd name="adj1" fmla="val -28479"/>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Conector curvado 9">
            <a:extLst>
              <a:ext uri="{FF2B5EF4-FFF2-40B4-BE49-F238E27FC236}">
                <a16:creationId xmlns:a16="http://schemas.microsoft.com/office/drawing/2014/main" id="{3AC47F70-BA77-A540-A8CE-F3DC65911BC6}"/>
              </a:ext>
            </a:extLst>
          </p:cNvPr>
          <p:cNvCxnSpPr>
            <a:cxnSpLocks/>
          </p:cNvCxnSpPr>
          <p:nvPr/>
        </p:nvCxnSpPr>
        <p:spPr>
          <a:xfrm>
            <a:off x="2841633" y="3953482"/>
            <a:ext cx="1001384" cy="637161"/>
          </a:xfrm>
          <a:prstGeom prst="curvedConnector3">
            <a:avLst>
              <a:gd name="adj1" fmla="val 41439"/>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Llamada rectangular 10">
            <a:extLst>
              <a:ext uri="{FF2B5EF4-FFF2-40B4-BE49-F238E27FC236}">
                <a16:creationId xmlns:a16="http://schemas.microsoft.com/office/drawing/2014/main" id="{B5C72D2E-E81A-9740-B018-5C8F1123B96A}"/>
              </a:ext>
            </a:extLst>
          </p:cNvPr>
          <p:cNvSpPr/>
          <p:nvPr/>
        </p:nvSpPr>
        <p:spPr>
          <a:xfrm rot="20966886">
            <a:off x="4349759" y="3682902"/>
            <a:ext cx="782300" cy="345128"/>
          </a:xfrm>
          <a:prstGeom prst="wedgeRectCallout">
            <a:avLst>
              <a:gd name="adj1" fmla="val -84738"/>
              <a:gd name="adj2" fmla="val 30709"/>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Eje ramal oriental</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Llamada rectangular 12">
            <a:extLst>
              <a:ext uri="{FF2B5EF4-FFF2-40B4-BE49-F238E27FC236}">
                <a16:creationId xmlns:a16="http://schemas.microsoft.com/office/drawing/2014/main" id="{48C20F6D-6AD4-F14E-9414-6A5801961ABB}"/>
              </a:ext>
            </a:extLst>
          </p:cNvPr>
          <p:cNvSpPr/>
          <p:nvPr/>
        </p:nvSpPr>
        <p:spPr>
          <a:xfrm rot="20966886">
            <a:off x="2056293" y="4542562"/>
            <a:ext cx="958424" cy="323095"/>
          </a:xfrm>
          <a:prstGeom prst="wedgeRectCallout">
            <a:avLst>
              <a:gd name="adj1" fmla="val 79725"/>
              <a:gd name="adj2" fmla="val -96037"/>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Eje ramal occidental</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Llamada rectangular 13">
            <a:extLst>
              <a:ext uri="{FF2B5EF4-FFF2-40B4-BE49-F238E27FC236}">
                <a16:creationId xmlns:a16="http://schemas.microsoft.com/office/drawing/2014/main" id="{38844ABE-B268-AE49-8B67-891A98CE0438}"/>
              </a:ext>
            </a:extLst>
          </p:cNvPr>
          <p:cNvSpPr/>
          <p:nvPr/>
        </p:nvSpPr>
        <p:spPr>
          <a:xfrm>
            <a:off x="4065565" y="5321634"/>
            <a:ext cx="917441" cy="216231"/>
          </a:xfrm>
          <a:prstGeom prst="wedgeRectCallout">
            <a:avLst>
              <a:gd name="adj1" fmla="val -100611"/>
              <a:gd name="adj2" fmla="val 35841"/>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Eje principal</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Llamada rectangular 14">
            <a:extLst>
              <a:ext uri="{FF2B5EF4-FFF2-40B4-BE49-F238E27FC236}">
                <a16:creationId xmlns:a16="http://schemas.microsoft.com/office/drawing/2014/main" id="{44BDD3F4-C86D-B747-8E7C-A2D7EB2A9F6D}"/>
              </a:ext>
            </a:extLst>
          </p:cNvPr>
          <p:cNvSpPr/>
          <p:nvPr/>
        </p:nvSpPr>
        <p:spPr>
          <a:xfrm>
            <a:off x="4248027" y="4641170"/>
            <a:ext cx="686145" cy="344933"/>
          </a:xfrm>
          <a:prstGeom prst="wedgeRectCallout">
            <a:avLst>
              <a:gd name="adj1" fmla="val -104286"/>
              <a:gd name="adj2" fmla="val -56864"/>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Abscisa 0+000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4A85FB4B-7DED-2C4C-AFAE-C04DC550FC37}"/>
              </a:ext>
            </a:extLst>
          </p:cNvPr>
          <p:cNvSpPr/>
          <p:nvPr/>
        </p:nvSpPr>
        <p:spPr>
          <a:xfrm>
            <a:off x="1970305" y="6154341"/>
            <a:ext cx="4128091" cy="338554"/>
          </a:xfrm>
          <a:prstGeom prst="rect">
            <a:avLst/>
          </a:prstGeom>
        </p:spPr>
        <p:txBody>
          <a:bodyPr wrap="square">
            <a:spAutoFit/>
          </a:bodyPr>
          <a:lstStyle/>
          <a:p>
            <a:pPr indent="449580">
              <a:spcAft>
                <a:spcPts val="600"/>
              </a:spcAft>
            </a:pPr>
            <a:r>
              <a:rPr lang="es-ES" sz="1600" i="1" dirty="0">
                <a:solidFill>
                  <a:srgbClr val="808080"/>
                </a:solidFill>
                <a:latin typeface="Arial Narrow" panose="020B0604020202020204" pitchFamily="34" charset="0"/>
                <a:ea typeface="Times New Roman" panose="02020603050405020304" pitchFamily="18" charset="0"/>
              </a:rPr>
              <a:t>Imagen 1: Vista hacia el norte. Fuente: Google</a:t>
            </a:r>
            <a:endParaRPr lang="es-EC" sz="1600" dirty="0">
              <a:latin typeface="Times New Roman" panose="02020603050405020304" pitchFamily="18" charset="0"/>
              <a:ea typeface="Times New Roman" panose="02020603050405020304" pitchFamily="18" charset="0"/>
            </a:endParaRPr>
          </a:p>
        </p:txBody>
      </p:sp>
      <p:sp>
        <p:nvSpPr>
          <p:cNvPr id="17" name="Cuadro de texto 59">
            <a:extLst>
              <a:ext uri="{FF2B5EF4-FFF2-40B4-BE49-F238E27FC236}">
                <a16:creationId xmlns:a16="http://schemas.microsoft.com/office/drawing/2014/main" id="{5D344A35-756A-194D-8CD6-F8578B159F20}"/>
              </a:ext>
            </a:extLst>
          </p:cNvPr>
          <p:cNvSpPr txBox="1"/>
          <p:nvPr/>
        </p:nvSpPr>
        <p:spPr>
          <a:xfrm>
            <a:off x="3653839" y="3163389"/>
            <a:ext cx="1322643" cy="248153"/>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Barrio Pueblo Unido</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455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145710" y="1146504"/>
            <a:ext cx="8818778" cy="4933301"/>
          </a:xfrm>
        </p:spPr>
        <p:txBody>
          <a:bodyPr lIns="91440" tIns="45720" rIns="91440" bIns="45720" anchor="t"/>
          <a:lstStyle/>
          <a:p>
            <a:pPr marL="400050" lvl="1" indent="0">
              <a:buNone/>
            </a:pPr>
            <a:r>
              <a:rPr lang="es-EC" sz="1800" dirty="0">
                <a:latin typeface="Arial" panose="020B0604020202020204" pitchFamily="34" charset="0"/>
                <a:cs typeface="Arial" panose="020B0604020202020204" pitchFamily="34" charset="0"/>
              </a:rPr>
              <a:t> </a:t>
            </a:r>
            <a:endParaRPr lang="es-US" sz="18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MODIFICATORIA TRAZADO VIAL Av. Padre Carollo</a:t>
            </a:r>
          </a:p>
        </p:txBody>
      </p:sp>
      <p:sp>
        <p:nvSpPr>
          <p:cNvPr id="6" name="CuadroTexto 5">
            <a:extLst>
              <a:ext uri="{FF2B5EF4-FFF2-40B4-BE49-F238E27FC236}">
                <a16:creationId xmlns:a16="http://schemas.microsoft.com/office/drawing/2014/main" id="{18BFBE06-78EE-4027-AF28-B61AF1888B06}"/>
              </a:ext>
            </a:extLst>
          </p:cNvPr>
          <p:cNvSpPr txBox="1"/>
          <p:nvPr/>
        </p:nvSpPr>
        <p:spPr>
          <a:xfrm>
            <a:off x="179511" y="737030"/>
            <a:ext cx="5616625" cy="400110"/>
          </a:xfrm>
          <a:prstGeom prst="rect">
            <a:avLst/>
          </a:prstGeom>
          <a:noFill/>
        </p:spPr>
        <p:txBody>
          <a:bodyPr wrap="square" rtlCol="0">
            <a:spAutoFit/>
          </a:bodyPr>
          <a:lstStyle/>
          <a:p>
            <a:r>
              <a:rPr lang="es-ES_tradnl" sz="2000" b="1" dirty="0">
                <a:solidFill>
                  <a:srgbClr val="002060"/>
                </a:solidFill>
                <a:latin typeface="Arial" panose="020B0604020202020204" pitchFamily="34" charset="0"/>
                <a:cs typeface="Arial" panose="020B0604020202020204" pitchFamily="34" charset="0"/>
              </a:rPr>
              <a:t>DESCRIPCIÓN DEL TRAZADO PROPUESTO</a:t>
            </a:r>
            <a:r>
              <a:rPr lang="es-EC" sz="2000" dirty="0">
                <a:solidFill>
                  <a:schemeClr val="accent5">
                    <a:lumMod val="50000"/>
                  </a:schemeClr>
                </a:solidFill>
                <a:latin typeface="Arial" panose="020B0604020202020204" pitchFamily="34" charset="0"/>
                <a:cs typeface="Arial" panose="020B0604020202020204" pitchFamily="34" charset="0"/>
              </a:rPr>
              <a:t> </a:t>
            </a:r>
            <a:endParaRPr lang="es-EC" sz="20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ABD208B6-BD65-0C4D-A38C-99410074B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72" y="2218114"/>
            <a:ext cx="8698454" cy="2700000"/>
          </a:xfrm>
          <a:prstGeom prst="rect">
            <a:avLst/>
          </a:prstGeom>
        </p:spPr>
      </p:pic>
    </p:spTree>
    <p:extLst>
      <p:ext uri="{BB962C8B-B14F-4D97-AF65-F5344CB8AC3E}">
        <p14:creationId xmlns:p14="http://schemas.microsoft.com/office/powerpoint/2010/main" val="3988133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220142" y="1208058"/>
            <a:ext cx="8744346" cy="4933301"/>
          </a:xfrm>
        </p:spPr>
        <p:txBody>
          <a:bodyPr lIns="91440" tIns="45720" rIns="91440" bIns="45720" anchor="t"/>
          <a:lstStyle/>
          <a:p>
            <a:pPr marL="400050" lvl="1" indent="0" algn="just">
              <a:buNone/>
            </a:pPr>
            <a:r>
              <a:rPr lang="es-EC" sz="1800" dirty="0">
                <a:solidFill>
                  <a:srgbClr val="C00000"/>
                </a:solidFill>
                <a:latin typeface="Arial" panose="020B0604020202020204" pitchFamily="34" charset="0"/>
                <a:cs typeface="Arial" panose="020B0604020202020204" pitchFamily="34" charset="0"/>
              </a:rPr>
              <a:t>2. Se desarrolla entre las </a:t>
            </a:r>
            <a:r>
              <a:rPr lang="es-ES" sz="1800" dirty="0">
                <a:solidFill>
                  <a:srgbClr val="C00000"/>
                </a:solidFill>
                <a:latin typeface="Arial" panose="020B0604020202020204" pitchFamily="34" charset="0"/>
                <a:cs typeface="Arial" panose="020B0604020202020204" pitchFamily="34" charset="0"/>
              </a:rPr>
              <a:t>Abscisas 0+000 hasta 1+720.</a:t>
            </a:r>
            <a:endParaRPr lang="es-EC" sz="1800" dirty="0">
              <a:solidFill>
                <a:srgbClr val="C00000"/>
              </a:solidFill>
              <a:latin typeface="Arial" panose="020B0604020202020204" pitchFamily="34" charset="0"/>
              <a:cs typeface="Arial" panose="020B0604020202020204" pitchFamily="34" charset="0"/>
            </a:endParaRPr>
          </a:p>
          <a:p>
            <a:pPr marL="400050" lvl="1" indent="0" algn="just">
              <a:buNone/>
            </a:pPr>
            <a:r>
              <a:rPr lang="es-ES" sz="1800" dirty="0">
                <a:latin typeface="Arial" panose="020B0604020202020204" pitchFamily="34" charset="0"/>
                <a:cs typeface="Arial" panose="020B0604020202020204" pitchFamily="34" charset="0"/>
              </a:rPr>
              <a:t>La calzada se plantea en un ancho de 24,00m:</a:t>
            </a:r>
          </a:p>
          <a:p>
            <a:pPr marL="0" indent="0">
              <a:buNone/>
            </a:pPr>
            <a:endParaRPr lang="es-EC" sz="2000" dirty="0"/>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lgn="ctr">
              <a:buNone/>
            </a:pPr>
            <a:endParaRPr lang="es-ES_tradnl" sz="1800" i="1" dirty="0"/>
          </a:p>
          <a:p>
            <a:pPr marL="0" indent="0" algn="ctr">
              <a:buNone/>
            </a:pPr>
            <a:endParaRPr lang="es-ES_tradnl" sz="1800" i="1" dirty="0"/>
          </a:p>
          <a:p>
            <a:pPr marL="0" indent="0" algn="ctr">
              <a:buNone/>
            </a:pPr>
            <a:endParaRPr lang="es-ES_tradnl" sz="1800" i="1" dirty="0"/>
          </a:p>
          <a:p>
            <a:pPr marL="0" indent="0" algn="ctr">
              <a:buNone/>
            </a:pPr>
            <a:endParaRPr lang="es-ES_tradnl" sz="1600" i="1"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sz="2000" dirty="0">
              <a:solidFill>
                <a:schemeClr val="bg1">
                  <a:lumMod val="50000"/>
                </a:schemeClr>
              </a:solidFill>
            </a:endParaRPr>
          </a:p>
          <a:p>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35CDAA70-092A-8944-80DD-41590BCE8261}"/>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E08F9A44-90B9-4B49-934C-E251A8057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55" y="1926181"/>
            <a:ext cx="8384070" cy="4140000"/>
          </a:xfrm>
          <a:prstGeom prst="rect">
            <a:avLst/>
          </a:prstGeom>
        </p:spPr>
      </p:pic>
    </p:spTree>
    <p:extLst>
      <p:ext uri="{BB962C8B-B14F-4D97-AF65-F5344CB8AC3E}">
        <p14:creationId xmlns:p14="http://schemas.microsoft.com/office/powerpoint/2010/main" val="83070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43C19E-03DF-47C1-BC0E-6586D6485116}"/>
              </a:ext>
            </a:extLst>
          </p:cNvPr>
          <p:cNvSpPr>
            <a:spLocks noGrp="1"/>
          </p:cNvSpPr>
          <p:nvPr>
            <p:ph idx="1"/>
          </p:nvPr>
        </p:nvSpPr>
        <p:spPr>
          <a:xfrm>
            <a:off x="220142" y="1208058"/>
            <a:ext cx="8333824" cy="4933301"/>
          </a:xfrm>
        </p:spPr>
        <p:txBody>
          <a:bodyPr lIns="91440" tIns="45720" rIns="91440" bIns="45720" anchor="t"/>
          <a:lstStyle/>
          <a:p>
            <a:pPr marL="0" indent="0">
              <a:buNone/>
            </a:pPr>
            <a:r>
              <a:rPr lang="es-EC" sz="2000" dirty="0">
                <a:latin typeface="Arial" panose="020B0604020202020204" pitchFamily="34" charset="0"/>
                <a:cs typeface="Arial" panose="020B0604020202020204" pitchFamily="34" charset="0"/>
              </a:rPr>
              <a:t>Se inicia e</a:t>
            </a:r>
            <a:r>
              <a:rPr lang="es-ES" sz="2000" dirty="0">
                <a:latin typeface="Arial" panose="020B0604020202020204" pitchFamily="34" charset="0"/>
                <a:cs typeface="Arial" panose="020B0604020202020204" pitchFamily="34" charset="0"/>
              </a:rPr>
              <a:t>n el empate de los dos ramales (sector barrio Beaterio Alto), en dirección hacia el sur, hasta la avenida Escalón 1.</a:t>
            </a:r>
          </a:p>
          <a:p>
            <a:pPr marL="0" indent="0">
              <a:buNone/>
            </a:pPr>
            <a:endParaRPr lang="es-EC" sz="2000" dirty="0"/>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lgn="ctr">
              <a:buNone/>
            </a:pPr>
            <a:endParaRPr lang="es-ES_tradnl" sz="1800" i="1" dirty="0"/>
          </a:p>
          <a:p>
            <a:pPr marL="0" indent="0" algn="ctr">
              <a:buNone/>
            </a:pPr>
            <a:endParaRPr lang="es-ES_tradnl" sz="1800" i="1" dirty="0"/>
          </a:p>
          <a:p>
            <a:pPr marL="0" indent="0" algn="ctr">
              <a:buNone/>
            </a:pPr>
            <a:endParaRPr lang="es-ES_tradnl" sz="1800" i="1" dirty="0"/>
          </a:p>
          <a:p>
            <a:pPr marL="0" indent="0" algn="ctr">
              <a:buNone/>
            </a:pPr>
            <a:endParaRPr lang="es-ES_tradnl" sz="1600" i="1" dirty="0">
              <a:solidFill>
                <a:schemeClr val="bg1">
                  <a:lumMod val="50000"/>
                </a:schemeClr>
              </a:solidFill>
            </a:endParaRPr>
          </a:p>
          <a:p>
            <a:pPr marL="0" indent="0" algn="ctr">
              <a:buNone/>
            </a:pPr>
            <a:endParaRPr lang="es-ES_tradnl" sz="1600" i="1" dirty="0">
              <a:solidFill>
                <a:schemeClr val="bg1">
                  <a:lumMod val="50000"/>
                </a:schemeClr>
              </a:solidFill>
            </a:endParaRPr>
          </a:p>
          <a:p>
            <a:pPr marL="0" indent="0" algn="ctr">
              <a:buNone/>
            </a:pPr>
            <a:r>
              <a:rPr lang="es-ES_tradnl" sz="1600" i="1" dirty="0">
                <a:solidFill>
                  <a:schemeClr val="bg1">
                    <a:lumMod val="50000"/>
                  </a:schemeClr>
                </a:solidFill>
              </a:rPr>
              <a:t>Imagen 2: Inicio de tramo. Vista hacia el norte, barrio Beaterio Alto. Fuente: Google</a:t>
            </a:r>
            <a:endParaRPr lang="es-EC" sz="16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r>
              <a:rPr lang="es-EC" sz="2800" dirty="0">
                <a:solidFill>
                  <a:schemeClr val="bg1">
                    <a:lumMod val="50000"/>
                  </a:schemeClr>
                </a:solidFill>
              </a:rPr>
              <a:t>        </a:t>
            </a:r>
            <a:endParaRPr lang="es-US" sz="2000" dirty="0">
              <a:solidFill>
                <a:schemeClr val="bg1">
                  <a:lumMod val="50000"/>
                </a:schemeClr>
              </a:solidFill>
            </a:endParaRPr>
          </a:p>
          <a:p>
            <a:endParaRPr lang="es-US" dirty="0"/>
          </a:p>
          <a:p>
            <a:pPr marL="0" indent="0">
              <a:buNone/>
            </a:pPr>
            <a:endParaRPr lang="es-ES" dirty="0"/>
          </a:p>
        </p:txBody>
      </p:sp>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278FA879-7511-B64A-814C-0E706F9A7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34" y="2271623"/>
            <a:ext cx="7776572" cy="3240000"/>
          </a:xfrm>
          <a:prstGeom prst="rect">
            <a:avLst/>
          </a:prstGeom>
        </p:spPr>
      </p:pic>
      <p:sp>
        <p:nvSpPr>
          <p:cNvPr id="13" name="Llamada rectangular 12">
            <a:extLst>
              <a:ext uri="{FF2B5EF4-FFF2-40B4-BE49-F238E27FC236}">
                <a16:creationId xmlns:a16="http://schemas.microsoft.com/office/drawing/2014/main" id="{5EE89897-29A2-CA43-B3B6-80531F601CE2}"/>
              </a:ext>
            </a:extLst>
          </p:cNvPr>
          <p:cNvSpPr/>
          <p:nvPr/>
        </p:nvSpPr>
        <p:spPr>
          <a:xfrm>
            <a:off x="3064520" y="2815369"/>
            <a:ext cx="1103313" cy="223843"/>
          </a:xfrm>
          <a:prstGeom prst="wedgeRectCallout">
            <a:avLst>
              <a:gd name="adj1" fmla="val 98334"/>
              <a:gd name="adj2" fmla="val 356285"/>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s-ES" sz="1000" dirty="0">
                <a:effectLst/>
                <a:latin typeface="Arial" panose="020B0604020202020204" pitchFamily="34" charset="0"/>
                <a:ea typeface="Calibri" panose="020F0502020204030204" pitchFamily="34" charset="0"/>
                <a:cs typeface="Times New Roman" panose="02020603050405020304" pitchFamily="18" charset="0"/>
              </a:rPr>
              <a:t>Abscisa 0+000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35CDAA70-092A-8944-80DD-41590BCE8261}"/>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99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9F94AD-4469-42B9-822B-C655D417EDB1}"/>
              </a:ext>
            </a:extLst>
          </p:cNvPr>
          <p:cNvPicPr>
            <a:picLocks noChangeAspect="1"/>
          </p:cNvPicPr>
          <p:nvPr/>
        </p:nvPicPr>
        <p:blipFill>
          <a:blip r:embed="rId3"/>
          <a:stretch>
            <a:fillRect/>
          </a:stretch>
        </p:blipFill>
        <p:spPr>
          <a:xfrm>
            <a:off x="7429467" y="188640"/>
            <a:ext cx="1339513" cy="1071610"/>
          </a:xfrm>
          <a:prstGeom prst="rect">
            <a:avLst/>
          </a:prstGeom>
        </p:spPr>
      </p:pic>
      <p:sp>
        <p:nvSpPr>
          <p:cNvPr id="5" name="Rectángulo 4">
            <a:extLst>
              <a:ext uri="{FF2B5EF4-FFF2-40B4-BE49-F238E27FC236}">
                <a16:creationId xmlns:a16="http://schemas.microsoft.com/office/drawing/2014/main" id="{1B12C5DA-05FB-40DC-9118-18094C46B790}"/>
              </a:ext>
            </a:extLst>
          </p:cNvPr>
          <p:cNvSpPr/>
          <p:nvPr/>
        </p:nvSpPr>
        <p:spPr>
          <a:xfrm>
            <a:off x="251520" y="174191"/>
            <a:ext cx="6912768" cy="553475"/>
          </a:xfrm>
          <a:prstGeom prst="rect">
            <a:avLst/>
          </a:prstGeom>
          <a:solidFill>
            <a:srgbClr val="324D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MODIFICATORIA TRAZADO VIAL Av. Padre Carollo</a:t>
            </a:r>
          </a:p>
        </p:txBody>
      </p:sp>
      <p:pic>
        <p:nvPicPr>
          <p:cNvPr id="12" name="Imagen 11">
            <a:extLst>
              <a:ext uri="{FF2B5EF4-FFF2-40B4-BE49-F238E27FC236}">
                <a16:creationId xmlns:a16="http://schemas.microsoft.com/office/drawing/2014/main" id="{DC79D4CE-EA85-4CD9-9B09-C82BDF7D50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02693" y="6141360"/>
            <a:ext cx="1661795" cy="590550"/>
          </a:xfrm>
          <a:prstGeom prst="rect">
            <a:avLst/>
          </a:prstGeom>
          <a:noFill/>
          <a:ln>
            <a:noFill/>
          </a:ln>
          <a:extLst>
            <a:ext uri="{53640926-AAD7-44D8-BBD7-CCE9431645EC}">
              <a14:shadowObscured xmlns:a14="http://schemas.microsoft.com/office/drawing/2010/main"/>
            </a:ext>
          </a:extLst>
        </p:spPr>
      </p:pic>
      <p:sp>
        <p:nvSpPr>
          <p:cNvPr id="13" name="Rectángulo 12">
            <a:extLst>
              <a:ext uri="{FF2B5EF4-FFF2-40B4-BE49-F238E27FC236}">
                <a16:creationId xmlns:a16="http://schemas.microsoft.com/office/drawing/2014/main" id="{1E0B50D3-45E3-534A-8D6B-57C527AD6540}"/>
              </a:ext>
            </a:extLst>
          </p:cNvPr>
          <p:cNvSpPr/>
          <p:nvPr/>
        </p:nvSpPr>
        <p:spPr>
          <a:xfrm>
            <a:off x="220142" y="793789"/>
            <a:ext cx="4999930" cy="369332"/>
          </a:xfrm>
          <a:prstGeom prst="rect">
            <a:avLst/>
          </a:prstGeom>
        </p:spPr>
        <p:txBody>
          <a:bodyPr wrap="square">
            <a:spAutoFit/>
          </a:bodyPr>
          <a:lstStyle/>
          <a:p>
            <a:r>
              <a:rPr lang="es-ES_tradnl" b="1" dirty="0">
                <a:solidFill>
                  <a:srgbClr val="002060"/>
                </a:solidFill>
                <a:latin typeface="Arial" panose="020B0604020202020204" pitchFamily="34" charset="0"/>
                <a:cs typeface="Arial" panose="020B0604020202020204" pitchFamily="34" charset="0"/>
              </a:rPr>
              <a:t>DESCRIPCIÓN DEL TRAZADO PROPUESTO</a:t>
            </a:r>
            <a:endParaRPr lang="es-EC" b="1" dirty="0">
              <a:solidFill>
                <a:srgbClr val="000066"/>
              </a:solidFill>
              <a:latin typeface="Arial" panose="020B0604020202020204" pitchFamily="34" charset="0"/>
              <a:cs typeface="Arial" panose="020B0604020202020204" pitchFamily="34" charset="0"/>
            </a:endParaRPr>
          </a:p>
        </p:txBody>
      </p:sp>
      <p:sp>
        <p:nvSpPr>
          <p:cNvPr id="14" name="Marcador de contenido 2">
            <a:extLst>
              <a:ext uri="{FF2B5EF4-FFF2-40B4-BE49-F238E27FC236}">
                <a16:creationId xmlns:a16="http://schemas.microsoft.com/office/drawing/2014/main" id="{CB63A0DF-4E66-5642-8946-1B629385656B}"/>
              </a:ext>
            </a:extLst>
          </p:cNvPr>
          <p:cNvSpPr>
            <a:spLocks noGrp="1"/>
          </p:cNvSpPr>
          <p:nvPr>
            <p:ph idx="1"/>
          </p:nvPr>
        </p:nvSpPr>
        <p:spPr>
          <a:xfrm>
            <a:off x="107504" y="1163120"/>
            <a:ext cx="8856984" cy="4978239"/>
          </a:xfrm>
        </p:spPr>
        <p:txBody>
          <a:bodyPr lIns="91440" tIns="45720" rIns="91440" bIns="45720" anchor="t"/>
          <a:lstStyle/>
          <a:p>
            <a:pPr marL="0" lvl="0" indent="0">
              <a:buNone/>
            </a:pPr>
            <a:r>
              <a:rPr lang="es-ES_tradnl" sz="1800" dirty="0">
                <a:latin typeface="Arial" panose="020B0604020202020204" pitchFamily="34" charset="0"/>
                <a:cs typeface="Arial" panose="020B0604020202020204" pitchFamily="34" charset="0"/>
              </a:rPr>
              <a:t>Entre las abscisas 0+000.00 y 0+440, la vía se halla materializada en su totalidad con su calzada intervenida con asfalto en frío, en regular estado, sin bordillos ni aceras, con construcciones de viviendas a los dos lados.</a:t>
            </a:r>
            <a:r>
              <a:rPr lang="es-EC" sz="2000" dirty="0"/>
              <a:t> </a:t>
            </a:r>
          </a:p>
          <a:p>
            <a:pPr marL="0" indent="0">
              <a:buNone/>
            </a:pPr>
            <a:endParaRPr lang="es-EC" sz="20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buNone/>
            </a:pPr>
            <a:endParaRPr lang="es-EC" sz="2800" dirty="0">
              <a:solidFill>
                <a:schemeClr val="bg1">
                  <a:lumMod val="50000"/>
                </a:schemeClr>
              </a:solidFill>
            </a:endParaRPr>
          </a:p>
          <a:p>
            <a:pPr marL="0" indent="0" algn="ctr">
              <a:buNone/>
            </a:pPr>
            <a:endParaRPr lang="es-ES_tradnl" sz="1800" i="1" dirty="0"/>
          </a:p>
          <a:p>
            <a:pPr marL="0" indent="0" algn="ctr">
              <a:buNone/>
            </a:pPr>
            <a:r>
              <a:rPr lang="es-ES_tradnl" sz="2000" i="1" dirty="0">
                <a:solidFill>
                  <a:schemeClr val="bg1">
                    <a:lumMod val="50000"/>
                  </a:schemeClr>
                </a:solidFill>
              </a:rPr>
              <a:t> </a:t>
            </a:r>
            <a:endParaRPr lang="es-EC" sz="3600" dirty="0">
              <a:solidFill>
                <a:schemeClr val="bg1">
                  <a:lumMod val="50000"/>
                </a:schemeClr>
              </a:solidFill>
            </a:endParaRPr>
          </a:p>
          <a:p>
            <a:pPr marL="0" indent="0">
              <a:buNone/>
            </a:pPr>
            <a:endParaRPr lang="es-ES_tradnl" sz="2000" i="1" dirty="0">
              <a:solidFill>
                <a:schemeClr val="bg1">
                  <a:lumMod val="50000"/>
                </a:schemeClr>
              </a:solidFill>
            </a:endParaRPr>
          </a:p>
          <a:p>
            <a:pPr marL="0" indent="0">
              <a:buNone/>
            </a:pPr>
            <a:endParaRPr lang="es-ES_tradnl" sz="2000" i="1" dirty="0">
              <a:solidFill>
                <a:schemeClr val="bg1">
                  <a:lumMod val="50000"/>
                </a:schemeClr>
              </a:solidFill>
            </a:endParaRPr>
          </a:p>
          <a:p>
            <a:pPr marL="0" indent="0">
              <a:buNone/>
            </a:pPr>
            <a:endParaRPr lang="es-ES_tradnl" sz="1800" i="1" dirty="0">
              <a:solidFill>
                <a:schemeClr val="bg1">
                  <a:lumMod val="50000"/>
                </a:schemeClr>
              </a:solidFill>
            </a:endParaRPr>
          </a:p>
          <a:p>
            <a:pPr marL="0" indent="0">
              <a:buNone/>
            </a:pPr>
            <a:r>
              <a:rPr lang="es-ES_tradnl" sz="1800" i="1" dirty="0">
                <a:solidFill>
                  <a:schemeClr val="bg1">
                    <a:lumMod val="50000"/>
                  </a:schemeClr>
                </a:solidFill>
              </a:rPr>
              <a:t>Imagen 3: Vista hacia el norte. Fuente: Google</a:t>
            </a:r>
            <a:endParaRPr lang="es-EC" sz="1800" dirty="0">
              <a:solidFill>
                <a:schemeClr val="bg1">
                  <a:lumMod val="50000"/>
                </a:schemeClr>
              </a:solidFill>
            </a:endParaRPr>
          </a:p>
        </p:txBody>
      </p:sp>
      <p:pic>
        <p:nvPicPr>
          <p:cNvPr id="15" name="Imagen 14">
            <a:extLst>
              <a:ext uri="{FF2B5EF4-FFF2-40B4-BE49-F238E27FC236}">
                <a16:creationId xmlns:a16="http://schemas.microsoft.com/office/drawing/2014/main" id="{6D5F9BD0-D7F6-A846-920B-8B2B9A376E53}"/>
              </a:ext>
            </a:extLst>
          </p:cNvPr>
          <p:cNvPicPr>
            <a:picLocks noChangeAspect="1"/>
          </p:cNvPicPr>
          <p:nvPr/>
        </p:nvPicPr>
        <p:blipFill>
          <a:blip r:embed="rId5"/>
          <a:stretch>
            <a:fillRect/>
          </a:stretch>
        </p:blipFill>
        <p:spPr>
          <a:xfrm>
            <a:off x="220142" y="2211083"/>
            <a:ext cx="5647313" cy="2160000"/>
          </a:xfrm>
          <a:prstGeom prst="rect">
            <a:avLst/>
          </a:prstGeom>
        </p:spPr>
      </p:pic>
      <p:pic>
        <p:nvPicPr>
          <p:cNvPr id="16" name="Imagen 15">
            <a:extLst>
              <a:ext uri="{FF2B5EF4-FFF2-40B4-BE49-F238E27FC236}">
                <a16:creationId xmlns:a16="http://schemas.microsoft.com/office/drawing/2014/main" id="{63429838-CBA7-BA49-BD1B-37341AE953C5}"/>
              </a:ext>
            </a:extLst>
          </p:cNvPr>
          <p:cNvPicPr>
            <a:picLocks noChangeAspect="1"/>
          </p:cNvPicPr>
          <p:nvPr/>
        </p:nvPicPr>
        <p:blipFill>
          <a:blip r:embed="rId6"/>
          <a:stretch>
            <a:fillRect/>
          </a:stretch>
        </p:blipFill>
        <p:spPr>
          <a:xfrm>
            <a:off x="3617502" y="3665360"/>
            <a:ext cx="5120000" cy="1800000"/>
          </a:xfrm>
          <a:prstGeom prst="rect">
            <a:avLst/>
          </a:prstGeom>
        </p:spPr>
      </p:pic>
    </p:spTree>
    <p:extLst>
      <p:ext uri="{BB962C8B-B14F-4D97-AF65-F5344CB8AC3E}">
        <p14:creationId xmlns:p14="http://schemas.microsoft.com/office/powerpoint/2010/main" val="4847464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9351</TotalTime>
  <Words>1604</Words>
  <Application>Microsoft Macintosh PowerPoint</Application>
  <PresentationFormat>Presentación en pantalla (4:3)</PresentationFormat>
  <Paragraphs>428</Paragraphs>
  <Slides>30</Slides>
  <Notes>25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Arial</vt:lpstr>
      <vt:lpstr>Arial Narrow</vt:lpstr>
      <vt:lpstr>Calibri</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Luis Barros Mosquera</dc:creator>
  <cp:lastModifiedBy>Leonardo Tupiza</cp:lastModifiedBy>
  <cp:revision>780</cp:revision>
  <cp:lastPrinted>2017-08-18T15:16:36Z</cp:lastPrinted>
  <dcterms:created xsi:type="dcterms:W3CDTF">2017-08-09T20:56:21Z</dcterms:created>
  <dcterms:modified xsi:type="dcterms:W3CDTF">2022-05-08T14:49:42Z</dcterms:modified>
</cp:coreProperties>
</file>