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media/image9.png" ContentType="image/png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2292480"/>
            <a:ext cx="1036224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914400" y="2292480"/>
            <a:ext cx="1036224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914400" y="2292480"/>
            <a:ext cx="1036224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914400" y="2292480"/>
            <a:ext cx="1036224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914400" y="2292480"/>
            <a:ext cx="1036224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914400" y="2292480"/>
            <a:ext cx="1036224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914400" y="2292480"/>
            <a:ext cx="1036224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914400" y="2292480"/>
            <a:ext cx="10362240" cy="5309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914400" y="2292480"/>
            <a:ext cx="1036224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4400" y="2292480"/>
            <a:ext cx="1036224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914400" y="2292480"/>
            <a:ext cx="1036224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914400" y="2292480"/>
            <a:ext cx="1036224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914400" y="2292480"/>
            <a:ext cx="1036224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914400" y="2292480"/>
            <a:ext cx="1036224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914400" y="2292480"/>
            <a:ext cx="1036224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4400" spc="-1" strike="noStrike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914400" y="2292480"/>
            <a:ext cx="1036224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4400" spc="-1" strike="noStrike"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914400" y="2292480"/>
            <a:ext cx="1036224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4400" spc="-1" strike="noStrike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914400" y="2292480"/>
            <a:ext cx="1036224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914400" y="2292480"/>
            <a:ext cx="1036224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914400" y="2292480"/>
            <a:ext cx="1036224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914400" y="2292480"/>
            <a:ext cx="10362240" cy="5309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914400" y="2292480"/>
            <a:ext cx="1036224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4400" spc="-1" strike="noStrike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914400" y="2292480"/>
            <a:ext cx="1036224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4400" spc="-1" strike="noStrike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914400" y="2292480"/>
            <a:ext cx="1036224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4400" spc="-1" strike="noStrike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914400" y="2292480"/>
            <a:ext cx="1036224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440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914400" y="2292480"/>
            <a:ext cx="1036224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914400" y="2292480"/>
            <a:ext cx="1036224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4400" spc="-1" strike="noStrike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2292480"/>
            <a:ext cx="1036224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914400" y="2292480"/>
            <a:ext cx="1036224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914400" y="2292480"/>
            <a:ext cx="10362240" cy="5309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914400" y="2292480"/>
            <a:ext cx="1036224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914400" y="2292480"/>
            <a:ext cx="1036224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14400" y="2292480"/>
            <a:ext cx="1036224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C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C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en-US" sz="6000" spc="-1" strike="noStrike">
                <a:solidFill>
                  <a:srgbClr val="000000"/>
                </a:solidFill>
                <a:latin typeface="Calibri Light"/>
              </a:rPr>
              <a:t>Haga clic para modificar el estilo de título del patrón</a:t>
            </a:r>
            <a:endParaRPr b="0" lang="en-US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55E8A370-49FF-4973-BB5A-F429590422B8}" type="datetime">
              <a:rPr b="0" lang="es-EC" sz="1200" spc="-1" strike="noStrike">
                <a:solidFill>
                  <a:srgbClr val="8b8b8b"/>
                </a:solidFill>
                <a:latin typeface="Calibri"/>
              </a:rPr>
              <a:t>25/10/21</a:t>
            </a:fld>
            <a:endParaRPr b="0" lang="es-EC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EC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7AC1183D-2E6A-47E2-869E-4BA9EF3C6650}" type="slidenum">
              <a:rPr b="0" lang="es-EC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C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Pulse para editar el formato de esquema del texto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Segundo nivel del esquema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Tercer nivel del esquema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Cuarto nivel del esquema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Quinto nivel del esquema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Sexto nivel del esquema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Séptimo nivel del esquema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Haga clic para modificar el estilo de título del patrón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Haga clic para modificar los estilos de texto del patrón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Segundo nivel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Tercer nivel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Cuarto nivel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Quinto nivel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B26E89B7-71DE-460E-BD26-EAB1647F2C5E}" type="datetime">
              <a:rPr b="0" lang="es-EC" sz="1200" spc="-1" strike="noStrike">
                <a:solidFill>
                  <a:srgbClr val="8b8b8b"/>
                </a:solidFill>
                <a:latin typeface="Calibri"/>
              </a:rPr>
              <a:t>25/10/21</a:t>
            </a:fld>
            <a:endParaRPr b="0" lang="es-EC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EC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D3543B0-79F3-4C42-8030-370C48B787CD}" type="slidenum">
              <a:rPr b="0" lang="es-EC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C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400" y="2292480"/>
            <a:ext cx="1036224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es-EC" sz="1800" spc="-1" strike="noStrike">
                <a:latin typeface="Arial"/>
              </a:rPr>
              <a:t>Pulse para editar el formato del texto de título</a:t>
            </a:r>
            <a:endParaRPr b="0" lang="es-EC" sz="18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C" sz="3200" spc="-1" strike="noStrike">
                <a:latin typeface="Arial"/>
              </a:rPr>
              <a:t>Pulse para editar el formato de esquema del texto</a:t>
            </a:r>
            <a:endParaRPr b="0" lang="es-EC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C" sz="2800" spc="-1" strike="noStrike">
                <a:latin typeface="Arial"/>
              </a:rPr>
              <a:t>Segundo nivel del esquema</a:t>
            </a:r>
            <a:endParaRPr b="0" lang="es-EC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C" sz="2400" spc="-1" strike="noStrike">
                <a:latin typeface="Arial"/>
              </a:rPr>
              <a:t>Tercer nivel del esquema</a:t>
            </a:r>
            <a:endParaRPr b="0" lang="es-EC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C" sz="2000" spc="-1" strike="noStrike">
                <a:latin typeface="Arial"/>
              </a:rPr>
              <a:t>Cuarto nivel del esquema</a:t>
            </a:r>
            <a:endParaRPr b="0" lang="es-EC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C" sz="2000" spc="-1" strike="noStrike">
                <a:latin typeface="Arial"/>
              </a:rPr>
              <a:t>Quinto nivel del esquema</a:t>
            </a:r>
            <a:endParaRPr b="0" lang="es-EC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C" sz="2000" spc="-1" strike="noStrike">
                <a:latin typeface="Arial"/>
              </a:rPr>
              <a:t>Sexto nivel del esquema</a:t>
            </a:r>
            <a:endParaRPr b="0" lang="es-EC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C" sz="2000" spc="-1" strike="noStrike">
                <a:latin typeface="Arial"/>
              </a:rPr>
              <a:t>Séptimo nivel del esquema</a:t>
            </a:r>
            <a:endParaRPr b="0" lang="es-EC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2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2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2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2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2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411120" y="1734480"/>
            <a:ext cx="10742400" cy="9673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 Black"/>
              </a:rPr>
              <a:t>ADMINISTRACIÓN ZONAL EUGENIO ESPEJO </a:t>
            </a:r>
            <a:br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TextShape 2"/>
          <p:cNvSpPr txBox="1"/>
          <p:nvPr/>
        </p:nvSpPr>
        <p:spPr>
          <a:xfrm>
            <a:off x="1180080" y="3130920"/>
            <a:ext cx="9831600" cy="3647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es-EC" sz="3200" spc="-1" strike="noStrike">
                <a:solidFill>
                  <a:srgbClr val="000000"/>
                </a:solidFill>
                <a:latin typeface="Arial"/>
              </a:rPr>
              <a:t>DIRECCIÓN DE GESTIÓN DEL TERRITORIO </a:t>
            </a:r>
            <a:endParaRPr b="0" lang="es-EC" sz="32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b="0" lang="es-EC" sz="32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b="0" lang="es-EC" sz="32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es-EC" sz="3200" spc="-1" strike="noStrike">
                <a:solidFill>
                  <a:srgbClr val="000000"/>
                </a:solidFill>
                <a:latin typeface="Arial"/>
              </a:rPr>
              <a:t>UNIDAD DE TERRITORIO Y VIVIENDA </a:t>
            </a:r>
            <a:endParaRPr b="0" lang="es-EC" sz="3200" spc="-1" strike="noStrike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endParaRPr b="0" lang="es-EC" sz="3200" spc="-1" strike="noStrike">
              <a:latin typeface="Arial"/>
            </a:endParaRPr>
          </a:p>
        </p:txBody>
      </p:sp>
      <p:pic>
        <p:nvPicPr>
          <p:cNvPr id="122" name="Imagen 6" descr=""/>
          <p:cNvPicPr/>
          <p:nvPr/>
        </p:nvPicPr>
        <p:blipFill>
          <a:blip r:embed="rId1"/>
          <a:srcRect l="40553" t="67370" r="40864" b="11391"/>
          <a:stretch/>
        </p:blipFill>
        <p:spPr>
          <a:xfrm>
            <a:off x="9810720" y="174600"/>
            <a:ext cx="2217600" cy="1425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2114640" y="425160"/>
            <a:ext cx="7657920" cy="14000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 Black"/>
              </a:rPr>
              <a:t>TRAMO INTERMEDIO MODIFICACIÓN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7" name="Imagen 6" descr=""/>
          <p:cNvPicPr/>
          <p:nvPr/>
        </p:nvPicPr>
        <p:blipFill>
          <a:blip r:embed="rId1"/>
          <a:srcRect l="6876" t="33617" r="32193" b="24308"/>
          <a:stretch/>
        </p:blipFill>
        <p:spPr>
          <a:xfrm>
            <a:off x="942840" y="1715400"/>
            <a:ext cx="10515240" cy="4084560"/>
          </a:xfrm>
          <a:prstGeom prst="rect">
            <a:avLst/>
          </a:prstGeom>
          <a:ln>
            <a:noFill/>
          </a:ln>
        </p:spPr>
      </p:pic>
      <p:pic>
        <p:nvPicPr>
          <p:cNvPr id="158" name="Imagen 7" descr=""/>
          <p:cNvPicPr/>
          <p:nvPr/>
        </p:nvPicPr>
        <p:blipFill>
          <a:blip r:embed="rId2"/>
          <a:srcRect l="40553" t="67370" r="40864" b="11391"/>
          <a:stretch/>
        </p:blipFill>
        <p:spPr>
          <a:xfrm>
            <a:off x="9810720" y="174600"/>
            <a:ext cx="2217600" cy="1425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Shape 1"/>
          <p:cNvSpPr txBox="1"/>
          <p:nvPr/>
        </p:nvSpPr>
        <p:spPr>
          <a:xfrm>
            <a:off x="848880" y="713880"/>
            <a:ext cx="8743680" cy="14000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77000"/>
          </a:bodyPr>
          <a:p>
            <a:pPr>
              <a:lnSpc>
                <a:spcPct val="9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 Black"/>
              </a:rPr>
              <a:t>PROLONGACIÓN DESDE ABSISA 156.80 HASTA CUL-DE-SAC</a:t>
            </a:r>
            <a:br/>
            <a:br/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0" name="Imagen 6" descr=""/>
          <p:cNvPicPr/>
          <p:nvPr/>
        </p:nvPicPr>
        <p:blipFill>
          <a:blip r:embed="rId1"/>
          <a:srcRect l="6876" t="41116" r="32270" b="17225"/>
          <a:stretch/>
        </p:blipFill>
        <p:spPr>
          <a:xfrm>
            <a:off x="848880" y="2114640"/>
            <a:ext cx="10560600" cy="4066920"/>
          </a:xfrm>
          <a:prstGeom prst="rect">
            <a:avLst/>
          </a:prstGeom>
          <a:ln>
            <a:noFill/>
          </a:ln>
        </p:spPr>
      </p:pic>
      <p:pic>
        <p:nvPicPr>
          <p:cNvPr id="161" name="Imagen 9" descr=""/>
          <p:cNvPicPr/>
          <p:nvPr/>
        </p:nvPicPr>
        <p:blipFill>
          <a:blip r:embed="rId2"/>
          <a:srcRect l="40553" t="67370" r="40864" b="11391"/>
          <a:stretch/>
        </p:blipFill>
        <p:spPr>
          <a:xfrm>
            <a:off x="9810720" y="174600"/>
            <a:ext cx="2217600" cy="1425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 txBox="1"/>
          <p:nvPr/>
        </p:nvSpPr>
        <p:spPr>
          <a:xfrm>
            <a:off x="1207440" y="493560"/>
            <a:ext cx="8188920" cy="14000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 Black"/>
              </a:rPr>
              <a:t>PROLONGACIÓN DESDE ABSISA 156.80 HASTA CUL-DE-SAC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3" name="Marcador de contenido 3" descr=""/>
          <p:cNvPicPr/>
          <p:nvPr/>
        </p:nvPicPr>
        <p:blipFill>
          <a:blip r:embed="rId1"/>
          <a:stretch/>
        </p:blipFill>
        <p:spPr>
          <a:xfrm>
            <a:off x="1207440" y="1893960"/>
            <a:ext cx="10136520" cy="4256640"/>
          </a:xfrm>
          <a:prstGeom prst="rect">
            <a:avLst/>
          </a:prstGeom>
          <a:ln>
            <a:noFill/>
          </a:ln>
        </p:spPr>
      </p:pic>
      <p:pic>
        <p:nvPicPr>
          <p:cNvPr id="164" name="Imagen 4" descr=""/>
          <p:cNvPicPr/>
          <p:nvPr/>
        </p:nvPicPr>
        <p:blipFill>
          <a:blip r:embed="rId2"/>
          <a:srcRect l="40553" t="67370" r="40864" b="11391"/>
          <a:stretch/>
        </p:blipFill>
        <p:spPr>
          <a:xfrm>
            <a:off x="9810720" y="174600"/>
            <a:ext cx="2217600" cy="1425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1204200" y="509760"/>
            <a:ext cx="569160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 Black"/>
              </a:rPr>
              <a:t>CONCLUSIÓN</a:t>
            </a:r>
            <a:br/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TextShape 2"/>
          <p:cNvSpPr txBox="1"/>
          <p:nvPr/>
        </p:nvSpPr>
        <p:spPr>
          <a:xfrm>
            <a:off x="1118520" y="1378080"/>
            <a:ext cx="8796600" cy="22982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just">
              <a:lnSpc>
                <a:spcPct val="9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El diseño vial se lo realizo considerando que se encontraba consolidado, contando esta calle con todas las obras de infraestructura vial, servicios básicos agua potable y saneamiento, así como alumbrado público.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" name="CustomShape 3"/>
          <p:cNvSpPr/>
          <p:nvPr/>
        </p:nvSpPr>
        <p:spPr>
          <a:xfrm>
            <a:off x="1118520" y="3318840"/>
            <a:ext cx="5691600" cy="132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s-EC" sz="2800" spc="-1" strike="noStrike">
                <a:solidFill>
                  <a:srgbClr val="000000"/>
                </a:solidFill>
                <a:latin typeface="Arial Black"/>
              </a:rPr>
              <a:t>RECOMENDACIÓN</a:t>
            </a:r>
            <a:br/>
            <a:endParaRPr b="0" lang="es-EC" sz="2800" spc="-1" strike="noStrike">
              <a:latin typeface="Arial"/>
            </a:endParaRPr>
          </a:p>
        </p:txBody>
      </p:sp>
      <p:sp>
        <p:nvSpPr>
          <p:cNvPr id="168" name="CustomShape 4"/>
          <p:cNvSpPr/>
          <p:nvPr/>
        </p:nvSpPr>
        <p:spPr>
          <a:xfrm>
            <a:off x="1109160" y="4216320"/>
            <a:ext cx="8796600" cy="229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just">
              <a:lnSpc>
                <a:spcPct val="90000"/>
              </a:lnSpc>
              <a:spcBef>
                <a:spcPts val="1001"/>
              </a:spcBef>
            </a:pPr>
            <a:r>
              <a:rPr b="0" lang="es-EC" sz="2800" spc="-1" strike="noStrike">
                <a:solidFill>
                  <a:srgbClr val="000000"/>
                </a:solidFill>
                <a:latin typeface="Calibri"/>
              </a:rPr>
              <a:t>La aprobación por parte del Concejo Metropolitano de Quito, considerando que la ampliación dada de 2 metros sobre la línea de intención facilita la movilidad del sector de Tacuri. </a:t>
            </a:r>
            <a:endParaRPr b="0" lang="es-EC" sz="2800" spc="-1" strike="noStrike">
              <a:latin typeface="Arial"/>
            </a:endParaRPr>
          </a:p>
        </p:txBody>
      </p:sp>
      <p:pic>
        <p:nvPicPr>
          <p:cNvPr id="169" name="Imagen 6" descr=""/>
          <p:cNvPicPr/>
          <p:nvPr/>
        </p:nvPicPr>
        <p:blipFill>
          <a:blip r:embed="rId1"/>
          <a:srcRect l="40553" t="67370" r="40864" b="11391"/>
          <a:stretch/>
        </p:blipFill>
        <p:spPr>
          <a:xfrm>
            <a:off x="9810720" y="174600"/>
            <a:ext cx="2217600" cy="1425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2" descr=""/>
          <p:cNvPicPr/>
          <p:nvPr/>
        </p:nvPicPr>
        <p:blipFill>
          <a:blip r:embed="rId1"/>
          <a:srcRect l="2360" t="11144" r="51532" b="6288"/>
          <a:stretch/>
        </p:blipFill>
        <p:spPr>
          <a:xfrm>
            <a:off x="1080000" y="720000"/>
            <a:ext cx="9864000" cy="5518080"/>
          </a:xfrm>
          <a:prstGeom prst="rect">
            <a:avLst/>
          </a:prstGeom>
          <a:ln w="28440">
            <a:solidFill>
              <a:schemeClr val="tx1"/>
            </a:solidFill>
            <a:miter/>
          </a:ln>
        </p:spPr>
      </p:pic>
      <p:sp>
        <p:nvSpPr>
          <p:cNvPr id="171" name="CustomShape 1"/>
          <p:cNvSpPr/>
          <p:nvPr/>
        </p:nvSpPr>
        <p:spPr>
          <a:xfrm>
            <a:off x="2160000" y="144000"/>
            <a:ext cx="784800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s-EC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MAPA PUOS V2</a:t>
            </a:r>
            <a:endParaRPr b="0" lang="es-EC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1036080" y="260640"/>
            <a:ext cx="1046412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s-EC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PLAN VIAL “NAYÓN - TACURI”</a:t>
            </a:r>
            <a:endParaRPr b="0" lang="es-EC" sz="2000" spc="-1" strike="noStrike">
              <a:latin typeface="Arial"/>
            </a:endParaRPr>
          </a:p>
        </p:txBody>
      </p:sp>
      <p:pic>
        <p:nvPicPr>
          <p:cNvPr id="173" name="Picture 2" descr=""/>
          <p:cNvPicPr/>
          <p:nvPr/>
        </p:nvPicPr>
        <p:blipFill>
          <a:blip r:embed="rId1"/>
          <a:srcRect l="61981" t="24578" r="12771" b="19434"/>
          <a:stretch/>
        </p:blipFill>
        <p:spPr>
          <a:xfrm>
            <a:off x="719640" y="764640"/>
            <a:ext cx="10781280" cy="560016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1036080" y="260640"/>
            <a:ext cx="1046412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s-EC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PLAN VIAL A APROBARSE SOBRE LA CARTOGRAFÍA Y RESTITUCIÓN </a:t>
            </a:r>
            <a:endParaRPr b="0" lang="es-EC" sz="2000" spc="-1" strike="noStrike">
              <a:latin typeface="Arial"/>
            </a:endParaRPr>
          </a:p>
        </p:txBody>
      </p:sp>
      <p:pic>
        <p:nvPicPr>
          <p:cNvPr id="175" name="" descr=""/>
          <p:cNvPicPr/>
          <p:nvPr/>
        </p:nvPicPr>
        <p:blipFill>
          <a:blip r:embed="rId1"/>
          <a:stretch/>
        </p:blipFill>
        <p:spPr>
          <a:xfrm>
            <a:off x="2315880" y="936000"/>
            <a:ext cx="7908120" cy="490680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4248000" y="92520"/>
            <a:ext cx="55440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s-EC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Resolución No. SG 0835  de  18 de abril de 2008</a:t>
            </a:r>
            <a:endParaRPr b="0" lang="es-EC" sz="2000" spc="-1" strike="noStrike">
              <a:latin typeface="Arial"/>
            </a:endParaRPr>
          </a:p>
        </p:txBody>
      </p:sp>
      <p:pic>
        <p:nvPicPr>
          <p:cNvPr id="177" name="" descr=""/>
          <p:cNvPicPr/>
          <p:nvPr/>
        </p:nvPicPr>
        <p:blipFill>
          <a:blip r:embed="rId1"/>
          <a:stretch/>
        </p:blipFill>
        <p:spPr>
          <a:xfrm>
            <a:off x="144000" y="185040"/>
            <a:ext cx="2880000" cy="399096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pic>
        <p:nvPicPr>
          <p:cNvPr id="178" name="" descr=""/>
          <p:cNvPicPr/>
          <p:nvPr/>
        </p:nvPicPr>
        <p:blipFill>
          <a:blip r:embed="rId2"/>
          <a:stretch/>
        </p:blipFill>
        <p:spPr>
          <a:xfrm>
            <a:off x="216000" y="4320000"/>
            <a:ext cx="2847600" cy="196704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pic>
        <p:nvPicPr>
          <p:cNvPr id="179" name="" descr=""/>
          <p:cNvPicPr/>
          <p:nvPr/>
        </p:nvPicPr>
        <p:blipFill>
          <a:blip r:embed="rId3"/>
          <a:stretch/>
        </p:blipFill>
        <p:spPr>
          <a:xfrm>
            <a:off x="3312000" y="576000"/>
            <a:ext cx="8280000" cy="6008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3168000" y="108720"/>
            <a:ext cx="55440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s-EC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Resolución No. SG </a:t>
            </a:r>
            <a:r>
              <a:rPr b="1" lang="es-EC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SG 0835</a:t>
            </a:r>
            <a:r>
              <a:rPr b="1" lang="es-EC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de  18 de abril de 2008</a:t>
            </a:r>
            <a:endParaRPr b="0" lang="es-EC" sz="1800" spc="-1" strike="noStrike">
              <a:latin typeface="Arial"/>
            </a:endParaRPr>
          </a:p>
        </p:txBody>
      </p:sp>
      <p:pic>
        <p:nvPicPr>
          <p:cNvPr id="181" name="" descr=""/>
          <p:cNvPicPr/>
          <p:nvPr/>
        </p:nvPicPr>
        <p:blipFill>
          <a:blip r:embed="rId1"/>
          <a:stretch/>
        </p:blipFill>
        <p:spPr>
          <a:xfrm>
            <a:off x="2232000" y="504000"/>
            <a:ext cx="7416000" cy="597996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630000" y="1342080"/>
            <a:ext cx="4928760" cy="9673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 Black"/>
              </a:rPr>
              <a:t>REQUERIMIENTO</a:t>
            </a:r>
            <a:br/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TextShape 2"/>
          <p:cNvSpPr txBox="1"/>
          <p:nvPr/>
        </p:nvSpPr>
        <p:spPr>
          <a:xfrm>
            <a:off x="1369440" y="2130840"/>
            <a:ext cx="9269640" cy="4088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just">
              <a:lnSpc>
                <a:spcPct val="90000"/>
              </a:lnSpc>
              <a:spcBef>
                <a:spcPts val="1001"/>
              </a:spcBef>
            </a:pPr>
            <a:r>
              <a:rPr b="0" lang="es-EC" sz="2800" spc="-1" strike="noStrike">
                <a:solidFill>
                  <a:srgbClr val="000000"/>
                </a:solidFill>
                <a:latin typeface="Calibri"/>
              </a:rPr>
              <a:t>Con documento Nro. OFI-EXT-GAD-NAYON-0275-2020, suscrito por el Ing. Daniel Anaguano, presidente del Gobierno Autónomo Descentralizado de Nayón, solicita se de vialidad al pedido de la comunidad de tener acceso a sus propiedades en la calle Cusúa en la Zona de Tacuri.</a:t>
            </a:r>
            <a:endParaRPr b="0" lang="es-EC" sz="2800" spc="-1" strike="noStrike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endParaRPr b="0" lang="es-EC" sz="2800" spc="-1" strike="noStrike">
              <a:latin typeface="Arial"/>
            </a:endParaRPr>
          </a:p>
        </p:txBody>
      </p:sp>
      <p:pic>
        <p:nvPicPr>
          <p:cNvPr id="125" name="Imagen 3" descr=""/>
          <p:cNvPicPr/>
          <p:nvPr/>
        </p:nvPicPr>
        <p:blipFill>
          <a:blip r:embed="rId1"/>
          <a:srcRect l="40553" t="67370" r="40864" b="11391"/>
          <a:stretch/>
        </p:blipFill>
        <p:spPr>
          <a:xfrm>
            <a:off x="9810720" y="174600"/>
            <a:ext cx="2217600" cy="1425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1324080" y="979920"/>
            <a:ext cx="5722920" cy="14000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000000"/>
                </a:solidFill>
                <a:latin typeface="Arial Black"/>
              </a:rPr>
              <a:t>ANTECEDENTES</a:t>
            </a:r>
            <a:br/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TextShape 2"/>
          <p:cNvSpPr txBox="1"/>
          <p:nvPr/>
        </p:nvSpPr>
        <p:spPr>
          <a:xfrm>
            <a:off x="1129680" y="1913400"/>
            <a:ext cx="9176040" cy="41950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9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La Jefatura de Territorio y Vivienda con memorando Nro. GADDMQ-AZEE-UTYV-2021-0044-M solicita se realice el diseño del trazado Vial, considerando la ordenanza No. 0235 sancionada el 14 de septiembre de 2018, RELACIONADA CON LA INCORPORACIÓN DEL MAPA DE VÍAS LOCALES, SECUNDARIAS Y PRINCIPALES DEL SECTOR TACURI, EN EL PLANO B3-NZ DE CATEGORIZACIÓN Y DIMENSIONAMIENTOS VIAL DE LA ORDENANZA METROPOLITANA No. 035, DEL PLAN PARCIAL NAYON-ZAMBIZA.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Por parte de la Unidad se realizó el proyecto de Modificación y Prolongación del Trazado vial de la calle Cusua desde la intersección con la calle Timasa hasta la curva de retorno</a:t>
            </a:r>
            <a:r>
              <a:rPr b="0" lang="en-US" sz="2200" spc="-1" strike="noStrike">
                <a:solidFill>
                  <a:srgbClr val="000000"/>
                </a:solidFill>
                <a:latin typeface="Calibri"/>
              </a:rPr>
              <a:t>.</a:t>
            </a:r>
            <a:endParaRPr b="0" lang="en-US" sz="2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8" name="Imagen 3" descr=""/>
          <p:cNvPicPr/>
          <p:nvPr/>
        </p:nvPicPr>
        <p:blipFill>
          <a:blip r:embed="rId1"/>
          <a:srcRect l="40553" t="67370" r="40864" b="11391"/>
          <a:stretch/>
        </p:blipFill>
        <p:spPr>
          <a:xfrm>
            <a:off x="9810720" y="174600"/>
            <a:ext cx="2217600" cy="1425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1509840" y="469080"/>
            <a:ext cx="8257320" cy="14000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 Black"/>
              </a:rPr>
              <a:t>UBICACIÓN</a:t>
            </a:r>
            <a:br/>
            <a:br/>
            <a:r>
              <a:rPr b="0" lang="en-US" sz="2300" spc="-1" strike="noStrike">
                <a:solidFill>
                  <a:srgbClr val="000000"/>
                </a:solidFill>
                <a:latin typeface="Calibri Light"/>
              </a:rPr>
              <a:t>Calle Cusúa se encuentra ubicada en el sector de Tacuri en  parroquia de Nayón.</a:t>
            </a:r>
            <a:br/>
            <a:endParaRPr b="0" lang="en-US" sz="2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0" name="Marcador de contenido 3" descr=""/>
          <p:cNvPicPr/>
          <p:nvPr/>
        </p:nvPicPr>
        <p:blipFill>
          <a:blip r:embed="rId1"/>
          <a:srcRect l="26077" t="2636" r="0" b="0"/>
          <a:stretch/>
        </p:blipFill>
        <p:spPr>
          <a:xfrm>
            <a:off x="5400720" y="1774080"/>
            <a:ext cx="5196960" cy="4367520"/>
          </a:xfrm>
          <a:prstGeom prst="rect">
            <a:avLst/>
          </a:prstGeom>
          <a:ln>
            <a:noFill/>
          </a:ln>
        </p:spPr>
      </p:pic>
      <p:sp>
        <p:nvSpPr>
          <p:cNvPr id="131" name="CustomShape 2"/>
          <p:cNvSpPr/>
          <p:nvPr/>
        </p:nvSpPr>
        <p:spPr>
          <a:xfrm>
            <a:off x="7931160" y="2180520"/>
            <a:ext cx="2603160" cy="2623680"/>
          </a:xfrm>
          <a:prstGeom prst="ellipse">
            <a:avLst/>
          </a:prstGeom>
          <a:noFill/>
          <a:ln w="7632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2" name="Line 3"/>
          <p:cNvSpPr/>
          <p:nvPr/>
        </p:nvSpPr>
        <p:spPr>
          <a:xfrm>
            <a:off x="9232560" y="3898800"/>
            <a:ext cx="457200" cy="260280"/>
          </a:xfrm>
          <a:prstGeom prst="line">
            <a:avLst/>
          </a:prstGeom>
          <a:ln w="76320">
            <a:solidFill>
              <a:srgbClr val="00b05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/>
        </p:style>
      </p:sp>
      <p:sp>
        <p:nvSpPr>
          <p:cNvPr id="133" name="Line 4"/>
          <p:cNvSpPr/>
          <p:nvPr/>
        </p:nvSpPr>
        <p:spPr>
          <a:xfrm flipV="1">
            <a:off x="9689760" y="3492360"/>
            <a:ext cx="406440" cy="666720"/>
          </a:xfrm>
          <a:prstGeom prst="line">
            <a:avLst/>
          </a:prstGeom>
          <a:ln w="76320">
            <a:solidFill>
              <a:srgbClr val="00b05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/>
        </p:style>
      </p:sp>
      <p:sp>
        <p:nvSpPr>
          <p:cNvPr id="134" name="Line 5"/>
          <p:cNvSpPr/>
          <p:nvPr/>
        </p:nvSpPr>
        <p:spPr>
          <a:xfrm flipH="1" flipV="1">
            <a:off x="9105840" y="2958840"/>
            <a:ext cx="990360" cy="533520"/>
          </a:xfrm>
          <a:prstGeom prst="line">
            <a:avLst/>
          </a:prstGeom>
          <a:ln w="76320">
            <a:solidFill>
              <a:srgbClr val="00b05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/>
        </p:style>
      </p:sp>
      <p:pic>
        <p:nvPicPr>
          <p:cNvPr id="135" name="Imagen 7" descr=""/>
          <p:cNvPicPr/>
          <p:nvPr/>
        </p:nvPicPr>
        <p:blipFill>
          <a:blip r:embed="rId2"/>
          <a:srcRect l="32272" t="43703" r="47350" b="18590"/>
          <a:stretch/>
        </p:blipFill>
        <p:spPr>
          <a:xfrm>
            <a:off x="1719000" y="2199240"/>
            <a:ext cx="3471840" cy="3612600"/>
          </a:xfrm>
          <a:prstGeom prst="rect">
            <a:avLst/>
          </a:prstGeom>
          <a:ln>
            <a:noFill/>
          </a:ln>
        </p:spPr>
      </p:pic>
      <p:pic>
        <p:nvPicPr>
          <p:cNvPr id="136" name="Imagen 11" descr=""/>
          <p:cNvPicPr/>
          <p:nvPr/>
        </p:nvPicPr>
        <p:blipFill>
          <a:blip r:embed="rId3"/>
          <a:srcRect l="40553" t="67370" r="40864" b="11391"/>
          <a:stretch/>
        </p:blipFill>
        <p:spPr>
          <a:xfrm>
            <a:off x="9810720" y="174600"/>
            <a:ext cx="2217600" cy="1425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1071000" y="576360"/>
            <a:ext cx="81871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 Black"/>
              </a:rPr>
              <a:t>INFORMES FAVORABLES DE LA AZEE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TextShape 2"/>
          <p:cNvSpPr txBox="1"/>
          <p:nvPr/>
        </p:nvSpPr>
        <p:spPr>
          <a:xfrm>
            <a:off x="1074960" y="1406520"/>
            <a:ext cx="9488160" cy="4512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just">
              <a:lnSpc>
                <a:spcPct val="9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INFORME TÉCNICO: No. DGT-UTV-2021-16-A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INFORME LEGAL: No. 010-AZEE-DAJ-2021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INFORME SOCIAL: No. AZEE-DGPD-017-2021 (Beneficio directo de 448 personas lo que representa el 4% de la Población de Nayón).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OFICIO No. GADDMQ-AZEE-2021-1739-O la Administración Zonal Eugenio Espejo, remite el expediente de la Modificación y Prolongación de la Calle Cusúa a la Secretaria de Territorio Hábitat y Vivienda para su análisis y envío a Concejo Metropolitano</a:t>
            </a:r>
            <a:r>
              <a:rPr b="1" lang="en-US" sz="2800" spc="-1" strike="noStrike">
                <a:solidFill>
                  <a:srgbClr val="000000"/>
                </a:solidFill>
                <a:latin typeface="Calibri Light"/>
              </a:rPr>
              <a:t>.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9" name="Imagen 3" descr=""/>
          <p:cNvPicPr/>
          <p:nvPr/>
        </p:nvPicPr>
        <p:blipFill>
          <a:blip r:embed="rId1"/>
          <a:srcRect l="40553" t="67370" r="40864" b="11391"/>
          <a:stretch/>
        </p:blipFill>
        <p:spPr>
          <a:xfrm>
            <a:off x="9810720" y="174600"/>
            <a:ext cx="2217600" cy="1425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838080" y="365040"/>
            <a:ext cx="10337400" cy="11005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en-US" sz="3000" spc="-1" strike="noStrike">
                <a:solidFill>
                  <a:srgbClr val="ffffff"/>
                </a:solidFill>
                <a:latin typeface="Calibri Light"/>
              </a:rPr>
              <a:t>PLANO DEL PROYECTO DE LA MODIFICACIÓN Y PROLONGACIÓN DE LA CALLE CUSUA.</a:t>
            </a:r>
            <a:endParaRPr b="0" lang="en-US" sz="3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CustomShape 2"/>
          <p:cNvSpPr/>
          <p:nvPr/>
        </p:nvSpPr>
        <p:spPr>
          <a:xfrm>
            <a:off x="676440" y="290880"/>
            <a:ext cx="878328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C" sz="2800" spc="-1" strike="noStrike">
                <a:solidFill>
                  <a:srgbClr val="000000"/>
                </a:solidFill>
                <a:latin typeface="Arial Black"/>
              </a:rPr>
              <a:t>Diseño de la Modificación y Prolongación Calle Cusúa</a:t>
            </a:r>
            <a:endParaRPr b="0" lang="es-EC" sz="2800" spc="-1" strike="noStrike">
              <a:latin typeface="Arial"/>
            </a:endParaRPr>
          </a:p>
        </p:txBody>
      </p:sp>
      <p:pic>
        <p:nvPicPr>
          <p:cNvPr id="142" name="Imagen 7" descr=""/>
          <p:cNvPicPr/>
          <p:nvPr/>
        </p:nvPicPr>
        <p:blipFill>
          <a:blip r:embed="rId1"/>
          <a:srcRect l="9535" t="24031" r="35630" b="8196"/>
          <a:stretch/>
        </p:blipFill>
        <p:spPr>
          <a:xfrm>
            <a:off x="2299680" y="1218600"/>
            <a:ext cx="7586280" cy="5273640"/>
          </a:xfrm>
          <a:prstGeom prst="rect">
            <a:avLst/>
          </a:prstGeom>
          <a:ln>
            <a:noFill/>
          </a:ln>
        </p:spPr>
      </p:pic>
      <p:pic>
        <p:nvPicPr>
          <p:cNvPr id="143" name="Imagen 8" descr=""/>
          <p:cNvPicPr/>
          <p:nvPr/>
        </p:nvPicPr>
        <p:blipFill>
          <a:blip r:embed="rId2"/>
          <a:srcRect l="40553" t="67370" r="40864" b="11391"/>
          <a:stretch/>
        </p:blipFill>
        <p:spPr>
          <a:xfrm>
            <a:off x="9810720" y="174600"/>
            <a:ext cx="2217600" cy="1425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909000" y="347760"/>
            <a:ext cx="442476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 Black"/>
              </a:rPr>
              <a:t>DATOS TÉCNICOS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45" name="Table 2"/>
          <p:cNvGraphicFramePr/>
          <p:nvPr/>
        </p:nvGraphicFramePr>
        <p:xfrm>
          <a:off x="1004040" y="1733400"/>
          <a:ext cx="4891320" cy="4336200"/>
        </p:xfrm>
        <a:graphic>
          <a:graphicData uri="http://schemas.openxmlformats.org/drawingml/2006/table">
            <a:tbl>
              <a:tblPr/>
              <a:tblGrid>
                <a:gridCol w="2445840"/>
                <a:gridCol w="2445840"/>
              </a:tblGrid>
              <a:tr h="750240">
                <a:tc gridSpan="2">
                  <a:txBody>
                    <a:bodyPr lIns="68400" rIns="68400" tIns="0" bIns="0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1" lang="es-EC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DATOS DE LA CALLE CUSUA APROBADO CON INFORME NO IC.2008-142</a:t>
                      </a:r>
                      <a:endParaRPr b="0" lang="es-EC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25200">
                      <a:solidFill>
                        <a:srgbClr val="a5a5a5"/>
                      </a:solidFill>
                    </a:lnB>
                    <a:noFill/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866520">
                <a:tc>
                  <a:txBody>
                    <a:bodyPr lIns="68400" rIns="68400" tIns="0" bIns="0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1" lang="es-EC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Longitud de trazado Vial:</a:t>
                      </a:r>
                      <a:endParaRPr b="0" lang="es-EC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noFill/>
                  </a:tcPr>
                </a:tc>
                <a:tc>
                  <a:txBody>
                    <a:bodyPr lIns="68400" rIns="68400" tIns="0" bIns="0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0" lang="es-EC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156.80m</a:t>
                      </a:r>
                      <a:endParaRPr b="0" lang="es-EC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a5a5a5">
                        <a:alpha val="20000"/>
                      </a:srgbClr>
                    </a:solidFill>
                  </a:tcPr>
                </a:tc>
              </a:tr>
              <a:tr h="694440">
                <a:tc>
                  <a:txBody>
                    <a:bodyPr lIns="68400" rIns="68400" tIns="0" bIns="0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1" lang="es-EC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Ancho total de Calle:</a:t>
                      </a:r>
                      <a:endParaRPr b="0" lang="es-EC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noFill/>
                  </a:tcPr>
                </a:tc>
                <a:tc>
                  <a:txBody>
                    <a:bodyPr lIns="68400" rIns="68400" tIns="0" bIns="0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0" lang="es-EC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8.00m</a:t>
                      </a:r>
                      <a:endParaRPr b="0" lang="es-EC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noFill/>
                  </a:tcPr>
                </a:tc>
              </a:tr>
              <a:tr h="664920">
                <a:tc>
                  <a:txBody>
                    <a:bodyPr lIns="68400" rIns="68400" tIns="0" bIns="0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1" lang="es-EC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Ancho de Calzada:</a:t>
                      </a:r>
                      <a:endParaRPr b="0" lang="es-EC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noFill/>
                  </a:tcPr>
                </a:tc>
                <a:tc>
                  <a:txBody>
                    <a:bodyPr lIns="68400" rIns="68400" tIns="0" bIns="0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0" lang="es-EC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5.40m</a:t>
                      </a:r>
                      <a:endParaRPr b="0" lang="es-EC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a5a5a5">
                        <a:alpha val="20000"/>
                      </a:srgbClr>
                    </a:solidFill>
                  </a:tcPr>
                </a:tc>
              </a:tr>
              <a:tr h="694440">
                <a:tc>
                  <a:txBody>
                    <a:bodyPr lIns="68400" rIns="68400" tIns="0" bIns="0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1" lang="es-EC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Ancho de acera:</a:t>
                      </a:r>
                      <a:endParaRPr b="0" lang="es-EC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noFill/>
                  </a:tcPr>
                </a:tc>
                <a:tc>
                  <a:txBody>
                    <a:bodyPr lIns="68400" rIns="68400" tIns="0" bIns="0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0" lang="es-EC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1.20m</a:t>
                      </a:r>
                      <a:endParaRPr b="0" lang="es-EC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noFill/>
                  </a:tcPr>
                </a:tc>
              </a:tr>
              <a:tr h="665640">
                <a:tc>
                  <a:txBody>
                    <a:bodyPr lIns="68400" rIns="68400" tIns="0" bIns="0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1" lang="es-EC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Curva de Retorno:</a:t>
                      </a:r>
                      <a:endParaRPr b="0" lang="es-EC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noFill/>
                  </a:tcPr>
                </a:tc>
                <a:tc>
                  <a:txBody>
                    <a:bodyPr lIns="68400" rIns="68400" tIns="0" bIns="0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0" lang="es-EC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R=Y=6.80m</a:t>
                      </a:r>
                      <a:endParaRPr b="0" lang="es-EC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a5a5a5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6" name="Table 3"/>
          <p:cNvGraphicFramePr/>
          <p:nvPr/>
        </p:nvGraphicFramePr>
        <p:xfrm>
          <a:off x="6095880" y="1809720"/>
          <a:ext cx="4962240" cy="4288680"/>
        </p:xfrm>
        <a:graphic>
          <a:graphicData uri="http://schemas.openxmlformats.org/drawingml/2006/table">
            <a:tbl>
              <a:tblPr/>
              <a:tblGrid>
                <a:gridCol w="3044160"/>
                <a:gridCol w="1918080"/>
              </a:tblGrid>
              <a:tr h="626040">
                <a:tc gridSpan="2">
                  <a:txBody>
                    <a:bodyPr lIns="68400" rIns="68400" tIns="0" bIns="0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1" lang="es-EC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DATOS DE LA CALLE CUSUA MODIFICACIÓN Y PROLONGACIÓN</a:t>
                      </a:r>
                      <a:endParaRPr b="0" lang="es-EC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25200">
                      <a:solidFill>
                        <a:srgbClr val="a5a5a5"/>
                      </a:solidFill>
                    </a:lnB>
                    <a:noFill/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923040">
                <a:tc>
                  <a:txBody>
                    <a:bodyPr lIns="68400" rIns="68400" tIns="0" bIns="0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1" lang="es-EC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Longitud de la Modificación:</a:t>
                      </a:r>
                      <a:endParaRPr b="0" lang="es-EC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noFill/>
                  </a:tcPr>
                </a:tc>
                <a:tc>
                  <a:txBody>
                    <a:bodyPr lIns="68400" rIns="68400" tIns="0" bIns="0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0" lang="es-EC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156.80m</a:t>
                      </a:r>
                      <a:endParaRPr b="0" lang="es-EC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a5a5a5">
                        <a:alpha val="20000"/>
                      </a:srgbClr>
                    </a:solidFill>
                  </a:tcPr>
                </a:tc>
              </a:tr>
              <a:tr h="461520">
                <a:tc>
                  <a:txBody>
                    <a:bodyPr lIns="68400" rIns="68400" tIns="0" bIns="0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1" lang="es-EC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Longitud de la Prolongación:</a:t>
                      </a:r>
                      <a:endParaRPr b="0" lang="es-EC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noFill/>
                  </a:tcPr>
                </a:tc>
                <a:tc>
                  <a:txBody>
                    <a:bodyPr lIns="68400" rIns="68400" tIns="0" bIns="0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0" lang="es-EC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156.80m</a:t>
                      </a:r>
                      <a:endParaRPr b="0" lang="es-EC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noFill/>
                  </a:tcPr>
                </a:tc>
              </a:tr>
              <a:tr h="461520">
                <a:tc>
                  <a:txBody>
                    <a:bodyPr lIns="68400" rIns="68400" tIns="0" bIns="0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1" lang="es-EC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Longitud Total del Proyecto:</a:t>
                      </a:r>
                      <a:endParaRPr b="0" lang="es-EC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noFill/>
                  </a:tcPr>
                </a:tc>
                <a:tc>
                  <a:txBody>
                    <a:bodyPr lIns="68400" rIns="68400" tIns="0" bIns="0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0" lang="es-EC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332.00m</a:t>
                      </a:r>
                      <a:endParaRPr b="0" lang="es-EC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a5a5a5">
                        <a:alpha val="20000"/>
                      </a:srgbClr>
                    </a:solidFill>
                  </a:tcPr>
                </a:tc>
              </a:tr>
              <a:tr h="461520">
                <a:tc>
                  <a:txBody>
                    <a:bodyPr lIns="68400" rIns="68400" tIns="0" bIns="0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1" lang="es-EC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Ancho total de Calle:</a:t>
                      </a:r>
                      <a:endParaRPr b="0" lang="es-EC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noFill/>
                  </a:tcPr>
                </a:tc>
                <a:tc>
                  <a:txBody>
                    <a:bodyPr lIns="68400" rIns="68400" tIns="0" bIns="0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0" lang="es-EC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10.00m</a:t>
                      </a:r>
                      <a:endParaRPr b="0" lang="es-EC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noFill/>
                  </a:tcPr>
                </a:tc>
              </a:tr>
              <a:tr h="446400">
                <a:tc>
                  <a:txBody>
                    <a:bodyPr lIns="68400" rIns="68400" tIns="0" bIns="0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1" lang="es-EC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Ancho de Calzada:</a:t>
                      </a:r>
                      <a:endParaRPr b="0" lang="es-EC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noFill/>
                  </a:tcPr>
                </a:tc>
                <a:tc>
                  <a:txBody>
                    <a:bodyPr lIns="68400" rIns="68400" tIns="0" bIns="0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0" lang="es-EC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7.00m</a:t>
                      </a:r>
                      <a:endParaRPr b="0" lang="es-EC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a5a5a5">
                        <a:alpha val="20000"/>
                      </a:srgbClr>
                    </a:solidFill>
                  </a:tcPr>
                </a:tc>
              </a:tr>
              <a:tr h="461520">
                <a:tc>
                  <a:txBody>
                    <a:bodyPr lIns="68400" rIns="68400" tIns="0" bIns="0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1" lang="es-EC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Ancho de acera:</a:t>
                      </a:r>
                      <a:endParaRPr b="0" lang="es-EC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noFill/>
                  </a:tcPr>
                </a:tc>
                <a:tc>
                  <a:txBody>
                    <a:bodyPr lIns="68400" rIns="68400" tIns="0" bIns="0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0" lang="es-EC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1.50m</a:t>
                      </a:r>
                      <a:endParaRPr b="0" lang="es-EC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noFill/>
                  </a:tcPr>
                </a:tc>
              </a:tr>
              <a:tr h="447120">
                <a:tc>
                  <a:txBody>
                    <a:bodyPr lIns="68400" rIns="68400" tIns="0" bIns="0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1" lang="es-EC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Curva de Retorno:</a:t>
                      </a:r>
                      <a:endParaRPr b="0" lang="es-EC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noFill/>
                  </a:tcPr>
                </a:tc>
                <a:tc>
                  <a:txBody>
                    <a:bodyPr lIns="68400" rIns="68400" tIns="0" bIns="0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0" lang="es-EC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R=Y=9.00m</a:t>
                      </a:r>
                      <a:endParaRPr b="0" lang="es-EC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a5a5a5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47" name="Imagen 5" descr=""/>
          <p:cNvPicPr/>
          <p:nvPr/>
        </p:nvPicPr>
        <p:blipFill>
          <a:blip r:embed="rId1"/>
          <a:srcRect l="40553" t="67370" r="40864" b="11391"/>
          <a:stretch/>
        </p:blipFill>
        <p:spPr>
          <a:xfrm>
            <a:off x="9810720" y="174600"/>
            <a:ext cx="2217600" cy="1425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838080" y="365040"/>
            <a:ext cx="10337400" cy="11005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en-US" sz="3000" spc="-1" strike="noStrike">
                <a:solidFill>
                  <a:srgbClr val="ffffff"/>
                </a:solidFill>
                <a:latin typeface="Calibri Light"/>
              </a:rPr>
              <a:t>PLANO DEL PROYECTO DE LA MODIFICACIÓN Y PROLONGACIÓN DE LA CALLE CUSUA.</a:t>
            </a:r>
            <a:endParaRPr b="0" lang="en-US" sz="3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CustomShape 2"/>
          <p:cNvSpPr/>
          <p:nvPr/>
        </p:nvSpPr>
        <p:spPr>
          <a:xfrm>
            <a:off x="1628640" y="323640"/>
            <a:ext cx="92102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C" sz="2800" spc="-1" strike="noStrike">
                <a:solidFill>
                  <a:srgbClr val="000000"/>
                </a:solidFill>
                <a:latin typeface="Arial Black"/>
              </a:rPr>
              <a:t>SECCIONES TRANSVERSALES</a:t>
            </a:r>
            <a:endParaRPr b="0" lang="es-EC" sz="2800" spc="-1" strike="noStrike">
              <a:latin typeface="Arial"/>
            </a:endParaRPr>
          </a:p>
        </p:txBody>
      </p:sp>
      <p:pic>
        <p:nvPicPr>
          <p:cNvPr id="150" name="Imagen 12" descr=""/>
          <p:cNvPicPr/>
          <p:nvPr/>
        </p:nvPicPr>
        <p:blipFill>
          <a:blip r:embed="rId1"/>
          <a:srcRect l="21409" t="28752" r="42663" b="12084"/>
          <a:stretch/>
        </p:blipFill>
        <p:spPr>
          <a:xfrm>
            <a:off x="5896080" y="1507680"/>
            <a:ext cx="4590720" cy="4251240"/>
          </a:xfrm>
          <a:prstGeom prst="rect">
            <a:avLst/>
          </a:prstGeom>
          <a:ln>
            <a:noFill/>
          </a:ln>
        </p:spPr>
      </p:pic>
      <p:pic>
        <p:nvPicPr>
          <p:cNvPr id="151" name="Imagen 14" descr=""/>
          <p:cNvPicPr/>
          <p:nvPr/>
        </p:nvPicPr>
        <p:blipFill>
          <a:blip r:embed="rId2"/>
          <a:srcRect l="27348" t="28336" r="48287" b="23199"/>
          <a:stretch/>
        </p:blipFill>
        <p:spPr>
          <a:xfrm>
            <a:off x="1628640" y="1465920"/>
            <a:ext cx="3685680" cy="4123080"/>
          </a:xfrm>
          <a:prstGeom prst="rect">
            <a:avLst/>
          </a:prstGeom>
          <a:ln>
            <a:noFill/>
          </a:ln>
        </p:spPr>
      </p:pic>
      <p:pic>
        <p:nvPicPr>
          <p:cNvPr id="152" name="Imagen 15" descr=""/>
          <p:cNvPicPr/>
          <p:nvPr/>
        </p:nvPicPr>
        <p:blipFill>
          <a:blip r:embed="rId3"/>
          <a:srcRect l="40553" t="67370" r="40864" b="11391"/>
          <a:stretch/>
        </p:blipFill>
        <p:spPr>
          <a:xfrm>
            <a:off x="9810720" y="174600"/>
            <a:ext cx="2217600" cy="1425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Shape 1"/>
          <p:cNvSpPr txBox="1"/>
          <p:nvPr/>
        </p:nvSpPr>
        <p:spPr>
          <a:xfrm>
            <a:off x="561960" y="534600"/>
            <a:ext cx="9810360" cy="14000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 Black"/>
              </a:rPr>
              <a:t>MODIFICACIÓN DESDE CALLE TIMASA HASTA ABSISA 156.80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4" name="Marcador de contenido 3" descr=""/>
          <p:cNvPicPr/>
          <p:nvPr/>
        </p:nvPicPr>
        <p:blipFill>
          <a:blip r:embed="rId1"/>
          <a:stretch/>
        </p:blipFill>
        <p:spPr>
          <a:xfrm>
            <a:off x="824760" y="1953360"/>
            <a:ext cx="10471320" cy="4351320"/>
          </a:xfrm>
          <a:prstGeom prst="rect">
            <a:avLst/>
          </a:prstGeom>
          <a:ln>
            <a:noFill/>
          </a:ln>
        </p:spPr>
      </p:pic>
      <p:pic>
        <p:nvPicPr>
          <p:cNvPr id="155" name="Imagen 4" descr=""/>
          <p:cNvPicPr/>
          <p:nvPr/>
        </p:nvPicPr>
        <p:blipFill>
          <a:blip r:embed="rId2"/>
          <a:srcRect l="40553" t="67370" r="40864" b="11391"/>
          <a:stretch/>
        </p:blipFill>
        <p:spPr>
          <a:xfrm>
            <a:off x="9810720" y="174600"/>
            <a:ext cx="2217600" cy="1425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</TotalTime>
  <Application>LibreOffice/6.2.0.3$Windows_X86_64 LibreOffice_project/98c6a8a1c6c7b144ce3cc729e34964b47ce25d62</Application>
  <Words>497</Words>
  <Paragraphs>56</Paragraphs>
  <Company>InKulpado666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2021-08-29T00:20:07Z</dcterms:created>
  <dc:creator>TOSHIBA</dc:creator>
  <dc:description/>
  <dc:language>es-EC</dc:language>
  <cp:lastModifiedBy/>
  <dcterms:modified xsi:type="dcterms:W3CDTF">2021-10-25T08:43:45Z</dcterms:modified>
  <cp:revision>15</cp:revision>
  <dc:subject/>
  <dc:title>INTRODUCCIÓN: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InKulpado666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Panorámica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13</vt:i4>
  </property>
</Properties>
</file>