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9" r:id="rId5"/>
    <p:sldId id="258"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p:scale>
          <a:sx n="20" d="100"/>
          <a:sy n="20" d="100"/>
        </p:scale>
        <p:origin x="-132" y="-7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5301" y="2978915"/>
            <a:ext cx="5513162" cy="2262781"/>
          </a:xfrm>
        </p:spPr>
        <p:txBody>
          <a:bodyPr>
            <a:normAutofit/>
          </a:bodyPr>
          <a:lstStyle/>
          <a:p>
            <a:r>
              <a:rPr lang="en-US" sz="4000" dirty="0" err="1" smtClean="0"/>
              <a:t>Solicitud</a:t>
            </a:r>
            <a:r>
              <a:rPr lang="en-US" sz="4000" dirty="0" smtClean="0"/>
              <a:t> de </a:t>
            </a:r>
            <a:r>
              <a:rPr lang="en-US" sz="4000" dirty="0" err="1" smtClean="0"/>
              <a:t>Vía</a:t>
            </a:r>
            <a:r>
              <a:rPr lang="en-US" sz="4000" dirty="0" smtClean="0"/>
              <a:t> de </a:t>
            </a:r>
            <a:r>
              <a:rPr lang="es-EC" sz="4000" dirty="0" smtClean="0"/>
              <a:t>Acceso</a:t>
            </a:r>
            <a:r>
              <a:rPr lang="en-US" sz="4000" dirty="0" smtClean="0"/>
              <a:t> para el </a:t>
            </a:r>
            <a:r>
              <a:rPr lang="en-US" sz="4000" dirty="0" err="1" smtClean="0"/>
              <a:t>Predio</a:t>
            </a:r>
            <a:r>
              <a:rPr lang="en-US" sz="4000" dirty="0" smtClean="0"/>
              <a:t>: No 5552676</a:t>
            </a:r>
            <a:endParaRPr lang="en-US" sz="4000" dirty="0"/>
          </a:p>
        </p:txBody>
      </p:sp>
      <p:sp>
        <p:nvSpPr>
          <p:cNvPr id="3" name="Subtítulo 2"/>
          <p:cNvSpPr>
            <a:spLocks noGrp="1"/>
          </p:cNvSpPr>
          <p:nvPr>
            <p:ph type="subTitle" idx="1"/>
          </p:nvPr>
        </p:nvSpPr>
        <p:spPr>
          <a:xfrm>
            <a:off x="1765301" y="5241696"/>
            <a:ext cx="4051299" cy="1126283"/>
          </a:xfrm>
        </p:spPr>
        <p:txBody>
          <a:bodyPr>
            <a:normAutofit fontScale="85000" lnSpcReduction="20000"/>
          </a:bodyPr>
          <a:lstStyle/>
          <a:p>
            <a:endParaRPr lang="en-US" dirty="0" smtClean="0"/>
          </a:p>
          <a:p>
            <a:r>
              <a:rPr lang="en-US" dirty="0" err="1" smtClean="0"/>
              <a:t>Propietarios</a:t>
            </a:r>
            <a:r>
              <a:rPr lang="en-US" dirty="0" smtClean="0"/>
              <a:t>: </a:t>
            </a:r>
          </a:p>
          <a:p>
            <a:r>
              <a:rPr lang="en-US" dirty="0" smtClean="0"/>
              <a:t>Sr. Rene Fabian Jibaja Carrera &amp; Elsye Marlene Pico Diaz de Jibaja</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605" y="0"/>
            <a:ext cx="4722395" cy="6858000"/>
          </a:xfrm>
          <a:prstGeom prst="rect">
            <a:avLst/>
          </a:prstGeom>
        </p:spPr>
      </p:pic>
      <p:sp>
        <p:nvSpPr>
          <p:cNvPr id="5" name="Rectángulo 4"/>
          <p:cNvSpPr/>
          <p:nvPr/>
        </p:nvSpPr>
        <p:spPr>
          <a:xfrm>
            <a:off x="8636000" y="4978400"/>
            <a:ext cx="152400"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2079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525" y="459010"/>
            <a:ext cx="8911687" cy="1280890"/>
          </a:xfrm>
        </p:spPr>
        <p:txBody>
          <a:bodyPr/>
          <a:lstStyle/>
          <a:p>
            <a:r>
              <a:rPr lang="es-EC" dirty="0" smtClean="0"/>
              <a:t>UBICACIÓN DEL LOTE</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85759"/>
            <a:ext cx="10477499" cy="5283679"/>
          </a:xfrm>
        </p:spPr>
      </p:pic>
    </p:spTree>
    <p:extLst>
      <p:ext uri="{BB962C8B-B14F-4D97-AF65-F5344CB8AC3E}">
        <p14:creationId xmlns:p14="http://schemas.microsoft.com/office/powerpoint/2010/main" val="369365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5" y="547910"/>
            <a:ext cx="8911687" cy="1280890"/>
          </a:xfrm>
        </p:spPr>
        <p:txBody>
          <a:bodyPr/>
          <a:lstStyle/>
          <a:p>
            <a:r>
              <a:rPr lang="en-US" dirty="0" err="1" smtClean="0"/>
              <a:t>Antecedentes</a:t>
            </a:r>
            <a:endParaRPr lang="en-US" dirty="0"/>
          </a:p>
        </p:txBody>
      </p:sp>
      <p:sp>
        <p:nvSpPr>
          <p:cNvPr id="3" name="Marcador de contenido 2"/>
          <p:cNvSpPr>
            <a:spLocks noGrp="1"/>
          </p:cNvSpPr>
          <p:nvPr>
            <p:ph idx="1"/>
          </p:nvPr>
        </p:nvSpPr>
        <p:spPr>
          <a:xfrm>
            <a:off x="1319474" y="1384998"/>
            <a:ext cx="10711543" cy="5213922"/>
          </a:xfrm>
        </p:spPr>
        <p:txBody>
          <a:bodyPr>
            <a:normAutofit lnSpcReduction="10000"/>
          </a:bodyPr>
          <a:lstStyle/>
          <a:p>
            <a:pPr algn="just"/>
            <a:r>
              <a:rPr lang="en-US" sz="1600" dirty="0" smtClean="0"/>
              <a:t>La </a:t>
            </a:r>
            <a:r>
              <a:rPr lang="es-EC" sz="1600" dirty="0" smtClean="0"/>
              <a:t>familia</a:t>
            </a:r>
            <a:r>
              <a:rPr lang="en-US" sz="1600" dirty="0" smtClean="0"/>
              <a:t> Jibaja-Pico se maneja dentro del giro de </a:t>
            </a:r>
            <a:r>
              <a:rPr lang="es-EC" sz="1600" dirty="0" smtClean="0"/>
              <a:t>negocio</a:t>
            </a:r>
            <a:r>
              <a:rPr lang="en-US" sz="1600" dirty="0" smtClean="0"/>
              <a:t> de la ganaderia &amp; la </a:t>
            </a:r>
            <a:r>
              <a:rPr lang="es-EC" sz="1600" dirty="0" smtClean="0"/>
              <a:t>produccion</a:t>
            </a:r>
            <a:r>
              <a:rPr lang="en-US" sz="1600" dirty="0" smtClean="0"/>
              <a:t> de lacteos, para lo cual se </a:t>
            </a:r>
            <a:r>
              <a:rPr lang="en-US" sz="1600" dirty="0" err="1" smtClean="0"/>
              <a:t>adquirio</a:t>
            </a:r>
            <a:r>
              <a:rPr lang="en-US" sz="1600" dirty="0" smtClean="0"/>
              <a:t> la propiedad ubicada entre Nayon y Cumbaya, </a:t>
            </a:r>
            <a:r>
              <a:rPr lang="en-US" sz="1600" dirty="0" err="1" smtClean="0"/>
              <a:t>denominada</a:t>
            </a:r>
            <a:r>
              <a:rPr lang="en-US" sz="1600" dirty="0" smtClean="0"/>
              <a:t> Tacuri, con el </a:t>
            </a:r>
            <a:r>
              <a:rPr lang="en-US" sz="1600" dirty="0" err="1" smtClean="0"/>
              <a:t>predio</a:t>
            </a:r>
            <a:r>
              <a:rPr lang="en-US" sz="1600" dirty="0" smtClean="0"/>
              <a:t> No 5552676 y clave </a:t>
            </a:r>
            <a:r>
              <a:rPr lang="en-US" sz="1600" dirty="0" err="1" smtClean="0"/>
              <a:t>catastral</a:t>
            </a:r>
            <a:r>
              <a:rPr lang="en-US" sz="1600" dirty="0" smtClean="0"/>
              <a:t> No 10918-02-001, el 14 de </a:t>
            </a:r>
            <a:r>
              <a:rPr lang="en-US" sz="1600" dirty="0" err="1" smtClean="0"/>
              <a:t>junio</a:t>
            </a:r>
            <a:r>
              <a:rPr lang="en-US" sz="1600" dirty="0" smtClean="0"/>
              <a:t> del </a:t>
            </a:r>
            <a:r>
              <a:rPr lang="en-US" sz="1600" dirty="0" err="1" smtClean="0"/>
              <a:t>año</a:t>
            </a:r>
            <a:r>
              <a:rPr lang="en-US" sz="1600" dirty="0" smtClean="0"/>
              <a:t> 1990.</a:t>
            </a:r>
          </a:p>
          <a:p>
            <a:pPr algn="just"/>
            <a:r>
              <a:rPr lang="en-US" sz="1600" dirty="0" smtClean="0"/>
              <a:t>Se </a:t>
            </a:r>
            <a:r>
              <a:rPr lang="en-US" sz="1600" dirty="0" err="1" smtClean="0"/>
              <a:t>presento</a:t>
            </a:r>
            <a:r>
              <a:rPr lang="en-US" sz="1600" dirty="0" smtClean="0"/>
              <a:t> </a:t>
            </a:r>
            <a:r>
              <a:rPr lang="en-US" sz="1600" dirty="0"/>
              <a:t>a la </a:t>
            </a:r>
            <a:r>
              <a:rPr lang="en-US" sz="1600" dirty="0" err="1"/>
              <a:t>comisión</a:t>
            </a:r>
            <a:r>
              <a:rPr lang="en-US" sz="1600" dirty="0"/>
              <a:t> de </a:t>
            </a:r>
            <a:r>
              <a:rPr lang="en-US" sz="1600" dirty="0" err="1"/>
              <a:t>suelos</a:t>
            </a:r>
            <a:r>
              <a:rPr lang="en-US" sz="1600" dirty="0"/>
              <a:t> el </a:t>
            </a:r>
            <a:r>
              <a:rPr lang="en-US" sz="1600" dirty="0" err="1"/>
              <a:t>pedido</a:t>
            </a:r>
            <a:r>
              <a:rPr lang="en-US" sz="1600" dirty="0"/>
              <a:t> para </a:t>
            </a:r>
            <a:r>
              <a:rPr lang="en-US" sz="1600" dirty="0" err="1"/>
              <a:t>que</a:t>
            </a:r>
            <a:r>
              <a:rPr lang="en-US" sz="1600" dirty="0"/>
              <a:t> se </a:t>
            </a:r>
            <a:r>
              <a:rPr lang="en-US" sz="1600" dirty="0" err="1"/>
              <a:t>implemente</a:t>
            </a:r>
            <a:r>
              <a:rPr lang="en-US" sz="1600" dirty="0"/>
              <a:t> </a:t>
            </a:r>
            <a:r>
              <a:rPr lang="en-US" sz="1600" dirty="0" smtClean="0"/>
              <a:t>un </a:t>
            </a:r>
            <a:r>
              <a:rPr lang="en-US" sz="1600" dirty="0" err="1" smtClean="0"/>
              <a:t>trazado</a:t>
            </a:r>
            <a:r>
              <a:rPr lang="en-US" sz="1600" dirty="0" smtClean="0"/>
              <a:t> vial </a:t>
            </a:r>
            <a:r>
              <a:rPr lang="en-US" sz="1600" dirty="0" err="1"/>
              <a:t>que</a:t>
            </a:r>
            <a:r>
              <a:rPr lang="en-US" sz="1600" dirty="0"/>
              <a:t> </a:t>
            </a:r>
            <a:r>
              <a:rPr lang="en-US" sz="1600" dirty="0" err="1"/>
              <a:t>permita</a:t>
            </a:r>
            <a:r>
              <a:rPr lang="en-US" sz="1600" dirty="0"/>
              <a:t> el </a:t>
            </a:r>
            <a:r>
              <a:rPr lang="en-US" sz="1600" dirty="0" err="1"/>
              <a:t>paso</a:t>
            </a:r>
            <a:r>
              <a:rPr lang="en-US" sz="1600" dirty="0"/>
              <a:t>, </a:t>
            </a:r>
            <a:r>
              <a:rPr lang="en-US" sz="1600" dirty="0" err="1" smtClean="0"/>
              <a:t>segun</a:t>
            </a:r>
            <a:r>
              <a:rPr lang="en-US" sz="1600" dirty="0" smtClean="0"/>
              <a:t> </a:t>
            </a:r>
            <a:r>
              <a:rPr lang="en-US" sz="1600" dirty="0"/>
              <a:t>versa el </a:t>
            </a:r>
            <a:r>
              <a:rPr lang="en-US" sz="1600" dirty="0" err="1"/>
              <a:t>oficio</a:t>
            </a:r>
            <a:r>
              <a:rPr lang="en-US" sz="1600" dirty="0"/>
              <a:t> </a:t>
            </a:r>
            <a:r>
              <a:rPr lang="en-US" sz="1600" dirty="0" err="1"/>
              <a:t>fecha</a:t>
            </a:r>
            <a:r>
              <a:rPr lang="en-US" sz="1600" dirty="0"/>
              <a:t> 19 de </a:t>
            </a:r>
            <a:r>
              <a:rPr lang="en-US" sz="1600" dirty="0" err="1"/>
              <a:t>abril</a:t>
            </a:r>
            <a:r>
              <a:rPr lang="en-US" sz="1600" dirty="0"/>
              <a:t> del 2018</a:t>
            </a:r>
            <a:r>
              <a:rPr lang="en-US" sz="1600" dirty="0" smtClean="0"/>
              <a:t>.</a:t>
            </a:r>
          </a:p>
          <a:p>
            <a:pPr algn="just"/>
            <a:r>
              <a:rPr lang="es-EC" sz="1600" dirty="0" smtClean="0"/>
              <a:t>El </a:t>
            </a:r>
            <a:r>
              <a:rPr lang="es-EC" sz="1600" dirty="0"/>
              <a:t>10 de mayo de 2.018, La Dirección Metropolitana de Gestión Territorial de la Secretaría de Territorio, Habitad y Vivienda verifico que el inmueble consta de dos cuerpos incomunicados y que la única vía de acceso es la prolongación de la calle Gonzalo Pizarro de la Urbanización Juan Montalvo, </a:t>
            </a:r>
            <a:r>
              <a:rPr lang="es-EC" sz="1600" dirty="0" smtClean="0"/>
              <a:t>y atravesando 150m de propiedad </a:t>
            </a:r>
            <a:r>
              <a:rPr lang="es-EC" sz="1600" dirty="0"/>
              <a:t>municipal. </a:t>
            </a:r>
          </a:p>
          <a:p>
            <a:pPr algn="just"/>
            <a:r>
              <a:rPr lang="en-US" sz="1600" dirty="0" smtClean="0"/>
              <a:t>El 13 de </a:t>
            </a:r>
            <a:r>
              <a:rPr lang="en-US" sz="1600" dirty="0" err="1" smtClean="0"/>
              <a:t>junio</a:t>
            </a:r>
            <a:r>
              <a:rPr lang="en-US" sz="1600" dirty="0" smtClean="0"/>
              <a:t> de 2018 se </a:t>
            </a:r>
            <a:r>
              <a:rPr lang="en-US" sz="1600" dirty="0" err="1" smtClean="0"/>
              <a:t>armo</a:t>
            </a:r>
            <a:r>
              <a:rPr lang="en-US" sz="1600" dirty="0" smtClean="0"/>
              <a:t> </a:t>
            </a:r>
            <a:r>
              <a:rPr lang="en-US" sz="1600" dirty="0" err="1" smtClean="0"/>
              <a:t>una</a:t>
            </a:r>
            <a:r>
              <a:rPr lang="en-US" sz="1600" dirty="0" smtClean="0"/>
              <a:t> mesa de trabajo convocada </a:t>
            </a:r>
            <a:r>
              <a:rPr lang="en-US" sz="1600" dirty="0" err="1" smtClean="0"/>
              <a:t>por</a:t>
            </a:r>
            <a:r>
              <a:rPr lang="en-US" sz="1600" dirty="0" smtClean="0"/>
              <a:t> la Dirección Metropolitana de </a:t>
            </a:r>
            <a:r>
              <a:rPr lang="en-US" sz="1600" dirty="0" err="1" smtClean="0"/>
              <a:t>Gestión</a:t>
            </a:r>
            <a:r>
              <a:rPr lang="en-US" sz="1600" dirty="0" smtClean="0"/>
              <a:t> Territorial de la </a:t>
            </a:r>
            <a:r>
              <a:rPr lang="en-US" sz="1600" dirty="0" err="1" smtClean="0"/>
              <a:t>Secretaría</a:t>
            </a:r>
            <a:r>
              <a:rPr lang="en-US" sz="1600" dirty="0" smtClean="0"/>
              <a:t> de </a:t>
            </a:r>
            <a:r>
              <a:rPr lang="en-US" sz="1600" dirty="0" err="1" smtClean="0"/>
              <a:t>Territorio</a:t>
            </a:r>
            <a:r>
              <a:rPr lang="en-US" sz="1600" dirty="0" smtClean="0"/>
              <a:t>, </a:t>
            </a:r>
            <a:r>
              <a:rPr lang="en-US" sz="1600" dirty="0" err="1" smtClean="0"/>
              <a:t>Habitad</a:t>
            </a:r>
            <a:r>
              <a:rPr lang="en-US" sz="1600" dirty="0" smtClean="0"/>
              <a:t> y </a:t>
            </a:r>
            <a:r>
              <a:rPr lang="en-US" sz="1600" dirty="0" err="1" smtClean="0"/>
              <a:t>Vivienda</a:t>
            </a:r>
            <a:r>
              <a:rPr lang="en-US" sz="1600" dirty="0" smtClean="0"/>
              <a:t>, con la </a:t>
            </a:r>
            <a:r>
              <a:rPr lang="en-US" sz="1600" dirty="0" err="1" smtClean="0"/>
              <a:t>Administraci</a:t>
            </a:r>
            <a:r>
              <a:rPr lang="en-US" sz="1600" dirty="0" err="1"/>
              <a:t>ó</a:t>
            </a:r>
            <a:r>
              <a:rPr lang="en-US" sz="1600" dirty="0" err="1" smtClean="0"/>
              <a:t>n</a:t>
            </a:r>
            <a:r>
              <a:rPr lang="en-US" sz="1600" dirty="0" smtClean="0"/>
              <a:t> Zonal Norte Eugenio </a:t>
            </a:r>
            <a:r>
              <a:rPr lang="en-US" sz="1600" dirty="0" err="1" smtClean="0"/>
              <a:t>Espejo</a:t>
            </a:r>
            <a:r>
              <a:rPr lang="en-US" sz="1600" dirty="0" smtClean="0"/>
              <a:t>, </a:t>
            </a:r>
            <a:r>
              <a:rPr lang="en-US" sz="1600" dirty="0" err="1" smtClean="0"/>
              <a:t>Direccion</a:t>
            </a:r>
            <a:r>
              <a:rPr lang="en-US" sz="1600" dirty="0" smtClean="0"/>
              <a:t> Metropolitana de </a:t>
            </a:r>
            <a:r>
              <a:rPr lang="en-US" sz="1600" dirty="0" err="1" smtClean="0"/>
              <a:t>Catastros</a:t>
            </a:r>
            <a:r>
              <a:rPr lang="en-US" sz="1600" dirty="0" smtClean="0"/>
              <a:t> y la </a:t>
            </a:r>
            <a:r>
              <a:rPr lang="en-US" sz="1600" dirty="0" err="1" smtClean="0"/>
              <a:t>Familia</a:t>
            </a:r>
            <a:r>
              <a:rPr lang="en-US" sz="1600" dirty="0" smtClean="0"/>
              <a:t> Jibaja, en </a:t>
            </a:r>
            <a:r>
              <a:rPr lang="en-US" sz="1600" dirty="0" err="1" smtClean="0"/>
              <a:t>donde</a:t>
            </a:r>
            <a:r>
              <a:rPr lang="en-US" sz="1600" dirty="0" smtClean="0"/>
              <a:t> la </a:t>
            </a:r>
            <a:r>
              <a:rPr lang="en-US" sz="1600" dirty="0" err="1" smtClean="0"/>
              <a:t>Familia</a:t>
            </a:r>
            <a:r>
              <a:rPr lang="en-US" sz="1600" dirty="0" smtClean="0"/>
              <a:t> se </a:t>
            </a:r>
            <a:r>
              <a:rPr lang="en-US" sz="1600" dirty="0" err="1" smtClean="0"/>
              <a:t>comprometío</a:t>
            </a:r>
            <a:r>
              <a:rPr lang="en-US" sz="1600" dirty="0" smtClean="0"/>
              <a:t> a </a:t>
            </a:r>
            <a:r>
              <a:rPr lang="en-US" sz="1600" dirty="0" err="1" smtClean="0"/>
              <a:t>cubrir</a:t>
            </a:r>
            <a:r>
              <a:rPr lang="en-US" sz="1600" dirty="0" smtClean="0"/>
              <a:t> </a:t>
            </a:r>
            <a:r>
              <a:rPr lang="en-US" sz="1600" dirty="0" err="1" smtClean="0"/>
              <a:t>todas</a:t>
            </a:r>
            <a:r>
              <a:rPr lang="en-US" sz="1600" dirty="0" smtClean="0"/>
              <a:t> </a:t>
            </a:r>
            <a:r>
              <a:rPr lang="en-US" sz="1600" dirty="0" err="1" smtClean="0"/>
              <a:t>las</a:t>
            </a:r>
            <a:r>
              <a:rPr lang="en-US" sz="1600" dirty="0" smtClean="0"/>
              <a:t> </a:t>
            </a:r>
            <a:r>
              <a:rPr lang="en-US" sz="1600" dirty="0" err="1" smtClean="0"/>
              <a:t>obras</a:t>
            </a:r>
            <a:r>
              <a:rPr lang="en-US" sz="1600" dirty="0" smtClean="0"/>
              <a:t> de </a:t>
            </a:r>
            <a:r>
              <a:rPr lang="en-US" sz="1600" dirty="0" err="1" smtClean="0"/>
              <a:t>infraestructura</a:t>
            </a:r>
            <a:r>
              <a:rPr lang="en-US" sz="1600" dirty="0" smtClean="0"/>
              <a:t> </a:t>
            </a:r>
            <a:r>
              <a:rPr lang="en-US" sz="1600" dirty="0" err="1" smtClean="0"/>
              <a:t>que</a:t>
            </a:r>
            <a:r>
              <a:rPr lang="en-US" sz="1600" dirty="0" smtClean="0"/>
              <a:t> </a:t>
            </a:r>
            <a:r>
              <a:rPr lang="en-US" sz="1600" dirty="0" err="1" smtClean="0"/>
              <a:t>conllevaria</a:t>
            </a:r>
            <a:r>
              <a:rPr lang="en-US" sz="1600" dirty="0" smtClean="0"/>
              <a:t> </a:t>
            </a:r>
            <a:r>
              <a:rPr lang="en-US" sz="1600" dirty="0" err="1" smtClean="0"/>
              <a:t>aprobar</a:t>
            </a:r>
            <a:r>
              <a:rPr lang="en-US" sz="1600" dirty="0" smtClean="0"/>
              <a:t> el </a:t>
            </a:r>
            <a:r>
              <a:rPr lang="en-US" sz="1600" dirty="0" err="1" smtClean="0"/>
              <a:t>trazado</a:t>
            </a:r>
            <a:r>
              <a:rPr lang="en-US" sz="1600" dirty="0" smtClean="0"/>
              <a:t> vial y </a:t>
            </a:r>
            <a:r>
              <a:rPr lang="en-US" sz="1600" dirty="0" err="1" smtClean="0"/>
              <a:t>compenzar</a:t>
            </a:r>
            <a:r>
              <a:rPr lang="en-US" sz="1600" dirty="0" smtClean="0"/>
              <a:t> </a:t>
            </a:r>
            <a:r>
              <a:rPr lang="en-US" sz="1600" dirty="0" err="1" smtClean="0"/>
              <a:t>las</a:t>
            </a:r>
            <a:r>
              <a:rPr lang="en-US" sz="1600" dirty="0" smtClean="0"/>
              <a:t> areas </a:t>
            </a:r>
            <a:r>
              <a:rPr lang="en-US" sz="1600" dirty="0" err="1" smtClean="0"/>
              <a:t>verdes</a:t>
            </a:r>
            <a:r>
              <a:rPr lang="en-US" sz="1600" dirty="0" smtClean="0"/>
              <a:t> </a:t>
            </a:r>
            <a:r>
              <a:rPr lang="en-US" sz="1600" dirty="0" err="1" smtClean="0"/>
              <a:t>que</a:t>
            </a:r>
            <a:r>
              <a:rPr lang="en-US" sz="1600" dirty="0" smtClean="0"/>
              <a:t> se </a:t>
            </a:r>
            <a:r>
              <a:rPr lang="en-US" sz="1600" dirty="0" err="1" smtClean="0"/>
              <a:t>afecten</a:t>
            </a:r>
            <a:r>
              <a:rPr lang="en-US" sz="1600" dirty="0" smtClean="0"/>
              <a:t> del </a:t>
            </a:r>
            <a:r>
              <a:rPr lang="en-US" sz="1600" dirty="0" err="1" smtClean="0"/>
              <a:t>inmueble</a:t>
            </a:r>
            <a:r>
              <a:rPr lang="en-US" sz="1600" dirty="0" smtClean="0"/>
              <a:t> municipal, con un </a:t>
            </a:r>
            <a:r>
              <a:rPr lang="en-US" sz="1600" dirty="0" err="1" smtClean="0"/>
              <a:t>terreno</a:t>
            </a:r>
            <a:r>
              <a:rPr lang="en-US" sz="1600" dirty="0" smtClean="0"/>
              <a:t> de </a:t>
            </a:r>
            <a:r>
              <a:rPr lang="en-US" sz="1600" dirty="0" err="1" smtClean="0"/>
              <a:t>su</a:t>
            </a:r>
            <a:r>
              <a:rPr lang="en-US" sz="1600" dirty="0" smtClean="0"/>
              <a:t> propiedad.</a:t>
            </a:r>
          </a:p>
          <a:p>
            <a:pPr algn="just"/>
            <a:r>
              <a:rPr lang="en-US" sz="1600" dirty="0" err="1" smtClean="0"/>
              <a:t>Según</a:t>
            </a:r>
            <a:r>
              <a:rPr lang="en-US" sz="1600" dirty="0" smtClean="0"/>
              <a:t> </a:t>
            </a:r>
            <a:r>
              <a:rPr lang="en-US" sz="1600" dirty="0" err="1" smtClean="0"/>
              <a:t>oficio</a:t>
            </a:r>
            <a:r>
              <a:rPr lang="en-US" sz="1600" dirty="0" smtClean="0"/>
              <a:t> SGC-2018-3191 de 05 de </a:t>
            </a:r>
            <a:r>
              <a:rPr lang="en-US" sz="1600" dirty="0" err="1" smtClean="0"/>
              <a:t>octubre</a:t>
            </a:r>
            <a:r>
              <a:rPr lang="en-US" sz="1600" dirty="0" smtClean="0"/>
              <a:t> de 2018 </a:t>
            </a:r>
            <a:r>
              <a:rPr lang="en-US" sz="1600" dirty="0" err="1" smtClean="0"/>
              <a:t>dirigido</a:t>
            </a:r>
            <a:r>
              <a:rPr lang="en-US" sz="1600" dirty="0" smtClean="0"/>
              <a:t> al </a:t>
            </a:r>
            <a:r>
              <a:rPr lang="en-US" sz="1600" dirty="0" err="1" smtClean="0"/>
              <a:t>Arquitecto</a:t>
            </a:r>
            <a:r>
              <a:rPr lang="en-US" sz="1600" dirty="0" smtClean="0"/>
              <a:t> </a:t>
            </a:r>
            <a:r>
              <a:rPr lang="en-US" sz="1600" dirty="0" err="1" smtClean="0"/>
              <a:t>Jacobo</a:t>
            </a:r>
            <a:r>
              <a:rPr lang="en-US" sz="1600" dirty="0" smtClean="0"/>
              <a:t> </a:t>
            </a:r>
            <a:r>
              <a:rPr lang="en-US" sz="1600" dirty="0" err="1" smtClean="0"/>
              <a:t>Herdoíza</a:t>
            </a:r>
            <a:r>
              <a:rPr lang="en-US" sz="1600" dirty="0" smtClean="0"/>
              <a:t>, </a:t>
            </a:r>
            <a:r>
              <a:rPr lang="en-US" sz="1600" dirty="0" err="1" smtClean="0"/>
              <a:t>secretario</a:t>
            </a:r>
            <a:r>
              <a:rPr lang="en-US" sz="1600" dirty="0" smtClean="0"/>
              <a:t> de </a:t>
            </a:r>
            <a:r>
              <a:rPr lang="en-US" sz="1600" dirty="0" err="1" smtClean="0"/>
              <a:t>territorio</a:t>
            </a:r>
            <a:r>
              <a:rPr lang="en-US" sz="1600" dirty="0" smtClean="0"/>
              <a:t>, </a:t>
            </a:r>
            <a:r>
              <a:rPr lang="en-US" sz="1600" dirty="0" err="1" smtClean="0"/>
              <a:t>Habitad</a:t>
            </a:r>
            <a:r>
              <a:rPr lang="en-US" sz="1600" dirty="0" smtClean="0"/>
              <a:t> &amp; </a:t>
            </a:r>
            <a:r>
              <a:rPr lang="en-US" sz="1600" dirty="0" err="1" smtClean="0"/>
              <a:t>Vivienda</a:t>
            </a:r>
            <a:r>
              <a:rPr lang="en-US" sz="1600" dirty="0" smtClean="0"/>
              <a:t> y al </a:t>
            </a:r>
            <a:r>
              <a:rPr lang="en-US" sz="1600" dirty="0" err="1" smtClean="0"/>
              <a:t>Sr</a:t>
            </a:r>
            <a:r>
              <a:rPr lang="en-US" sz="1600" dirty="0" smtClean="0"/>
              <a:t> Boris Mata, </a:t>
            </a:r>
            <a:r>
              <a:rPr lang="en-US" sz="1600" dirty="0" err="1" smtClean="0"/>
              <a:t>Adminstrador</a:t>
            </a:r>
            <a:r>
              <a:rPr lang="en-US" sz="1600" dirty="0" smtClean="0"/>
              <a:t> Zonal Norte Eugenio </a:t>
            </a:r>
            <a:r>
              <a:rPr lang="en-US" sz="1600" dirty="0" err="1" smtClean="0"/>
              <a:t>Espejo</a:t>
            </a:r>
            <a:r>
              <a:rPr lang="en-US" sz="1600" dirty="0" smtClean="0"/>
              <a:t>, la </a:t>
            </a:r>
            <a:r>
              <a:rPr lang="en-US" sz="1600" dirty="0" err="1" smtClean="0"/>
              <a:t>secretaria</a:t>
            </a:r>
            <a:r>
              <a:rPr lang="en-US" sz="1600" dirty="0" smtClean="0"/>
              <a:t> General del </a:t>
            </a:r>
            <a:r>
              <a:rPr lang="en-US" sz="1600" dirty="0" err="1" smtClean="0"/>
              <a:t>Concejo</a:t>
            </a:r>
            <a:r>
              <a:rPr lang="en-US" sz="1600" dirty="0" smtClean="0"/>
              <a:t> </a:t>
            </a:r>
            <a:r>
              <a:rPr lang="en-US" sz="1600" dirty="0" err="1" smtClean="0"/>
              <a:t>Metropolitano</a:t>
            </a:r>
            <a:r>
              <a:rPr lang="en-US" sz="1600" dirty="0" smtClean="0"/>
              <a:t> de Quito, </a:t>
            </a:r>
            <a:r>
              <a:rPr lang="en-US" sz="1600" dirty="0" err="1" smtClean="0"/>
              <a:t>solicita</a:t>
            </a:r>
            <a:r>
              <a:rPr lang="en-US" sz="1600" dirty="0" smtClean="0"/>
              <a:t> </a:t>
            </a:r>
            <a:r>
              <a:rPr lang="en-US" sz="1600" dirty="0" err="1" smtClean="0"/>
              <a:t>que</a:t>
            </a:r>
            <a:r>
              <a:rPr lang="en-US" sz="1600" dirty="0" smtClean="0"/>
              <a:t> el </a:t>
            </a:r>
            <a:r>
              <a:rPr lang="en-US" sz="1600" dirty="0" err="1" smtClean="0"/>
              <a:t>predio</a:t>
            </a:r>
            <a:r>
              <a:rPr lang="en-US" sz="1600" dirty="0" smtClean="0"/>
              <a:t> No 5552676 </a:t>
            </a:r>
            <a:r>
              <a:rPr lang="en-US" sz="1600" dirty="0" err="1" smtClean="0"/>
              <a:t>tenga</a:t>
            </a:r>
            <a:r>
              <a:rPr lang="en-US" sz="1600" dirty="0" smtClean="0"/>
              <a:t> </a:t>
            </a:r>
            <a:r>
              <a:rPr lang="en-US" sz="1600" dirty="0" err="1" smtClean="0"/>
              <a:t>acceso</a:t>
            </a:r>
            <a:r>
              <a:rPr lang="en-US" sz="1600" dirty="0" smtClean="0"/>
              <a:t> a </a:t>
            </a:r>
            <a:r>
              <a:rPr lang="en-US" sz="1600" dirty="0" err="1" smtClean="0"/>
              <a:t>travez</a:t>
            </a:r>
            <a:r>
              <a:rPr lang="en-US" sz="1600" dirty="0" smtClean="0"/>
              <a:t> del Sistema vial de la </a:t>
            </a:r>
            <a:r>
              <a:rPr lang="en-US" sz="1600" dirty="0" err="1" smtClean="0"/>
              <a:t>Urbanizaci</a:t>
            </a:r>
            <a:r>
              <a:rPr lang="en-US" sz="1600" dirty="0" smtClean="0"/>
              <a:t>[on Juan Montalvo, </a:t>
            </a:r>
            <a:r>
              <a:rPr lang="en-US" sz="1600" dirty="0" err="1" smtClean="0"/>
              <a:t>por</a:t>
            </a:r>
            <a:r>
              <a:rPr lang="en-US" sz="1600" dirty="0" smtClean="0"/>
              <a:t> lo </a:t>
            </a:r>
            <a:r>
              <a:rPr lang="en-US" sz="1600" dirty="0" err="1" smtClean="0"/>
              <a:t>que</a:t>
            </a:r>
            <a:r>
              <a:rPr lang="en-US" sz="1600" dirty="0" smtClean="0"/>
              <a:t> </a:t>
            </a:r>
            <a:r>
              <a:rPr lang="en-US" sz="1600" dirty="0" err="1" smtClean="0"/>
              <a:t>resuelve</a:t>
            </a:r>
            <a:r>
              <a:rPr lang="en-US" sz="1600" dirty="0" smtClean="0"/>
              <a:t> </a:t>
            </a:r>
            <a:r>
              <a:rPr lang="en-US" sz="1600" dirty="0" err="1" smtClean="0"/>
              <a:t>solicitar</a:t>
            </a:r>
            <a:r>
              <a:rPr lang="en-US" sz="1600" dirty="0" smtClean="0"/>
              <a:t> se </a:t>
            </a:r>
            <a:r>
              <a:rPr lang="en-US" sz="1600" dirty="0" err="1" smtClean="0"/>
              <a:t>remita</a:t>
            </a:r>
            <a:r>
              <a:rPr lang="en-US" sz="1600" dirty="0" smtClean="0"/>
              <a:t> </a:t>
            </a:r>
            <a:r>
              <a:rPr lang="en-US" sz="1600" dirty="0" err="1" smtClean="0"/>
              <a:t>una</a:t>
            </a:r>
            <a:r>
              <a:rPr lang="en-US" sz="1600" dirty="0" smtClean="0"/>
              <a:t> </a:t>
            </a:r>
            <a:r>
              <a:rPr lang="en-US" sz="1600" dirty="0" err="1" smtClean="0"/>
              <a:t>propuesta</a:t>
            </a:r>
            <a:r>
              <a:rPr lang="en-US" sz="1600" dirty="0" smtClean="0"/>
              <a:t> vial para </a:t>
            </a:r>
            <a:r>
              <a:rPr lang="en-US" sz="1600" dirty="0" err="1" smtClean="0"/>
              <a:t>dar</a:t>
            </a:r>
            <a:r>
              <a:rPr lang="en-US" sz="1600" dirty="0" smtClean="0"/>
              <a:t> </a:t>
            </a:r>
            <a:r>
              <a:rPr lang="en-US" sz="1600" dirty="0" err="1" smtClean="0"/>
              <a:t>acceso</a:t>
            </a:r>
            <a:r>
              <a:rPr lang="en-US" sz="1600" dirty="0" smtClean="0"/>
              <a:t> al </a:t>
            </a:r>
            <a:r>
              <a:rPr lang="en-US" sz="1600" dirty="0" err="1" smtClean="0"/>
              <a:t>predio</a:t>
            </a:r>
            <a:r>
              <a:rPr lang="en-US" sz="1600" dirty="0"/>
              <a:t>.</a:t>
            </a:r>
            <a:r>
              <a:rPr lang="en-US" sz="1600" dirty="0" smtClean="0"/>
              <a:t> </a:t>
            </a:r>
          </a:p>
          <a:p>
            <a:pPr algn="just"/>
            <a:endParaRPr lang="en-US" sz="1600" dirty="0" smtClean="0"/>
          </a:p>
          <a:p>
            <a:pPr algn="just"/>
            <a:endParaRPr lang="en-US" dirty="0" smtClean="0"/>
          </a:p>
          <a:p>
            <a:pPr algn="just"/>
            <a:endParaRPr lang="en-US" dirty="0"/>
          </a:p>
        </p:txBody>
      </p:sp>
    </p:spTree>
    <p:extLst>
      <p:ext uri="{BB962C8B-B14F-4D97-AF65-F5344CB8AC3E}">
        <p14:creationId xmlns:p14="http://schemas.microsoft.com/office/powerpoint/2010/main" val="2144839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2" y="446088"/>
            <a:ext cx="3505199" cy="633412"/>
          </a:xfrm>
        </p:spPr>
        <p:txBody>
          <a:bodyPr/>
          <a:lstStyle/>
          <a:p>
            <a:r>
              <a:rPr lang="es-EC" b="1" dirty="0" smtClean="0"/>
              <a:t>PROPUESTA VIAL</a:t>
            </a:r>
            <a:endParaRPr lang="es-EC"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7700" y="446088"/>
            <a:ext cx="6184900" cy="6043611"/>
          </a:xfrm>
        </p:spPr>
      </p:pic>
      <p:sp>
        <p:nvSpPr>
          <p:cNvPr id="4" name="Marcador de texto 3"/>
          <p:cNvSpPr>
            <a:spLocks noGrp="1"/>
          </p:cNvSpPr>
          <p:nvPr>
            <p:ph type="body" sz="half" idx="2"/>
          </p:nvPr>
        </p:nvSpPr>
        <p:spPr>
          <a:xfrm>
            <a:off x="2043112" y="1598612"/>
            <a:ext cx="3505199" cy="4891087"/>
          </a:xfrm>
        </p:spPr>
        <p:txBody>
          <a:bodyPr/>
          <a:lstStyle/>
          <a:p>
            <a:r>
              <a:rPr lang="es-EC" dirty="0" smtClean="0"/>
              <a:t>El Acceso al terreno se solventa con la prolongación de la calle Gonzalo Pizarro y una vía de 150 m de longitud atravesando la propiedad municipal con predio No 343680.</a:t>
            </a:r>
          </a:p>
          <a:p>
            <a:r>
              <a:rPr lang="es-EC" dirty="0" smtClean="0"/>
              <a:t>Este Tema ya se lo trato en Septiembre del 2.018, donde se solicito a la secretaria de Territorio, Habitad &amp; Vivienda y a la Administración Zonal se remita la Propuesta vial a fin de dar acceso al predio.</a:t>
            </a:r>
          </a:p>
          <a:p>
            <a:r>
              <a:rPr lang="es-EC" dirty="0" smtClean="0"/>
              <a:t>Todo lo solicitado por la Administración Zonal Norte Eugenio Espejo se ha cumplido y se han entregado, al igual que los informes de las secretaria técnicas involucradas, </a:t>
            </a:r>
            <a:r>
              <a:rPr lang="es-EC" b="1" dirty="0" smtClean="0"/>
              <a:t>PERO TODO ESTO SE HA QUEDADO ESTANCADO EN LA ADMINISTRACION ZONAL.</a:t>
            </a:r>
            <a:endParaRPr lang="es-EC" b="1" dirty="0"/>
          </a:p>
        </p:txBody>
      </p:sp>
      <p:cxnSp>
        <p:nvCxnSpPr>
          <p:cNvPr id="7" name="Conector recto 6"/>
          <p:cNvCxnSpPr/>
          <p:nvPr/>
        </p:nvCxnSpPr>
        <p:spPr>
          <a:xfrm flipH="1" flipV="1">
            <a:off x="8915400" y="2908300"/>
            <a:ext cx="266700" cy="3302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0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8225" y="420910"/>
            <a:ext cx="8911687" cy="1280890"/>
          </a:xfrm>
        </p:spPr>
        <p:txBody>
          <a:bodyPr/>
          <a:lstStyle/>
          <a:p>
            <a:r>
              <a:rPr lang="es-EC" dirty="0" smtClean="0"/>
              <a:t>Actualidad</a:t>
            </a:r>
            <a:endParaRPr lang="es-EC" dirty="0"/>
          </a:p>
        </p:txBody>
      </p:sp>
      <p:sp>
        <p:nvSpPr>
          <p:cNvPr id="3" name="Marcador de contenido 2"/>
          <p:cNvSpPr>
            <a:spLocks noGrp="1"/>
          </p:cNvSpPr>
          <p:nvPr>
            <p:ph idx="1"/>
          </p:nvPr>
        </p:nvSpPr>
        <p:spPr>
          <a:xfrm>
            <a:off x="1473200" y="1155700"/>
            <a:ext cx="10018712" cy="5130800"/>
          </a:xfrm>
        </p:spPr>
        <p:txBody>
          <a:bodyPr>
            <a:normAutofit fontScale="92500" lnSpcReduction="10000"/>
          </a:bodyPr>
          <a:lstStyle/>
          <a:p>
            <a:pPr algn="just"/>
            <a:r>
              <a:rPr lang="en-US" dirty="0" smtClean="0"/>
              <a:t>Son 8 años </a:t>
            </a:r>
            <a:r>
              <a:rPr lang="en-US" dirty="0" err="1" smtClean="0"/>
              <a:t>que</a:t>
            </a:r>
            <a:r>
              <a:rPr lang="en-US" dirty="0" smtClean="0"/>
              <a:t> la propiedad no tiene </a:t>
            </a:r>
            <a:r>
              <a:rPr lang="en-US" dirty="0" err="1" smtClean="0"/>
              <a:t>acceso</a:t>
            </a:r>
            <a:r>
              <a:rPr lang="en-US" dirty="0" smtClean="0"/>
              <a:t>, </a:t>
            </a:r>
            <a:r>
              <a:rPr lang="en-US" dirty="0" err="1" smtClean="0"/>
              <a:t>por</a:t>
            </a:r>
            <a:r>
              <a:rPr lang="en-US" dirty="0" smtClean="0"/>
              <a:t> lo cual la </a:t>
            </a:r>
            <a:r>
              <a:rPr lang="en-US" dirty="0" err="1" smtClean="0"/>
              <a:t>actividad</a:t>
            </a:r>
            <a:r>
              <a:rPr lang="en-US" dirty="0" smtClean="0"/>
              <a:t> </a:t>
            </a:r>
            <a:r>
              <a:rPr lang="en-US" dirty="0" err="1" smtClean="0"/>
              <a:t>que</a:t>
            </a:r>
            <a:r>
              <a:rPr lang="en-US" dirty="0" smtClean="0"/>
              <a:t> se </a:t>
            </a:r>
            <a:r>
              <a:rPr lang="en-US" dirty="0" err="1" smtClean="0"/>
              <a:t>desarrollaba</a:t>
            </a:r>
            <a:r>
              <a:rPr lang="en-US" dirty="0" smtClean="0"/>
              <a:t> en el han </a:t>
            </a:r>
            <a:r>
              <a:rPr lang="en-US" dirty="0" err="1" smtClean="0"/>
              <a:t>quedado</a:t>
            </a:r>
            <a:r>
              <a:rPr lang="en-US" dirty="0" smtClean="0"/>
              <a:t> en </a:t>
            </a:r>
            <a:r>
              <a:rPr lang="en-US" dirty="0" err="1" smtClean="0"/>
              <a:t>abandono</a:t>
            </a:r>
            <a:r>
              <a:rPr lang="en-US" dirty="0" smtClean="0"/>
              <a:t>, </a:t>
            </a:r>
            <a:r>
              <a:rPr lang="en-US" dirty="0" err="1" smtClean="0"/>
              <a:t>actividades</a:t>
            </a:r>
            <a:r>
              <a:rPr lang="en-US" dirty="0" smtClean="0"/>
              <a:t> de ganaderia y </a:t>
            </a:r>
            <a:r>
              <a:rPr lang="en-US" dirty="0" err="1" smtClean="0"/>
              <a:t>cultivos</a:t>
            </a:r>
            <a:r>
              <a:rPr lang="en-US" dirty="0" smtClean="0"/>
              <a:t> </a:t>
            </a:r>
            <a:r>
              <a:rPr lang="en-US" dirty="0" err="1" smtClean="0"/>
              <a:t>frutales</a:t>
            </a:r>
            <a:r>
              <a:rPr lang="en-US" dirty="0" smtClean="0"/>
              <a:t> </a:t>
            </a:r>
            <a:r>
              <a:rPr lang="en-US" dirty="0" err="1" smtClean="0"/>
              <a:t>que</a:t>
            </a:r>
            <a:r>
              <a:rPr lang="en-US" dirty="0" smtClean="0"/>
              <a:t> se </a:t>
            </a:r>
            <a:r>
              <a:rPr lang="en-US" dirty="0" err="1" smtClean="0"/>
              <a:t>desarrollaban</a:t>
            </a:r>
            <a:r>
              <a:rPr lang="en-US" dirty="0" smtClean="0"/>
              <a:t> </a:t>
            </a:r>
            <a:r>
              <a:rPr lang="en-US" dirty="0" err="1" smtClean="0"/>
              <a:t>continuamente</a:t>
            </a:r>
            <a:r>
              <a:rPr lang="en-US" dirty="0" smtClean="0"/>
              <a:t>.</a:t>
            </a:r>
          </a:p>
          <a:p>
            <a:pPr algn="just"/>
            <a:r>
              <a:rPr lang="en-US" dirty="0" smtClean="0"/>
              <a:t>LA </a:t>
            </a:r>
            <a:r>
              <a:rPr lang="en-US" dirty="0" err="1" smtClean="0"/>
              <a:t>Urbanización</a:t>
            </a:r>
            <a:r>
              <a:rPr lang="en-US" dirty="0" smtClean="0"/>
              <a:t> Juan Montalvo, a </a:t>
            </a:r>
            <a:r>
              <a:rPr lang="en-US" dirty="0" err="1" smtClean="0"/>
              <a:t>pesar</a:t>
            </a:r>
            <a:r>
              <a:rPr lang="en-US" dirty="0" smtClean="0"/>
              <a:t> de </a:t>
            </a:r>
            <a:r>
              <a:rPr lang="en-US" dirty="0" err="1" smtClean="0"/>
              <a:t>tener</a:t>
            </a:r>
            <a:r>
              <a:rPr lang="en-US" dirty="0" smtClean="0"/>
              <a:t> </a:t>
            </a:r>
            <a:r>
              <a:rPr lang="en-US" dirty="0" err="1" smtClean="0"/>
              <a:t>vías</a:t>
            </a:r>
            <a:r>
              <a:rPr lang="en-US" dirty="0" smtClean="0"/>
              <a:t> </a:t>
            </a:r>
            <a:r>
              <a:rPr lang="en-US" dirty="0" err="1" smtClean="0"/>
              <a:t>publicas</a:t>
            </a:r>
            <a:r>
              <a:rPr lang="en-US" dirty="0" smtClean="0"/>
              <a:t>, </a:t>
            </a:r>
            <a:r>
              <a:rPr lang="en-US" dirty="0" err="1" smtClean="0"/>
              <a:t>mantiene</a:t>
            </a:r>
            <a:r>
              <a:rPr lang="en-US" dirty="0" smtClean="0"/>
              <a:t> </a:t>
            </a:r>
            <a:r>
              <a:rPr lang="en-US" dirty="0" err="1" smtClean="0"/>
              <a:t>portones</a:t>
            </a:r>
            <a:r>
              <a:rPr lang="en-US" dirty="0" smtClean="0"/>
              <a:t> de </a:t>
            </a:r>
            <a:r>
              <a:rPr lang="en-US" dirty="0" err="1" smtClean="0"/>
              <a:t>seguridad</a:t>
            </a:r>
            <a:r>
              <a:rPr lang="en-US" dirty="0" smtClean="0"/>
              <a:t> </a:t>
            </a:r>
            <a:r>
              <a:rPr lang="en-US" dirty="0" err="1" smtClean="0"/>
              <a:t>que</a:t>
            </a:r>
            <a:r>
              <a:rPr lang="en-US" dirty="0" smtClean="0"/>
              <a:t> no </a:t>
            </a:r>
            <a:r>
              <a:rPr lang="en-US" dirty="0" err="1" smtClean="0"/>
              <a:t>permiten</a:t>
            </a:r>
            <a:r>
              <a:rPr lang="en-US" dirty="0" smtClean="0"/>
              <a:t> la </a:t>
            </a:r>
            <a:r>
              <a:rPr lang="en-US" dirty="0" err="1" smtClean="0"/>
              <a:t>libre</a:t>
            </a:r>
            <a:r>
              <a:rPr lang="en-US" dirty="0" smtClean="0"/>
              <a:t> </a:t>
            </a:r>
            <a:r>
              <a:rPr lang="en-US" dirty="0" err="1" smtClean="0"/>
              <a:t>circulación</a:t>
            </a:r>
            <a:r>
              <a:rPr lang="en-US" dirty="0" smtClean="0"/>
              <a:t> en el </a:t>
            </a:r>
            <a:r>
              <a:rPr lang="en-US" dirty="0" err="1" smtClean="0"/>
              <a:t>espacio</a:t>
            </a:r>
            <a:r>
              <a:rPr lang="en-US" dirty="0" smtClean="0"/>
              <a:t> </a:t>
            </a:r>
            <a:r>
              <a:rPr lang="en-US" dirty="0" err="1" smtClean="0"/>
              <a:t>publico</a:t>
            </a:r>
            <a:r>
              <a:rPr lang="en-US" dirty="0" smtClean="0"/>
              <a:t>, </a:t>
            </a:r>
            <a:r>
              <a:rPr lang="en-US" dirty="0" err="1" smtClean="0"/>
              <a:t>por</a:t>
            </a:r>
            <a:r>
              <a:rPr lang="en-US" dirty="0" smtClean="0"/>
              <a:t> lo cual </a:t>
            </a:r>
            <a:r>
              <a:rPr lang="en-US" dirty="0" err="1" smtClean="0"/>
              <a:t>su</a:t>
            </a:r>
            <a:r>
              <a:rPr lang="en-US" dirty="0" smtClean="0"/>
              <a:t> </a:t>
            </a:r>
            <a:r>
              <a:rPr lang="en-US" dirty="0" err="1" smtClean="0"/>
              <a:t>resolución</a:t>
            </a:r>
            <a:r>
              <a:rPr lang="en-US" dirty="0" smtClean="0"/>
              <a:t> </a:t>
            </a:r>
            <a:r>
              <a:rPr lang="en-US" dirty="0" err="1" smtClean="0"/>
              <a:t>es</a:t>
            </a:r>
            <a:r>
              <a:rPr lang="en-US" dirty="0" smtClean="0"/>
              <a:t> fundamental para el </a:t>
            </a:r>
            <a:r>
              <a:rPr lang="en-US" dirty="0" err="1" smtClean="0"/>
              <a:t>acceso</a:t>
            </a:r>
            <a:r>
              <a:rPr lang="en-US" dirty="0" smtClean="0"/>
              <a:t>, </a:t>
            </a:r>
            <a:r>
              <a:rPr lang="en-US" dirty="0" err="1" smtClean="0"/>
              <a:t>pues</a:t>
            </a:r>
            <a:r>
              <a:rPr lang="en-US" dirty="0" smtClean="0"/>
              <a:t> </a:t>
            </a:r>
            <a:r>
              <a:rPr lang="en-US" dirty="0" err="1" smtClean="0"/>
              <a:t>su</a:t>
            </a:r>
            <a:r>
              <a:rPr lang="en-US" dirty="0" smtClean="0"/>
              <a:t> </a:t>
            </a:r>
            <a:r>
              <a:rPr lang="en-US" dirty="0" err="1" smtClean="0"/>
              <a:t>directiva</a:t>
            </a:r>
            <a:r>
              <a:rPr lang="en-US" dirty="0" smtClean="0"/>
              <a:t> </a:t>
            </a:r>
            <a:r>
              <a:rPr lang="en-US" dirty="0" err="1" smtClean="0"/>
              <a:t>nos</a:t>
            </a:r>
            <a:r>
              <a:rPr lang="en-US" dirty="0" smtClean="0"/>
              <a:t> ha </a:t>
            </a:r>
            <a:r>
              <a:rPr lang="es-EC" dirty="0" smtClean="0"/>
              <a:t>restringido</a:t>
            </a:r>
            <a:r>
              <a:rPr lang="en-US" dirty="0" smtClean="0"/>
              <a:t> el </a:t>
            </a:r>
            <a:r>
              <a:rPr lang="en-US" dirty="0" err="1" smtClean="0"/>
              <a:t>paso</a:t>
            </a:r>
            <a:r>
              <a:rPr lang="en-US" dirty="0" smtClean="0"/>
              <a:t>.</a:t>
            </a:r>
          </a:p>
          <a:p>
            <a:pPr algn="just"/>
            <a:r>
              <a:rPr lang="en-US" dirty="0" smtClean="0"/>
              <a:t>Conocemos </a:t>
            </a:r>
            <a:r>
              <a:rPr lang="en-US" dirty="0" err="1" smtClean="0"/>
              <a:t>que</a:t>
            </a:r>
            <a:r>
              <a:rPr lang="en-US" dirty="0" smtClean="0"/>
              <a:t> el </a:t>
            </a:r>
            <a:r>
              <a:rPr lang="en-US" dirty="0" err="1" smtClean="0"/>
              <a:t>Área</a:t>
            </a:r>
            <a:r>
              <a:rPr lang="en-US" dirty="0" smtClean="0"/>
              <a:t> </a:t>
            </a:r>
            <a:r>
              <a:rPr lang="en-US" dirty="0" err="1" smtClean="0"/>
              <a:t>esta</a:t>
            </a:r>
            <a:r>
              <a:rPr lang="en-US" dirty="0" smtClean="0"/>
              <a:t> </a:t>
            </a:r>
            <a:r>
              <a:rPr lang="en-US" dirty="0" err="1" smtClean="0"/>
              <a:t>codificada</a:t>
            </a:r>
            <a:r>
              <a:rPr lang="en-US" dirty="0" smtClean="0"/>
              <a:t> </a:t>
            </a:r>
            <a:r>
              <a:rPr lang="en-US" dirty="0" err="1" smtClean="0"/>
              <a:t>como</a:t>
            </a:r>
            <a:r>
              <a:rPr lang="en-US" dirty="0" smtClean="0"/>
              <a:t> </a:t>
            </a:r>
            <a:r>
              <a:rPr lang="en-US" dirty="0" err="1" smtClean="0"/>
              <a:t>zona</a:t>
            </a:r>
            <a:r>
              <a:rPr lang="en-US" dirty="0" smtClean="0"/>
              <a:t> de </a:t>
            </a:r>
            <a:r>
              <a:rPr lang="en-US" dirty="0" err="1" smtClean="0"/>
              <a:t>Recurso</a:t>
            </a:r>
            <a:r>
              <a:rPr lang="en-US" dirty="0" smtClean="0"/>
              <a:t> Natural No </a:t>
            </a:r>
            <a:r>
              <a:rPr lang="en-US" dirty="0" err="1" smtClean="0"/>
              <a:t>Renovable</a:t>
            </a:r>
            <a:r>
              <a:rPr lang="en-US" dirty="0" smtClean="0"/>
              <a:t>, lo cual no </a:t>
            </a:r>
            <a:r>
              <a:rPr lang="en-US" dirty="0" err="1" smtClean="0"/>
              <a:t>implica</a:t>
            </a:r>
            <a:r>
              <a:rPr lang="en-US" dirty="0" smtClean="0"/>
              <a:t> </a:t>
            </a:r>
            <a:r>
              <a:rPr lang="en-US" dirty="0" err="1" smtClean="0"/>
              <a:t>que</a:t>
            </a:r>
            <a:r>
              <a:rPr lang="en-US" dirty="0" smtClean="0"/>
              <a:t> no sea </a:t>
            </a:r>
            <a:r>
              <a:rPr lang="en-US" dirty="0" err="1" smtClean="0"/>
              <a:t>explotada</a:t>
            </a:r>
            <a:r>
              <a:rPr lang="en-US" dirty="0" smtClean="0"/>
              <a:t> </a:t>
            </a:r>
            <a:r>
              <a:rPr lang="en-US" dirty="0" err="1" smtClean="0"/>
              <a:t>como</a:t>
            </a:r>
            <a:r>
              <a:rPr lang="en-US" dirty="0" smtClean="0"/>
              <a:t> regular y </a:t>
            </a:r>
            <a:r>
              <a:rPr lang="en-US" dirty="0" err="1" smtClean="0"/>
              <a:t>ancestralmente</a:t>
            </a:r>
            <a:r>
              <a:rPr lang="en-US" dirty="0" smtClean="0"/>
              <a:t> se lo ha </a:t>
            </a:r>
            <a:r>
              <a:rPr lang="en-US" dirty="0" err="1" smtClean="0"/>
              <a:t>realizado</a:t>
            </a:r>
            <a:r>
              <a:rPr lang="en-US" dirty="0" smtClean="0"/>
              <a:t>, </a:t>
            </a:r>
            <a:r>
              <a:rPr lang="en-US" dirty="0" err="1" smtClean="0"/>
              <a:t>por</a:t>
            </a:r>
            <a:r>
              <a:rPr lang="en-US" dirty="0" smtClean="0"/>
              <a:t> lo cual </a:t>
            </a:r>
            <a:r>
              <a:rPr lang="en-US" dirty="0" err="1" smtClean="0"/>
              <a:t>es</a:t>
            </a:r>
            <a:r>
              <a:rPr lang="en-US" dirty="0" smtClean="0"/>
              <a:t> </a:t>
            </a:r>
            <a:r>
              <a:rPr lang="en-US" dirty="0" err="1" smtClean="0"/>
              <a:t>importantisimo</a:t>
            </a:r>
            <a:r>
              <a:rPr lang="en-US" dirty="0" smtClean="0"/>
              <a:t> </a:t>
            </a:r>
            <a:r>
              <a:rPr lang="en-US" dirty="0" err="1" smtClean="0"/>
              <a:t>tener</a:t>
            </a:r>
            <a:r>
              <a:rPr lang="en-US" dirty="0" smtClean="0"/>
              <a:t> un </a:t>
            </a:r>
            <a:r>
              <a:rPr lang="en-US" dirty="0" err="1" smtClean="0"/>
              <a:t>acceso</a:t>
            </a:r>
            <a:r>
              <a:rPr lang="en-US" dirty="0" smtClean="0"/>
              <a:t> vehicular, </a:t>
            </a:r>
            <a:r>
              <a:rPr lang="en-US" dirty="0" err="1" smtClean="0"/>
              <a:t>manejando</a:t>
            </a:r>
            <a:r>
              <a:rPr lang="en-US" dirty="0" smtClean="0"/>
              <a:t> </a:t>
            </a:r>
            <a:r>
              <a:rPr lang="en-US" dirty="0" err="1" smtClean="0"/>
              <a:t>las</a:t>
            </a:r>
            <a:r>
              <a:rPr lang="en-US" dirty="0" smtClean="0"/>
              <a:t> </a:t>
            </a:r>
            <a:r>
              <a:rPr lang="en-US" dirty="0" err="1" smtClean="0"/>
              <a:t>recomendaciones</a:t>
            </a:r>
            <a:r>
              <a:rPr lang="en-US" dirty="0" smtClean="0"/>
              <a:t> </a:t>
            </a:r>
            <a:r>
              <a:rPr lang="en-US" dirty="0" err="1" smtClean="0"/>
              <a:t>que</a:t>
            </a:r>
            <a:r>
              <a:rPr lang="en-US" dirty="0" smtClean="0"/>
              <a:t> han </a:t>
            </a:r>
            <a:r>
              <a:rPr lang="en-US" dirty="0" err="1" smtClean="0"/>
              <a:t>emitido</a:t>
            </a:r>
            <a:r>
              <a:rPr lang="en-US" dirty="0" smtClean="0"/>
              <a:t> la </a:t>
            </a:r>
            <a:r>
              <a:rPr lang="en-US" dirty="0" err="1" smtClean="0"/>
              <a:t>Secretaria</a:t>
            </a:r>
            <a:r>
              <a:rPr lang="en-US" dirty="0" smtClean="0"/>
              <a:t> de </a:t>
            </a:r>
            <a:r>
              <a:rPr lang="en-US" dirty="0" err="1" smtClean="0"/>
              <a:t>Ambiente</a:t>
            </a:r>
            <a:r>
              <a:rPr lang="en-US" dirty="0" smtClean="0"/>
              <a:t>, La de </a:t>
            </a:r>
            <a:r>
              <a:rPr lang="en-US" dirty="0" err="1" smtClean="0"/>
              <a:t>Seguridad</a:t>
            </a:r>
            <a:r>
              <a:rPr lang="en-US" dirty="0"/>
              <a:t> </a:t>
            </a:r>
            <a:r>
              <a:rPr lang="en-US" dirty="0" err="1" smtClean="0"/>
              <a:t>además</a:t>
            </a:r>
            <a:r>
              <a:rPr lang="en-US" dirty="0" smtClean="0"/>
              <a:t> de los </a:t>
            </a:r>
            <a:r>
              <a:rPr lang="en-US" dirty="0" err="1" smtClean="0"/>
              <a:t>diseños</a:t>
            </a:r>
            <a:r>
              <a:rPr lang="en-US" dirty="0" smtClean="0"/>
              <a:t> </a:t>
            </a:r>
            <a:r>
              <a:rPr lang="en-US" dirty="0" err="1" smtClean="0"/>
              <a:t>definitivos</a:t>
            </a:r>
            <a:r>
              <a:rPr lang="en-US" dirty="0" smtClean="0"/>
              <a:t> de la </a:t>
            </a:r>
            <a:r>
              <a:rPr lang="en-US" dirty="0" err="1" smtClean="0"/>
              <a:t>vía</a:t>
            </a:r>
            <a:r>
              <a:rPr lang="en-US" dirty="0" smtClean="0"/>
              <a:t> </a:t>
            </a:r>
            <a:r>
              <a:rPr lang="en-US" dirty="0" err="1" smtClean="0"/>
              <a:t>carrozable</a:t>
            </a:r>
            <a:r>
              <a:rPr lang="en-US" dirty="0" smtClean="0"/>
              <a:t> minima </a:t>
            </a:r>
            <a:r>
              <a:rPr lang="en-US" dirty="0" err="1" smtClean="0"/>
              <a:t>que</a:t>
            </a:r>
            <a:r>
              <a:rPr lang="en-US" dirty="0" smtClean="0"/>
              <a:t> </a:t>
            </a:r>
            <a:r>
              <a:rPr lang="en-US" dirty="0" err="1" smtClean="0"/>
              <a:t>aplicaria</a:t>
            </a:r>
            <a:r>
              <a:rPr lang="en-US" dirty="0" smtClean="0"/>
              <a:t> al </a:t>
            </a:r>
            <a:r>
              <a:rPr lang="en-US" dirty="0" err="1" smtClean="0"/>
              <a:t>caso</a:t>
            </a:r>
            <a:r>
              <a:rPr lang="en-US" dirty="0" smtClean="0"/>
              <a:t>, lo cual </a:t>
            </a:r>
            <a:r>
              <a:rPr lang="en-US" dirty="0" err="1" smtClean="0"/>
              <a:t>si</a:t>
            </a:r>
            <a:r>
              <a:rPr lang="en-US" dirty="0" smtClean="0"/>
              <a:t> se </a:t>
            </a:r>
            <a:r>
              <a:rPr lang="en-US" dirty="0" err="1" smtClean="0"/>
              <a:t>puede</a:t>
            </a:r>
            <a:r>
              <a:rPr lang="en-US" dirty="0" smtClean="0"/>
              <a:t> de </a:t>
            </a:r>
            <a:r>
              <a:rPr lang="en-US" dirty="0" err="1" smtClean="0"/>
              <a:t>acuerdo</a:t>
            </a:r>
            <a:r>
              <a:rPr lang="en-US" dirty="0" smtClean="0"/>
              <a:t> a </a:t>
            </a:r>
            <a:r>
              <a:rPr lang="en-US" dirty="0" err="1" smtClean="0"/>
              <a:t>las</a:t>
            </a:r>
            <a:r>
              <a:rPr lang="en-US" dirty="0" smtClean="0"/>
              <a:t> </a:t>
            </a:r>
            <a:r>
              <a:rPr lang="en-US" dirty="0" err="1" smtClean="0"/>
              <a:t>propias</a:t>
            </a:r>
            <a:r>
              <a:rPr lang="en-US" dirty="0" smtClean="0"/>
              <a:t> </a:t>
            </a:r>
            <a:r>
              <a:rPr lang="en-US" dirty="0" err="1" smtClean="0"/>
              <a:t>normativas</a:t>
            </a:r>
            <a:r>
              <a:rPr lang="en-US" dirty="0" smtClean="0"/>
              <a:t> de la </a:t>
            </a:r>
            <a:r>
              <a:rPr lang="en-US" dirty="0" err="1" smtClean="0"/>
              <a:t>zona</a:t>
            </a:r>
            <a:r>
              <a:rPr lang="en-US" dirty="0" smtClean="0"/>
              <a:t>.</a:t>
            </a:r>
          </a:p>
          <a:p>
            <a:pPr algn="just"/>
            <a:r>
              <a:rPr lang="en-US" dirty="0"/>
              <a:t>Se ha </a:t>
            </a:r>
            <a:r>
              <a:rPr lang="en-US" dirty="0" err="1"/>
              <a:t>generado</a:t>
            </a:r>
            <a:r>
              <a:rPr lang="en-US" dirty="0"/>
              <a:t> </a:t>
            </a:r>
            <a:r>
              <a:rPr lang="en-US" dirty="0" err="1"/>
              <a:t>reuniones</a:t>
            </a:r>
            <a:r>
              <a:rPr lang="en-US" dirty="0"/>
              <a:t> con </a:t>
            </a:r>
            <a:r>
              <a:rPr lang="en-US" dirty="0" err="1"/>
              <a:t>diferentes</a:t>
            </a:r>
            <a:r>
              <a:rPr lang="en-US" dirty="0"/>
              <a:t> </a:t>
            </a:r>
            <a:r>
              <a:rPr lang="en-US" dirty="0" err="1"/>
              <a:t>gestores</a:t>
            </a:r>
            <a:r>
              <a:rPr lang="en-US" dirty="0"/>
              <a:t> de </a:t>
            </a:r>
            <a:r>
              <a:rPr lang="en-US" dirty="0" err="1"/>
              <a:t>cada</a:t>
            </a:r>
            <a:r>
              <a:rPr lang="en-US" dirty="0"/>
              <a:t> </a:t>
            </a:r>
            <a:r>
              <a:rPr lang="en-US" dirty="0" err="1"/>
              <a:t>entidad</a:t>
            </a:r>
            <a:r>
              <a:rPr lang="en-US" dirty="0"/>
              <a:t> </a:t>
            </a:r>
            <a:r>
              <a:rPr lang="en-US" dirty="0" err="1"/>
              <a:t>encargada</a:t>
            </a:r>
            <a:r>
              <a:rPr lang="en-US" dirty="0"/>
              <a:t>, </a:t>
            </a:r>
            <a:r>
              <a:rPr lang="en-US" dirty="0" err="1"/>
              <a:t>pero</a:t>
            </a:r>
            <a:r>
              <a:rPr lang="en-US" dirty="0"/>
              <a:t> hasta la </a:t>
            </a:r>
            <a:r>
              <a:rPr lang="en-US" dirty="0" err="1"/>
              <a:t>fecha</a:t>
            </a:r>
            <a:r>
              <a:rPr lang="en-US" dirty="0"/>
              <a:t> no se tiene </a:t>
            </a:r>
            <a:r>
              <a:rPr lang="en-US" dirty="0" err="1"/>
              <a:t>una</a:t>
            </a:r>
            <a:r>
              <a:rPr lang="en-US" dirty="0"/>
              <a:t> </a:t>
            </a:r>
            <a:r>
              <a:rPr lang="en-US" dirty="0" err="1"/>
              <a:t>respuesta</a:t>
            </a:r>
            <a:r>
              <a:rPr lang="en-US" dirty="0"/>
              <a:t> </a:t>
            </a:r>
            <a:r>
              <a:rPr lang="en-US" dirty="0" err="1"/>
              <a:t>positiva</a:t>
            </a:r>
            <a:r>
              <a:rPr lang="en-US" dirty="0"/>
              <a:t>, a </a:t>
            </a:r>
            <a:r>
              <a:rPr lang="en-US" dirty="0" err="1"/>
              <a:t>pesar</a:t>
            </a:r>
            <a:r>
              <a:rPr lang="en-US" dirty="0"/>
              <a:t> de </a:t>
            </a:r>
            <a:r>
              <a:rPr lang="en-US" dirty="0" err="1"/>
              <a:t>haber</a:t>
            </a:r>
            <a:r>
              <a:rPr lang="en-US" dirty="0"/>
              <a:t> </a:t>
            </a:r>
            <a:r>
              <a:rPr lang="en-US" dirty="0" err="1"/>
              <a:t>cumplido</a:t>
            </a:r>
            <a:r>
              <a:rPr lang="en-US" dirty="0"/>
              <a:t> con los </a:t>
            </a:r>
            <a:r>
              <a:rPr lang="en-US" dirty="0" err="1"/>
              <a:t>compromisos</a:t>
            </a:r>
            <a:r>
              <a:rPr lang="en-US" dirty="0"/>
              <a:t> </a:t>
            </a:r>
            <a:r>
              <a:rPr lang="en-US" dirty="0" err="1"/>
              <a:t>adquiridos</a:t>
            </a:r>
            <a:r>
              <a:rPr lang="en-US" dirty="0"/>
              <a:t> en la mesa de trabajo del 13 de </a:t>
            </a:r>
            <a:r>
              <a:rPr lang="en-US" dirty="0" err="1"/>
              <a:t>junio</a:t>
            </a:r>
            <a:r>
              <a:rPr lang="en-US" dirty="0"/>
              <a:t> del 2018. Para lo cual se ha </a:t>
            </a:r>
            <a:r>
              <a:rPr lang="en-US" dirty="0" err="1"/>
              <a:t>recopilado</a:t>
            </a:r>
            <a:r>
              <a:rPr lang="en-US" dirty="0"/>
              <a:t> </a:t>
            </a:r>
            <a:r>
              <a:rPr lang="en-US" dirty="0" err="1"/>
              <a:t>toda</a:t>
            </a:r>
            <a:r>
              <a:rPr lang="en-US" dirty="0"/>
              <a:t> la </a:t>
            </a:r>
            <a:r>
              <a:rPr lang="en-US" dirty="0" err="1"/>
              <a:t>información</a:t>
            </a:r>
            <a:r>
              <a:rPr lang="en-US" dirty="0"/>
              <a:t> del </a:t>
            </a:r>
            <a:r>
              <a:rPr lang="en-US" dirty="0" err="1" smtClean="0"/>
              <a:t>caso</a:t>
            </a:r>
            <a:r>
              <a:rPr lang="en-US" dirty="0" smtClean="0"/>
              <a:t>. </a:t>
            </a:r>
            <a:r>
              <a:rPr lang="en-US" dirty="0" err="1" smtClean="0"/>
              <a:t>Pero</a:t>
            </a:r>
            <a:r>
              <a:rPr lang="en-US" dirty="0" smtClean="0"/>
              <a:t> dentro de los </a:t>
            </a:r>
            <a:r>
              <a:rPr lang="en-US" dirty="0" err="1" smtClean="0"/>
              <a:t>ulitmas</a:t>
            </a:r>
            <a:r>
              <a:rPr lang="en-US" dirty="0" smtClean="0"/>
              <a:t> </a:t>
            </a:r>
            <a:r>
              <a:rPr lang="en-US" dirty="0" err="1" smtClean="0"/>
              <a:t>conversaciones</a:t>
            </a:r>
            <a:r>
              <a:rPr lang="en-US" dirty="0" smtClean="0"/>
              <a:t> la </a:t>
            </a:r>
            <a:r>
              <a:rPr lang="en-US" dirty="0" err="1" smtClean="0"/>
              <a:t>Administración</a:t>
            </a:r>
            <a:r>
              <a:rPr lang="en-US" dirty="0" smtClean="0"/>
              <a:t> Norte Zonal Norte Eugenio </a:t>
            </a:r>
            <a:r>
              <a:rPr lang="en-US" dirty="0" err="1" smtClean="0"/>
              <a:t>Espejo</a:t>
            </a:r>
            <a:r>
              <a:rPr lang="en-US" dirty="0" smtClean="0"/>
              <a:t>, </a:t>
            </a:r>
            <a:r>
              <a:rPr lang="en-US" dirty="0" err="1" smtClean="0"/>
              <a:t>nos</a:t>
            </a:r>
            <a:r>
              <a:rPr lang="en-US" dirty="0" smtClean="0"/>
              <a:t> </a:t>
            </a:r>
            <a:r>
              <a:rPr lang="en-US" dirty="0" err="1" smtClean="0"/>
              <a:t>informa</a:t>
            </a:r>
            <a:r>
              <a:rPr lang="en-US" dirty="0" smtClean="0"/>
              <a:t> </a:t>
            </a:r>
            <a:r>
              <a:rPr lang="en-US" dirty="0" err="1" smtClean="0"/>
              <a:t>desconocer</a:t>
            </a:r>
            <a:r>
              <a:rPr lang="en-US" dirty="0" smtClean="0"/>
              <a:t> </a:t>
            </a:r>
            <a:r>
              <a:rPr lang="en-US" dirty="0" err="1" smtClean="0"/>
              <a:t>que</a:t>
            </a:r>
            <a:r>
              <a:rPr lang="en-US" dirty="0" smtClean="0"/>
              <a:t> se han </a:t>
            </a:r>
            <a:r>
              <a:rPr lang="en-US" dirty="0" err="1" smtClean="0"/>
              <a:t>solicitado</a:t>
            </a:r>
            <a:r>
              <a:rPr lang="en-US" dirty="0" smtClean="0"/>
              <a:t> </a:t>
            </a:r>
            <a:r>
              <a:rPr lang="en-US" dirty="0" err="1" smtClean="0"/>
              <a:t>estos</a:t>
            </a:r>
            <a:r>
              <a:rPr lang="en-US" dirty="0" smtClean="0"/>
              <a:t> </a:t>
            </a:r>
            <a:r>
              <a:rPr lang="en-US" dirty="0" err="1" smtClean="0"/>
              <a:t>informes</a:t>
            </a:r>
            <a:r>
              <a:rPr lang="en-US" dirty="0" smtClean="0"/>
              <a:t>.</a:t>
            </a:r>
            <a:endParaRPr lang="en-US" dirty="0"/>
          </a:p>
          <a:p>
            <a:pPr marL="0" indent="0" algn="just">
              <a:buNone/>
            </a:pPr>
            <a:endParaRPr lang="es-EC" dirty="0"/>
          </a:p>
        </p:txBody>
      </p:sp>
    </p:spTree>
    <p:extLst>
      <p:ext uri="{BB962C8B-B14F-4D97-AF65-F5344CB8AC3E}">
        <p14:creationId xmlns:p14="http://schemas.microsoft.com/office/powerpoint/2010/main" val="283189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3900" y="624110"/>
            <a:ext cx="8911687" cy="1280890"/>
          </a:xfrm>
        </p:spPr>
        <p:txBody>
          <a:bodyPr/>
          <a:lstStyle/>
          <a:p>
            <a:r>
              <a:rPr lang="es-EC" dirty="0" smtClean="0"/>
              <a:t>AGRADECIMIENTO &amp; CONCLUSIONES</a:t>
            </a:r>
            <a:endParaRPr lang="es-EC" dirty="0"/>
          </a:p>
        </p:txBody>
      </p:sp>
      <p:sp>
        <p:nvSpPr>
          <p:cNvPr id="3" name="Marcador de contenido 2"/>
          <p:cNvSpPr>
            <a:spLocks noGrp="1"/>
          </p:cNvSpPr>
          <p:nvPr>
            <p:ph idx="1"/>
          </p:nvPr>
        </p:nvSpPr>
        <p:spPr>
          <a:xfrm>
            <a:off x="1993900" y="1905000"/>
            <a:ext cx="9728200" cy="4006222"/>
          </a:xfrm>
        </p:spPr>
        <p:txBody>
          <a:bodyPr>
            <a:normAutofit fontScale="85000" lnSpcReduction="20000"/>
          </a:bodyPr>
          <a:lstStyle/>
          <a:p>
            <a:pPr marL="0" indent="0" algn="just">
              <a:buNone/>
            </a:pPr>
            <a:r>
              <a:rPr lang="es-EC" sz="1900" b="1" dirty="0" smtClean="0"/>
              <a:t>Señores de la Comisión</a:t>
            </a:r>
            <a:r>
              <a:rPr lang="es-EC" dirty="0" smtClean="0"/>
              <a:t>, </a:t>
            </a:r>
          </a:p>
          <a:p>
            <a:pPr marL="0" indent="0" algn="just">
              <a:buNone/>
            </a:pPr>
            <a:r>
              <a:rPr lang="es-EC" dirty="0" smtClean="0"/>
              <a:t>Son </a:t>
            </a:r>
            <a:r>
              <a:rPr lang="es-EC" b="1" dirty="0" smtClean="0"/>
              <a:t>OCHO AÑOS de inacceso</a:t>
            </a:r>
            <a:r>
              <a:rPr lang="es-EC" dirty="0" smtClean="0"/>
              <a:t> que se tienen a la propiedad, son </a:t>
            </a:r>
            <a:r>
              <a:rPr lang="es-EC" b="1" dirty="0" smtClean="0"/>
              <a:t>dos años que se ha pasado en gestión</a:t>
            </a:r>
            <a:r>
              <a:rPr lang="es-EC" dirty="0" smtClean="0"/>
              <a:t>, buscando solventar los requisitos que se nos han impuesto, para que se nos ayude con la implementación de este acceso con una vía carrozable hacia nuestra propiedad, que al momento se la considera como Mediterránea.</a:t>
            </a:r>
          </a:p>
          <a:p>
            <a:pPr marL="0" indent="0" algn="just">
              <a:buNone/>
            </a:pPr>
            <a:r>
              <a:rPr lang="es-EC" dirty="0" smtClean="0"/>
              <a:t>Esta es la segunda oportunidad que comparecemos ante la comisión, pues el 01 de octubre del 2018 ya lo hicimos, por lo cual pedimos </a:t>
            </a:r>
            <a:r>
              <a:rPr lang="es-EC" dirty="0"/>
              <a:t>que se busque una solución inmediata, a través de la Secretaría de Territorio, Hábitat y Vivienda, ya que existen los respectivos pronunciamientos de las entidades competentes, las que mencionan que es factible el </a:t>
            </a:r>
            <a:r>
              <a:rPr lang="es-EC" dirty="0" smtClean="0"/>
              <a:t>trazado vial, </a:t>
            </a:r>
            <a:r>
              <a:rPr lang="es-EC" dirty="0"/>
              <a:t>pero que en la construcción de la vía se debe respetar ciertas normas de seguridad como construcción de cunetas de coronación, estabilidad de taludes y normas de seguridad </a:t>
            </a:r>
            <a:r>
              <a:rPr lang="es-EC" dirty="0" smtClean="0"/>
              <a:t>ambiental, para lo cual, </a:t>
            </a:r>
            <a:r>
              <a:rPr lang="es-EC" dirty="0"/>
              <a:t>de ser </a:t>
            </a:r>
            <a:r>
              <a:rPr lang="es-EC" dirty="0" smtClean="0"/>
              <a:t>posible que </a:t>
            </a:r>
            <a:r>
              <a:rPr lang="es-EC" dirty="0"/>
              <a:t>la Secretaría de Territorio, Hábitat y Vivienda, emita un informe final, que llegue a la solución definitiva.</a:t>
            </a:r>
            <a:endParaRPr lang="en-US" dirty="0"/>
          </a:p>
          <a:p>
            <a:pPr marL="0" indent="0" algn="just">
              <a:buNone/>
            </a:pPr>
            <a:r>
              <a:rPr lang="es-EC" dirty="0" smtClean="0"/>
              <a:t>Solicitamos a ustedes ayudarnos a solventar esta situación y que el tiempo deje de seguir infructuosamente gastándose entre las partes, </a:t>
            </a:r>
            <a:r>
              <a:rPr lang="es-EC" b="1" u="sng" dirty="0" smtClean="0"/>
              <a:t>pues vemos que no hay la voluntad para la solución, por parte de la Administración Zonal Norte Eugenio Espejo.</a:t>
            </a:r>
          </a:p>
          <a:p>
            <a:endParaRPr lang="es-EC" dirty="0"/>
          </a:p>
          <a:p>
            <a:pPr marL="0" indent="0" algn="r">
              <a:buNone/>
            </a:pPr>
            <a:r>
              <a:rPr lang="es-EC" b="1" dirty="0" smtClean="0"/>
              <a:t>LA FAMILIA JIBAJA – PICO agradece su colaboración &amp; respaldo</a:t>
            </a:r>
            <a:r>
              <a:rPr lang="es-EC" dirty="0" smtClean="0"/>
              <a:t>. </a:t>
            </a:r>
            <a:endParaRPr lang="es-EC" dirty="0"/>
          </a:p>
        </p:txBody>
      </p:sp>
    </p:spTree>
    <p:extLst>
      <p:ext uri="{BB962C8B-B14F-4D97-AF65-F5344CB8AC3E}">
        <p14:creationId xmlns:p14="http://schemas.microsoft.com/office/powerpoint/2010/main" val="2476138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1919</TotalTime>
  <Words>949</Words>
  <Application>Microsoft Office PowerPoint</Application>
  <PresentationFormat>Personalizado</PresentationFormat>
  <Paragraphs>28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Espiral</vt:lpstr>
      <vt:lpstr>Solicitud de Vía de Acceso para el Predio: No 5552676</vt:lpstr>
      <vt:lpstr>UBICACIÓN DEL LOTE</vt:lpstr>
      <vt:lpstr>Antecedentes</vt:lpstr>
      <vt:lpstr>PROPUESTA VIAL</vt:lpstr>
      <vt:lpstr>Actualidad</vt:lpstr>
      <vt:lpstr>AGRADECIMIENTO &amp; 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Solicitud de Vía de Acceso para el Predio: No 5552676</dc:title>
  <dc:creator>Carolina</dc:creator>
  <cp:lastModifiedBy>Secretaria de Concejo</cp:lastModifiedBy>
  <cp:revision>42</cp:revision>
  <dcterms:created xsi:type="dcterms:W3CDTF">2020-04-12T19:33:13Z</dcterms:created>
  <dcterms:modified xsi:type="dcterms:W3CDTF">2020-04-17T14:40:47Z</dcterms:modified>
</cp:coreProperties>
</file>