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2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E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93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44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254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5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706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756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791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967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132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18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889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C86E-328A-4F51-813A-A08A5F95040D}" type="datetimeFigureOut">
              <a:rPr lang="es-EC" smtClean="0"/>
              <a:t>24/11/2021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F977-A55B-4C21-BC15-0F0EEA78FE9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34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ADMINISTRACIÓN ZONAL EUGENIO ESPEJO</a:t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DIRECCION DE GESTIÓN DEL TERRITORIO 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UNIDAD DE TERRITOTIO Y VIVIENDA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 l="-9" t="-17" r="-9" b="-17"/>
          <a:stretch>
            <a:fillRect/>
          </a:stretch>
        </p:blipFill>
        <p:spPr bwMode="auto">
          <a:xfrm>
            <a:off x="7482320" y="98730"/>
            <a:ext cx="1606550" cy="8947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2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836712"/>
            <a:ext cx="814724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C" sz="2000" b="1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395536" y="260649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b="1" dirty="0" smtClean="0"/>
              <a:t>ANTECEDENTES:</a:t>
            </a:r>
          </a:p>
          <a:p>
            <a:pPr lvl="0"/>
            <a:endParaRPr lang="es-EC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Oficio </a:t>
            </a:r>
            <a:r>
              <a:rPr lang="es-EC" b="1" dirty="0"/>
              <a:t>No. 0179-2020-GADPG, </a:t>
            </a:r>
            <a:r>
              <a:rPr lang="es-EC" b="1" dirty="0" smtClean="0"/>
              <a:t> </a:t>
            </a:r>
            <a:r>
              <a:rPr lang="es-EC" dirty="0" smtClean="0"/>
              <a:t>02 </a:t>
            </a:r>
            <a:r>
              <a:rPr lang="es-EC" dirty="0"/>
              <a:t>de octubre del 2020, suscrito por el Dr. Jorge Raúl Gordon Rosero </a:t>
            </a:r>
            <a:r>
              <a:rPr lang="es-EC" dirty="0" err="1"/>
              <a:t>Msc</a:t>
            </a:r>
            <a:r>
              <a:rPr lang="es-EC" dirty="0"/>
              <a:t>., Presidente del </a:t>
            </a:r>
            <a:r>
              <a:rPr lang="es-EC" b="1" dirty="0"/>
              <a:t>GAD Autónomo Parroquial de </a:t>
            </a:r>
            <a:r>
              <a:rPr lang="es-EC" b="1" dirty="0" err="1"/>
              <a:t>Guayllabamba</a:t>
            </a:r>
            <a:r>
              <a:rPr lang="es-EC" dirty="0"/>
              <a:t>, el cual hace referencia al oficio No.039-DBTU.2020 de 30 de septiembre de </a:t>
            </a:r>
            <a:r>
              <a:rPr lang="es-EC" dirty="0" smtClean="0"/>
              <a:t>2020:</a:t>
            </a:r>
          </a:p>
          <a:p>
            <a:pPr lvl="0"/>
            <a:endParaRPr lang="es-EC" i="1" dirty="0"/>
          </a:p>
          <a:p>
            <a:pPr lvl="0"/>
            <a:r>
              <a:rPr lang="es-EC" i="1" dirty="0" smtClean="0"/>
              <a:t>“(...) </a:t>
            </a:r>
            <a:r>
              <a:rPr lang="es-EC" i="1" dirty="0" err="1" smtClean="0"/>
              <a:t>Tunaspamba</a:t>
            </a:r>
            <a:r>
              <a:rPr lang="es-EC" i="1" dirty="0" smtClean="0"/>
              <a:t> </a:t>
            </a:r>
            <a:r>
              <a:rPr lang="es-EC" i="1" dirty="0"/>
              <a:t>Unido solicita muy comedidamente a la Comisión de Ordenamiento Territorial, disponga a la Administración Zonal Eugenio Espejo y a la Secretaria de Coordinación Territorial y Participación Ciudadana, inicien los trabajos para realizar la CONTINUIDAD DEL TRAZADO VIAL en </a:t>
            </a:r>
            <a:r>
              <a:rPr lang="es-EC" i="1" dirty="0" smtClean="0"/>
              <a:t>que </a:t>
            </a:r>
            <a:r>
              <a:rPr lang="es-EC" i="1" dirty="0"/>
              <a:t>une a la Calle Giovanni Calles de San Ignacio con la Vía a las Minas de </a:t>
            </a:r>
            <a:r>
              <a:rPr lang="es-EC" i="1" dirty="0" err="1" smtClean="0"/>
              <a:t>Tunaspamba</a:t>
            </a:r>
            <a:r>
              <a:rPr lang="es-EC" i="1" dirty="0"/>
              <a:t> </a:t>
            </a:r>
            <a:r>
              <a:rPr lang="es-EC" i="1" dirty="0" smtClean="0"/>
              <a:t>(…)”</a:t>
            </a:r>
          </a:p>
          <a:p>
            <a:pPr lvl="0"/>
            <a:endParaRPr lang="es-EC" i="1" dirty="0"/>
          </a:p>
          <a:p>
            <a:pPr lvl="0"/>
            <a:endParaRPr lang="es-EC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/>
              <a:t>Oficio No. 065-DBTU.2020 </a:t>
            </a:r>
            <a:r>
              <a:rPr lang="es-EC" dirty="0"/>
              <a:t>de 15 de octubre de 2020, suscrito por los dirigentes del Barrio</a:t>
            </a:r>
          </a:p>
          <a:p>
            <a:r>
              <a:rPr lang="es-EC" dirty="0"/>
              <a:t>“TUNASPAMBA UNIDO</a:t>
            </a:r>
            <a:r>
              <a:rPr lang="es-EC" dirty="0" smtClean="0"/>
              <a:t>” </a:t>
            </a:r>
            <a:r>
              <a:rPr lang="es-EC" dirty="0"/>
              <a:t>Parroquia </a:t>
            </a:r>
            <a:r>
              <a:rPr lang="es-EC" dirty="0" err="1" smtClean="0"/>
              <a:t>Guayllabamba</a:t>
            </a:r>
            <a:r>
              <a:rPr lang="es-EC" dirty="0" smtClean="0"/>
              <a:t>:</a:t>
            </a:r>
          </a:p>
          <a:p>
            <a:endParaRPr lang="es-EC" i="1" dirty="0" smtClean="0"/>
          </a:p>
          <a:p>
            <a:r>
              <a:rPr lang="es-EC" i="1" dirty="0" smtClean="0"/>
              <a:t>“(...) </a:t>
            </a:r>
            <a:r>
              <a:rPr lang="es-EC" i="1" dirty="0"/>
              <a:t>los vecinos de </a:t>
            </a:r>
            <a:r>
              <a:rPr lang="es-EC" i="1" dirty="0" err="1"/>
              <a:t>Tunaspamba</a:t>
            </a:r>
            <a:r>
              <a:rPr lang="es-EC" i="1" dirty="0"/>
              <a:t> Unido, le solicitamos Interceda por nosotros frente a la Comisión de Ordenamiento Territorial y Administración </a:t>
            </a:r>
            <a:r>
              <a:rPr lang="es-EC" i="1" dirty="0" smtClean="0"/>
              <a:t>Zonal Eugenio </a:t>
            </a:r>
            <a:r>
              <a:rPr lang="es-EC" i="1" dirty="0"/>
              <a:t>Espejo, para que se inicie cuanto antes esta MODIFICACION DE TRAZADO VIAL </a:t>
            </a:r>
            <a:r>
              <a:rPr lang="es-EC" i="1" dirty="0" smtClean="0"/>
              <a:t>QUE NO </a:t>
            </a:r>
            <a:r>
              <a:rPr lang="es-EC" i="1" dirty="0"/>
              <a:t>AFECTA A NADIE Y BENEFICIA TANTO A LA COMUNIDAD COMO AL MUNICIPIO </a:t>
            </a:r>
            <a:r>
              <a:rPr lang="es-EC" i="1" dirty="0" smtClean="0"/>
              <a:t>DEL DISTRITO </a:t>
            </a:r>
            <a:r>
              <a:rPr lang="es-EC" i="1" dirty="0"/>
              <a:t>METROPOLITANO Y SUS EMPRESAS”.</a:t>
            </a:r>
          </a:p>
          <a:p>
            <a:pPr lvl="0"/>
            <a:endParaRPr lang="es-EC" i="1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-9" t="-17" r="-9" b="-17"/>
          <a:stretch>
            <a:fillRect/>
          </a:stretch>
        </p:blipFill>
        <p:spPr bwMode="auto">
          <a:xfrm>
            <a:off x="7482320" y="98730"/>
            <a:ext cx="1606550" cy="8947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40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8996" y="2060848"/>
            <a:ext cx="727280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sz="2000" b="1" dirty="0" smtClean="0"/>
          </a:p>
          <a:p>
            <a:pPr marL="0" indent="0">
              <a:buNone/>
            </a:pPr>
            <a:r>
              <a:rPr lang="es-EC" sz="2000" b="1" dirty="0" smtClean="0"/>
              <a:t>CONCEJALES: </a:t>
            </a:r>
            <a:endParaRPr lang="es-EC" sz="1800" b="1" dirty="0" smtClean="0"/>
          </a:p>
          <a:p>
            <a:pPr marL="0" indent="0">
              <a:buNone/>
            </a:pPr>
            <a:r>
              <a:rPr lang="es-EC" sz="1800" b="1" dirty="0" smtClean="0"/>
              <a:t>a) </a:t>
            </a:r>
            <a:r>
              <a:rPr lang="es-EC" sz="1800" dirty="0" smtClean="0"/>
              <a:t>Oficio Nro. GADDMQ-DC-AMGB-2021-0147-E de 05 de julio de 2021, suscrito por el Concejal Bernardo Abad. </a:t>
            </a:r>
          </a:p>
          <a:p>
            <a:pPr marL="457200" indent="-457200">
              <a:buAutoNum type="alphaLcParenR"/>
            </a:pPr>
            <a:endParaRPr lang="es-EC" sz="1800" dirty="0" smtClean="0"/>
          </a:p>
          <a:p>
            <a:pPr marL="0" indent="0">
              <a:buNone/>
            </a:pPr>
            <a:r>
              <a:rPr lang="es-EC" sz="1800" b="1" dirty="0" smtClean="0"/>
              <a:t>b) </a:t>
            </a:r>
            <a:r>
              <a:rPr lang="es-EC" sz="1800" dirty="0" smtClean="0"/>
              <a:t>Oficio Nro. GADDMQ-DC-MCSC-2021-0297-O, de 08 de junio de 2021, suscrito por la Concejala Mónica Sandoval.</a:t>
            </a:r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r>
              <a:rPr lang="es-EC" sz="1800" b="1" dirty="0" smtClean="0"/>
              <a:t>c) </a:t>
            </a:r>
            <a:r>
              <a:rPr lang="es-EC" sz="1800" dirty="0" smtClean="0"/>
              <a:t>Oficio Circular Nro. GADDMQ-DC-JCFC-2021-0014-C de 28 de julio de 2021, suscrito por el Concejal Juan Carlos Fernando Fiallos.</a:t>
            </a:r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r>
              <a:rPr lang="es-EC" sz="1800" b="1" dirty="0" smtClean="0"/>
              <a:t>d) </a:t>
            </a:r>
            <a:r>
              <a:rPr lang="es-EC" sz="1800" dirty="0" smtClean="0"/>
              <a:t>Memorando Nro. GADDMQ-DC-L.R.CH-2021-0263-M de 30 de julio 2021, suscrito por el Concejal Luis Reina Chamorro.</a:t>
            </a:r>
            <a:endParaRPr lang="es-EC" sz="1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13532" y="546086"/>
            <a:ext cx="7586859" cy="1540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 smtClean="0"/>
              <a:t>San Ignacio de </a:t>
            </a:r>
            <a:r>
              <a:rPr lang="es-EC" sz="2000" dirty="0" err="1" smtClean="0"/>
              <a:t>Guayllabamba</a:t>
            </a:r>
            <a:r>
              <a:rPr lang="es-EC" sz="2000" dirty="0" smtClean="0"/>
              <a:t>, aprobada con ordenanza 3848 (02 julio de 2010, calle Giovanni Calles se encuentra dentro de la urbanización frente a los lotes 111 y 149 mismos que cuentan con LMU – 20 simplificada (2020-1347527-01 y 2020-1347526-01) octubre de 2020.</a:t>
            </a:r>
          </a:p>
        </p:txBody>
      </p:sp>
      <p:pic>
        <p:nvPicPr>
          <p:cNvPr id="4" name="3 Imagen"/>
          <p:cNvPicPr/>
          <p:nvPr/>
        </p:nvPicPr>
        <p:blipFill>
          <a:blip r:embed="rId2"/>
          <a:srcRect l="-9" t="-17" r="-9" b="-17"/>
          <a:stretch>
            <a:fillRect/>
          </a:stretch>
        </p:blipFill>
        <p:spPr bwMode="auto">
          <a:xfrm>
            <a:off x="7641482" y="98729"/>
            <a:ext cx="1606550" cy="8947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04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00451" y="5532547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Simbología:</a:t>
            </a:r>
          </a:p>
          <a:p>
            <a:r>
              <a:rPr lang="es-EC" sz="1600" dirty="0" smtClean="0"/>
              <a:t>Propuesta 1: </a:t>
            </a:r>
          </a:p>
          <a:p>
            <a:r>
              <a:rPr lang="es-EC" sz="1600" dirty="0" smtClean="0"/>
              <a:t>Propuesta 2:</a:t>
            </a:r>
          </a:p>
          <a:p>
            <a:r>
              <a:rPr lang="es-EC" sz="1600" dirty="0" smtClean="0"/>
              <a:t>Propuesta 3</a:t>
            </a:r>
            <a:r>
              <a:rPr lang="es-EC" sz="1200" dirty="0" smtClean="0"/>
              <a:t>:</a:t>
            </a:r>
            <a:endParaRPr lang="es-EC" sz="1200" dirty="0"/>
          </a:p>
        </p:txBody>
      </p:sp>
      <p:sp>
        <p:nvSpPr>
          <p:cNvPr id="8" name="7 Rectángulo"/>
          <p:cNvSpPr/>
          <p:nvPr/>
        </p:nvSpPr>
        <p:spPr>
          <a:xfrm>
            <a:off x="1970040" y="5921551"/>
            <a:ext cx="1080120" cy="997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1979712" y="6137575"/>
            <a:ext cx="1080120" cy="99737"/>
          </a:xfrm>
          <a:prstGeom prst="rect">
            <a:avLst/>
          </a:prstGeom>
          <a:solidFill>
            <a:srgbClr val="72E937"/>
          </a:solidFill>
          <a:ln>
            <a:solidFill>
              <a:srgbClr val="72E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1979712" y="6363624"/>
            <a:ext cx="1080120" cy="997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7597869" y="6218148"/>
            <a:ext cx="12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Fecha:</a:t>
            </a:r>
          </a:p>
          <a:p>
            <a:r>
              <a:rPr lang="es-EC" sz="1400" dirty="0" smtClean="0"/>
              <a:t>05 agosto 2021</a:t>
            </a:r>
          </a:p>
        </p:txBody>
      </p:sp>
      <p:pic>
        <p:nvPicPr>
          <p:cNvPr id="9" name="8 Imagen"/>
          <p:cNvPicPr/>
          <p:nvPr/>
        </p:nvPicPr>
        <p:blipFill>
          <a:blip r:embed="rId2"/>
          <a:srcRect l="-9" t="-17" r="-9" b="-17"/>
          <a:stretch>
            <a:fillRect/>
          </a:stretch>
        </p:blipFill>
        <p:spPr bwMode="auto">
          <a:xfrm>
            <a:off x="7482320" y="98730"/>
            <a:ext cx="1606550" cy="8947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94607" cy="464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18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3322712" cy="792088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PROPUESTA Nº1 </a:t>
            </a:r>
            <a:endParaRPr lang="es-EC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2544" y="764704"/>
            <a:ext cx="6927768" cy="5597460"/>
          </a:xfrm>
        </p:spPr>
        <p:txBody>
          <a:bodyPr>
            <a:noAutofit/>
          </a:bodyPr>
          <a:lstStyle/>
          <a:p>
            <a:pPr algn="just"/>
            <a:r>
              <a:rPr lang="es-EC" sz="2000" dirty="0"/>
              <a:t>La propuesta consiste en mantener y potenciar este eje vinculador (asfaltando y/o </a:t>
            </a:r>
            <a:r>
              <a:rPr lang="es-EC" sz="2000" dirty="0" smtClean="0"/>
              <a:t>adoquinando </a:t>
            </a:r>
            <a:r>
              <a:rPr lang="es-EC" sz="2000" dirty="0"/>
              <a:t>el tramo de tierra u otro tipo de mejoras).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Ingreso a </a:t>
            </a:r>
            <a:r>
              <a:rPr lang="es-EC" sz="2000" dirty="0" err="1" smtClean="0"/>
              <a:t>Tunaspamba</a:t>
            </a:r>
            <a:r>
              <a:rPr lang="es-EC" sz="2000" dirty="0" smtClean="0"/>
              <a:t> </a:t>
            </a:r>
            <a:r>
              <a:rPr lang="es-EC" sz="2000" dirty="0"/>
              <a:t>por el sector de Doña Ana, </a:t>
            </a:r>
            <a:r>
              <a:rPr lang="es-EC" sz="2000" dirty="0" smtClean="0"/>
              <a:t>desde </a:t>
            </a:r>
            <a:r>
              <a:rPr lang="es-EC" sz="2000" dirty="0"/>
              <a:t>la Panamericana Norte </a:t>
            </a:r>
            <a:r>
              <a:rPr lang="es-EC" sz="2000" dirty="0" smtClean="0"/>
              <a:t>por </a:t>
            </a:r>
            <a:r>
              <a:rPr lang="es-EC" sz="2000" dirty="0"/>
              <a:t>la calle 20 de </a:t>
            </a:r>
            <a:r>
              <a:rPr lang="es-EC" sz="2000" dirty="0" smtClean="0"/>
              <a:t>septiembre </a:t>
            </a:r>
            <a:r>
              <a:rPr lang="es-EC" sz="2000" dirty="0"/>
              <a:t>(</a:t>
            </a:r>
            <a:r>
              <a:rPr lang="es-EC" sz="2000" dirty="0" smtClean="0"/>
              <a:t>ancho transversal 10m).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Distancia del trayecto </a:t>
            </a:r>
            <a:r>
              <a:rPr lang="es-EC" sz="2000" dirty="0"/>
              <a:t>1600m, con un recorrido que </a:t>
            </a:r>
            <a:r>
              <a:rPr lang="es-EC" sz="2000" dirty="0" smtClean="0"/>
              <a:t>tiene varios giros </a:t>
            </a:r>
            <a:r>
              <a:rPr lang="es-EC" sz="2000" dirty="0"/>
              <a:t>de 90º y pasa por sectores </a:t>
            </a:r>
            <a:r>
              <a:rPr lang="es-EC" sz="2000" dirty="0" smtClean="0"/>
              <a:t>con una </a:t>
            </a:r>
            <a:r>
              <a:rPr lang="es-EC" sz="2000" dirty="0"/>
              <a:t>población </a:t>
            </a:r>
            <a:r>
              <a:rPr lang="es-EC" sz="2000" dirty="0" smtClean="0"/>
              <a:t>considerable </a:t>
            </a:r>
            <a:r>
              <a:rPr lang="es-EC" sz="2000" dirty="0"/>
              <a:t>con </a:t>
            </a:r>
            <a:r>
              <a:rPr lang="es-EC" sz="2000" dirty="0" smtClean="0"/>
              <a:t>comercios a </a:t>
            </a:r>
            <a:r>
              <a:rPr lang="es-EC" sz="2000" dirty="0"/>
              <a:t>la vía pública.  </a:t>
            </a:r>
            <a:endParaRPr lang="es-EC" sz="2000" dirty="0" smtClean="0"/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Inicia con capa de </a:t>
            </a:r>
            <a:r>
              <a:rPr lang="es-EC" sz="2000" dirty="0"/>
              <a:t>rodadura </a:t>
            </a:r>
            <a:r>
              <a:rPr lang="es-EC" sz="2000" dirty="0" smtClean="0"/>
              <a:t>de </a:t>
            </a:r>
            <a:r>
              <a:rPr lang="es-EC" sz="2000" dirty="0"/>
              <a:t>asfalto </a:t>
            </a:r>
            <a:r>
              <a:rPr lang="es-EC" sz="2000" dirty="0" smtClean="0"/>
              <a:t> </a:t>
            </a:r>
            <a:r>
              <a:rPr lang="es-EC" sz="2000" dirty="0"/>
              <a:t>continua con Hormigón semirrígido (adoquín) hasta su intersección con la calle </a:t>
            </a:r>
            <a:r>
              <a:rPr lang="es-EC" sz="2000" dirty="0" smtClean="0"/>
              <a:t>SE3 (calzada de tierra) hasta </a:t>
            </a:r>
            <a:r>
              <a:rPr lang="es-EC" sz="2000" dirty="0"/>
              <a:t>la intersección con la calle Geovanny </a:t>
            </a:r>
            <a:r>
              <a:rPr lang="es-EC" sz="2000" dirty="0" smtClean="0"/>
              <a:t>Calles.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13893" y="6290156"/>
            <a:ext cx="12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Fecha:</a:t>
            </a:r>
          </a:p>
          <a:p>
            <a:r>
              <a:rPr lang="es-EC" sz="1400" dirty="0" smtClean="0"/>
              <a:t>05 agosto 2021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91880" y="404664"/>
            <a:ext cx="1080120" cy="997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/>
          <p:cNvPicPr/>
          <p:nvPr/>
        </p:nvPicPr>
        <p:blipFill>
          <a:blip r:embed="rId2"/>
          <a:srcRect l="-9" t="-17" r="-9" b="-17"/>
          <a:stretch>
            <a:fillRect/>
          </a:stretch>
        </p:blipFill>
        <p:spPr bwMode="auto">
          <a:xfrm>
            <a:off x="7482320" y="98730"/>
            <a:ext cx="1606550" cy="8947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34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4070" y="689773"/>
            <a:ext cx="7486321" cy="5619547"/>
          </a:xfrm>
        </p:spPr>
        <p:txBody>
          <a:bodyPr>
            <a:noAutofit/>
          </a:bodyPr>
          <a:lstStyle/>
          <a:p>
            <a:pPr algn="just"/>
            <a:r>
              <a:rPr lang="es-EC" sz="2000" dirty="0"/>
              <a:t>Ingreso al barrio </a:t>
            </a:r>
            <a:r>
              <a:rPr lang="es-EC" sz="2000" dirty="0" err="1"/>
              <a:t>Tunaspamba</a:t>
            </a:r>
            <a:r>
              <a:rPr lang="es-EC" sz="2000" dirty="0"/>
              <a:t> por la Urbanización San </a:t>
            </a:r>
            <a:r>
              <a:rPr lang="es-EC" sz="2000" dirty="0" smtClean="0"/>
              <a:t>Ignacio de </a:t>
            </a:r>
            <a:r>
              <a:rPr lang="es-EC" sz="2000" dirty="0" err="1" smtClean="0"/>
              <a:t>Guayllabamba</a:t>
            </a:r>
            <a:r>
              <a:rPr lang="es-EC" sz="2000" dirty="0" smtClean="0"/>
              <a:t>, </a:t>
            </a:r>
            <a:r>
              <a:rPr lang="es-EC" sz="2000" dirty="0"/>
              <a:t>a través </a:t>
            </a:r>
            <a:r>
              <a:rPr lang="es-EC" sz="2000" dirty="0" smtClean="0"/>
              <a:t>la </a:t>
            </a:r>
            <a:r>
              <a:rPr lang="es-EC" sz="2000" dirty="0"/>
              <a:t>calle Geovanny </a:t>
            </a:r>
            <a:r>
              <a:rPr lang="es-EC" sz="2000" dirty="0" smtClean="0"/>
              <a:t>Calles</a:t>
            </a:r>
            <a:r>
              <a:rPr lang="es-EC" sz="2000" dirty="0"/>
              <a:t>.</a:t>
            </a:r>
            <a:endParaRPr lang="es-EC" sz="2000" dirty="0" smtClean="0"/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Capa de </a:t>
            </a:r>
            <a:r>
              <a:rPr lang="es-EC" sz="2000" dirty="0"/>
              <a:t>rodadura </a:t>
            </a:r>
            <a:r>
              <a:rPr lang="es-EC" sz="2000" dirty="0" smtClean="0"/>
              <a:t>hormigón </a:t>
            </a:r>
            <a:r>
              <a:rPr lang="es-EC" sz="2000" dirty="0"/>
              <a:t>semirrígido (adoquín</a:t>
            </a:r>
            <a:r>
              <a:rPr lang="es-EC" sz="2000" dirty="0" smtClean="0"/>
              <a:t>).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Longitud de  </a:t>
            </a:r>
            <a:r>
              <a:rPr lang="es-EC" sz="2000" dirty="0"/>
              <a:t>610m hasta la intersección con la calle SE3  (barrio </a:t>
            </a:r>
            <a:r>
              <a:rPr lang="es-EC" sz="2000" dirty="0" err="1"/>
              <a:t>Tunaspamba</a:t>
            </a:r>
            <a:r>
              <a:rPr lang="es-EC" sz="2000" dirty="0" smtClean="0"/>
              <a:t>).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La propuesta considera ampliar </a:t>
            </a:r>
            <a:r>
              <a:rPr lang="es-EC" sz="2000" dirty="0"/>
              <a:t>y prolongar la calle Geovanny Calles </a:t>
            </a:r>
            <a:r>
              <a:rPr lang="es-EC" sz="2000" dirty="0" smtClean="0"/>
              <a:t>(8m </a:t>
            </a:r>
            <a:r>
              <a:rPr lang="es-EC" sz="2000" dirty="0"/>
              <a:t>a </a:t>
            </a:r>
            <a:r>
              <a:rPr lang="es-EC" sz="2000" dirty="0" smtClean="0"/>
              <a:t>14m</a:t>
            </a:r>
            <a:r>
              <a:rPr lang="es-EC" sz="2000" dirty="0"/>
              <a:t>) afectando a 5 predios privados pertenecientes a la Urbanización San Ignacio</a:t>
            </a:r>
            <a:r>
              <a:rPr lang="es-EC" sz="2000" dirty="0" smtClean="0"/>
              <a:t>. 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Dos predios poseen actos administrativos LMU – 20. </a:t>
            </a:r>
            <a:r>
              <a:rPr lang="es-EC" sz="2000" dirty="0"/>
              <a:t>111 y 149 mismos que cuentan con LMU – 20 simplificada (2020-1347527-01 y 2020-1347526-01) octubre de 2020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Ordenanza 3848 (IC-2010-276 de 3 junio de 2010)</a:t>
            </a:r>
          </a:p>
          <a:p>
            <a:pPr algn="just"/>
            <a:endParaRPr lang="es-EC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813893" y="6309320"/>
            <a:ext cx="12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Fecha:</a:t>
            </a:r>
          </a:p>
          <a:p>
            <a:r>
              <a:rPr lang="es-EC" sz="1400" dirty="0" smtClean="0"/>
              <a:t>05 agosto 2021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44624"/>
            <a:ext cx="33227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PROPUESTA Nº2</a:t>
            </a:r>
            <a:endParaRPr lang="es-EC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3563888" y="390799"/>
            <a:ext cx="1080120" cy="99737"/>
          </a:xfrm>
          <a:prstGeom prst="rect">
            <a:avLst/>
          </a:prstGeom>
          <a:solidFill>
            <a:srgbClr val="72E937"/>
          </a:solidFill>
          <a:ln>
            <a:solidFill>
              <a:srgbClr val="72E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6 Imagen"/>
          <p:cNvPicPr/>
          <p:nvPr/>
        </p:nvPicPr>
        <p:blipFill>
          <a:blip r:embed="rId2"/>
          <a:srcRect l="-9" t="-17" r="-9" b="-17"/>
          <a:stretch>
            <a:fillRect/>
          </a:stretch>
        </p:blipFill>
        <p:spPr bwMode="auto">
          <a:xfrm>
            <a:off x="7482320" y="98730"/>
            <a:ext cx="1606550" cy="8947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0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65902"/>
            <a:ext cx="6870760" cy="5184576"/>
          </a:xfrm>
        </p:spPr>
        <p:txBody>
          <a:bodyPr>
            <a:noAutofit/>
          </a:bodyPr>
          <a:lstStyle/>
          <a:p>
            <a:pPr algn="just"/>
            <a:r>
              <a:rPr lang="es-EC" sz="2000" dirty="0" smtClean="0"/>
              <a:t>Ingreso desde </a:t>
            </a:r>
            <a:r>
              <a:rPr lang="es-EC" sz="2000" dirty="0"/>
              <a:t>la Panamericana Norte por la calle S/N de Urbanización San Ignacio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/>
              <a:t> </a:t>
            </a:r>
            <a:r>
              <a:rPr lang="es-EC" sz="2000" dirty="0" smtClean="0"/>
              <a:t>Longitud de </a:t>
            </a:r>
            <a:r>
              <a:rPr lang="es-EC" sz="2000" dirty="0"/>
              <a:t>1050m hasta el barrio </a:t>
            </a:r>
            <a:r>
              <a:rPr lang="es-EC" sz="2000" dirty="0" err="1"/>
              <a:t>Tunaspamba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Expropiación de </a:t>
            </a:r>
            <a:r>
              <a:rPr lang="es-EC" sz="2000" dirty="0"/>
              <a:t>20 lotes de terreno de la Urbanización San </a:t>
            </a:r>
            <a:r>
              <a:rPr lang="es-EC" sz="2000" dirty="0" smtClean="0"/>
              <a:t>Ignacio de </a:t>
            </a:r>
            <a:r>
              <a:rPr lang="es-EC" sz="2000" dirty="0" err="1" smtClean="0"/>
              <a:t>Guayllabamba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Gran movimiento </a:t>
            </a:r>
            <a:r>
              <a:rPr lang="es-EC" sz="2000" dirty="0"/>
              <a:t>de </a:t>
            </a:r>
            <a:r>
              <a:rPr lang="es-EC" sz="2000" dirty="0" smtClean="0"/>
              <a:t>tierras  </a:t>
            </a:r>
            <a:r>
              <a:rPr lang="es-EC" sz="2000" dirty="0"/>
              <a:t>y estabilización de taludes puesto que su trayectoria seria por el pie de una elevación con un suelo arenoso e inestable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Construcción de puente existe </a:t>
            </a:r>
            <a:r>
              <a:rPr lang="es-EC" sz="2000" dirty="0"/>
              <a:t>una quebrada seca que no se puede </a:t>
            </a:r>
            <a:r>
              <a:rPr lang="es-EC" sz="2000" dirty="0" smtClean="0"/>
              <a:t>rellenar, generando altos costos.</a:t>
            </a:r>
            <a:endParaRPr lang="es-EC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813893" y="6290156"/>
            <a:ext cx="129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Fecha:</a:t>
            </a:r>
          </a:p>
          <a:p>
            <a:r>
              <a:rPr lang="es-EC" sz="1400" dirty="0" smtClean="0"/>
              <a:t>05 agosto 2021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44624"/>
            <a:ext cx="33227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PROPUESTA Nº3</a:t>
            </a:r>
            <a:endParaRPr lang="es-EC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3563888" y="390799"/>
            <a:ext cx="1080120" cy="997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6 Imagen"/>
          <p:cNvPicPr/>
          <p:nvPr/>
        </p:nvPicPr>
        <p:blipFill>
          <a:blip r:embed="rId2"/>
          <a:srcRect l="-9" t="-17" r="-9" b="-17"/>
          <a:stretch>
            <a:fillRect/>
          </a:stretch>
        </p:blipFill>
        <p:spPr bwMode="auto">
          <a:xfrm>
            <a:off x="7482320" y="98730"/>
            <a:ext cx="1606550" cy="89471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746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663</Words>
  <Application>Microsoft Office PowerPoint</Application>
  <PresentationFormat>Presentación en pantalla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ADMINISTRACIÓN ZONAL EUGENIO ESPEJO  DIRECCION DE GESTIÓN DEL TERRITORIO   UNIDAD DE TERRITOTIO Y VIVIENDA</vt:lpstr>
      <vt:lpstr>Presentación de PowerPoint</vt:lpstr>
      <vt:lpstr>Presentación de PowerPoint</vt:lpstr>
      <vt:lpstr>Presentación de PowerPoint</vt:lpstr>
      <vt:lpstr>PROPUESTA Nº1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Rodolfo Andrade Baldeon</dc:creator>
  <cp:lastModifiedBy>Secretaria de Concejo</cp:lastModifiedBy>
  <cp:revision>27</cp:revision>
  <dcterms:created xsi:type="dcterms:W3CDTF">2021-07-14T18:05:01Z</dcterms:created>
  <dcterms:modified xsi:type="dcterms:W3CDTF">2021-11-24T19:33:46Z</dcterms:modified>
</cp:coreProperties>
</file>