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y="5143500" cx="9144000"/>
  <p:notesSz cx="6858000" cy="9144000"/>
  <p:embeddedFontLst>
    <p:embeddedFont>
      <p:font typeface="Montserrat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Montserrat Medium"/>
      <p:regular r:id="rId48"/>
      <p:bold r:id="rId49"/>
      <p:italic r:id="rId50"/>
      <p:boldItalic r:id="rId51"/>
    </p:embeddedFont>
    <p:embeddedFont>
      <p:font typeface="Montserrat ExtraBold"/>
      <p:bold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564973-68FC-4FC4-B4C1-FF4F15ACBDF0}">
  <a:tblStyle styleId="{EC564973-68FC-4FC4-B4C1-FF4F15ACBDF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Lato-regular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MontserratMedium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MontserratMedium-boldItalic.fntdata"/><Relationship Id="rId50" Type="http://schemas.openxmlformats.org/officeDocument/2006/relationships/font" Target="fonts/MontserratMedium-italic.fntdata"/><Relationship Id="rId53" Type="http://schemas.openxmlformats.org/officeDocument/2006/relationships/font" Target="fonts/MontserratExtraBold-boldItalic.fntdata"/><Relationship Id="rId52" Type="http://schemas.openxmlformats.org/officeDocument/2006/relationships/font" Target="fonts/MontserratExtraBold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c8ee30c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c8ee30c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d125a68db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3d125a68db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d125a68db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3d125a68db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befc5af28_0_7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4befc5af28_0_7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befc5af28_0_1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4befc5af28_0_11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befc5af28_0_1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4befc5af28_0_18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befc5af28_0_2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4befc5af28_0_24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befc5af28_0_3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4befc5af28_0_3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befc5af28_0_4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4befc5af28_0_4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befc5af28_0_4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4befc5af28_0_49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befc5af28_0_7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4befc5af28_0_73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a37081798_5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3a37081798_5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befc5af28_0_9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4befc5af28_0_98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4befc5af28_0_10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4befc5af28_0_103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befc5af28_0_12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4befc5af28_0_128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befc5af28_0_13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4befc5af28_0_134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befc5af28_0_14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4befc5af28_0_143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befc5af28_0_182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4befc5af28_0_182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6e8c77305e_5_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6e8c77305e_5_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6e8c77305e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6e8c77305e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6e8c77305e_5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6e8c77305e_5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6e8c77305e_5_2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6e8c77305e_5_24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d125a68d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3d125a68d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6e8c77305e_5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6e8c77305e_5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6c8ee30cb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6c8ee30cb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a37081798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3a37081798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c8ee30cb5_4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6c8ee30cb5_4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c8ee30cb5_4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6c8ee30cb5_4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c8ee30cb5_4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6c8ee30cb5_4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a37081798_5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3a37081798_5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d125a68db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3d125a68db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4"/>
          <p:cNvSpPr/>
          <p:nvPr>
            <p:ph idx="3" type="pic"/>
          </p:nvPr>
        </p:nvSpPr>
        <p:spPr>
          <a:xfrm>
            <a:off x="1866900" y="1571625"/>
            <a:ext cx="2082404" cy="199667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2_Custom Layout">
  <p:cSld name="282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>
            <p:ph idx="2" type="pic"/>
          </p:nvPr>
        </p:nvSpPr>
        <p:spPr>
          <a:xfrm>
            <a:off x="0" y="0"/>
            <a:ext cx="9144000" cy="257770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/>
          <p:nvPr>
            <p:ph idx="3" type="pic"/>
          </p:nvPr>
        </p:nvSpPr>
        <p:spPr>
          <a:xfrm>
            <a:off x="3692324" y="1697159"/>
            <a:ext cx="1759352" cy="176108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>
            <p:ph idx="2" type="pic"/>
          </p:nvPr>
        </p:nvSpPr>
        <p:spPr>
          <a:xfrm>
            <a:off x="5321299" y="0"/>
            <a:ext cx="382270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>
            <p:ph idx="2" type="pic"/>
          </p:nvPr>
        </p:nvSpPr>
        <p:spPr>
          <a:xfrm>
            <a:off x="615553" y="-1"/>
            <a:ext cx="7912895" cy="5143501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>
            <p:ph idx="2" type="pic"/>
          </p:nvPr>
        </p:nvSpPr>
        <p:spPr>
          <a:xfrm>
            <a:off x="0" y="0"/>
            <a:ext cx="9144000" cy="307848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>
            <p:ph idx="2" type="pic"/>
          </p:nvPr>
        </p:nvSpPr>
        <p:spPr>
          <a:xfrm>
            <a:off x="5403056" y="0"/>
            <a:ext cx="3740944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/>
          <p:nvPr>
            <p:ph idx="2" type="pic"/>
          </p:nvPr>
        </p:nvSpPr>
        <p:spPr>
          <a:xfrm>
            <a:off x="647700" y="1721246"/>
            <a:ext cx="1803798" cy="1802607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2"/>
          <p:cNvSpPr/>
          <p:nvPr>
            <p:ph idx="3" type="pic"/>
          </p:nvPr>
        </p:nvSpPr>
        <p:spPr>
          <a:xfrm>
            <a:off x="2654300" y="1721246"/>
            <a:ext cx="1803798" cy="1802607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2"/>
          <p:cNvSpPr/>
          <p:nvPr>
            <p:ph idx="4" type="pic"/>
          </p:nvPr>
        </p:nvSpPr>
        <p:spPr>
          <a:xfrm>
            <a:off x="4660898" y="1721246"/>
            <a:ext cx="1803798" cy="18026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2"/>
          <p:cNvSpPr/>
          <p:nvPr>
            <p:ph idx="5" type="pic"/>
          </p:nvPr>
        </p:nvSpPr>
        <p:spPr>
          <a:xfrm>
            <a:off x="6667498" y="1721245"/>
            <a:ext cx="1803798" cy="1802607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/>
          <p:nvPr/>
        </p:nvSpPr>
        <p:spPr>
          <a:xfrm>
            <a:off x="772198" y="1892462"/>
            <a:ext cx="1808751" cy="2456498"/>
          </a:xfrm>
          <a:prstGeom prst="roundRect">
            <a:avLst>
              <a:gd fmla="val 433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2701937" y="1888205"/>
            <a:ext cx="1808752" cy="2456498"/>
          </a:xfrm>
          <a:prstGeom prst="roundRect">
            <a:avLst>
              <a:gd fmla="val 433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631678" y="1883948"/>
            <a:ext cx="1808752" cy="2456498"/>
          </a:xfrm>
          <a:prstGeom prst="roundRect">
            <a:avLst>
              <a:gd fmla="val 433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6561419" y="1879692"/>
            <a:ext cx="1808752" cy="2456498"/>
          </a:xfrm>
          <a:prstGeom prst="roundRect">
            <a:avLst>
              <a:gd fmla="val 433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772198" y="1888205"/>
            <a:ext cx="1808751" cy="2456498"/>
          </a:xfrm>
          <a:prstGeom prst="roundRect">
            <a:avLst>
              <a:gd fmla="val 433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37.jpg"/><Relationship Id="rId5" Type="http://schemas.openxmlformats.org/officeDocument/2006/relationships/image" Target="../media/image32.jpg"/><Relationship Id="rId6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4.jpg"/><Relationship Id="rId5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48.jpg"/><Relationship Id="rId5" Type="http://schemas.openxmlformats.org/officeDocument/2006/relationships/image" Target="../media/image60.png"/><Relationship Id="rId6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58.png"/><Relationship Id="rId5" Type="http://schemas.openxmlformats.org/officeDocument/2006/relationships/image" Target="../media/image57.png"/><Relationship Id="rId6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4.png"/><Relationship Id="rId5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" y="0"/>
            <a:ext cx="913911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1525375" y="1721625"/>
            <a:ext cx="5265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19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COMUNICACIÓN A GRAN ESCALA </a:t>
            </a:r>
            <a:endParaRPr sz="19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303700" y="2323750"/>
            <a:ext cx="86406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SPOTS CON LO MEJOR DE LA AGENDA DE FIESTAS DE QUITO EN TELEVISIÓN NACIONAL.</a:t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CUÑAS DE RADIO CON LAS PRINCIPALES ACTIVIDADES, POR NICHO.</a:t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PAUTA EN REDES SOCIALES CON SEGMENTACIÓN ESPECÍFICA POR SECTORES SOBRE LA BASE DE  LA UBICACIÓN DE LOS EVENTOS DE LA AGENDA.</a:t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"/>
              <a:buChar char="●"/>
            </a:pPr>
            <a:r>
              <a:rPr b="1" lang="es" sz="1100" u="sng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DOCUMENTAL</a:t>
            </a:r>
            <a:r>
              <a:rPr lang="es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SOBRE “EL REGRESO DE LA FIESTA” A LA CIUDAD, DONDE SE NARRARÁ LO QUE HAN SIDO ESTAS FIESTAS DE QUITO,  LUEGO DEL DURO PROCESO DE PANDEMIA. ¿LAS FIESTAS DE QUITO SON LAS MISMAS LUEGO DE LA PANDEMIA? Responsable: Marcos Villamar.</a:t>
            </a:r>
            <a:endParaRPr sz="11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50" y="1430561"/>
            <a:ext cx="947125" cy="9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1472875" y="2252725"/>
            <a:ext cx="4496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19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COMUNICACIÓN EN VÍA PÚBLICA</a:t>
            </a:r>
            <a:endParaRPr sz="19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618075" y="3007800"/>
            <a:ext cx="790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VALLAS Y BUSES DE LA CIUDAD PINTADAS DE FIESTA, Y PROMOCIONANDO EL SITIO WEB CON LA AGENDA DE LAS FIESTAS DE QUITO. </a:t>
            </a:r>
            <a:endParaRPr sz="11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25" y="1973918"/>
            <a:ext cx="922550" cy="91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767443" y="2438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4"/>
            <a:ext cx="91440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7"/>
          <p:cNvSpPr txBox="1"/>
          <p:nvPr/>
        </p:nvSpPr>
        <p:spPr>
          <a:xfrm>
            <a:off x="748725" y="1388950"/>
            <a:ext cx="73968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ACTIVIDADES QUITO TURISMO POR FIESTAS DE QUITO</a:t>
            </a:r>
            <a:endParaRPr sz="4300">
              <a:solidFill>
                <a:srgbClr val="00206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875" y="3360550"/>
            <a:ext cx="1094950" cy="6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/>
        </p:nvSpPr>
        <p:spPr>
          <a:xfrm>
            <a:off x="2453875" y="3453188"/>
            <a:ext cx="288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/>
              <a:t>Eventos organizados por:</a:t>
            </a:r>
            <a:endParaRPr b="1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733300"/>
            <a:ext cx="4176926" cy="21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151" y="1505250"/>
            <a:ext cx="495875" cy="6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/>
        </p:nvSpPr>
        <p:spPr>
          <a:xfrm>
            <a:off x="1385500" y="15052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BURGER SHOW</a:t>
            </a:r>
            <a:endParaRPr b="1" sz="21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540150" y="2233150"/>
            <a:ext cx="4031700" cy="187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0250" lvl="0" marL="46080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rgbClr val="67676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26 y 27 de noviembre en la plataforma exterior del Centro de Eventos Bicentenario.</a:t>
            </a:r>
            <a:endParaRPr sz="1100">
              <a:solidFill>
                <a:srgbClr val="67676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0250" lvl="0" marL="46080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rgbClr val="67676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Alrededor de 60 locales de hamburguesas</a:t>
            </a:r>
            <a:endParaRPr sz="1100">
              <a:solidFill>
                <a:srgbClr val="67676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7676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0250" lvl="0" marL="46080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rgbClr val="67676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70.000 asistentes</a:t>
            </a:r>
            <a:endParaRPr sz="1100">
              <a:solidFill>
                <a:srgbClr val="67676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0250" lvl="0" marL="46080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rgbClr val="67676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Aprox. 800 mil USD vendidos en hamburguesas</a:t>
            </a:r>
            <a:endParaRPr sz="1100">
              <a:solidFill>
                <a:srgbClr val="67676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0250" lvl="0" marL="46080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100"/>
              <a:buFont typeface="Montserrat"/>
              <a:buChar char="●"/>
            </a:pPr>
            <a:r>
              <a:rPr lang="es" sz="1100">
                <a:solidFill>
                  <a:srgbClr val="67676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Más de 60 emprendedores</a:t>
            </a:r>
            <a:endParaRPr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1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/>
          <p:nvPr>
            <p:ph type="title"/>
          </p:nvPr>
        </p:nvSpPr>
        <p:spPr>
          <a:xfrm>
            <a:off x="767443" y="2438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None/>
            </a:pPr>
            <a:r>
              <a:rPr b="1" lang="es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COPA KIA QUITO BICENTENARIO</a:t>
            </a:r>
            <a:br>
              <a:rPr b="1" lang="es" sz="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s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27 DE NOVIEMBRE DE 2022</a:t>
            </a:r>
            <a:br>
              <a:rPr b="1" i="0" lang="es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s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COLISEO GENERAL RUMIÑAHUI</a:t>
            </a:r>
            <a:endParaRPr b="1" sz="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201675" y="1758500"/>
            <a:ext cx="52563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En noviembre de 2019, Roger Federer y Alexander Zverev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</a:pPr>
            <a:r>
              <a:rPr b="1" lang="es" sz="925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Impacto en el sector turístico:</a:t>
            </a:r>
            <a:endParaRPr b="1" sz="925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34290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Quito recibió ese año 12 mil espectadores: 46% de ellos, turistas nacionales y extranjeros.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El gasto promedio de un turista ecuatoriano durante su visita a Quito fue de USD 502,05.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El gasto promedio de un turista extranjero durante su visita a Quito fue de USD 1.343,55.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El ingreso total para la ciudad por el gasto de los turistas nacionales y extranjeros fue de aproximadamente USD 2’973.859,05 (incluye alojamiento, alimentación, entretenimiento, movilización, entrada al partido, entre los principales).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</a:pPr>
            <a:r>
              <a:rPr b="1" lang="es" sz="925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Impacto mediático:</a:t>
            </a:r>
            <a:endParaRPr b="1" sz="925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Media value noticioso nacional: USD 37’277.600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Visualizaciones: 111’832.801 (noticias y publicaciones relacionadas con el Torneo Quito Mitad del Mundo y la visita de Roger Federer en prensa, radio y televisión).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Media value noticioso internacional: USD 5’320.697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Visualizaciones: 281’419.506 (noticias y publicaciones relacionadas con el Torneo Quito Mitad del Mundo y la visita de Roger Federer en prensa, radio y televisión).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</a:pPr>
            <a:r>
              <a:rPr b="1" lang="es" sz="925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Impacto en redes sociales:</a:t>
            </a:r>
            <a:endParaRPr b="1" sz="925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Facebook: 3’080.679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337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925"/>
              <a:buFont typeface="Montserrat"/>
              <a:buChar char="●"/>
            </a:pPr>
            <a:r>
              <a:rPr lang="es" sz="925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Instagram: 403.114</a:t>
            </a:r>
            <a:endParaRPr sz="92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1590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75"/>
              <a:buFont typeface="Calibri"/>
              <a:buNone/>
            </a:pPr>
            <a:r>
              <a:t/>
            </a:r>
            <a:endParaRPr sz="475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159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4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159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4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r>
              <a:t/>
            </a:r>
            <a:endParaRPr sz="4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775" y="1352162"/>
            <a:ext cx="3284899" cy="2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400" y="1229218"/>
            <a:ext cx="443800" cy="4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9"/>
          <p:cNvSpPr txBox="1"/>
          <p:nvPr/>
        </p:nvSpPr>
        <p:spPr>
          <a:xfrm>
            <a:off x="521700" y="1188925"/>
            <a:ext cx="473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CAMPAÑA DIGITAL EN FACEBOOK E INSTAGRAM</a:t>
            </a:r>
            <a:endParaRPr sz="10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INFORMACIÓN EN APP</a:t>
            </a:r>
            <a:endParaRPr sz="2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000"/>
              <a:buFont typeface="Montserrat"/>
              <a:buChar char="●"/>
            </a:pPr>
            <a:r>
              <a:rPr lang="es" sz="1000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PRESENCIA DE MARCA A NIVEL NACIONAL E INTERNACIONAL</a:t>
            </a:r>
            <a:endParaRPr sz="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25" y="1227350"/>
            <a:ext cx="3265050" cy="38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/>
          <p:nvPr/>
        </p:nvSpPr>
        <p:spPr>
          <a:xfrm>
            <a:off x="3119951" y="419225"/>
            <a:ext cx="5754600" cy="37815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3265075" y="942725"/>
            <a:ext cx="5200500" cy="3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b="1" lang="es" sz="4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FERIA GASTRONÓMICA FIESTAS DE QUITO</a:t>
            </a:r>
            <a:endParaRPr b="1" sz="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1476625" y="1968275"/>
            <a:ext cx="3095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s" sz="24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FESTIVAL GASTRONÓMICO</a:t>
            </a:r>
            <a:endParaRPr b="1" sz="23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5874814" y="1727975"/>
            <a:ext cx="362505" cy="427469"/>
          </a:xfrm>
          <a:custGeom>
            <a:rect b="b" l="l" r="r" t="t"/>
            <a:pathLst>
              <a:path extrusionOk="0" h="971521" w="823876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993375" y="2974975"/>
            <a:ext cx="47709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500"/>
              <a:buFont typeface="Montserrat"/>
              <a:buChar char="●"/>
            </a:pPr>
            <a:r>
              <a:rPr lang="es" sz="1500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Un festival gastronómico donde se destaque los platos de la cocina quiteña para lograr una valoración por parte de los visitantes  y de los establecimientos que los preparan.</a:t>
            </a:r>
            <a:endParaRPr sz="11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8626" y="563300"/>
            <a:ext cx="1570918" cy="153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6840" y="2045864"/>
            <a:ext cx="1905936" cy="153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250" y="1889225"/>
            <a:ext cx="480700" cy="8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2534300" y="924750"/>
            <a:ext cx="45687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s" sz="24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DATOS GENERALES</a:t>
            </a:r>
            <a:endParaRPr b="1" sz="22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2"/>
          <p:cNvSpPr/>
          <p:nvPr/>
        </p:nvSpPr>
        <p:spPr>
          <a:xfrm>
            <a:off x="5874814" y="1727975"/>
            <a:ext cx="362505" cy="427469"/>
          </a:xfrm>
          <a:custGeom>
            <a:rect b="b" l="l" r="r" t="t"/>
            <a:pathLst>
              <a:path extrusionOk="0" h="971521" w="823876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5808194" y="3673076"/>
            <a:ext cx="496692" cy="415248"/>
          </a:xfrm>
          <a:custGeom>
            <a:rect b="b" l="l" r="r" t="t"/>
            <a:pathLst>
              <a:path extrusionOk="0" h="802411" w="95979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275" y="2695875"/>
            <a:ext cx="3878327" cy="21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/>
        </p:nvSpPr>
        <p:spPr>
          <a:xfrm>
            <a:off x="4958975" y="1416750"/>
            <a:ext cx="37479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PARTICIPANTES:</a:t>
            </a:r>
            <a:endParaRPr b="1" sz="17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Establecimientos con Distintivo “Q”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GADs Invitados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Asocerv- vinos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AGREPI 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Huecas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Agroproductores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Dulces y repostería artesanal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</a:pP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Comercialización </a:t>
            </a:r>
            <a:r>
              <a:rPr lang="es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utensilios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1504750" y="1544238"/>
            <a:ext cx="312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Lugar: </a:t>
            </a:r>
            <a:endParaRPr b="1" sz="10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>
                <a:solidFill>
                  <a:srgbClr val="676767"/>
                </a:solidFill>
                <a:latin typeface="Montserrat"/>
                <a:ea typeface="Montserrat"/>
                <a:cs typeface="Montserrat"/>
                <a:sym typeface="Montserrat"/>
              </a:rPr>
              <a:t>Centro de Eventos Bicentenario</a:t>
            </a:r>
            <a:endParaRPr sz="1100">
              <a:solidFill>
                <a:srgbClr val="6767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500" y="1565575"/>
            <a:ext cx="996276" cy="122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 txBox="1"/>
          <p:nvPr/>
        </p:nvSpPr>
        <p:spPr>
          <a:xfrm>
            <a:off x="1531775" y="2143425"/>
            <a:ext cx="306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Fecha:</a:t>
            </a:r>
            <a:r>
              <a:rPr lang="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2, 3 y 4 de diciembre de 2022</a:t>
            </a:r>
            <a:endParaRPr sz="1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2831562" y="838275"/>
            <a:ext cx="3128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s" sz="3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3"/>
          <p:cNvSpPr/>
          <p:nvPr/>
        </p:nvSpPr>
        <p:spPr>
          <a:xfrm>
            <a:off x="5874814" y="1727975"/>
            <a:ext cx="362505" cy="427469"/>
          </a:xfrm>
          <a:custGeom>
            <a:rect b="b" l="l" r="r" t="t"/>
            <a:pathLst>
              <a:path extrusionOk="0" h="971521" w="823876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3"/>
          <p:cNvSpPr/>
          <p:nvPr/>
        </p:nvSpPr>
        <p:spPr>
          <a:xfrm>
            <a:off x="5808194" y="3673076"/>
            <a:ext cx="496692" cy="415248"/>
          </a:xfrm>
          <a:custGeom>
            <a:rect b="b" l="l" r="r" t="t"/>
            <a:pathLst>
              <a:path extrusionOk="0" h="802411" w="95979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>
            <a:off x="4499450" y="1727975"/>
            <a:ext cx="35184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Rescatar y difundir la identidad cultural alimentaria del DMQ para su puesta en valor en la oferta de turismo gastronómico a través del fomento de la asociatividad e innovación en la cadena de valor gastronómica; mediante la generación de encuentros, ferias, festivales, capacitaciones e intercambios de experiencias</a:t>
            </a:r>
            <a:r>
              <a:rPr lang="es" sz="11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550" y="1920975"/>
            <a:ext cx="2729400" cy="21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2562013" y="832800"/>
            <a:ext cx="44904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s" sz="30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Público objetivo</a:t>
            </a:r>
            <a:endParaRPr b="1" sz="8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4"/>
          <p:cNvSpPr txBox="1"/>
          <p:nvPr/>
        </p:nvSpPr>
        <p:spPr>
          <a:xfrm>
            <a:off x="4403232" y="1747223"/>
            <a:ext cx="807975" cy="623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4404936" y="2496145"/>
            <a:ext cx="807975" cy="623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4"/>
          <p:cNvSpPr txBox="1"/>
          <p:nvPr/>
        </p:nvSpPr>
        <p:spPr>
          <a:xfrm>
            <a:off x="4408344" y="3993988"/>
            <a:ext cx="807975" cy="623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751" y="1612000"/>
            <a:ext cx="3174825" cy="21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/>
        </p:nvSpPr>
        <p:spPr>
          <a:xfrm>
            <a:off x="469162" y="3724718"/>
            <a:ext cx="3509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25.000</a:t>
            </a:r>
            <a:endParaRPr sz="1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Número estimado de asistentes en 3 días de feria</a:t>
            </a:r>
            <a:endParaRPr sz="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4"/>
          <p:cNvSpPr txBox="1"/>
          <p:nvPr/>
        </p:nvSpPr>
        <p:spPr>
          <a:xfrm>
            <a:off x="4498650" y="1563225"/>
            <a:ext cx="369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Visitantes residentes y no residentes</a:t>
            </a:r>
            <a:endParaRPr sz="1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Chefs, cocineros nacionales e internacionales</a:t>
            </a:r>
            <a:endParaRPr sz="1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Estudiantes de gastronomía</a:t>
            </a:r>
            <a:endParaRPr sz="1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Prensa internacional </a:t>
            </a:r>
            <a:endParaRPr sz="1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Público en general</a:t>
            </a:r>
            <a:endParaRPr sz="16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4230973" y="1548150"/>
            <a:ext cx="41604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quere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 conseguir?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4103475" y="2571750"/>
            <a:ext cx="4215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Conectar a la ciudadanía con los eventos que realiza el Municipio de Quito por las Fiestas de la ciudad  y marcar en la mente del ciudadano una sensación de democratización de los festejos, que lleve a una reactivación económica 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1249935" y="257468"/>
            <a:ext cx="73929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b="1" lang="es" sz="4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DISTRIBUCIÓN ESPACIAL FERIA</a:t>
            </a:r>
            <a:endParaRPr b="1" sz="1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488" y="1379800"/>
            <a:ext cx="51530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289" name="Google Shape;289;p46"/>
          <p:cNvPicPr preferRelativeResize="0"/>
          <p:nvPr/>
        </p:nvPicPr>
        <p:blipFill rotWithShape="1">
          <a:blip r:embed="rId4">
            <a:alphaModFix/>
          </a:blip>
          <a:srcRect b="12392" l="0" r="14733" t="6556"/>
          <a:stretch/>
        </p:blipFill>
        <p:spPr>
          <a:xfrm>
            <a:off x="0" y="1371825"/>
            <a:ext cx="6906793" cy="3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6"/>
          <p:cNvSpPr/>
          <p:nvPr/>
        </p:nvSpPr>
        <p:spPr>
          <a:xfrm>
            <a:off x="6022250" y="0"/>
            <a:ext cx="3121800" cy="4245900"/>
          </a:xfrm>
          <a:prstGeom prst="rect">
            <a:avLst/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6396020" y="196120"/>
            <a:ext cx="2800500" cy="4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" sz="1400"/>
              <a:t>DISTRIBUCIÓN DE 70 STANDS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16 stands - Zona Distintivo 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2 stands - Prefectura Santo Domingo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2 stands - Prefectura de Manabí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2 stands - Municipio del Puyo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200"/>
              <a:buNone/>
            </a:pPr>
            <a:r>
              <a:rPr lang="es" sz="1200">
                <a:solidFill>
                  <a:srgbClr val="FF0000"/>
                </a:solidFill>
              </a:rPr>
              <a:t>  </a:t>
            </a:r>
            <a:r>
              <a:rPr lang="es" sz="1200"/>
              <a:t>9 stands - Huecas con Distintivo 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5 stands – Agroproductores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3 stands – Mercados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15 stands – Agrepi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5 stands - Asocerv, vinos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5 stands - Dulces y repostería artesanal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6 stands - Comercialización utensilios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Mesas y sillas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Auspiciantes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200"/>
              <a:t>  Ingresos</a:t>
            </a:r>
            <a:endParaRPr/>
          </a:p>
        </p:txBody>
      </p:sp>
      <p:sp>
        <p:nvSpPr>
          <p:cNvPr id="292" name="Google Shape;292;p46"/>
          <p:cNvSpPr/>
          <p:nvPr/>
        </p:nvSpPr>
        <p:spPr>
          <a:xfrm>
            <a:off x="6240695" y="447890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FFFF8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6"/>
          <p:cNvSpPr/>
          <p:nvPr/>
        </p:nvSpPr>
        <p:spPr>
          <a:xfrm>
            <a:off x="6240695" y="717728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79FF7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6"/>
          <p:cNvSpPr/>
          <p:nvPr/>
        </p:nvSpPr>
        <p:spPr>
          <a:xfrm>
            <a:off x="6240695" y="969518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49702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6"/>
          <p:cNvSpPr/>
          <p:nvPr/>
        </p:nvSpPr>
        <p:spPr>
          <a:xfrm>
            <a:off x="6241131" y="1230332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A2A2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6"/>
          <p:cNvSpPr/>
          <p:nvPr/>
        </p:nvSpPr>
        <p:spPr>
          <a:xfrm>
            <a:off x="6251246" y="1479067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A8897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6241131" y="1741967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B358A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6240210" y="2016530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81C3F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6241131" y="2274782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A281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6"/>
          <p:cNvSpPr/>
          <p:nvPr/>
        </p:nvSpPr>
        <p:spPr>
          <a:xfrm>
            <a:off x="6240210" y="3742139"/>
            <a:ext cx="214200" cy="214200"/>
          </a:xfrm>
          <a:prstGeom prst="ellipse">
            <a:avLst/>
          </a:prstGeom>
          <a:solidFill>
            <a:srgbClr val="C4B28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6"/>
          <p:cNvSpPr/>
          <p:nvPr/>
        </p:nvSpPr>
        <p:spPr>
          <a:xfrm>
            <a:off x="6250761" y="2547483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F99C2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6"/>
          <p:cNvSpPr/>
          <p:nvPr/>
        </p:nvSpPr>
        <p:spPr>
          <a:xfrm>
            <a:off x="6240210" y="2801142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E01A42"/>
          </a:solidFill>
          <a:ln cap="flat" cmpd="sng" w="12700">
            <a:solidFill>
              <a:srgbClr val="1818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6240210" y="3057336"/>
            <a:ext cx="173700" cy="173700"/>
          </a:xfrm>
          <a:prstGeom prst="roundRect">
            <a:avLst>
              <a:gd fmla="val 16667" name="adj"/>
            </a:avLst>
          </a:prstGeom>
          <a:solidFill>
            <a:srgbClr val="115D9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6"/>
          <p:cNvSpPr/>
          <p:nvPr/>
        </p:nvSpPr>
        <p:spPr>
          <a:xfrm>
            <a:off x="6240210" y="3477929"/>
            <a:ext cx="214200" cy="214200"/>
          </a:xfrm>
          <a:prstGeom prst="ellipse">
            <a:avLst/>
          </a:prstGeom>
          <a:solidFill>
            <a:srgbClr val="67676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126327" y="4245822"/>
            <a:ext cx="1592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alibri"/>
              <a:buNone/>
            </a:pPr>
            <a:r>
              <a:rPr b="1" lang="es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Parque Bicentenario</a:t>
            </a:r>
            <a:endParaRPr b="1" sz="14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6"/>
          <p:cNvSpPr txBox="1"/>
          <p:nvPr/>
        </p:nvSpPr>
        <p:spPr>
          <a:xfrm>
            <a:off x="3395862" y="1596670"/>
            <a:ext cx="1208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Calibri"/>
              <a:buNone/>
            </a:pPr>
            <a:r>
              <a:rPr b="1" lang="es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Av. Amazonas</a:t>
            </a:r>
            <a:endParaRPr b="1" sz="14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1204549" y="2189616"/>
            <a:ext cx="73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Calibri"/>
              <a:buNone/>
            </a:pPr>
            <a:r>
              <a:rPr b="1" lang="es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CCMQ</a:t>
            </a:r>
            <a:endParaRPr b="1"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46"/>
          <p:cNvCxnSpPr/>
          <p:nvPr/>
        </p:nvCxnSpPr>
        <p:spPr>
          <a:xfrm flipH="1">
            <a:off x="4673681" y="1970573"/>
            <a:ext cx="285000" cy="1737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p46"/>
          <p:cNvCxnSpPr/>
          <p:nvPr/>
        </p:nvCxnSpPr>
        <p:spPr>
          <a:xfrm flipH="1" rot="10800000">
            <a:off x="2116454" y="3706449"/>
            <a:ext cx="399000" cy="2433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0" name="Google Shape;310;p46"/>
          <p:cNvCxnSpPr/>
          <p:nvPr/>
        </p:nvCxnSpPr>
        <p:spPr>
          <a:xfrm>
            <a:off x="6241103" y="4096250"/>
            <a:ext cx="2337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1" name="Google Shape;311;p46"/>
          <p:cNvSpPr txBox="1"/>
          <p:nvPr>
            <p:ph type="title"/>
          </p:nvPr>
        </p:nvSpPr>
        <p:spPr>
          <a:xfrm>
            <a:off x="2515450" y="969525"/>
            <a:ext cx="33996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1" lang="es" sz="21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FERIA GASTRONÓMICA</a:t>
            </a:r>
            <a:endParaRPr b="1" sz="21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 txBox="1"/>
          <p:nvPr/>
        </p:nvSpPr>
        <p:spPr>
          <a:xfrm>
            <a:off x="2329898" y="2799100"/>
            <a:ext cx="6301800" cy="1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"/>
              <a:buNone/>
            </a:pPr>
            <a:r>
              <a:rPr b="1" lang="es" sz="4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Diciembre en el Centro Histórico</a:t>
            </a:r>
            <a:endParaRPr b="1"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7"/>
          <p:cNvSpPr txBox="1"/>
          <p:nvPr>
            <p:ph idx="1" type="body"/>
          </p:nvPr>
        </p:nvSpPr>
        <p:spPr>
          <a:xfrm>
            <a:off x="403450" y="1300300"/>
            <a:ext cx="57318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TENDENCIAS GASTRONÓMICAS</a:t>
            </a:r>
            <a:endParaRPr b="1" sz="1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 txBox="1"/>
          <p:nvPr>
            <p:ph idx="1" type="body"/>
          </p:nvPr>
        </p:nvSpPr>
        <p:spPr>
          <a:xfrm>
            <a:off x="1540625" y="1501900"/>
            <a:ext cx="6119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s" sz="26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ACTIVACIONES GASTRONÓMICAS</a:t>
            </a:r>
            <a:endParaRPr b="1" sz="4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48"/>
          <p:cNvSpPr/>
          <p:nvPr/>
        </p:nvSpPr>
        <p:spPr>
          <a:xfrm>
            <a:off x="5808194" y="3673076"/>
            <a:ext cx="496692" cy="415248"/>
          </a:xfrm>
          <a:custGeom>
            <a:rect b="b" l="l" r="r" t="t"/>
            <a:pathLst>
              <a:path extrusionOk="0" h="802411" w="95979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8"/>
          <p:cNvSpPr txBox="1"/>
          <p:nvPr/>
        </p:nvSpPr>
        <p:spPr>
          <a:xfrm>
            <a:off x="3785500" y="2754550"/>
            <a:ext cx="482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Realización de 1 activación gastronómica en espacios patrimoniales del Centro Histórico, para prensa especializada, actores de la industria y público en general</a:t>
            </a:r>
            <a:endParaRPr sz="17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3" y="2507323"/>
            <a:ext cx="3038850" cy="17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621" y="1389578"/>
            <a:ext cx="845275" cy="94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0625" y="1328324"/>
            <a:ext cx="845275" cy="94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9"/>
          <p:cNvSpPr txBox="1"/>
          <p:nvPr>
            <p:ph type="title"/>
          </p:nvPr>
        </p:nvSpPr>
        <p:spPr>
          <a:xfrm>
            <a:off x="2159399" y="1132300"/>
            <a:ext cx="4959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es" sz="17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Propuestas	 Academia para capacitaciones</a:t>
            </a:r>
            <a:endParaRPr b="1" sz="17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5808200" y="3673349"/>
            <a:ext cx="495775" cy="414814"/>
          </a:xfrm>
          <a:custGeom>
            <a:rect b="b" l="l" r="r" t="t"/>
            <a:pathLst>
              <a:path extrusionOk="0" h="553085" w="661034">
                <a:moveTo>
                  <a:pt x="138775" y="189760"/>
                </a:moveTo>
                <a:lnTo>
                  <a:pt x="101472" y="181971"/>
                </a:lnTo>
                <a:lnTo>
                  <a:pt x="61824" y="171249"/>
                </a:lnTo>
                <a:lnTo>
                  <a:pt x="20334" y="164928"/>
                </a:lnTo>
                <a:lnTo>
                  <a:pt x="230" y="131433"/>
                </a:lnTo>
                <a:lnTo>
                  <a:pt x="0" y="110747"/>
                </a:lnTo>
                <a:lnTo>
                  <a:pt x="122" y="98615"/>
                </a:lnTo>
                <a:lnTo>
                  <a:pt x="19266" y="59031"/>
                </a:lnTo>
                <a:lnTo>
                  <a:pt x="29719" y="58527"/>
                </a:lnTo>
                <a:lnTo>
                  <a:pt x="56120" y="56624"/>
                </a:lnTo>
                <a:lnTo>
                  <a:pt x="80681" y="49696"/>
                </a:lnTo>
                <a:lnTo>
                  <a:pt x="103903" y="38912"/>
                </a:lnTo>
                <a:lnTo>
                  <a:pt x="126290" y="25444"/>
                </a:lnTo>
                <a:lnTo>
                  <a:pt x="149936" y="12462"/>
                </a:lnTo>
                <a:lnTo>
                  <a:pt x="174072" y="3998"/>
                </a:lnTo>
                <a:lnTo>
                  <a:pt x="198386" y="0"/>
                </a:lnTo>
                <a:lnTo>
                  <a:pt x="222569" y="412"/>
                </a:lnTo>
                <a:lnTo>
                  <a:pt x="269305" y="14249"/>
                </a:lnTo>
                <a:lnTo>
                  <a:pt x="311811" y="45116"/>
                </a:lnTo>
                <a:lnTo>
                  <a:pt x="336483" y="75406"/>
                </a:lnTo>
                <a:lnTo>
                  <a:pt x="224855" y="75406"/>
                </a:lnTo>
                <a:lnTo>
                  <a:pt x="211227" y="78530"/>
                </a:lnTo>
                <a:lnTo>
                  <a:pt x="205855" y="82886"/>
                </a:lnTo>
                <a:lnTo>
                  <a:pt x="203620" y="93401"/>
                </a:lnTo>
                <a:lnTo>
                  <a:pt x="203489" y="107209"/>
                </a:lnTo>
                <a:lnTo>
                  <a:pt x="209267" y="117371"/>
                </a:lnTo>
                <a:lnTo>
                  <a:pt x="248520" y="131433"/>
                </a:lnTo>
                <a:lnTo>
                  <a:pt x="300635" y="138105"/>
                </a:lnTo>
                <a:lnTo>
                  <a:pt x="310145" y="138105"/>
                </a:lnTo>
                <a:lnTo>
                  <a:pt x="314948" y="139439"/>
                </a:lnTo>
                <a:lnTo>
                  <a:pt x="370764" y="139439"/>
                </a:lnTo>
                <a:lnTo>
                  <a:pt x="371714" y="141898"/>
                </a:lnTo>
                <a:lnTo>
                  <a:pt x="373341" y="149164"/>
                </a:lnTo>
                <a:lnTo>
                  <a:pt x="373376" y="156596"/>
                </a:lnTo>
                <a:lnTo>
                  <a:pt x="371273" y="164026"/>
                </a:lnTo>
                <a:lnTo>
                  <a:pt x="364727" y="186151"/>
                </a:lnTo>
                <a:lnTo>
                  <a:pt x="211859" y="186151"/>
                </a:lnTo>
                <a:lnTo>
                  <a:pt x="173229" y="187280"/>
                </a:lnTo>
                <a:lnTo>
                  <a:pt x="138775" y="189760"/>
                </a:lnTo>
                <a:close/>
              </a:path>
              <a:path extrusionOk="0" h="553085" w="661034">
                <a:moveTo>
                  <a:pt x="370764" y="139439"/>
                </a:moveTo>
                <a:lnTo>
                  <a:pt x="314948" y="139439"/>
                </a:lnTo>
                <a:lnTo>
                  <a:pt x="322098" y="125139"/>
                </a:lnTo>
                <a:lnTo>
                  <a:pt x="316726" y="119767"/>
                </a:lnTo>
                <a:lnTo>
                  <a:pt x="281301" y="87642"/>
                </a:lnTo>
                <a:lnTo>
                  <a:pt x="241174" y="77298"/>
                </a:lnTo>
                <a:lnTo>
                  <a:pt x="233135" y="76637"/>
                </a:lnTo>
                <a:lnTo>
                  <a:pt x="224855" y="75406"/>
                </a:lnTo>
                <a:lnTo>
                  <a:pt x="336483" y="75406"/>
                </a:lnTo>
                <a:lnTo>
                  <a:pt x="344616" y="87361"/>
                </a:lnTo>
                <a:lnTo>
                  <a:pt x="357517" y="110747"/>
                </a:lnTo>
                <a:lnTo>
                  <a:pt x="369038" y="134969"/>
                </a:lnTo>
                <a:lnTo>
                  <a:pt x="370764" y="139439"/>
                </a:lnTo>
                <a:close/>
              </a:path>
              <a:path extrusionOk="0" h="553085" w="661034">
                <a:moveTo>
                  <a:pt x="310145" y="138105"/>
                </a:moveTo>
                <a:lnTo>
                  <a:pt x="300635" y="138105"/>
                </a:lnTo>
                <a:lnTo>
                  <a:pt x="306897" y="137204"/>
                </a:lnTo>
                <a:lnTo>
                  <a:pt x="310145" y="138105"/>
                </a:lnTo>
                <a:close/>
              </a:path>
              <a:path extrusionOk="0" h="553085" w="661034">
                <a:moveTo>
                  <a:pt x="345339" y="552532"/>
                </a:moveTo>
                <a:lnTo>
                  <a:pt x="307789" y="541015"/>
                </a:lnTo>
                <a:lnTo>
                  <a:pt x="286335" y="507371"/>
                </a:lnTo>
                <a:lnTo>
                  <a:pt x="282981" y="485066"/>
                </a:lnTo>
                <a:lnTo>
                  <a:pt x="285997" y="464732"/>
                </a:lnTo>
                <a:lnTo>
                  <a:pt x="295888" y="446829"/>
                </a:lnTo>
                <a:lnTo>
                  <a:pt x="313158" y="431818"/>
                </a:lnTo>
                <a:lnTo>
                  <a:pt x="321724" y="425995"/>
                </a:lnTo>
                <a:lnTo>
                  <a:pt x="328407" y="419414"/>
                </a:lnTo>
                <a:lnTo>
                  <a:pt x="332828" y="411323"/>
                </a:lnTo>
                <a:lnTo>
                  <a:pt x="334608" y="400970"/>
                </a:lnTo>
                <a:lnTo>
                  <a:pt x="336058" y="356590"/>
                </a:lnTo>
                <a:lnTo>
                  <a:pt x="337572" y="314020"/>
                </a:lnTo>
                <a:lnTo>
                  <a:pt x="339200" y="270586"/>
                </a:lnTo>
                <a:lnTo>
                  <a:pt x="340869" y="227069"/>
                </a:lnTo>
                <a:lnTo>
                  <a:pt x="339609" y="212055"/>
                </a:lnTo>
                <a:lnTo>
                  <a:pt x="277899" y="189100"/>
                </a:lnTo>
                <a:lnTo>
                  <a:pt x="211859" y="186151"/>
                </a:lnTo>
                <a:lnTo>
                  <a:pt x="364727" y="186151"/>
                </a:lnTo>
                <a:lnTo>
                  <a:pt x="357205" y="211579"/>
                </a:lnTo>
                <a:lnTo>
                  <a:pt x="352921" y="259667"/>
                </a:lnTo>
                <a:lnTo>
                  <a:pt x="354151" y="308075"/>
                </a:lnTo>
                <a:lnTo>
                  <a:pt x="356624" y="356590"/>
                </a:lnTo>
                <a:lnTo>
                  <a:pt x="356071" y="404996"/>
                </a:lnTo>
                <a:lnTo>
                  <a:pt x="357672" y="414096"/>
                </a:lnTo>
                <a:lnTo>
                  <a:pt x="362834" y="421144"/>
                </a:lnTo>
                <a:lnTo>
                  <a:pt x="370091" y="426934"/>
                </a:lnTo>
                <a:lnTo>
                  <a:pt x="377978" y="432263"/>
                </a:lnTo>
                <a:lnTo>
                  <a:pt x="395362" y="448214"/>
                </a:lnTo>
                <a:lnTo>
                  <a:pt x="405750" y="467305"/>
                </a:lnTo>
                <a:lnTo>
                  <a:pt x="408847" y="488659"/>
                </a:lnTo>
                <a:lnTo>
                  <a:pt x="404356" y="511397"/>
                </a:lnTo>
                <a:lnTo>
                  <a:pt x="394944" y="529327"/>
                </a:lnTo>
                <a:lnTo>
                  <a:pt x="381720" y="542189"/>
                </a:lnTo>
                <a:lnTo>
                  <a:pt x="365060" y="549939"/>
                </a:lnTo>
                <a:lnTo>
                  <a:pt x="345339" y="552532"/>
                </a:lnTo>
                <a:close/>
              </a:path>
              <a:path extrusionOk="0" h="553085" w="661034">
                <a:moveTo>
                  <a:pt x="222590" y="511928"/>
                </a:moveTo>
                <a:lnTo>
                  <a:pt x="181742" y="500150"/>
                </a:lnTo>
                <a:lnTo>
                  <a:pt x="140104" y="478424"/>
                </a:lnTo>
                <a:lnTo>
                  <a:pt x="100812" y="449112"/>
                </a:lnTo>
                <a:lnTo>
                  <a:pt x="67002" y="414575"/>
                </a:lnTo>
                <a:lnTo>
                  <a:pt x="41810" y="377175"/>
                </a:lnTo>
                <a:lnTo>
                  <a:pt x="28373" y="339273"/>
                </a:lnTo>
                <a:lnTo>
                  <a:pt x="54936" y="381859"/>
                </a:lnTo>
                <a:lnTo>
                  <a:pt x="85718" y="419167"/>
                </a:lnTo>
                <a:lnTo>
                  <a:pt x="121145" y="450986"/>
                </a:lnTo>
                <a:lnTo>
                  <a:pt x="161637" y="477104"/>
                </a:lnTo>
                <a:lnTo>
                  <a:pt x="207619" y="497311"/>
                </a:lnTo>
                <a:lnTo>
                  <a:pt x="259513" y="511397"/>
                </a:lnTo>
                <a:lnTo>
                  <a:pt x="222590" y="511928"/>
                </a:lnTo>
                <a:close/>
              </a:path>
              <a:path extrusionOk="0" h="553085" w="661034">
                <a:moveTo>
                  <a:pt x="444145" y="514076"/>
                </a:moveTo>
                <a:lnTo>
                  <a:pt x="490352" y="497567"/>
                </a:lnTo>
                <a:lnTo>
                  <a:pt x="533044" y="476624"/>
                </a:lnTo>
                <a:lnTo>
                  <a:pt x="571838" y="450540"/>
                </a:lnTo>
                <a:lnTo>
                  <a:pt x="606347" y="418606"/>
                </a:lnTo>
                <a:lnTo>
                  <a:pt x="636187" y="380115"/>
                </a:lnTo>
                <a:lnTo>
                  <a:pt x="660973" y="334359"/>
                </a:lnTo>
                <a:lnTo>
                  <a:pt x="655785" y="366461"/>
                </a:lnTo>
                <a:lnTo>
                  <a:pt x="635537" y="401934"/>
                </a:lnTo>
                <a:lnTo>
                  <a:pt x="604107" y="437469"/>
                </a:lnTo>
                <a:lnTo>
                  <a:pt x="565374" y="469758"/>
                </a:lnTo>
                <a:lnTo>
                  <a:pt x="523217" y="495494"/>
                </a:lnTo>
                <a:lnTo>
                  <a:pt x="481514" y="511370"/>
                </a:lnTo>
                <a:lnTo>
                  <a:pt x="444145" y="5140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725" y="1461575"/>
            <a:ext cx="6488874" cy="28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9"/>
          <p:cNvSpPr txBox="1"/>
          <p:nvPr/>
        </p:nvSpPr>
        <p:spPr>
          <a:xfrm>
            <a:off x="1500775" y="4642059"/>
            <a:ext cx="3569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*Temáticas en etapa de confirmación</a:t>
            </a:r>
            <a:endParaRPr b="1" sz="12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100" y="172898"/>
            <a:ext cx="1621625" cy="13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50" y="3213060"/>
            <a:ext cx="1561872" cy="13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439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/>
          <p:nvPr/>
        </p:nvSpPr>
        <p:spPr>
          <a:xfrm>
            <a:off x="1269242" y="2003223"/>
            <a:ext cx="6213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SESIÓN SOLEMNE 6 DE DICIEMBRE</a:t>
            </a:r>
            <a:endParaRPr b="1" sz="19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2049000" y="2442000"/>
            <a:ext cx="53595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Apoyo en organización de Evento en Centro de Convenciones Metropolitano de Quito (CCMQ).</a:t>
            </a:r>
            <a:endParaRPr sz="1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9225" y="178703"/>
            <a:ext cx="2993590" cy="17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600" y="3111475"/>
            <a:ext cx="3267101" cy="181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725" y="1965800"/>
            <a:ext cx="1193576" cy="4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" y="-18150"/>
            <a:ext cx="91439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1"/>
          <p:cNvSpPr txBox="1"/>
          <p:nvPr/>
        </p:nvSpPr>
        <p:spPr>
          <a:xfrm>
            <a:off x="1195500" y="1598552"/>
            <a:ext cx="6604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EVENTOS TRADICIONALES </a:t>
            </a:r>
            <a:endParaRPr b="1" sz="28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2049000" y="2442000"/>
            <a:ext cx="5359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52"/>
          <p:cNvGraphicFramePr/>
          <p:nvPr/>
        </p:nvGraphicFramePr>
        <p:xfrm>
          <a:off x="312200" y="36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{EC564973-68FC-4FC4-B4C1-FF4F15ACBDF0}</a:tableStyleId>
              </a:tblPr>
              <a:tblGrid>
                <a:gridCol w="1829925"/>
                <a:gridCol w="4489475"/>
                <a:gridCol w="703950"/>
                <a:gridCol w="740950"/>
                <a:gridCol w="915575"/>
              </a:tblGrid>
              <a:tr h="449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EVENTO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BREVE DESCRIPCIÓN DEL EVENTO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HORARIO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LUGAR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810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 Deum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Rito religioso presidido por el arzobispo de Quito, esta ceremonia se realiza de conformidad a la Ordenanza Municipal 1081 en la que se indica que todos los años el cabildo celebrará una misa en la que se entregan ofrendas en agradecimiento a la virgen de La Merced, por los beneficios y la protección a la ciudad.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Iglesia de la Merced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Pregón de Fiestas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 que marca el inicio de las festividades de la ciudad, a través del cual se hace una muestra de los diversos géneros artísticos propios de la identidad quiteña.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Plaza de San Francisco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Desfile de la Confraternidad Nacional Norte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Desfiles de la Confraternidad Nacional que se realiza desde 1965 tienen una importancia particular, ya que es el espacio que acoge a una diversidad de actores y de manifestaciones culturales diversas, quiteñas y nacionales a través de la danza, la música, las coreografías y alegorías. Esta actividad por su masiva afluencia de público es considerada de gran importancia en la programación. El objetivo de los Desfiles es promover, impulsar y fortalecer la identidad a través de las expresiones artísticas y culturales.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Av. Los Shyris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Desfile de la Confraternidad Nacional Sur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Av. Teniente Hugo Ortiz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Festival de la Chispa y Sal Quiteña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sal quiteña considerada como un rasgo característico festivo, espontáneo y contagioso de quienes nacen en la ciudad, es reconocida como la capacidad de reír incluso ante la adversidad, ésta dio paso a uno de los eventos que pone en escena a través de humor esta particularidad de la quiteñidad.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Plaza Belmonte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Desfile Mascarada Nocturna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Desfile nocturno de luces y color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30-nov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19h00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Av. Amazonas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5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{EC564973-68FC-4FC4-B4C1-FF4F15ACBDF0}</a:tableStyleId>
              </a:tblPr>
              <a:tblGrid>
                <a:gridCol w="1837375"/>
                <a:gridCol w="3912925"/>
                <a:gridCol w="814675"/>
                <a:gridCol w="1055975"/>
                <a:gridCol w="1009650"/>
              </a:tblGrid>
              <a:tr h="375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NOMBRE DEL EVENTO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BREVE DESCRIPCIÓN DEL EVENTO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FECHA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HORARIO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LUGAR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Homenaje a Benítez y Valencia, Mano a mano de dúos.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/>
                        <a:t>Evento en reconocimiento a la agrupación más importante en la historia de la música popular ecuatoriana el Dúo Benítez y Valencia. El festival nace en el 2017 ligado a la ordenanza que da el nombre del famoso dúo quiteño a la plaza ubicada </a:t>
                      </a:r>
                      <a:r>
                        <a:rPr lang="es" sz="800"/>
                        <a:t>sobre el estacionamiento</a:t>
                      </a:r>
                      <a:r>
                        <a:rPr lang="es" sz="800"/>
                        <a:t> de La Ronda.</a:t>
                      </a:r>
                      <a:endParaRPr sz="8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2-dic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19h00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Plaza 24 de Mayo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Festival del Pasacalle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/>
                        <a:t>Evento tradicional en homenaje al pasacalle, considerado como uno de los ritmos musicales más populares en el Ecuador desde 1940. En cuyos textos se cantan a las ciudades o provincias y al orgullo de pertenecer a ellas.</a:t>
                      </a:r>
                      <a:endParaRPr sz="8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4-dic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19h00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Coliseo General Rockmiñahui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Cantor de mi parroquia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/>
                        <a:t>Proyecto que se realiza anualmente en atención a la resolución de Concejo que busca (…) “rescatar, estimular, normar los derechos ciudadanos de los habitantes de las parroquias rurales del Distrito Metropolitano de Quito, para acceder y participar en la vida cultural mediante la construcción de procesos y programas incluyentes”.</a:t>
                      </a:r>
                      <a:endParaRPr sz="8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4-dic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16h00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Estadio de Zámbiza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Serenata al Presidente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/>
                        <a:t>El 5 de diciembre en los barrios y calles de Quito se desarrolla la tradicional serenata quiteña, la más importante se realiza en la plaza de la Independencia en un acto de unión entre el gobierno local y el central.</a:t>
                      </a:r>
                      <a:endParaRPr sz="8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5-dic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19h00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Plaza de la Independencia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Sesión Solemne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/>
                        <a:t>Evento protocolario en homenaje a la Fundación española de San Francisco de Quito.</a:t>
                      </a:r>
                      <a:endParaRPr sz="8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6-dic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 </a:t>
                      </a:r>
                      <a:r>
                        <a:rPr lang="es" sz="900">
                          <a:solidFill>
                            <a:schemeClr val="dk1"/>
                          </a:solidFill>
                        </a:rPr>
                        <a:t>Por confirmar 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Por confirmar 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" y="-18150"/>
            <a:ext cx="91439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4"/>
          <p:cNvSpPr txBox="1"/>
          <p:nvPr/>
        </p:nvSpPr>
        <p:spPr>
          <a:xfrm>
            <a:off x="1195500" y="1598552"/>
            <a:ext cx="6604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2E5496"/>
                </a:solidFill>
                <a:latin typeface="Montserrat"/>
                <a:ea typeface="Montserrat"/>
                <a:cs typeface="Montserrat"/>
                <a:sym typeface="Montserrat"/>
              </a:rPr>
              <a:t>EVENTOS HITO </a:t>
            </a:r>
            <a:endParaRPr b="1" sz="2800">
              <a:solidFill>
                <a:srgbClr val="2E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54"/>
          <p:cNvSpPr txBox="1"/>
          <p:nvPr/>
        </p:nvSpPr>
        <p:spPr>
          <a:xfrm>
            <a:off x="2049000" y="2442000"/>
            <a:ext cx="5359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/>
        </p:nvSpPr>
        <p:spPr>
          <a:xfrm>
            <a:off x="3237576" y="1747950"/>
            <a:ext cx="53811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 específicos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3306575" y="2294250"/>
            <a:ext cx="53121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01. Incrementar el número de asistentes a los eventos planificados en la agenda de Fiestas de Quito, a través de una difusión permanente en los diferentes canales con los que cuenta el Municipio. 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02. Elevar el ánimo de la ciudadanía a través de una marca y un concepto comunicacional que genere una sensación de optimismo y de recuperación, luego de la pandemia.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55"/>
          <p:cNvGraphicFramePr/>
          <p:nvPr/>
        </p:nvGraphicFramePr>
        <p:xfrm>
          <a:off x="392900" y="120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{EC564973-68FC-4FC4-B4C1-FF4F15ACBDF0}</a:tableStyleId>
              </a:tblPr>
              <a:tblGrid>
                <a:gridCol w="1957500"/>
                <a:gridCol w="2244800"/>
                <a:gridCol w="1313450"/>
                <a:gridCol w="1053700"/>
                <a:gridCol w="1720750"/>
              </a:tblGrid>
              <a:tr h="52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NOMBRE DEL EVENTO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BREVE DESCRIPCIÓN DEL EVENTO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FECHA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HORARIO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LUGAR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Evento Hito 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Mega evento con presencia de artista Internacional Anuel 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5-dic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19h00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Bicentenario Arena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900"/>
                        <a:t>Evento Hito </a:t>
                      </a:r>
                      <a:endParaRPr b="1"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Mega evento con presencia de artista Internacional Fanny Lu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6-dic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19h00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Bicentenario Arena</a:t>
                      </a:r>
                      <a:endParaRPr sz="900"/>
                    </a:p>
                  </a:txBody>
                  <a:tcPr marT="91425" marB="91425" marR="28575" marL="2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 txBox="1"/>
          <p:nvPr/>
        </p:nvSpPr>
        <p:spPr>
          <a:xfrm>
            <a:off x="3293025" y="963025"/>
            <a:ext cx="2160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¡GRACIAS!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/>
        </p:nvSpPr>
        <p:spPr>
          <a:xfrm>
            <a:off x="495525" y="3136275"/>
            <a:ext cx="2310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Creación de una propuesta gráfica</a:t>
            </a:r>
            <a:endParaRPr sz="1100">
              <a:solidFill>
                <a:schemeClr val="lt2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específica para el uso en diferentes</a:t>
            </a:r>
            <a:endParaRPr sz="1100">
              <a:solidFill>
                <a:schemeClr val="lt2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piezas comunicacionales.</a:t>
            </a:r>
            <a:endParaRPr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9"/>
          <p:cNvSpPr txBox="1"/>
          <p:nvPr/>
        </p:nvSpPr>
        <p:spPr>
          <a:xfrm>
            <a:off x="447400" y="1739075"/>
            <a:ext cx="8321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ACCIONES COMUNICACIONALES</a:t>
            </a:r>
            <a:endParaRPr b="1" sz="22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lang="es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EN PRIMERA INSTANCIA SE TRABAJARÁ EN UNA IMAGEN GRÁFICA QUE POSICIONE EL TEMA EN TODA LA CIUDAD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3110100" y="3109475"/>
            <a:ext cx="24312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Incentivar la participación en redes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sociales a través de post y sorteos  que posicionen las actividades de las Fiestas de Quito </a:t>
            </a:r>
            <a:endParaRPr sz="1100">
              <a:solidFill>
                <a:schemeClr val="lt2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5845300" y="3109475"/>
            <a:ext cx="2923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Preparación de agenda con voceros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para difundir la agenda y los eventos principales de las fiestas.</a:t>
            </a:r>
            <a:endParaRPr b="1" sz="1100">
              <a:solidFill>
                <a:schemeClr val="lt2"/>
              </a:solidFill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867000" y="2652275"/>
            <a:ext cx="22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83375"/>
                </a:solidFill>
              </a:rPr>
              <a:t>Línea gráfica</a:t>
            </a:r>
            <a:endParaRPr b="1">
              <a:solidFill>
                <a:srgbClr val="283375"/>
              </a:solidFill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3567300" y="2652275"/>
            <a:ext cx="18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283375"/>
                </a:solidFill>
              </a:rPr>
              <a:t>Conversación 2.0</a:t>
            </a:r>
            <a:endParaRPr b="1">
              <a:solidFill>
                <a:srgbClr val="283375"/>
              </a:solidFill>
            </a:endParaRPr>
          </a:p>
        </p:txBody>
      </p:sp>
      <p:sp>
        <p:nvSpPr>
          <p:cNvPr id="122" name="Google Shape;122;p29"/>
          <p:cNvSpPr txBox="1"/>
          <p:nvPr/>
        </p:nvSpPr>
        <p:spPr>
          <a:xfrm>
            <a:off x="6302500" y="2652275"/>
            <a:ext cx="27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83375"/>
                </a:solidFill>
              </a:rPr>
              <a:t>Medios</a:t>
            </a:r>
            <a:endParaRPr b="1">
              <a:solidFill>
                <a:srgbClr val="283375"/>
              </a:solidFill>
            </a:endParaRPr>
          </a:p>
        </p:txBody>
      </p:sp>
      <p:pic>
        <p:nvPicPr>
          <p:cNvPr id="123" name="Google Shape;1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90" y="2547575"/>
            <a:ext cx="563811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0090" y="2547575"/>
            <a:ext cx="563811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7090" y="2547575"/>
            <a:ext cx="563811" cy="5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975" y="226075"/>
            <a:ext cx="38549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 txBox="1"/>
          <p:nvPr/>
        </p:nvSpPr>
        <p:spPr>
          <a:xfrm>
            <a:off x="654975" y="2523600"/>
            <a:ext cx="5547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Línea gráfica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/>
          </a:blip>
          <a:srcRect b="0" l="9" r="19" t="0"/>
          <a:stretch/>
        </p:blipFill>
        <p:spPr>
          <a:xfrm>
            <a:off x="4519600" y="152400"/>
            <a:ext cx="38549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/>
        </p:nvSpPr>
        <p:spPr>
          <a:xfrm>
            <a:off x="654975" y="2523600"/>
            <a:ext cx="5547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Arte para publicaciones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/>
        </p:nvSpPr>
        <p:spPr>
          <a:xfrm>
            <a:off x="1269400" y="2288438"/>
            <a:ext cx="1639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AGENDA DE ENTREVISTAS EN PRENSA, RADIO Y</a:t>
            </a:r>
            <a:endParaRPr sz="9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TELEVISIÓN. </a:t>
            </a:r>
            <a:endParaRPr sz="11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32"/>
          <p:cNvSpPr txBox="1"/>
          <p:nvPr/>
        </p:nvSpPr>
        <p:spPr>
          <a:xfrm>
            <a:off x="933100" y="2212238"/>
            <a:ext cx="26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3100500" y="483850"/>
            <a:ext cx="4677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EN LOS MEDIOS</a:t>
            </a:r>
            <a:endParaRPr sz="10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32"/>
          <p:cNvSpPr txBox="1"/>
          <p:nvPr/>
        </p:nvSpPr>
        <p:spPr>
          <a:xfrm>
            <a:off x="3692902" y="2311000"/>
            <a:ext cx="1639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2"/>
                </a:solidFill>
              </a:rPr>
              <a:t>PRESENCIA PERMANENTE EN RADIO MUNICIPAL SOBRE ESTE TEMA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3356588" y="2212238"/>
            <a:ext cx="26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2"/>
          <p:cNvSpPr txBox="1"/>
          <p:nvPr/>
        </p:nvSpPr>
        <p:spPr>
          <a:xfrm>
            <a:off x="6071700" y="2387200"/>
            <a:ext cx="1887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ENVÍO DE BOLETÍN Y CORTE DE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MEDIOS PARA USO</a:t>
            </a:r>
            <a:endParaRPr sz="9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48" name="Google Shape;148;p32"/>
          <p:cNvSpPr txBox="1"/>
          <p:nvPr/>
        </p:nvSpPr>
        <p:spPr>
          <a:xfrm>
            <a:off x="5735400" y="2212238"/>
            <a:ext cx="26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2"/>
          <p:cNvSpPr txBox="1"/>
          <p:nvPr/>
        </p:nvSpPr>
        <p:spPr>
          <a:xfrm>
            <a:off x="1640175" y="3636600"/>
            <a:ext cx="2483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MICROONDAS EN VIVO PARA HABLAR SOBRE EVENTOS DE GRAN ESCALA CON CANALES NACIONALES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50" name="Google Shape;150;p32"/>
          <p:cNvSpPr txBox="1"/>
          <p:nvPr/>
        </p:nvSpPr>
        <p:spPr>
          <a:xfrm>
            <a:off x="1303875" y="3560400"/>
            <a:ext cx="26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2"/>
          <p:cNvSpPr txBox="1"/>
          <p:nvPr/>
        </p:nvSpPr>
        <p:spPr>
          <a:xfrm>
            <a:off x="4540800" y="3636600"/>
            <a:ext cx="2661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</a:rPr>
              <a:t>PUBLICIDAD EN PRENSA ESCRITA SOBRE LOS PRINCIPALES EVENTOS DE LAS FIESTAS DE QUITO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4204500" y="3560400"/>
            <a:ext cx="260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sz="2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2"/>
          <p:cNvSpPr txBox="1"/>
          <p:nvPr/>
        </p:nvSpPr>
        <p:spPr>
          <a:xfrm>
            <a:off x="3100500" y="891850"/>
            <a:ext cx="437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SE HA PLANIFICADO UNA ESTRATEGIA 360 QUE PERMITA QUE LA CIUDADANÍA CONOZCA SOBRE ESTE TEMA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850" y="1540275"/>
            <a:ext cx="827200" cy="8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8550" y="1540275"/>
            <a:ext cx="827200" cy="8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8500" y="1540275"/>
            <a:ext cx="827200" cy="8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6050" y="2761300"/>
            <a:ext cx="827200" cy="8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68300" y="2783850"/>
            <a:ext cx="827200" cy="8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/>
        </p:nvSpPr>
        <p:spPr>
          <a:xfrm>
            <a:off x="2113006" y="-101943"/>
            <a:ext cx="69297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3"/>
          <p:cNvSpPr txBox="1"/>
          <p:nvPr/>
        </p:nvSpPr>
        <p:spPr>
          <a:xfrm>
            <a:off x="394900" y="1448250"/>
            <a:ext cx="2176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VOCEROS PRINCIPALES </a:t>
            </a:r>
            <a:endParaRPr sz="10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3"/>
          <p:cNvSpPr txBox="1"/>
          <p:nvPr/>
        </p:nvSpPr>
        <p:spPr>
          <a:xfrm>
            <a:off x="1810200" y="3929400"/>
            <a:ext cx="3666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Juan Martín Cueva</a:t>
            </a:r>
            <a:endParaRPr b="1" sz="2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lang="es" sz="16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Secretario de Cultura</a:t>
            </a:r>
            <a:endParaRPr sz="16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1810200" y="2560638"/>
            <a:ext cx="3666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Santiago Guarderas</a:t>
            </a:r>
            <a:endParaRPr b="1" sz="2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lang="es" sz="16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Alcalde de Quito</a:t>
            </a:r>
            <a:endParaRPr sz="16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900" y="3716425"/>
            <a:ext cx="1192326" cy="11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625" y="2291487"/>
            <a:ext cx="1192326" cy="11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5516800" y="738500"/>
            <a:ext cx="30846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375"/>
              </a:buClr>
              <a:buSzPts val="3600"/>
              <a:buFont typeface="Montserrat"/>
              <a:buNone/>
            </a:pPr>
            <a:r>
              <a:rPr b="1" lang="es" sz="2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Voceros alternos</a:t>
            </a:r>
            <a:endParaRPr b="1" sz="2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Gerenta de Quito Turismo, Cristina Rivadeneira.</a:t>
            </a:r>
            <a:endParaRPr sz="13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Concejales de la Comisión de Turismo y Fiestas</a:t>
            </a:r>
            <a:endParaRPr sz="13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Administradores zonales</a:t>
            </a:r>
            <a:endParaRPr sz="13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Artistas que participan en los eventos</a:t>
            </a:r>
            <a:endParaRPr sz="13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Representantes de gremios turísticos y empresa privada.</a:t>
            </a:r>
            <a:endParaRPr sz="13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/>
        </p:nvSpPr>
        <p:spPr>
          <a:xfrm>
            <a:off x="1247250" y="1475850"/>
            <a:ext cx="7506900" cy="27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283375"/>
                </a:solidFill>
              </a:rPr>
              <a:t>EN VIVOS</a:t>
            </a:r>
            <a:endParaRPr b="1" sz="700">
              <a:solidFill>
                <a:srgbClr val="283375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Programación de eventos por streaming con la agenda cultural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83375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283375"/>
                </a:solidFill>
              </a:rPr>
              <a:t>CAMPAÑA DIGITAL</a:t>
            </a:r>
            <a:endParaRPr b="1" sz="700">
              <a:solidFill>
                <a:srgbClr val="283375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</a:rPr>
              <a:t>Artes específicas sobre eventos y contenido de la fecha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83375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283375"/>
                </a:solidFill>
              </a:rPr>
              <a:t>CONTENIDO EN VIDEO</a:t>
            </a:r>
            <a:endParaRPr b="1" sz="700">
              <a:solidFill>
                <a:srgbClr val="283375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Videos con actores de este tema y pautaje en Facebook para mejorar el alcance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83375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283375"/>
                </a:solidFill>
              </a:rPr>
              <a:t>CAMBIO DE PORTADAS</a:t>
            </a:r>
            <a:endParaRPr b="1" sz="700">
              <a:solidFill>
                <a:srgbClr val="283375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</a:rPr>
              <a:t>Posicionamiento de la fecha con el cambio de portadas de Facebook de todas las instituciones municipales</a:t>
            </a: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4"/>
          <p:cNvSpPr txBox="1"/>
          <p:nvPr/>
        </p:nvSpPr>
        <p:spPr>
          <a:xfrm>
            <a:off x="2622775" y="543700"/>
            <a:ext cx="2007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283375"/>
                </a:solidFill>
                <a:latin typeface="Montserrat"/>
                <a:ea typeface="Montserrat"/>
                <a:cs typeface="Montserrat"/>
                <a:sym typeface="Montserrat"/>
              </a:rPr>
              <a:t>EN LAS REDES</a:t>
            </a:r>
            <a:endParaRPr b="1" sz="2900">
              <a:solidFill>
                <a:srgbClr val="2833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150" y="1876725"/>
            <a:ext cx="443800" cy="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150" y="2471043"/>
            <a:ext cx="443800" cy="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150" y="3065382"/>
            <a:ext cx="443800" cy="4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150" y="3659701"/>
            <a:ext cx="443800" cy="4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4"/>
          <p:cNvSpPr txBox="1"/>
          <p:nvPr/>
        </p:nvSpPr>
        <p:spPr>
          <a:xfrm>
            <a:off x="2557800" y="837725"/>
            <a:ext cx="6053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</a:rPr>
              <a:t>Será uno de nuestros principales canales de difusión y la campaña tendrá un enfoque emocional- informativo, con geolocalización según evento e interés. Se segmentará por tipo de público, por edad, por lugar de residencia. </a:t>
            </a:r>
            <a:endParaRPr sz="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BFBFB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