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75" r:id="rId4"/>
    <p:sldId id="261" r:id="rId5"/>
    <p:sldId id="262" r:id="rId6"/>
    <p:sldId id="263" r:id="rId7"/>
    <p:sldId id="264" r:id="rId8"/>
    <p:sldId id="265" r:id="rId9"/>
    <p:sldId id="266" r:id="rId10"/>
    <p:sldId id="277" r:id="rId11"/>
    <p:sldId id="276" r:id="rId12"/>
    <p:sldId id="278" r:id="rId13"/>
    <p:sldId id="274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62626"/>
        </a:solidFill>
        <a:effectLst/>
        <a:uFillTx/>
        <a:latin typeface="+mn-lt"/>
        <a:ea typeface="+mn-ea"/>
        <a:cs typeface="+mn-cs"/>
        <a:sym typeface="Trebuchet M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262626"/>
        </a:fontRef>
        <a:srgbClr val="26262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BCFCA"/>
          </a:solidFill>
        </a:fill>
      </a:tcStyle>
    </a:wholeTbl>
    <a:band2H>
      <a:tcTxStyle/>
      <a:tcStyle>
        <a:tcBdr/>
        <a:fill>
          <a:solidFill>
            <a:srgbClr val="F5E8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85108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8510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85108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83" d="100"/>
          <a:sy n="83" d="100"/>
        </p:scale>
        <p:origin x="-78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C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Evolución del presupuesto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'[COMPORATIVO ECPR HISTÓRICO.xlsx]PRESUPUESTARIO '!$B$5:$C$5</c:f>
              <c:strCache>
                <c:ptCount val="2"/>
                <c:pt idx="0">
                  <c:v>PRESUPUESTO </c:v>
                </c:pt>
                <c:pt idx="1">
                  <c:v>% incremento</c:v>
                </c:pt>
              </c:strCache>
            </c:strRef>
          </c:cat>
          <c:val>
            <c:numRef>
              <c:f>'[COMPORATIVO ECPR HISTÓRICO.xlsx]PRESUPUESTARIO '!$B$6:$C$6</c:f>
              <c:numCache>
                <c:formatCode>General</c:formatCode>
                <c:ptCount val="2"/>
                <c:pt idx="0" formatCode="_(* #,##0.00_);_(* \(#,##0.00\);_(* &quot;-&quot;??_);_(@_)">
                  <c:v>202071.52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FA6-46DC-B1AA-56ADAB0B789C}"/>
            </c:ext>
          </c:extLst>
        </c:ser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7.4314754311740044E-3"/>
                  <c:y val="-3.9204427939483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A6-46DC-B1AA-56ADAB0B78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'[COMPORATIVO ECPR HISTÓRICO.xlsx]PRESUPUESTARIO '!$B$5:$C$5</c:f>
              <c:strCache>
                <c:ptCount val="2"/>
                <c:pt idx="0">
                  <c:v>PRESUPUESTO </c:v>
                </c:pt>
                <c:pt idx="1">
                  <c:v>% incremento</c:v>
                </c:pt>
              </c:strCache>
            </c:strRef>
          </c:cat>
          <c:val>
            <c:numRef>
              <c:f>'[COMPORATIVO ECPR HISTÓRICO.xlsx]PRESUPUESTARIO '!$B$7:$C$7</c:f>
              <c:numCache>
                <c:formatCode>_(* #,##0.00_);_(* \(#,##0.00\);_(* "-"??_);_(@_)</c:formatCode>
                <c:ptCount val="2"/>
                <c:pt idx="0">
                  <c:v>305500</c:v>
                </c:pt>
                <c:pt idx="1">
                  <c:v>51.184095611296442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FA6-46DC-B1AA-56ADAB0B78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6312576"/>
        <c:axId val="56314112"/>
      </c:lineChart>
      <c:catAx>
        <c:axId val="5631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56314112"/>
        <c:crosses val="autoZero"/>
        <c:auto val="1"/>
        <c:lblAlgn val="ctr"/>
        <c:lblOffset val="100"/>
        <c:noMultiLvlLbl val="0"/>
      </c:catAx>
      <c:valAx>
        <c:axId val="5631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5631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019080066976045"/>
          <c:y val="0.88318809173218749"/>
          <c:w val="0.2701222147309626"/>
          <c:h val="7.760748032832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EC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/>
      </a:pPr>
      <a:endParaRPr lang="es-EC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DB973-D40C-4D62-A6D0-29BB6F4C3617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658824B-6426-4A38-828F-C0D4976BF0D4}">
      <dgm:prSet phldrT="[Texto]"/>
      <dgm:spPr/>
      <dgm:t>
        <a:bodyPr/>
        <a:lstStyle/>
        <a:p>
          <a:r>
            <a:rPr lang="es-ES" dirty="0" smtClean="0"/>
            <a:t>F1. Presupuesto Anual</a:t>
          </a:r>
        </a:p>
        <a:p>
          <a:r>
            <a:rPr lang="es-ES" dirty="0" smtClean="0"/>
            <a:t>ECPR</a:t>
          </a:r>
          <a:endParaRPr lang="es-ES" dirty="0"/>
        </a:p>
      </dgm:t>
    </dgm:pt>
    <dgm:pt modelId="{6367E7B1-4B1A-46B9-A909-2DB7A4E5F5B1}" type="parTrans" cxnId="{908A8E73-A7E9-4AF7-8FFA-09503C690F5F}">
      <dgm:prSet/>
      <dgm:spPr/>
      <dgm:t>
        <a:bodyPr/>
        <a:lstStyle/>
        <a:p>
          <a:endParaRPr lang="es-ES"/>
        </a:p>
      </dgm:t>
    </dgm:pt>
    <dgm:pt modelId="{A32AD079-C3FC-435F-A196-89FD7E7ADCB7}" type="sibTrans" cxnId="{908A8E73-A7E9-4AF7-8FFA-09503C690F5F}">
      <dgm:prSet/>
      <dgm:spPr/>
      <dgm:t>
        <a:bodyPr/>
        <a:lstStyle/>
        <a:p>
          <a:endParaRPr lang="es-ES"/>
        </a:p>
      </dgm:t>
    </dgm:pt>
    <dgm:pt modelId="{BF2A7CF7-2DDA-4B72-88E8-18C632557B7F}">
      <dgm:prSet phldrT="[Texto]"/>
      <dgm:spPr/>
      <dgm:t>
        <a:bodyPr/>
        <a:lstStyle/>
        <a:p>
          <a:r>
            <a:rPr lang="es-ES" dirty="0" smtClean="0"/>
            <a:t>F2. Fortalecimiento Territorio </a:t>
          </a:r>
        </a:p>
        <a:p>
          <a:r>
            <a:rPr lang="es-ES" dirty="0" smtClean="0"/>
            <a:t>Procesos en todo el territorio</a:t>
          </a:r>
          <a:endParaRPr lang="es-ES" dirty="0"/>
        </a:p>
      </dgm:t>
    </dgm:pt>
    <dgm:pt modelId="{BA92A39F-59A7-4F34-AB50-E8C6BCD36464}" type="parTrans" cxnId="{D5EE2676-09E2-4932-B53B-C33CCF997FA4}">
      <dgm:prSet/>
      <dgm:spPr/>
      <dgm:t>
        <a:bodyPr/>
        <a:lstStyle/>
        <a:p>
          <a:endParaRPr lang="es-ES"/>
        </a:p>
      </dgm:t>
    </dgm:pt>
    <dgm:pt modelId="{89F9ACFF-58D7-4B48-9805-10868207F459}" type="sibTrans" cxnId="{D5EE2676-09E2-4932-B53B-C33CCF997FA4}">
      <dgm:prSet/>
      <dgm:spPr/>
      <dgm:t>
        <a:bodyPr/>
        <a:lstStyle/>
        <a:p>
          <a:endParaRPr lang="es-ES"/>
        </a:p>
      </dgm:t>
    </dgm:pt>
    <dgm:pt modelId="{1D5175D1-F538-4123-81A8-858EFFBB4113}" type="pres">
      <dgm:prSet presAssocID="{847DB973-D40C-4D62-A6D0-29BB6F4C3617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46F9E7FA-4FFE-4987-879B-B50B317DAC77}" type="pres">
      <dgm:prSet presAssocID="{2658824B-6426-4A38-828F-C0D4976BF0D4}" presName="Accent1" presStyleCnt="0"/>
      <dgm:spPr/>
    </dgm:pt>
    <dgm:pt modelId="{DCB46F12-870B-4962-8707-910C1B3423BD}" type="pres">
      <dgm:prSet presAssocID="{2658824B-6426-4A38-828F-C0D4976BF0D4}" presName="Accent" presStyleLbl="node1" presStyleIdx="0" presStyleCnt="2" custScaleX="154197" custScaleY="119240"/>
      <dgm:spPr/>
    </dgm:pt>
    <dgm:pt modelId="{8EE021F9-CB1D-4135-8776-5D8EA9DC7AEE}" type="pres">
      <dgm:prSet presAssocID="{2658824B-6426-4A38-828F-C0D4976BF0D4}" presName="Parent1" presStyleLbl="revTx" presStyleIdx="0" presStyleCnt="2" custScaleX="196983" custScaleY="12334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4A9FDA-A7F2-4C1D-854D-42C0C868C13E}" type="pres">
      <dgm:prSet presAssocID="{BF2A7CF7-2DDA-4B72-88E8-18C632557B7F}" presName="Accent2" presStyleCnt="0"/>
      <dgm:spPr/>
    </dgm:pt>
    <dgm:pt modelId="{F862A141-0082-45A3-9946-606FE9E05160}" type="pres">
      <dgm:prSet presAssocID="{BF2A7CF7-2DDA-4B72-88E8-18C632557B7F}" presName="Accent" presStyleLbl="node1" presStyleIdx="1" presStyleCnt="2" custScaleX="171788"/>
      <dgm:spPr/>
    </dgm:pt>
    <dgm:pt modelId="{A08D40DF-6E82-4499-B08E-CEEBE297F9B7}" type="pres">
      <dgm:prSet presAssocID="{BF2A7CF7-2DDA-4B72-88E8-18C632557B7F}" presName="Parent2" presStyleLbl="revTx" presStyleIdx="1" presStyleCnt="2" custScaleX="214274" custScaleY="13106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5EE2676-09E2-4932-B53B-C33CCF997FA4}" srcId="{847DB973-D40C-4D62-A6D0-29BB6F4C3617}" destId="{BF2A7CF7-2DDA-4B72-88E8-18C632557B7F}" srcOrd="1" destOrd="0" parTransId="{BA92A39F-59A7-4F34-AB50-E8C6BCD36464}" sibTransId="{89F9ACFF-58D7-4B48-9805-10868207F459}"/>
    <dgm:cxn modelId="{908A8E73-A7E9-4AF7-8FFA-09503C690F5F}" srcId="{847DB973-D40C-4D62-A6D0-29BB6F4C3617}" destId="{2658824B-6426-4A38-828F-C0D4976BF0D4}" srcOrd="0" destOrd="0" parTransId="{6367E7B1-4B1A-46B9-A909-2DB7A4E5F5B1}" sibTransId="{A32AD079-C3FC-435F-A196-89FD7E7ADCB7}"/>
    <dgm:cxn modelId="{3B16F6B2-E756-418E-A190-3FFDE6B10A02}" type="presOf" srcId="{2658824B-6426-4A38-828F-C0D4976BF0D4}" destId="{8EE021F9-CB1D-4135-8776-5D8EA9DC7AEE}" srcOrd="0" destOrd="0" presId="urn:microsoft.com/office/officeart/2009/layout/CircleArrowProcess"/>
    <dgm:cxn modelId="{B79C984F-E078-42E6-A58E-A9029EB86FE7}" type="presOf" srcId="{847DB973-D40C-4D62-A6D0-29BB6F4C3617}" destId="{1D5175D1-F538-4123-81A8-858EFFBB4113}" srcOrd="0" destOrd="0" presId="urn:microsoft.com/office/officeart/2009/layout/CircleArrowProcess"/>
    <dgm:cxn modelId="{D1FD6419-814C-4395-9A11-26B16F23FD33}" type="presOf" srcId="{BF2A7CF7-2DDA-4B72-88E8-18C632557B7F}" destId="{A08D40DF-6E82-4499-B08E-CEEBE297F9B7}" srcOrd="0" destOrd="0" presId="urn:microsoft.com/office/officeart/2009/layout/CircleArrowProcess"/>
    <dgm:cxn modelId="{95E18B50-B7C0-4220-84C2-9F50F8F7F697}" type="presParOf" srcId="{1D5175D1-F538-4123-81A8-858EFFBB4113}" destId="{46F9E7FA-4FFE-4987-879B-B50B317DAC77}" srcOrd="0" destOrd="0" presId="urn:microsoft.com/office/officeart/2009/layout/CircleArrowProcess"/>
    <dgm:cxn modelId="{E49825DE-A3B1-4505-91FA-46AFB1381DAE}" type="presParOf" srcId="{46F9E7FA-4FFE-4987-879B-B50B317DAC77}" destId="{DCB46F12-870B-4962-8707-910C1B3423BD}" srcOrd="0" destOrd="0" presId="urn:microsoft.com/office/officeart/2009/layout/CircleArrowProcess"/>
    <dgm:cxn modelId="{ADBED3BC-60CA-4D39-8B51-FE149B6608F6}" type="presParOf" srcId="{1D5175D1-F538-4123-81A8-858EFFBB4113}" destId="{8EE021F9-CB1D-4135-8776-5D8EA9DC7AEE}" srcOrd="1" destOrd="0" presId="urn:microsoft.com/office/officeart/2009/layout/CircleArrowProcess"/>
    <dgm:cxn modelId="{E6DBE66C-F422-4B11-9BA6-6CA3DB6091BD}" type="presParOf" srcId="{1D5175D1-F538-4123-81A8-858EFFBB4113}" destId="{1A4A9FDA-A7F2-4C1D-854D-42C0C868C13E}" srcOrd="2" destOrd="0" presId="urn:microsoft.com/office/officeart/2009/layout/CircleArrowProcess"/>
    <dgm:cxn modelId="{CE3E6E46-50B5-40C8-8D83-E5B18B4F3626}" type="presParOf" srcId="{1A4A9FDA-A7F2-4C1D-854D-42C0C868C13E}" destId="{F862A141-0082-45A3-9946-606FE9E05160}" srcOrd="0" destOrd="0" presId="urn:microsoft.com/office/officeart/2009/layout/CircleArrowProcess"/>
    <dgm:cxn modelId="{87C65390-8601-4B8C-B655-63A80DF0C3A7}" type="presParOf" srcId="{1D5175D1-F538-4123-81A8-858EFFBB4113}" destId="{A08D40DF-6E82-4499-B08E-CEEBE297F9B7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46F12-870B-4962-8707-910C1B3423BD}">
      <dsp:nvSpPr>
        <dsp:cNvPr id="0" name=""/>
        <dsp:cNvSpPr/>
      </dsp:nvSpPr>
      <dsp:spPr>
        <a:xfrm>
          <a:off x="1140167" y="-146419"/>
          <a:ext cx="4693728" cy="362974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021F9-CB1D-4135-8776-5D8EA9DC7AEE}">
      <dsp:nvSpPr>
        <dsp:cNvPr id="0" name=""/>
        <dsp:cNvSpPr/>
      </dsp:nvSpPr>
      <dsp:spPr>
        <a:xfrm>
          <a:off x="1813798" y="1149386"/>
          <a:ext cx="3345366" cy="1047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F1. Presupuesto Anual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ECPR</a:t>
          </a:r>
          <a:endParaRPr lang="es-ES" sz="2100" kern="1200" dirty="0"/>
        </a:p>
      </dsp:txBody>
      <dsp:txXfrm>
        <a:off x="1813798" y="1149386"/>
        <a:ext cx="3345366" cy="1047270"/>
      </dsp:txXfrm>
    </dsp:sp>
    <dsp:sp modelId="{F862A141-0082-45A3-9946-606FE9E05160}">
      <dsp:nvSpPr>
        <dsp:cNvPr id="0" name=""/>
        <dsp:cNvSpPr/>
      </dsp:nvSpPr>
      <dsp:spPr>
        <a:xfrm>
          <a:off x="398058" y="2097546"/>
          <a:ext cx="4492276" cy="2616117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D40DF-6E82-4499-B08E-CEEBE297F9B7}">
      <dsp:nvSpPr>
        <dsp:cNvPr id="0" name=""/>
        <dsp:cNvSpPr/>
      </dsp:nvSpPr>
      <dsp:spPr>
        <a:xfrm>
          <a:off x="817820" y="2869056"/>
          <a:ext cx="3639020" cy="11128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F2. Fortalecimiento Territorio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Procesos en todo el territorio</a:t>
          </a:r>
          <a:endParaRPr lang="es-ES" sz="2000" kern="1200" dirty="0"/>
        </a:p>
      </dsp:txBody>
      <dsp:txXfrm>
        <a:off x="817820" y="2869056"/>
        <a:ext cx="3639020" cy="1112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3" name="Shape 36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061383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4572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9144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13716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18288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2286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27432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32004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36576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0140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magen"/>
          <p:cNvSpPr>
            <a:spLocks noGrp="1"/>
          </p:cNvSpPr>
          <p:nvPr>
            <p:ph type="pic" idx="21"/>
          </p:nvPr>
        </p:nvSpPr>
        <p:spPr>
          <a:xfrm>
            <a:off x="-1" y="0"/>
            <a:ext cx="12192001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" name="Imagen"/>
          <p:cNvSpPr>
            <a:spLocks noGrp="1"/>
          </p:cNvSpPr>
          <p:nvPr>
            <p:ph type="pic" sz="half" idx="22"/>
          </p:nvPr>
        </p:nvSpPr>
        <p:spPr>
          <a:xfrm>
            <a:off x="470807" y="1031966"/>
            <a:ext cx="6387739" cy="479406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Imagen"/>
          <p:cNvSpPr>
            <a:spLocks noGrp="1"/>
          </p:cNvSpPr>
          <p:nvPr>
            <p:ph type="pic" idx="21"/>
          </p:nvPr>
        </p:nvSpPr>
        <p:spPr>
          <a:xfrm>
            <a:off x="-1" y="-1"/>
            <a:ext cx="12192003" cy="687185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Imagen"/>
          <p:cNvSpPr>
            <a:spLocks noGrp="1"/>
          </p:cNvSpPr>
          <p:nvPr>
            <p:ph type="pic" sz="quarter" idx="21"/>
          </p:nvPr>
        </p:nvSpPr>
        <p:spPr>
          <a:xfrm>
            <a:off x="4519803" y="731837"/>
            <a:ext cx="2820693" cy="285536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7" name="Imagen"/>
          <p:cNvSpPr>
            <a:spLocks noGrp="1"/>
          </p:cNvSpPr>
          <p:nvPr>
            <p:ph type="pic" sz="half" idx="22"/>
          </p:nvPr>
        </p:nvSpPr>
        <p:spPr>
          <a:xfrm>
            <a:off x="7672198" y="731837"/>
            <a:ext cx="4184651" cy="53943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8" name="Imagen"/>
          <p:cNvSpPr>
            <a:spLocks noGrp="1"/>
          </p:cNvSpPr>
          <p:nvPr>
            <p:ph type="pic" sz="quarter" idx="23"/>
          </p:nvPr>
        </p:nvSpPr>
        <p:spPr>
          <a:xfrm>
            <a:off x="4519803" y="3587198"/>
            <a:ext cx="2820693" cy="253896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Imagen"/>
          <p:cNvSpPr>
            <a:spLocks noGrp="1"/>
          </p:cNvSpPr>
          <p:nvPr>
            <p:ph type="pic" sz="half" idx="21"/>
          </p:nvPr>
        </p:nvSpPr>
        <p:spPr>
          <a:xfrm>
            <a:off x="666963" y="530817"/>
            <a:ext cx="4184651" cy="579636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n"/>
          <p:cNvSpPr>
            <a:spLocks noGrp="1"/>
          </p:cNvSpPr>
          <p:nvPr>
            <p:ph type="pic" sz="half" idx="21"/>
          </p:nvPr>
        </p:nvSpPr>
        <p:spPr>
          <a:xfrm>
            <a:off x="464949" y="573437"/>
            <a:ext cx="5631051" cy="57111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5" name="Imagen"/>
          <p:cNvSpPr>
            <a:spLocks noGrp="1"/>
          </p:cNvSpPr>
          <p:nvPr>
            <p:ph type="pic" sz="quarter" idx="22"/>
          </p:nvPr>
        </p:nvSpPr>
        <p:spPr>
          <a:xfrm>
            <a:off x="6292312" y="4510006"/>
            <a:ext cx="2975675" cy="178230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6" name="Imagen"/>
          <p:cNvSpPr>
            <a:spLocks noGrp="1"/>
          </p:cNvSpPr>
          <p:nvPr>
            <p:ph type="pic" sz="quarter" idx="23"/>
          </p:nvPr>
        </p:nvSpPr>
        <p:spPr>
          <a:xfrm>
            <a:off x="6292312" y="581187"/>
            <a:ext cx="2975675" cy="36963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n"/>
          <p:cNvSpPr>
            <a:spLocks noGrp="1"/>
          </p:cNvSpPr>
          <p:nvPr>
            <p:ph type="pic" idx="21"/>
          </p:nvPr>
        </p:nvSpPr>
        <p:spPr>
          <a:xfrm>
            <a:off x="6096000" y="-1"/>
            <a:ext cx="6096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5" name="Imagen"/>
          <p:cNvSpPr>
            <a:spLocks noGrp="1"/>
          </p:cNvSpPr>
          <p:nvPr>
            <p:ph type="pic" idx="22"/>
          </p:nvPr>
        </p:nvSpPr>
        <p:spPr>
          <a:xfrm>
            <a:off x="0" y="1"/>
            <a:ext cx="609600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6" name="Imagen"/>
          <p:cNvSpPr>
            <a:spLocks noGrp="1"/>
          </p:cNvSpPr>
          <p:nvPr>
            <p:ph type="pic" sz="half" idx="23"/>
          </p:nvPr>
        </p:nvSpPr>
        <p:spPr>
          <a:xfrm>
            <a:off x="3590925" y="1255712"/>
            <a:ext cx="5010150" cy="434657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Imagen"/>
          <p:cNvSpPr>
            <a:spLocks noGrp="1"/>
          </p:cNvSpPr>
          <p:nvPr>
            <p:ph type="pic" sz="half" idx="21"/>
          </p:nvPr>
        </p:nvSpPr>
        <p:spPr>
          <a:xfrm>
            <a:off x="325003" y="2063969"/>
            <a:ext cx="5856085" cy="450428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Imagen"/>
          <p:cNvSpPr>
            <a:spLocks noGrp="1"/>
          </p:cNvSpPr>
          <p:nvPr>
            <p:ph type="pic" sz="quarter" idx="21"/>
          </p:nvPr>
        </p:nvSpPr>
        <p:spPr>
          <a:xfrm>
            <a:off x="0" y="4597400"/>
            <a:ext cx="3998913" cy="22606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3" name="Imagen"/>
          <p:cNvSpPr>
            <a:spLocks noGrp="1"/>
          </p:cNvSpPr>
          <p:nvPr>
            <p:ph type="pic" sz="quarter" idx="22"/>
          </p:nvPr>
        </p:nvSpPr>
        <p:spPr>
          <a:xfrm>
            <a:off x="8172533" y="4598127"/>
            <a:ext cx="4019467" cy="225987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4" name="Imagen"/>
          <p:cNvSpPr>
            <a:spLocks noGrp="1"/>
          </p:cNvSpPr>
          <p:nvPr>
            <p:ph type="pic" sz="quarter" idx="23"/>
          </p:nvPr>
        </p:nvSpPr>
        <p:spPr>
          <a:xfrm>
            <a:off x="3998912" y="4598127"/>
            <a:ext cx="4173621" cy="225987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Imagen"/>
          <p:cNvSpPr>
            <a:spLocks noGrp="1"/>
          </p:cNvSpPr>
          <p:nvPr>
            <p:ph type="pic" sz="quarter" idx="21"/>
          </p:nvPr>
        </p:nvSpPr>
        <p:spPr>
          <a:xfrm>
            <a:off x="8193088" y="0"/>
            <a:ext cx="4019551" cy="388937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3" name="Imagen"/>
          <p:cNvSpPr>
            <a:spLocks noGrp="1"/>
          </p:cNvSpPr>
          <p:nvPr>
            <p:ph type="pic" sz="quarter" idx="22"/>
          </p:nvPr>
        </p:nvSpPr>
        <p:spPr>
          <a:xfrm>
            <a:off x="3998912" y="3889375"/>
            <a:ext cx="4175126" cy="2968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4" name="Imagen"/>
          <p:cNvSpPr>
            <a:spLocks noGrp="1"/>
          </p:cNvSpPr>
          <p:nvPr>
            <p:ph type="pic" sz="quarter" idx="23"/>
          </p:nvPr>
        </p:nvSpPr>
        <p:spPr>
          <a:xfrm>
            <a:off x="0" y="0"/>
            <a:ext cx="3998913" cy="388937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Imagen"/>
          <p:cNvSpPr>
            <a:spLocks noGrp="1"/>
          </p:cNvSpPr>
          <p:nvPr>
            <p:ph type="pic" sz="half" idx="21"/>
          </p:nvPr>
        </p:nvSpPr>
        <p:spPr>
          <a:xfrm>
            <a:off x="0" y="-1"/>
            <a:ext cx="4656407" cy="402335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3" name="Imagen"/>
          <p:cNvSpPr>
            <a:spLocks noGrp="1"/>
          </p:cNvSpPr>
          <p:nvPr>
            <p:ph type="pic" sz="quarter" idx="22"/>
          </p:nvPr>
        </p:nvSpPr>
        <p:spPr>
          <a:xfrm>
            <a:off x="0" y="4023354"/>
            <a:ext cx="4656407" cy="283464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Imagen"/>
          <p:cNvSpPr>
            <a:spLocks noGrp="1"/>
          </p:cNvSpPr>
          <p:nvPr>
            <p:ph type="pic" sz="quarter" idx="21"/>
          </p:nvPr>
        </p:nvSpPr>
        <p:spPr>
          <a:xfrm>
            <a:off x="480447" y="1"/>
            <a:ext cx="3518116" cy="389007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8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magen"/>
          <p:cNvSpPr>
            <a:spLocks noGrp="1"/>
          </p:cNvSpPr>
          <p:nvPr>
            <p:ph type="pic" idx="21"/>
          </p:nvPr>
        </p:nvSpPr>
        <p:spPr>
          <a:xfrm>
            <a:off x="998538" y="0"/>
            <a:ext cx="10194926" cy="423386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Imagen"/>
          <p:cNvSpPr>
            <a:spLocks noGrp="1"/>
          </p:cNvSpPr>
          <p:nvPr>
            <p:ph type="pic" idx="21"/>
          </p:nvPr>
        </p:nvSpPr>
        <p:spPr>
          <a:xfrm>
            <a:off x="5205565" y="-28137"/>
            <a:ext cx="5205567" cy="690020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90" name="Imagen"/>
          <p:cNvSpPr>
            <a:spLocks noGrp="1"/>
          </p:cNvSpPr>
          <p:nvPr>
            <p:ph type="pic" idx="22"/>
          </p:nvPr>
        </p:nvSpPr>
        <p:spPr>
          <a:xfrm>
            <a:off x="0" y="-14069"/>
            <a:ext cx="5205567" cy="690020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9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Imagen"/>
          <p:cNvSpPr>
            <a:spLocks noGrp="1"/>
          </p:cNvSpPr>
          <p:nvPr>
            <p:ph type="pic" sz="quarter" idx="21"/>
          </p:nvPr>
        </p:nvSpPr>
        <p:spPr>
          <a:xfrm>
            <a:off x="6142037" y="3640139"/>
            <a:ext cx="3492501" cy="289718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99" name="Imagen"/>
          <p:cNvSpPr>
            <a:spLocks noGrp="1"/>
          </p:cNvSpPr>
          <p:nvPr>
            <p:ph type="pic" sz="quarter" idx="22"/>
          </p:nvPr>
        </p:nvSpPr>
        <p:spPr>
          <a:xfrm>
            <a:off x="6142037" y="320674"/>
            <a:ext cx="3492501" cy="289719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Imagen"/>
          <p:cNvSpPr>
            <a:spLocks noGrp="1"/>
          </p:cNvSpPr>
          <p:nvPr>
            <p:ph type="pic" sz="half" idx="21"/>
          </p:nvPr>
        </p:nvSpPr>
        <p:spPr>
          <a:xfrm>
            <a:off x="4008966" y="0"/>
            <a:ext cx="4174068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Imagen"/>
          <p:cNvSpPr>
            <a:spLocks noGrp="1"/>
          </p:cNvSpPr>
          <p:nvPr>
            <p:ph type="pic" sz="quarter" idx="21"/>
          </p:nvPr>
        </p:nvSpPr>
        <p:spPr>
          <a:xfrm>
            <a:off x="4588731" y="3170637"/>
            <a:ext cx="3014539" cy="369799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Imagen"/>
          <p:cNvSpPr>
            <a:spLocks noGrp="1"/>
          </p:cNvSpPr>
          <p:nvPr>
            <p:ph type="pic" sz="quarter" idx="21"/>
          </p:nvPr>
        </p:nvSpPr>
        <p:spPr>
          <a:xfrm>
            <a:off x="4064001" y="320040"/>
            <a:ext cx="2506134" cy="289794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24" name="Imagen"/>
          <p:cNvSpPr>
            <a:spLocks noGrp="1"/>
          </p:cNvSpPr>
          <p:nvPr>
            <p:ph type="pic" sz="quarter" idx="22"/>
          </p:nvPr>
        </p:nvSpPr>
        <p:spPr>
          <a:xfrm>
            <a:off x="5624079" y="3640013"/>
            <a:ext cx="2506134" cy="289794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2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Imagen"/>
          <p:cNvSpPr>
            <a:spLocks noGrp="1"/>
          </p:cNvSpPr>
          <p:nvPr>
            <p:ph type="pic" idx="21"/>
          </p:nvPr>
        </p:nvSpPr>
        <p:spPr>
          <a:xfrm>
            <a:off x="-1" y="3442854"/>
            <a:ext cx="12192003" cy="3429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33" name="Imagen"/>
          <p:cNvSpPr>
            <a:spLocks noGrp="1"/>
          </p:cNvSpPr>
          <p:nvPr>
            <p:ph type="pic" sz="quarter" idx="22"/>
          </p:nvPr>
        </p:nvSpPr>
        <p:spPr>
          <a:xfrm>
            <a:off x="870889" y="777676"/>
            <a:ext cx="2336545" cy="48562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Imagen"/>
          <p:cNvSpPr>
            <a:spLocks noGrp="1"/>
          </p:cNvSpPr>
          <p:nvPr>
            <p:ph type="pic" idx="21"/>
          </p:nvPr>
        </p:nvSpPr>
        <p:spPr>
          <a:xfrm>
            <a:off x="-1" y="3442854"/>
            <a:ext cx="12192003" cy="3429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42" name="Imagen"/>
          <p:cNvSpPr>
            <a:spLocks noGrp="1"/>
          </p:cNvSpPr>
          <p:nvPr>
            <p:ph type="pic" sz="half" idx="22"/>
          </p:nvPr>
        </p:nvSpPr>
        <p:spPr>
          <a:xfrm>
            <a:off x="7805810" y="808102"/>
            <a:ext cx="3744069" cy="468827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4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Imagen"/>
          <p:cNvSpPr>
            <a:spLocks noGrp="1"/>
          </p:cNvSpPr>
          <p:nvPr>
            <p:ph type="pic" idx="21"/>
          </p:nvPr>
        </p:nvSpPr>
        <p:spPr>
          <a:xfrm>
            <a:off x="6893169" y="-1"/>
            <a:ext cx="5298833" cy="687185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1" name="Imagen"/>
          <p:cNvSpPr>
            <a:spLocks noGrp="1"/>
          </p:cNvSpPr>
          <p:nvPr>
            <p:ph type="pic" sz="quarter" idx="22"/>
          </p:nvPr>
        </p:nvSpPr>
        <p:spPr>
          <a:xfrm>
            <a:off x="5736109" y="1041200"/>
            <a:ext cx="2314120" cy="477559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5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Imagen"/>
          <p:cNvSpPr>
            <a:spLocks noGrp="1"/>
          </p:cNvSpPr>
          <p:nvPr>
            <p:ph type="pic" idx="21"/>
          </p:nvPr>
        </p:nvSpPr>
        <p:spPr>
          <a:xfrm>
            <a:off x="0" y="-1"/>
            <a:ext cx="5298833" cy="687185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60" name="Imagen"/>
          <p:cNvSpPr>
            <a:spLocks noGrp="1"/>
          </p:cNvSpPr>
          <p:nvPr>
            <p:ph type="pic" sz="quarter" idx="22"/>
          </p:nvPr>
        </p:nvSpPr>
        <p:spPr>
          <a:xfrm>
            <a:off x="4272760" y="1091791"/>
            <a:ext cx="2052143" cy="46882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6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Imagen"/>
          <p:cNvSpPr>
            <a:spLocks noGrp="1"/>
          </p:cNvSpPr>
          <p:nvPr>
            <p:ph type="pic" idx="21"/>
          </p:nvPr>
        </p:nvSpPr>
        <p:spPr>
          <a:xfrm>
            <a:off x="3228108" y="1"/>
            <a:ext cx="8963892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6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Imagen"/>
          <p:cNvSpPr>
            <a:spLocks noGrp="1"/>
          </p:cNvSpPr>
          <p:nvPr>
            <p:ph type="pic" sz="half" idx="21"/>
          </p:nvPr>
        </p:nvSpPr>
        <p:spPr>
          <a:xfrm>
            <a:off x="8678864" y="0"/>
            <a:ext cx="3513138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7" name="Imagen"/>
          <p:cNvSpPr>
            <a:spLocks noGrp="1"/>
          </p:cNvSpPr>
          <p:nvPr>
            <p:ph type="pic" sz="quarter" idx="22"/>
          </p:nvPr>
        </p:nvSpPr>
        <p:spPr>
          <a:xfrm>
            <a:off x="-1" y="4092575"/>
            <a:ext cx="3208340" cy="27654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Imagen"/>
          <p:cNvSpPr>
            <a:spLocks noGrp="1"/>
          </p:cNvSpPr>
          <p:nvPr>
            <p:ph type="pic" sz="half" idx="21"/>
          </p:nvPr>
        </p:nvSpPr>
        <p:spPr>
          <a:xfrm>
            <a:off x="7825351" y="1766805"/>
            <a:ext cx="3458706" cy="50911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77" name="Imagen"/>
          <p:cNvSpPr>
            <a:spLocks noGrp="1"/>
          </p:cNvSpPr>
          <p:nvPr>
            <p:ph type="pic" sz="half" idx="22"/>
          </p:nvPr>
        </p:nvSpPr>
        <p:spPr>
          <a:xfrm>
            <a:off x="907940" y="1766805"/>
            <a:ext cx="3458706" cy="50911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78" name="Imagen"/>
          <p:cNvSpPr>
            <a:spLocks noGrp="1"/>
          </p:cNvSpPr>
          <p:nvPr>
            <p:ph type="pic" sz="half" idx="23"/>
          </p:nvPr>
        </p:nvSpPr>
        <p:spPr>
          <a:xfrm>
            <a:off x="4366647" y="1766805"/>
            <a:ext cx="3458706" cy="509119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7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Imagen"/>
          <p:cNvSpPr>
            <a:spLocks noGrp="1"/>
          </p:cNvSpPr>
          <p:nvPr>
            <p:ph type="pic" sz="half" idx="21"/>
          </p:nvPr>
        </p:nvSpPr>
        <p:spPr>
          <a:xfrm>
            <a:off x="-888" y="-1"/>
            <a:ext cx="3803938" cy="559937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8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Imagen"/>
          <p:cNvSpPr>
            <a:spLocks noGrp="1"/>
          </p:cNvSpPr>
          <p:nvPr>
            <p:ph type="pic" sz="half" idx="21"/>
          </p:nvPr>
        </p:nvSpPr>
        <p:spPr>
          <a:xfrm>
            <a:off x="8388061" y="-1"/>
            <a:ext cx="3803939" cy="559937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Imagen"/>
          <p:cNvSpPr>
            <a:spLocks noGrp="1"/>
          </p:cNvSpPr>
          <p:nvPr>
            <p:ph type="pic" sz="quarter" idx="21"/>
          </p:nvPr>
        </p:nvSpPr>
        <p:spPr>
          <a:xfrm>
            <a:off x="0" y="-1"/>
            <a:ext cx="4562623" cy="2699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03" name="Imagen"/>
          <p:cNvSpPr>
            <a:spLocks noGrp="1"/>
          </p:cNvSpPr>
          <p:nvPr>
            <p:ph type="pic" sz="quarter" idx="22"/>
          </p:nvPr>
        </p:nvSpPr>
        <p:spPr>
          <a:xfrm>
            <a:off x="-1" y="2672862"/>
            <a:ext cx="4562623" cy="26991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04" name="Imagen"/>
          <p:cNvSpPr>
            <a:spLocks noGrp="1"/>
          </p:cNvSpPr>
          <p:nvPr>
            <p:ph type="pic" idx="23"/>
          </p:nvPr>
        </p:nvSpPr>
        <p:spPr>
          <a:xfrm>
            <a:off x="4562619" y="-1"/>
            <a:ext cx="7629381" cy="537196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0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Imagen"/>
          <p:cNvSpPr>
            <a:spLocks noGrp="1"/>
          </p:cNvSpPr>
          <p:nvPr>
            <p:ph type="pic" sz="half" idx="21"/>
          </p:nvPr>
        </p:nvSpPr>
        <p:spPr>
          <a:xfrm>
            <a:off x="1787236" y="3699164"/>
            <a:ext cx="5842144" cy="315883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13" name="Imagen"/>
          <p:cNvSpPr>
            <a:spLocks noGrp="1"/>
          </p:cNvSpPr>
          <p:nvPr>
            <p:ph type="pic" sz="quarter" idx="22"/>
          </p:nvPr>
        </p:nvSpPr>
        <p:spPr>
          <a:xfrm>
            <a:off x="7629379" y="3699164"/>
            <a:ext cx="4562622" cy="315883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14" name="Imagen"/>
          <p:cNvSpPr>
            <a:spLocks noGrp="1"/>
          </p:cNvSpPr>
          <p:nvPr>
            <p:ph type="pic" sz="half" idx="23"/>
          </p:nvPr>
        </p:nvSpPr>
        <p:spPr>
          <a:xfrm>
            <a:off x="4562619" y="1"/>
            <a:ext cx="7629381" cy="369916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15" name="Imagen"/>
          <p:cNvSpPr>
            <a:spLocks noGrp="1"/>
          </p:cNvSpPr>
          <p:nvPr>
            <p:ph type="pic" sz="quarter" idx="24"/>
          </p:nvPr>
        </p:nvSpPr>
        <p:spPr>
          <a:xfrm>
            <a:off x="1787235" y="-2"/>
            <a:ext cx="2775386" cy="369916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Imagen"/>
          <p:cNvSpPr>
            <a:spLocks noGrp="1"/>
          </p:cNvSpPr>
          <p:nvPr>
            <p:ph type="pic" idx="21"/>
          </p:nvPr>
        </p:nvSpPr>
        <p:spPr>
          <a:xfrm>
            <a:off x="794183" y="0"/>
            <a:ext cx="6105381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37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089818" y="6404292"/>
            <a:ext cx="263982" cy="269241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icture Placeholder 2"/>
          <p:cNvSpPr>
            <a:spLocks noGrp="1"/>
          </p:cNvSpPr>
          <p:nvPr>
            <p:ph type="pic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39" name="Picture Placeholder 4"/>
          <p:cNvSpPr>
            <a:spLocks noGrp="1"/>
          </p:cNvSpPr>
          <p:nvPr>
            <p:ph type="pic" sz="quarter" idx="22"/>
          </p:nvPr>
        </p:nvSpPr>
        <p:spPr>
          <a:xfrm>
            <a:off x="5240866" y="2954869"/>
            <a:ext cx="1727201" cy="308186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wrap="none"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6888397" y="2597949"/>
            <a:ext cx="5652057" cy="348313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4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wrap="none"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Imagen"/>
          <p:cNvSpPr>
            <a:spLocks noGrp="1"/>
          </p:cNvSpPr>
          <p:nvPr>
            <p:ph type="pic" sz="half" idx="21"/>
          </p:nvPr>
        </p:nvSpPr>
        <p:spPr>
          <a:xfrm>
            <a:off x="6888397" y="2597949"/>
            <a:ext cx="5652057" cy="348313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5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5892800" y="6049635"/>
            <a:ext cx="2844800" cy="24830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magen"/>
          <p:cNvSpPr>
            <a:spLocks noGrp="1"/>
          </p:cNvSpPr>
          <p:nvPr>
            <p:ph type="pic" sz="half" idx="21"/>
          </p:nvPr>
        </p:nvSpPr>
        <p:spPr>
          <a:xfrm>
            <a:off x="6281737" y="2249488"/>
            <a:ext cx="5910263" cy="460851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6" name="Imagen"/>
          <p:cNvSpPr>
            <a:spLocks noGrp="1"/>
          </p:cNvSpPr>
          <p:nvPr>
            <p:ph type="pic" sz="quarter" idx="22"/>
          </p:nvPr>
        </p:nvSpPr>
        <p:spPr>
          <a:xfrm>
            <a:off x="-1" y="1745"/>
            <a:ext cx="6281740" cy="160426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C65C-A614-451B-813E-F4AB2F06BCC4}" type="datetimeFigureOut">
              <a:rPr lang="es-ES" smtClean="0"/>
              <a:t>25/04/2022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58BA-33E1-4922-A5CC-7E18DFDA98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675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Imagen"/>
          <p:cNvSpPr>
            <a:spLocks noGrp="1"/>
          </p:cNvSpPr>
          <p:nvPr>
            <p:ph type="pic" sz="half" idx="21"/>
          </p:nvPr>
        </p:nvSpPr>
        <p:spPr>
          <a:xfrm>
            <a:off x="-1" y="0"/>
            <a:ext cx="8298875" cy="3429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5" name="Imagen"/>
          <p:cNvSpPr>
            <a:spLocks noGrp="1"/>
          </p:cNvSpPr>
          <p:nvPr>
            <p:ph type="pic" sz="quarter" idx="22"/>
          </p:nvPr>
        </p:nvSpPr>
        <p:spPr>
          <a:xfrm>
            <a:off x="8298873" y="3428998"/>
            <a:ext cx="3893127" cy="342900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6" name="Imagen"/>
          <p:cNvSpPr>
            <a:spLocks noGrp="1"/>
          </p:cNvSpPr>
          <p:nvPr>
            <p:ph type="pic" sz="quarter" idx="23"/>
          </p:nvPr>
        </p:nvSpPr>
        <p:spPr>
          <a:xfrm>
            <a:off x="8298873" y="0"/>
            <a:ext cx="3893127" cy="3429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Imagen"/>
          <p:cNvSpPr>
            <a:spLocks noGrp="1"/>
          </p:cNvSpPr>
          <p:nvPr>
            <p:ph type="pic" idx="21"/>
          </p:nvPr>
        </p:nvSpPr>
        <p:spPr>
          <a:xfrm>
            <a:off x="-1" y="0"/>
            <a:ext cx="9993315" cy="3429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Imagen"/>
          <p:cNvSpPr>
            <a:spLocks noGrp="1"/>
          </p:cNvSpPr>
          <p:nvPr>
            <p:ph type="pic" sz="half" idx="21"/>
          </p:nvPr>
        </p:nvSpPr>
        <p:spPr>
          <a:xfrm>
            <a:off x="7523161" y="0"/>
            <a:ext cx="4668839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Imagen"/>
          <p:cNvSpPr>
            <a:spLocks noGrp="1"/>
          </p:cNvSpPr>
          <p:nvPr>
            <p:ph type="pic" sz="half" idx="21"/>
          </p:nvPr>
        </p:nvSpPr>
        <p:spPr>
          <a:xfrm>
            <a:off x="7585229" y="0"/>
            <a:ext cx="4606771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1" name="Imagen"/>
          <p:cNvSpPr>
            <a:spLocks noGrp="1"/>
          </p:cNvSpPr>
          <p:nvPr>
            <p:ph type="pic" sz="quarter" idx="22"/>
          </p:nvPr>
        </p:nvSpPr>
        <p:spPr>
          <a:xfrm>
            <a:off x="6319225" y="623238"/>
            <a:ext cx="3900950" cy="343931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ster 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Imagen"/>
          <p:cNvSpPr>
            <a:spLocks noGrp="1"/>
          </p:cNvSpPr>
          <p:nvPr>
            <p:ph type="pic" sz="half" idx="21"/>
          </p:nvPr>
        </p:nvSpPr>
        <p:spPr>
          <a:xfrm>
            <a:off x="-1" y="0"/>
            <a:ext cx="4606771" cy="68580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0" name="Imagen"/>
          <p:cNvSpPr>
            <a:spLocks noGrp="1"/>
          </p:cNvSpPr>
          <p:nvPr>
            <p:ph type="pic" sz="quarter" idx="22"/>
          </p:nvPr>
        </p:nvSpPr>
        <p:spPr>
          <a:xfrm>
            <a:off x="2000250" y="623238"/>
            <a:ext cx="3900950" cy="343931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5892800" y="6037580"/>
            <a:ext cx="28448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B8B8B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</p:sldLayoutIdLst>
  <p:transition spd="med"/>
  <p:txStyles>
    <p:titleStyle>
      <a:lvl1pPr marL="0" marR="0" indent="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4572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9144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13716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18288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22860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27432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32004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3657600" algn="l" defTabSz="91440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262626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0" marR="0" indent="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91440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262626"/>
          </a:solidFill>
          <a:uFillTx/>
          <a:latin typeface="+mn-lt"/>
          <a:ea typeface="+mn-ea"/>
          <a:cs typeface="+mn-cs"/>
          <a:sym typeface="Trebuchet MS"/>
        </a:defRPr>
      </a:lvl9pPr>
    </p:bodyStyle>
    <p:otherStyle>
      <a:lvl1pPr marL="0" marR="0" indent="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914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Rectángulo"/>
          <p:cNvSpPr/>
          <p:nvPr/>
        </p:nvSpPr>
        <p:spPr>
          <a:xfrm>
            <a:off x="-1" y="6188314"/>
            <a:ext cx="414355" cy="307778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6" name="Rectángulo"/>
          <p:cNvSpPr/>
          <p:nvPr/>
        </p:nvSpPr>
        <p:spPr>
          <a:xfrm>
            <a:off x="-1" y="3141"/>
            <a:ext cx="5907253" cy="212519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389" y="123911"/>
            <a:ext cx="1972562" cy="1423417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6" name="Rectángulo"/>
          <p:cNvSpPr/>
          <p:nvPr/>
        </p:nvSpPr>
        <p:spPr>
          <a:xfrm>
            <a:off x="422951" y="698543"/>
            <a:ext cx="5907253" cy="174567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7" name="QUITO PARA COMPARTIR, FIESTAS 2021."/>
          <p:cNvSpPr txBox="1"/>
          <p:nvPr/>
        </p:nvSpPr>
        <p:spPr>
          <a:xfrm>
            <a:off x="1345377" y="962415"/>
            <a:ext cx="4645466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C" sz="2400" dirty="0" smtClean="0"/>
              <a:t>ENCUENTRO DE LAS CULTURAS DE LAS PARROQUIAS RURALES</a:t>
            </a:r>
            <a:endParaRPr sz="1050" b="0" dirty="0"/>
          </a:p>
        </p:txBody>
      </p:sp>
      <p:sp>
        <p:nvSpPr>
          <p:cNvPr id="8" name="Línea"/>
          <p:cNvSpPr/>
          <p:nvPr/>
        </p:nvSpPr>
        <p:spPr>
          <a:xfrm flipV="1">
            <a:off x="1021181" y="1132967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CuadroTexto 6"/>
          <p:cNvSpPr txBox="1"/>
          <p:nvPr/>
        </p:nvSpPr>
        <p:spPr>
          <a:xfrm>
            <a:off x="2410550" y="2773616"/>
            <a:ext cx="7839307" cy="2133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ES" sz="3600" b="1" dirty="0" smtClean="0"/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6000" b="1" dirty="0" err="1" smtClean="0">
                <a:solidFill>
                  <a:schemeClr val="accent1">
                    <a:lumMod val="75000"/>
                  </a:schemeClr>
                </a:solidFill>
              </a:rPr>
              <a:t>Guayllabamba</a:t>
            </a:r>
            <a:r>
              <a:rPr lang="es-ES" sz="6000" b="1" dirty="0" smtClean="0">
                <a:solidFill>
                  <a:schemeClr val="accent1">
                    <a:lumMod val="75000"/>
                  </a:schemeClr>
                </a:solidFill>
              </a:rPr>
              <a:t> 2022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3600" b="1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sym typeface="Trebuchet MS"/>
            </a:endParaRPr>
          </a:p>
        </p:txBody>
      </p:sp>
      <p:sp>
        <p:nvSpPr>
          <p:cNvPr id="2" name="AutoShape 2" descr="blob:https://web.whatsapp.com/46481c74-4254-4135-ade3-6d8d1364bbb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770" y="4459111"/>
            <a:ext cx="3129039" cy="73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COMPONENTE 4: AGENDA DE TERRITORIO"/>
          <p:cNvSpPr txBox="1"/>
          <p:nvPr/>
        </p:nvSpPr>
        <p:spPr>
          <a:xfrm>
            <a:off x="8623124" y="137830"/>
            <a:ext cx="2681670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C" dirty="0"/>
              <a:t>TEXTO</a:t>
            </a:r>
            <a:endParaRPr dirty="0"/>
          </a:p>
        </p:txBody>
      </p:sp>
      <p:sp>
        <p:nvSpPr>
          <p:cNvPr id="7" name="Rectángulo">
            <a:extLst>
              <a:ext uri="{FF2B5EF4-FFF2-40B4-BE49-F238E27FC236}">
                <a16:creationId xmlns="" xmlns:a16="http://schemas.microsoft.com/office/drawing/2014/main" id="{32A379E2-EF75-4603-ACEA-5494C099C099}"/>
              </a:ext>
            </a:extLst>
          </p:cNvPr>
          <p:cNvSpPr/>
          <p:nvPr/>
        </p:nvSpPr>
        <p:spPr>
          <a:xfrm>
            <a:off x="-1" y="2011679"/>
            <a:ext cx="210986" cy="3037113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ángulo">
            <a:extLst>
              <a:ext uri="{FF2B5EF4-FFF2-40B4-BE49-F238E27FC236}">
                <a16:creationId xmlns="" xmlns:a16="http://schemas.microsoft.com/office/drawing/2014/main" id="{2DD6CD9C-F9B5-4EE5-8464-871DE8449B68}"/>
              </a:ext>
            </a:extLst>
          </p:cNvPr>
          <p:cNvSpPr/>
          <p:nvPr/>
        </p:nvSpPr>
        <p:spPr>
          <a:xfrm>
            <a:off x="-1" y="5048791"/>
            <a:ext cx="210986" cy="1809209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ángulo">
            <a:extLst>
              <a:ext uri="{FF2B5EF4-FFF2-40B4-BE49-F238E27FC236}">
                <a16:creationId xmlns="" xmlns:a16="http://schemas.microsoft.com/office/drawing/2014/main" id="{E89E443D-59FE-49EF-8090-FD4CC2D15818}"/>
              </a:ext>
            </a:extLst>
          </p:cNvPr>
          <p:cNvSpPr/>
          <p:nvPr/>
        </p:nvSpPr>
        <p:spPr>
          <a:xfrm>
            <a:off x="-1" y="1"/>
            <a:ext cx="210986" cy="2011679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74" y="59175"/>
            <a:ext cx="1490858" cy="107581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11" name="Rectángulo"/>
          <p:cNvSpPr/>
          <p:nvPr/>
        </p:nvSpPr>
        <p:spPr>
          <a:xfrm>
            <a:off x="507595" y="257174"/>
            <a:ext cx="5907253" cy="123444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3" name="QUITO PARA COMPARTIR, FIESTAS 2021."/>
          <p:cNvSpPr txBox="1"/>
          <p:nvPr/>
        </p:nvSpPr>
        <p:spPr>
          <a:xfrm>
            <a:off x="1041617" y="481811"/>
            <a:ext cx="4466789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Agenda del ECPR </a:t>
            </a:r>
          </a:p>
          <a:p>
            <a:pPr algn="l">
              <a:lnSpc>
                <a:spcPct val="100000"/>
              </a:lnSpc>
            </a:pPr>
            <a:r>
              <a:rPr lang="es-ES" sz="2400" b="0" dirty="0" smtClean="0"/>
              <a:t>FIESTA MAYOR</a:t>
            </a:r>
            <a:endParaRPr sz="2400" b="0" dirty="0"/>
          </a:p>
        </p:txBody>
      </p:sp>
      <p:sp>
        <p:nvSpPr>
          <p:cNvPr id="14" name="Línea"/>
          <p:cNvSpPr/>
          <p:nvPr/>
        </p:nvSpPr>
        <p:spPr>
          <a:xfrm flipV="1">
            <a:off x="888683" y="435982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1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030353"/>
              </p:ext>
            </p:extLst>
          </p:nvPr>
        </p:nvGraphicFramePr>
        <p:xfrm>
          <a:off x="1826038" y="1489974"/>
          <a:ext cx="8564136" cy="4344764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1697495">
                  <a:extLst>
                    <a:ext uri="{9D8B030D-6E8A-4147-A177-3AD203B41FA5}">
                      <a16:colId xmlns="" xmlns:a16="http://schemas.microsoft.com/office/drawing/2014/main" val="1749314691"/>
                    </a:ext>
                  </a:extLst>
                </a:gridCol>
                <a:gridCol w="5617705">
                  <a:extLst>
                    <a:ext uri="{9D8B030D-6E8A-4147-A177-3AD203B41FA5}">
                      <a16:colId xmlns="" xmlns:a16="http://schemas.microsoft.com/office/drawing/2014/main" val="2551424009"/>
                    </a:ext>
                  </a:extLst>
                </a:gridCol>
                <a:gridCol w="1248936">
                  <a:extLst>
                    <a:ext uri="{9D8B030D-6E8A-4147-A177-3AD203B41FA5}">
                      <a16:colId xmlns="" xmlns:a16="http://schemas.microsoft.com/office/drawing/2014/main" val="1338763585"/>
                    </a:ext>
                  </a:extLst>
                </a:gridCol>
              </a:tblGrid>
              <a:tr h="146346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u="none" strike="noStrike" dirty="0" err="1">
                          <a:effectLst/>
                        </a:rPr>
                        <a:t>Pregón</a:t>
                      </a:r>
                      <a:r>
                        <a:rPr lang="en-US" sz="1800" u="none" strike="noStrike" dirty="0">
                          <a:effectLst/>
                        </a:rPr>
                        <a:t> del </a:t>
                      </a:r>
                      <a:r>
                        <a:rPr lang="en-US" sz="1800" u="none" strike="noStrike" dirty="0" err="1">
                          <a:effectLst/>
                        </a:rPr>
                        <a:t>Encuentro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800" u="none" strike="noStrike" dirty="0" err="1">
                          <a:effectLst/>
                        </a:rPr>
                        <a:t>Evento</a:t>
                      </a:r>
                      <a:r>
                        <a:rPr lang="en-US" sz="1800" u="none" strike="noStrike" dirty="0">
                          <a:effectLst/>
                        </a:rPr>
                        <a:t> de </a:t>
                      </a:r>
                      <a:r>
                        <a:rPr lang="en-US" sz="1800" u="none" strike="noStrike" dirty="0" err="1">
                          <a:effectLst/>
                        </a:rPr>
                        <a:t>participación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</a:rPr>
                        <a:t>comunitaria</a:t>
                      </a:r>
                      <a:r>
                        <a:rPr lang="en-US" sz="1800" u="none" strike="noStrike" dirty="0" smtClean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u="none" strike="noStrike">
                          <a:effectLst/>
                        </a:rPr>
                        <a:t>8/10/2022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extLst>
                  <a:ext uri="{0D108BD9-81ED-4DB2-BD59-A6C34878D82A}">
                    <a16:rowId xmlns="" xmlns:a16="http://schemas.microsoft.com/office/drawing/2014/main" val="2231416094"/>
                  </a:ext>
                </a:extLst>
              </a:tr>
              <a:tr h="297178">
                <a:tc rowSpan="8">
                  <a:txBody>
                    <a:bodyPr/>
                    <a:lstStyle/>
                    <a:p>
                      <a:pPr algn="l" fontAlgn="auto"/>
                      <a:r>
                        <a:rPr lang="es-ES" sz="1800" u="none" strike="noStrike" dirty="0">
                          <a:effectLst/>
                        </a:rPr>
                        <a:t> I Encuentro de Gestores Culturales de la Ruralidad en el   DMQ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600" u="none" strike="noStrike" dirty="0">
                          <a:effectLst/>
                        </a:rPr>
                        <a:t>6 Talleres de experiencias de Gestión Cultural rumbo al I Encuentro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u="none" strike="noStrike" dirty="0" err="1">
                          <a:effectLst/>
                        </a:rPr>
                        <a:t>agosto</a:t>
                      </a:r>
                      <a:r>
                        <a:rPr lang="en-US" sz="1800" u="none" strike="noStrike" dirty="0">
                          <a:effectLst/>
                        </a:rPr>
                        <a:t> y </a:t>
                      </a:r>
                      <a:r>
                        <a:rPr lang="en-US" sz="1800" u="none" strike="noStrike" dirty="0" err="1">
                          <a:effectLst/>
                        </a:rPr>
                        <a:t>septiembre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extLst>
                  <a:ext uri="{0D108BD9-81ED-4DB2-BD59-A6C34878D82A}">
                    <a16:rowId xmlns="" xmlns:a16="http://schemas.microsoft.com/office/drawing/2014/main" val="2341957801"/>
                  </a:ext>
                </a:extLst>
              </a:tr>
              <a:tr h="6101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600" u="none" strike="noStrike" dirty="0">
                          <a:effectLst/>
                        </a:rPr>
                        <a:t> Día 1 del Encuentro de experiencias de gestión cultural de la Ruralidad  4 ponentes rurales del DMQ, 1 nacional y 1 internacional, espacios de reflexión y aportes .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 rowSpan="7">
                  <a:txBody>
                    <a:bodyPr/>
                    <a:lstStyle/>
                    <a:p>
                      <a:pPr algn="ctr" fontAlgn="auto"/>
                      <a:r>
                        <a:rPr lang="es-ES" sz="1800" u="none" strike="noStrike" dirty="0">
                          <a:effectLst/>
                        </a:rPr>
                        <a:t>11 y 12  de octubre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extLst>
                  <a:ext uri="{0D108BD9-81ED-4DB2-BD59-A6C34878D82A}">
                    <a16:rowId xmlns="" xmlns:a16="http://schemas.microsoft.com/office/drawing/2014/main" val="1021661734"/>
                  </a:ext>
                </a:extLst>
              </a:tr>
              <a:tr h="3176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600" u="none" strike="noStrike" dirty="0">
                          <a:effectLst/>
                        </a:rPr>
                        <a:t>Exposición de muestras rurales con identidad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7742605"/>
                  </a:ext>
                </a:extLst>
              </a:tr>
              <a:tr h="373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600" u="none" strike="noStrike" dirty="0">
                          <a:effectLst/>
                        </a:rPr>
                        <a:t>Tarde cultural de la ruralidad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3543913"/>
                  </a:ext>
                </a:extLst>
              </a:tr>
              <a:tr h="724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600" u="none" strike="noStrike" dirty="0">
                          <a:effectLst/>
                        </a:rPr>
                        <a:t>Día 2 del Encuentro de experiencias de gestión cultural de la Ruralidad  4 ponentes rurales del DMQ, 1 nacional y 1 internacional, espacio de reflexión, aportes</a:t>
                      </a:r>
                      <a:r>
                        <a:rPr lang="es-ES" sz="1600" u="none" strike="noStrike" dirty="0" smtClean="0">
                          <a:effectLst/>
                        </a:rPr>
                        <a:t>, plenaria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69202029"/>
                  </a:ext>
                </a:extLst>
              </a:tr>
              <a:tr h="345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600" u="none" strike="noStrike" dirty="0">
                          <a:effectLst/>
                        </a:rPr>
                        <a:t>Exposición de muestras rurales con identidad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626879"/>
                  </a:ext>
                </a:extLst>
              </a:tr>
              <a:tr h="4126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600" u="none" strike="noStrike" dirty="0" err="1">
                          <a:effectLst/>
                        </a:rPr>
                        <a:t>Grupo</a:t>
                      </a:r>
                      <a:r>
                        <a:rPr lang="en-US" sz="1600" u="none" strike="noStrike" dirty="0">
                          <a:effectLst/>
                        </a:rPr>
                        <a:t> cultural </a:t>
                      </a:r>
                      <a:r>
                        <a:rPr lang="en-US" sz="1600" u="none" strike="noStrike" dirty="0" err="1">
                          <a:effectLst/>
                        </a:rPr>
                        <a:t>internacional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5039217"/>
                  </a:ext>
                </a:extLst>
              </a:tr>
              <a:tr h="3233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600" u="none" strike="noStrike" dirty="0">
                          <a:effectLst/>
                        </a:rPr>
                        <a:t>Entrega de publicaciones y certificados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804" marR="2804" marT="2804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133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27233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COMPONENTE 4: AGENDA DE TERRITORIO"/>
          <p:cNvSpPr txBox="1"/>
          <p:nvPr/>
        </p:nvSpPr>
        <p:spPr>
          <a:xfrm>
            <a:off x="8623124" y="137830"/>
            <a:ext cx="2681670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C" dirty="0"/>
              <a:t>TEXTO</a:t>
            </a:r>
            <a:endParaRPr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74" y="59175"/>
            <a:ext cx="1490858" cy="1075815"/>
          </a:xfrm>
          <a:prstGeom prst="rect">
            <a:avLst/>
          </a:prstGeom>
        </p:spPr>
      </p:pic>
      <p:sp>
        <p:nvSpPr>
          <p:cNvPr id="8" name="Rectángulo">
            <a:extLst>
              <a:ext uri="{FF2B5EF4-FFF2-40B4-BE49-F238E27FC236}">
                <a16:creationId xmlns="" xmlns:a16="http://schemas.microsoft.com/office/drawing/2014/main" id="{32A379E2-EF75-4603-ACEA-5494C099C099}"/>
              </a:ext>
            </a:extLst>
          </p:cNvPr>
          <p:cNvSpPr/>
          <p:nvPr/>
        </p:nvSpPr>
        <p:spPr>
          <a:xfrm>
            <a:off x="-1" y="2011679"/>
            <a:ext cx="210986" cy="3037113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ángulo">
            <a:extLst>
              <a:ext uri="{FF2B5EF4-FFF2-40B4-BE49-F238E27FC236}">
                <a16:creationId xmlns="" xmlns:a16="http://schemas.microsoft.com/office/drawing/2014/main" id="{2DD6CD9C-F9B5-4EE5-8464-871DE8449B68}"/>
              </a:ext>
            </a:extLst>
          </p:cNvPr>
          <p:cNvSpPr/>
          <p:nvPr/>
        </p:nvSpPr>
        <p:spPr>
          <a:xfrm>
            <a:off x="-1" y="5048791"/>
            <a:ext cx="210986" cy="1809209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ángulo">
            <a:extLst>
              <a:ext uri="{FF2B5EF4-FFF2-40B4-BE49-F238E27FC236}">
                <a16:creationId xmlns="" xmlns:a16="http://schemas.microsoft.com/office/drawing/2014/main" id="{E89E443D-59FE-49EF-8090-FD4CC2D15818}"/>
              </a:ext>
            </a:extLst>
          </p:cNvPr>
          <p:cNvSpPr/>
          <p:nvPr/>
        </p:nvSpPr>
        <p:spPr>
          <a:xfrm>
            <a:off x="-1" y="1"/>
            <a:ext cx="210986" cy="2011679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11" name="Rectángulo"/>
          <p:cNvSpPr/>
          <p:nvPr/>
        </p:nvSpPr>
        <p:spPr>
          <a:xfrm>
            <a:off x="564745" y="285749"/>
            <a:ext cx="5907253" cy="123444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3" name="QUITO PARA COMPARTIR, FIESTAS 2021."/>
          <p:cNvSpPr txBox="1"/>
          <p:nvPr/>
        </p:nvSpPr>
        <p:spPr>
          <a:xfrm>
            <a:off x="1098767" y="510386"/>
            <a:ext cx="4466789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Agenda del ECPR </a:t>
            </a:r>
          </a:p>
          <a:p>
            <a:pPr algn="l">
              <a:lnSpc>
                <a:spcPct val="100000"/>
              </a:lnSpc>
            </a:pPr>
            <a:r>
              <a:rPr lang="es-ES" sz="2400" b="0" dirty="0" smtClean="0"/>
              <a:t>FIESTA MAYOR</a:t>
            </a:r>
            <a:endParaRPr sz="2400" b="0" dirty="0"/>
          </a:p>
        </p:txBody>
      </p:sp>
      <p:sp>
        <p:nvSpPr>
          <p:cNvPr id="14" name="Línea"/>
          <p:cNvSpPr/>
          <p:nvPr/>
        </p:nvSpPr>
        <p:spPr>
          <a:xfrm flipV="1">
            <a:off x="945833" y="464557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1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633251"/>
              </p:ext>
            </p:extLst>
          </p:nvPr>
        </p:nvGraphicFramePr>
        <p:xfrm>
          <a:off x="2071363" y="1605916"/>
          <a:ext cx="8318811" cy="3954602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2386361">
                  <a:extLst>
                    <a:ext uri="{9D8B030D-6E8A-4147-A177-3AD203B41FA5}">
                      <a16:colId xmlns="" xmlns:a16="http://schemas.microsoft.com/office/drawing/2014/main" val="3173766050"/>
                    </a:ext>
                  </a:extLst>
                </a:gridCol>
                <a:gridCol w="4689035">
                  <a:extLst>
                    <a:ext uri="{9D8B030D-6E8A-4147-A177-3AD203B41FA5}">
                      <a16:colId xmlns="" xmlns:a16="http://schemas.microsoft.com/office/drawing/2014/main" val="1133966399"/>
                    </a:ext>
                  </a:extLst>
                </a:gridCol>
                <a:gridCol w="1243415">
                  <a:extLst>
                    <a:ext uri="{9D8B030D-6E8A-4147-A177-3AD203B41FA5}">
                      <a16:colId xmlns="" xmlns:a16="http://schemas.microsoft.com/office/drawing/2014/main" val="45954000"/>
                    </a:ext>
                  </a:extLst>
                </a:gridCol>
              </a:tblGrid>
              <a:tr h="306659">
                <a:tc rowSpan="4">
                  <a:txBody>
                    <a:bodyPr/>
                    <a:lstStyle/>
                    <a:p>
                      <a:pPr algn="ctr" fontAlgn="auto"/>
                      <a:r>
                        <a:rPr lang="es-ES" sz="1400" u="none" strike="noStrike" dirty="0">
                          <a:effectLst/>
                        </a:rPr>
                        <a:t>Elaboración del locro más grande de la Ruralidad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400" u="none" strike="noStrike" dirty="0">
                          <a:effectLst/>
                        </a:rPr>
                        <a:t>Identificación de gestores de la comunidad y aliados estratégicos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 rowSpan="4"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>
                          <a:effectLst/>
                        </a:rPr>
                        <a:t>15 de octubre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="" xmlns:a16="http://schemas.microsoft.com/office/drawing/2014/main" val="1862971197"/>
                  </a:ext>
                </a:extLst>
              </a:tr>
              <a:tr h="3122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400" u="none" strike="noStrike" dirty="0" smtClean="0">
                          <a:effectLst/>
                        </a:rPr>
                        <a:t>Capacitación </a:t>
                      </a:r>
                      <a:r>
                        <a:rPr lang="es-ES" sz="1400" u="none" strike="noStrike" dirty="0">
                          <a:effectLst/>
                        </a:rPr>
                        <a:t>a gestores </a:t>
                      </a:r>
                      <a:r>
                        <a:rPr lang="es-ES" sz="1400" u="none" strike="noStrike" dirty="0" smtClean="0">
                          <a:effectLst/>
                        </a:rPr>
                        <a:t>gastronómicos, </a:t>
                      </a:r>
                      <a:r>
                        <a:rPr lang="es-ES" sz="1400" u="none" strike="noStrike" dirty="0">
                          <a:effectLst/>
                        </a:rPr>
                        <a:t>investigación e historia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416045"/>
                  </a:ext>
                </a:extLst>
              </a:tr>
              <a:tr h="3441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400" u="none" strike="noStrike" dirty="0">
                          <a:effectLst/>
                        </a:rPr>
                        <a:t>Promoción del producto cultural </a:t>
                      </a:r>
                      <a:r>
                        <a:rPr lang="es-ES" sz="1400" u="none" strike="noStrike" dirty="0" err="1">
                          <a:effectLst/>
                        </a:rPr>
                        <a:t>identitario</a:t>
                      </a:r>
                      <a:r>
                        <a:rPr lang="es-ES" sz="1400" u="none" strike="noStrike" dirty="0">
                          <a:effectLst/>
                        </a:rPr>
                        <a:t>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69104467"/>
                  </a:ext>
                </a:extLst>
              </a:tr>
              <a:tr h="3360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400" u="none" strike="noStrike" dirty="0" err="1">
                          <a:effectLst/>
                        </a:rPr>
                        <a:t>Elaboración</a:t>
                      </a:r>
                      <a:r>
                        <a:rPr lang="en-US" sz="1400" u="none" strike="noStrike" dirty="0">
                          <a:effectLst/>
                        </a:rPr>
                        <a:t> de </a:t>
                      </a:r>
                      <a:r>
                        <a:rPr lang="en-US" sz="1400" u="none" strike="noStrike" dirty="0" err="1">
                          <a:effectLst/>
                        </a:rPr>
                        <a:t>locro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20644043"/>
                  </a:ext>
                </a:extLst>
              </a:tr>
              <a:tr h="427794">
                <a:tc>
                  <a:txBody>
                    <a:bodyPr/>
                    <a:lstStyle/>
                    <a:p>
                      <a:pPr algn="ctr" fontAlgn="auto"/>
                      <a:r>
                        <a:rPr lang="es-ES" sz="1400" u="none" strike="noStrike" dirty="0">
                          <a:effectLst/>
                        </a:rPr>
                        <a:t>Muestra de saberes y conocimientos de la Ruralidad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400" u="none" strike="noStrike" dirty="0">
                          <a:effectLst/>
                        </a:rPr>
                        <a:t>Feria distrital de las 42 delegaciones rurales y comunitarias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 dirty="0">
                          <a:effectLst/>
                        </a:rPr>
                        <a:t>14,15,16 de </a:t>
                      </a:r>
                      <a:r>
                        <a:rPr lang="en-US" sz="1400" u="none" strike="noStrike" dirty="0" err="1">
                          <a:effectLst/>
                        </a:rPr>
                        <a:t>octubre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="" xmlns:a16="http://schemas.microsoft.com/office/drawing/2014/main" val="598353806"/>
                  </a:ext>
                </a:extLst>
              </a:tr>
              <a:tr h="568559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 dirty="0" err="1">
                          <a:effectLst/>
                        </a:rPr>
                        <a:t>Desfile</a:t>
                      </a:r>
                      <a:r>
                        <a:rPr lang="en-US" sz="1400" u="none" strike="noStrike" dirty="0">
                          <a:effectLst/>
                        </a:rPr>
                        <a:t> de </a:t>
                      </a:r>
                      <a:r>
                        <a:rPr lang="en-US" sz="1400" u="none" strike="noStrike" dirty="0" err="1">
                          <a:effectLst/>
                        </a:rPr>
                        <a:t>Comparsas</a:t>
                      </a:r>
                      <a:r>
                        <a:rPr lang="en-US" sz="1400" u="none" strike="noStrike" dirty="0">
                          <a:effectLst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</a:rPr>
                        <a:t>(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Producciones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artísticas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rurales</a:t>
                      </a:r>
                      <a:r>
                        <a:rPr lang="en-US" sz="1400" u="none" strike="noStrike" dirty="0" smtClean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400" u="none" strike="noStrike" dirty="0">
                          <a:effectLst/>
                        </a:rPr>
                        <a:t>Presentación de las 33 </a:t>
                      </a:r>
                      <a:r>
                        <a:rPr lang="es-ES" sz="1400" u="none" strike="noStrike" dirty="0" smtClean="0">
                          <a:effectLst/>
                        </a:rPr>
                        <a:t>parroquias, </a:t>
                      </a:r>
                      <a:r>
                        <a:rPr lang="es-ES" sz="1400" u="none" strike="noStrike" dirty="0">
                          <a:effectLst/>
                        </a:rPr>
                        <a:t>9 Comunas y 2 invitados con comparsas de la Ruralidad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>
                          <a:effectLst/>
                        </a:rPr>
                        <a:t>15 de octubre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="" xmlns:a16="http://schemas.microsoft.com/office/drawing/2014/main" val="1365387667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>
                          <a:effectLst/>
                        </a:rPr>
                        <a:t>Festival de Identidades  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400" u="none" strike="noStrike" dirty="0">
                          <a:effectLst/>
                        </a:rPr>
                        <a:t>Presentación de las delegaciones con sus producciones </a:t>
                      </a:r>
                      <a:r>
                        <a:rPr lang="es-ES" sz="1400" u="none" strike="noStrike" dirty="0" smtClean="0">
                          <a:effectLst/>
                        </a:rPr>
                        <a:t>artísticas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ES" sz="1400" u="none" strike="noStrike">
                          <a:effectLst/>
                        </a:rPr>
                        <a:t>15 de octubre y 16 de octubre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="" xmlns:a16="http://schemas.microsoft.com/office/drawing/2014/main" val="4047280519"/>
                  </a:ext>
                </a:extLst>
              </a:tr>
              <a:tr h="427794">
                <a:tc rowSpan="2"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 dirty="0">
                          <a:effectLst/>
                        </a:rPr>
                        <a:t>Festival de </a:t>
                      </a:r>
                      <a:r>
                        <a:rPr lang="en-US" sz="1400" u="none" strike="noStrike" dirty="0" err="1">
                          <a:effectLst/>
                        </a:rPr>
                        <a:t>Identidades</a:t>
                      </a:r>
                      <a:r>
                        <a:rPr lang="en-US" sz="1400" u="none" strike="noStrike" dirty="0">
                          <a:effectLst/>
                        </a:rPr>
                        <a:t> Segundo </a:t>
                      </a:r>
                      <a:r>
                        <a:rPr lang="en-US" sz="1400" u="none" strike="noStrike" dirty="0" err="1">
                          <a:effectLst/>
                        </a:rPr>
                        <a:t>día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400" u="none" strike="noStrike" dirty="0">
                          <a:effectLst/>
                        </a:rPr>
                        <a:t>Presentación de 21 </a:t>
                      </a:r>
                      <a:r>
                        <a:rPr lang="es-ES" sz="1400" u="none" strike="noStrike" dirty="0" smtClean="0">
                          <a:effectLst/>
                        </a:rPr>
                        <a:t>Producciones artísticas </a:t>
                      </a:r>
                      <a:r>
                        <a:rPr lang="es-ES" sz="1400" u="none" strike="noStrike" dirty="0">
                          <a:effectLst/>
                        </a:rPr>
                        <a:t>de la Ruralidad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>
                          <a:effectLst/>
                        </a:rPr>
                        <a:t>16 de octubre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="" xmlns:a16="http://schemas.microsoft.com/office/drawing/2014/main" val="209489234"/>
                  </a:ext>
                </a:extLst>
              </a:tr>
              <a:tr h="439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400" u="none" strike="noStrike" dirty="0">
                          <a:effectLst/>
                        </a:rPr>
                        <a:t>Presentación y toma de plaza Priostes 2023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="" xmlns:a16="http://schemas.microsoft.com/office/drawing/2014/main" val="3457616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52823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0174" y="59175"/>
            <a:ext cx="1490858" cy="1075815"/>
          </a:xfrm>
          <a:prstGeom prst="rect">
            <a:avLst/>
          </a:prstGeom>
        </p:spPr>
      </p:pic>
      <p:sp>
        <p:nvSpPr>
          <p:cNvPr id="8" name="Rectángulo">
            <a:extLst>
              <a:ext uri="{FF2B5EF4-FFF2-40B4-BE49-F238E27FC236}">
                <a16:creationId xmlns="" xmlns:a16="http://schemas.microsoft.com/office/drawing/2014/main" id="{32A379E2-EF75-4603-ACEA-5494C099C099}"/>
              </a:ext>
            </a:extLst>
          </p:cNvPr>
          <p:cNvSpPr/>
          <p:nvPr/>
        </p:nvSpPr>
        <p:spPr>
          <a:xfrm>
            <a:off x="-1" y="2011679"/>
            <a:ext cx="210986" cy="3037113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ángulo">
            <a:extLst>
              <a:ext uri="{FF2B5EF4-FFF2-40B4-BE49-F238E27FC236}">
                <a16:creationId xmlns="" xmlns:a16="http://schemas.microsoft.com/office/drawing/2014/main" id="{2DD6CD9C-F9B5-4EE5-8464-871DE8449B68}"/>
              </a:ext>
            </a:extLst>
          </p:cNvPr>
          <p:cNvSpPr/>
          <p:nvPr/>
        </p:nvSpPr>
        <p:spPr>
          <a:xfrm>
            <a:off x="-1" y="5048791"/>
            <a:ext cx="210986" cy="1809209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ángulo">
            <a:extLst>
              <a:ext uri="{FF2B5EF4-FFF2-40B4-BE49-F238E27FC236}">
                <a16:creationId xmlns="" xmlns:a16="http://schemas.microsoft.com/office/drawing/2014/main" id="{E89E443D-59FE-49EF-8090-FD4CC2D15818}"/>
              </a:ext>
            </a:extLst>
          </p:cNvPr>
          <p:cNvSpPr/>
          <p:nvPr/>
        </p:nvSpPr>
        <p:spPr>
          <a:xfrm>
            <a:off x="-1" y="1"/>
            <a:ext cx="210986" cy="2011679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11" name="Rectángulo"/>
          <p:cNvSpPr/>
          <p:nvPr/>
        </p:nvSpPr>
        <p:spPr>
          <a:xfrm>
            <a:off x="409808" y="114297"/>
            <a:ext cx="7119466" cy="1424967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3" name="QUITO PARA COMPARTIR, FIESTAS 2021."/>
          <p:cNvSpPr txBox="1"/>
          <p:nvPr/>
        </p:nvSpPr>
        <p:spPr>
          <a:xfrm>
            <a:off x="1469173" y="338936"/>
            <a:ext cx="5464097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PROCESOS DE FORTALECIMIENTO EN EL TERRITORIO</a:t>
            </a:r>
          </a:p>
        </p:txBody>
      </p:sp>
      <p:sp>
        <p:nvSpPr>
          <p:cNvPr id="14" name="Línea"/>
          <p:cNvSpPr/>
          <p:nvPr/>
        </p:nvSpPr>
        <p:spPr>
          <a:xfrm flipV="1">
            <a:off x="1270578" y="293106"/>
            <a:ext cx="0" cy="1124213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CuadroTexto 8"/>
          <p:cNvSpPr txBox="1"/>
          <p:nvPr/>
        </p:nvSpPr>
        <p:spPr>
          <a:xfrm>
            <a:off x="1448524" y="1820237"/>
            <a:ext cx="9483333" cy="287258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/>
              <a:t>Muestra de Saberes, Sabores y Conocimientos de la </a:t>
            </a:r>
            <a:r>
              <a:rPr lang="es-ES" sz="2000" dirty="0" smtClean="0"/>
              <a:t>Ruralidad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 smtClean="0"/>
              <a:t>Retreta de Bandas centenarias.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/>
              <a:t>Noche </a:t>
            </a:r>
            <a:r>
              <a:rPr lang="es-ES" sz="2000" dirty="0" smtClean="0"/>
              <a:t>de </a:t>
            </a:r>
            <a:r>
              <a:rPr lang="es-ES" sz="2000" dirty="0"/>
              <a:t>la Ruralidad y Lanzamiento del Encuentro de las Culturas de las Parroquias </a:t>
            </a:r>
            <a:r>
              <a:rPr lang="es-ES" sz="2000" dirty="0" smtClean="0"/>
              <a:t>Rurales.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 smtClean="0"/>
              <a:t>Levantamiento </a:t>
            </a:r>
            <a:r>
              <a:rPr lang="es-ES" sz="2000" dirty="0"/>
              <a:t>de la  Memoria  Histórica de </a:t>
            </a:r>
            <a:r>
              <a:rPr lang="es-ES" sz="2000" dirty="0" err="1"/>
              <a:t>Guayllabamba</a:t>
            </a:r>
            <a:r>
              <a:rPr lang="es-ES" sz="2000" dirty="0"/>
              <a:t> </a:t>
            </a:r>
            <a:endParaRPr lang="es-ES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 smtClean="0"/>
              <a:t>Publicación digital de memorias históricas de Parroquias Rurales del DMQ.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/>
              <a:t>Festival </a:t>
            </a:r>
            <a:r>
              <a:rPr lang="es-ES" sz="2000" dirty="0" smtClean="0"/>
              <a:t>de Mujeres </a:t>
            </a:r>
            <a:r>
              <a:rPr lang="es-ES" sz="2000" dirty="0"/>
              <a:t>Muralistas </a:t>
            </a:r>
            <a:r>
              <a:rPr lang="es-ES" sz="2000" dirty="0" smtClean="0"/>
              <a:t>Rurales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 smtClean="0"/>
              <a:t>Puesta en valor de conocimientos y procesos culturales – Mujeres Rurales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dirty="0" smtClean="0"/>
              <a:t>Festival de identidades.</a:t>
            </a:r>
          </a:p>
        </p:txBody>
      </p:sp>
      <p:sp>
        <p:nvSpPr>
          <p:cNvPr id="16" name="CuadroTexto 1"/>
          <p:cNvSpPr txBox="1"/>
          <p:nvPr/>
        </p:nvSpPr>
        <p:spPr>
          <a:xfrm>
            <a:off x="1270578" y="5072681"/>
            <a:ext cx="9483333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1600" dirty="0" smtClean="0">
                <a:solidFill>
                  <a:srgbClr val="0070C0"/>
                </a:solidFill>
              </a:rPr>
              <a:t>Equipos de Gestión: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1600" dirty="0" smtClean="0"/>
              <a:t>Trabajo conjunto entre la Secretaría de Cultura y equipos de cultura de las Administraciones Zonales</a:t>
            </a:r>
          </a:p>
        </p:txBody>
      </p:sp>
    </p:spTree>
    <p:extLst>
      <p:ext uri="{BB962C8B-B14F-4D97-AF65-F5344CB8AC3E}">
        <p14:creationId xmlns:p14="http://schemas.microsoft.com/office/powerpoint/2010/main" val="345929624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Rectángulo"/>
          <p:cNvSpPr/>
          <p:nvPr/>
        </p:nvSpPr>
        <p:spPr>
          <a:xfrm>
            <a:off x="0" y="6188314"/>
            <a:ext cx="414354" cy="307778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331" y="1084796"/>
            <a:ext cx="4391971" cy="3169281"/>
          </a:xfrm>
          <a:prstGeom prst="rect">
            <a:avLst/>
          </a:prstGeom>
        </p:spPr>
      </p:pic>
      <p:sp>
        <p:nvSpPr>
          <p:cNvPr id="6" name="Rectángulo"/>
          <p:cNvSpPr/>
          <p:nvPr/>
        </p:nvSpPr>
        <p:spPr>
          <a:xfrm>
            <a:off x="-1" y="3141"/>
            <a:ext cx="5907253" cy="212519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6173" y="5812661"/>
            <a:ext cx="3304288" cy="75130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Rectángulo"/>
          <p:cNvSpPr/>
          <p:nvPr/>
        </p:nvSpPr>
        <p:spPr>
          <a:xfrm>
            <a:off x="-1" y="2011679"/>
            <a:ext cx="210986" cy="3037113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4" name="Rectángulo"/>
          <p:cNvSpPr/>
          <p:nvPr/>
        </p:nvSpPr>
        <p:spPr>
          <a:xfrm>
            <a:off x="-1" y="5048791"/>
            <a:ext cx="210986" cy="1809209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5" name="Rectángulo"/>
          <p:cNvSpPr/>
          <p:nvPr/>
        </p:nvSpPr>
        <p:spPr>
          <a:xfrm>
            <a:off x="-1" y="1"/>
            <a:ext cx="210986" cy="2011679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123911"/>
            <a:ext cx="1490858" cy="107581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14" name="Línea"/>
          <p:cNvSpPr/>
          <p:nvPr/>
        </p:nvSpPr>
        <p:spPr>
          <a:xfrm flipV="1">
            <a:off x="6689408" y="264532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Rectángulo"/>
          <p:cNvSpPr/>
          <p:nvPr/>
        </p:nvSpPr>
        <p:spPr>
          <a:xfrm>
            <a:off x="536170" y="542924"/>
            <a:ext cx="5907253" cy="123444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6" name="QUITO PARA COMPARTIR, FIESTAS 2021."/>
          <p:cNvSpPr txBox="1"/>
          <p:nvPr/>
        </p:nvSpPr>
        <p:spPr>
          <a:xfrm>
            <a:off x="1070192" y="767561"/>
            <a:ext cx="4466789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Planificación, ejecución y evaluación</a:t>
            </a:r>
            <a:endParaRPr sz="2400" b="0" dirty="0"/>
          </a:p>
        </p:txBody>
      </p:sp>
      <p:sp>
        <p:nvSpPr>
          <p:cNvPr id="17" name="Línea"/>
          <p:cNvSpPr/>
          <p:nvPr/>
        </p:nvSpPr>
        <p:spPr>
          <a:xfrm flipV="1">
            <a:off x="917258" y="721732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CuadroTexto 1"/>
          <p:cNvSpPr txBox="1"/>
          <p:nvPr/>
        </p:nvSpPr>
        <p:spPr>
          <a:xfrm>
            <a:off x="1448524" y="2451264"/>
            <a:ext cx="9483333" cy="16414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2000" dirty="0" smtClean="0">
                <a:solidFill>
                  <a:srgbClr val="0070C0"/>
                </a:solidFill>
              </a:rPr>
              <a:t>En cumplimiento del Código Municipal:</a:t>
            </a:r>
          </a:p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2000" dirty="0" smtClean="0"/>
              <a:t>La Secretaría de Cultura y la Secretaría de Coordinación Territorial y Participación Ciudadana, se encuentran realizando las coordinaciones correspondientes para la ejecución 2022 del Encuentro de las Culturas de las Parroquias Rurales.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">
            <a:extLst>
              <a:ext uri="{FF2B5EF4-FFF2-40B4-BE49-F238E27FC236}">
                <a16:creationId xmlns="" xmlns:a16="http://schemas.microsoft.com/office/drawing/2014/main" id="{32A379E2-EF75-4603-ACEA-5494C099C099}"/>
              </a:ext>
            </a:extLst>
          </p:cNvPr>
          <p:cNvSpPr/>
          <p:nvPr/>
        </p:nvSpPr>
        <p:spPr>
          <a:xfrm>
            <a:off x="-1" y="2011679"/>
            <a:ext cx="210986" cy="3037113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ángulo">
            <a:extLst>
              <a:ext uri="{FF2B5EF4-FFF2-40B4-BE49-F238E27FC236}">
                <a16:creationId xmlns="" xmlns:a16="http://schemas.microsoft.com/office/drawing/2014/main" id="{2DD6CD9C-F9B5-4EE5-8464-871DE8449B68}"/>
              </a:ext>
            </a:extLst>
          </p:cNvPr>
          <p:cNvSpPr/>
          <p:nvPr/>
        </p:nvSpPr>
        <p:spPr>
          <a:xfrm>
            <a:off x="-1" y="5048791"/>
            <a:ext cx="210986" cy="1809209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Rectángulo">
            <a:extLst>
              <a:ext uri="{FF2B5EF4-FFF2-40B4-BE49-F238E27FC236}">
                <a16:creationId xmlns="" xmlns:a16="http://schemas.microsoft.com/office/drawing/2014/main" id="{E89E443D-59FE-49EF-8090-FD4CC2D15818}"/>
              </a:ext>
            </a:extLst>
          </p:cNvPr>
          <p:cNvSpPr/>
          <p:nvPr/>
        </p:nvSpPr>
        <p:spPr>
          <a:xfrm>
            <a:off x="-1" y="1"/>
            <a:ext cx="210986" cy="2011679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123911"/>
            <a:ext cx="1490858" cy="107581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8" name="Rectángulo"/>
          <p:cNvSpPr/>
          <p:nvPr/>
        </p:nvSpPr>
        <p:spPr>
          <a:xfrm>
            <a:off x="435267" y="669949"/>
            <a:ext cx="5907253" cy="174567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3" name="QUITO PARA COMPARTIR, FIESTAS 2021."/>
          <p:cNvSpPr txBox="1"/>
          <p:nvPr/>
        </p:nvSpPr>
        <p:spPr>
          <a:xfrm>
            <a:off x="1569753" y="872527"/>
            <a:ext cx="4645466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C" sz="2400" dirty="0" smtClean="0"/>
              <a:t>ENCUENTRO DE LAS CULTURAS DE LAS PARROQUIAS RURALES</a:t>
            </a:r>
            <a:endParaRPr sz="1050" b="0" dirty="0"/>
          </a:p>
        </p:txBody>
      </p:sp>
      <p:sp>
        <p:nvSpPr>
          <p:cNvPr id="14" name="Línea"/>
          <p:cNvSpPr/>
          <p:nvPr/>
        </p:nvSpPr>
        <p:spPr>
          <a:xfrm flipV="1">
            <a:off x="1238039" y="1034278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5" name="CuadroTexto 6"/>
          <p:cNvSpPr txBox="1"/>
          <p:nvPr/>
        </p:nvSpPr>
        <p:spPr>
          <a:xfrm>
            <a:off x="1397264" y="2852687"/>
            <a:ext cx="9890511" cy="21339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ES" sz="3600" b="1" dirty="0" smtClean="0"/>
          </a:p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6000" b="1" dirty="0" smtClean="0">
                <a:solidFill>
                  <a:schemeClr val="accent1">
                    <a:lumMod val="75000"/>
                  </a:schemeClr>
                </a:solidFill>
              </a:rPr>
              <a:t>PRESUPUESTO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3600" b="1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sym typeface="Trebuchet M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3515" y="5994924"/>
            <a:ext cx="2573338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8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ángulo"/>
          <p:cNvSpPr/>
          <p:nvPr/>
        </p:nvSpPr>
        <p:spPr>
          <a:xfrm rot="5400000">
            <a:off x="5868680" y="-4072383"/>
            <a:ext cx="252167" cy="8371111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8" name="Rectángulo"/>
          <p:cNvSpPr/>
          <p:nvPr/>
        </p:nvSpPr>
        <p:spPr>
          <a:xfrm rot="5400000">
            <a:off x="778521" y="-791432"/>
            <a:ext cx="252167" cy="1809210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9" name="Rectángulo"/>
          <p:cNvSpPr/>
          <p:nvPr/>
        </p:nvSpPr>
        <p:spPr>
          <a:xfrm rot="5400000">
            <a:off x="11060076" y="-892668"/>
            <a:ext cx="252167" cy="201168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0" name="Imagen 2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106" y="405674"/>
            <a:ext cx="1490858" cy="107581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8" name="Rectángulo"/>
          <p:cNvSpPr/>
          <p:nvPr/>
        </p:nvSpPr>
        <p:spPr>
          <a:xfrm>
            <a:off x="250420" y="400049"/>
            <a:ext cx="5907253" cy="123444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0" name="QUITO PARA COMPARTIR, FIESTAS 2021."/>
          <p:cNvSpPr txBox="1"/>
          <p:nvPr/>
        </p:nvSpPr>
        <p:spPr>
          <a:xfrm>
            <a:off x="784442" y="624686"/>
            <a:ext cx="446678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Fuentes de Financiamiento</a:t>
            </a:r>
            <a:endParaRPr sz="2400" b="0" dirty="0"/>
          </a:p>
        </p:txBody>
      </p:sp>
      <p:sp>
        <p:nvSpPr>
          <p:cNvPr id="11" name="Línea"/>
          <p:cNvSpPr/>
          <p:nvPr/>
        </p:nvSpPr>
        <p:spPr>
          <a:xfrm flipV="1">
            <a:off x="631508" y="578857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12" name="Diagrama 7"/>
          <p:cNvGraphicFramePr/>
          <p:nvPr>
            <p:extLst>
              <p:ext uri="{D42A27DB-BD31-4B8C-83A1-F6EECF244321}">
                <p14:modId xmlns:p14="http://schemas.microsoft.com/office/powerpoint/2010/main" val="667582475"/>
              </p:ext>
            </p:extLst>
          </p:nvPr>
        </p:nvGraphicFramePr>
        <p:xfrm>
          <a:off x="4611448" y="1207844"/>
          <a:ext cx="6231954" cy="4567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COMPONENTE 2: AGENDA DE TERRITORIO"/>
          <p:cNvSpPr txBox="1"/>
          <p:nvPr/>
        </p:nvSpPr>
        <p:spPr>
          <a:xfrm>
            <a:off x="8623124" y="137830"/>
            <a:ext cx="3355470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C" dirty="0"/>
              <a:t>TEXTO</a:t>
            </a:r>
            <a:endParaRPr dirty="0"/>
          </a:p>
        </p:txBody>
      </p:sp>
      <p:sp>
        <p:nvSpPr>
          <p:cNvPr id="7" name="Rectángulo">
            <a:extLst>
              <a:ext uri="{FF2B5EF4-FFF2-40B4-BE49-F238E27FC236}">
                <a16:creationId xmlns="" xmlns:a16="http://schemas.microsoft.com/office/drawing/2014/main" id="{32A379E2-EF75-4603-ACEA-5494C099C099}"/>
              </a:ext>
            </a:extLst>
          </p:cNvPr>
          <p:cNvSpPr/>
          <p:nvPr/>
        </p:nvSpPr>
        <p:spPr>
          <a:xfrm>
            <a:off x="-1" y="2011679"/>
            <a:ext cx="210986" cy="3037113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ángulo">
            <a:extLst>
              <a:ext uri="{FF2B5EF4-FFF2-40B4-BE49-F238E27FC236}">
                <a16:creationId xmlns="" xmlns:a16="http://schemas.microsoft.com/office/drawing/2014/main" id="{2DD6CD9C-F9B5-4EE5-8464-871DE8449B68}"/>
              </a:ext>
            </a:extLst>
          </p:cNvPr>
          <p:cNvSpPr/>
          <p:nvPr/>
        </p:nvSpPr>
        <p:spPr>
          <a:xfrm>
            <a:off x="-1" y="5048791"/>
            <a:ext cx="210986" cy="1809209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ángulo">
            <a:extLst>
              <a:ext uri="{FF2B5EF4-FFF2-40B4-BE49-F238E27FC236}">
                <a16:creationId xmlns="" xmlns:a16="http://schemas.microsoft.com/office/drawing/2014/main" id="{E89E443D-59FE-49EF-8090-FD4CC2D15818}"/>
              </a:ext>
            </a:extLst>
          </p:cNvPr>
          <p:cNvSpPr/>
          <p:nvPr/>
        </p:nvSpPr>
        <p:spPr>
          <a:xfrm>
            <a:off x="-1" y="1"/>
            <a:ext cx="210986" cy="2011679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123911"/>
            <a:ext cx="1490858" cy="107581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10" name="Rectángulo"/>
          <p:cNvSpPr/>
          <p:nvPr/>
        </p:nvSpPr>
        <p:spPr>
          <a:xfrm>
            <a:off x="650470" y="257174"/>
            <a:ext cx="5907253" cy="123444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2" name="QUITO PARA COMPARTIR, FIESTAS 2021."/>
          <p:cNvSpPr txBox="1"/>
          <p:nvPr/>
        </p:nvSpPr>
        <p:spPr>
          <a:xfrm>
            <a:off x="1184492" y="481811"/>
            <a:ext cx="446678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Presupuesto</a:t>
            </a:r>
            <a:endParaRPr sz="2400" b="0" dirty="0"/>
          </a:p>
        </p:txBody>
      </p:sp>
      <p:sp>
        <p:nvSpPr>
          <p:cNvPr id="13" name="Línea"/>
          <p:cNvSpPr/>
          <p:nvPr/>
        </p:nvSpPr>
        <p:spPr>
          <a:xfrm flipV="1">
            <a:off x="1031558" y="435982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1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24472"/>
              </p:ext>
            </p:extLst>
          </p:nvPr>
        </p:nvGraphicFramePr>
        <p:xfrm>
          <a:off x="1451171" y="1879098"/>
          <a:ext cx="9045665" cy="2873586"/>
        </p:xfrm>
        <a:graphic>
          <a:graphicData uri="http://schemas.openxmlformats.org/drawingml/2006/table">
            <a:tbl>
              <a:tblPr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{33BA23B1-9221-436E-865A-0063620EA4FD}</a:tableStyleId>
              </a:tblPr>
              <a:tblGrid>
                <a:gridCol w="731186">
                  <a:extLst>
                    <a:ext uri="{9D8B030D-6E8A-4147-A177-3AD203B41FA5}">
                      <a16:colId xmlns="" xmlns:a16="http://schemas.microsoft.com/office/drawing/2014/main" val="1506301402"/>
                    </a:ext>
                  </a:extLst>
                </a:gridCol>
                <a:gridCol w="2800782">
                  <a:extLst>
                    <a:ext uri="{9D8B030D-6E8A-4147-A177-3AD203B41FA5}">
                      <a16:colId xmlns="" xmlns:a16="http://schemas.microsoft.com/office/drawing/2014/main" val="729940789"/>
                    </a:ext>
                  </a:extLst>
                </a:gridCol>
                <a:gridCol w="3835021">
                  <a:extLst>
                    <a:ext uri="{9D8B030D-6E8A-4147-A177-3AD203B41FA5}">
                      <a16:colId xmlns="" xmlns:a16="http://schemas.microsoft.com/office/drawing/2014/main" val="3396532381"/>
                    </a:ext>
                  </a:extLst>
                </a:gridCol>
                <a:gridCol w="1678676">
                  <a:extLst>
                    <a:ext uri="{9D8B030D-6E8A-4147-A177-3AD203B41FA5}">
                      <a16:colId xmlns="" xmlns:a16="http://schemas.microsoft.com/office/drawing/2014/main" val="3815620603"/>
                    </a:ext>
                  </a:extLst>
                </a:gridCol>
              </a:tblGrid>
              <a:tr h="22530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noProof="0" dirty="0" smtClean="0">
                          <a:effectLst/>
                        </a:rPr>
                        <a:t>FUENTES DE FINANCIAMIENTO</a:t>
                      </a:r>
                      <a:endParaRPr lang="es-E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98051443"/>
                  </a:ext>
                </a:extLst>
              </a:tr>
              <a:tr h="6060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noProof="0" dirty="0" smtClean="0">
                          <a:effectLst/>
                        </a:rPr>
                        <a:t>1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Presupuesto anual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Gestión Cultural </a:t>
                      </a:r>
                      <a:r>
                        <a:rPr lang="es-ES" sz="1800" u="none" strike="noStrike" noProof="0" dirty="0" err="1" smtClean="0">
                          <a:effectLst/>
                        </a:rPr>
                        <a:t>GAD's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noProof="0" dirty="0" smtClean="0">
                          <a:effectLst/>
                        </a:rPr>
                        <a:t>  148.500,00 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09152062"/>
                  </a:ext>
                </a:extLst>
              </a:tr>
              <a:tr h="606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Gestión Cultural SECU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noProof="0" dirty="0" smtClean="0">
                          <a:effectLst/>
                        </a:rPr>
                        <a:t>  140.000,00 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3939733"/>
                  </a:ext>
                </a:extLst>
              </a:tr>
              <a:tr h="606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Insumos comunicacionales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noProof="0" dirty="0" smtClean="0">
                          <a:effectLst/>
                        </a:rPr>
                        <a:t>     17.000,00 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8465605"/>
                  </a:ext>
                </a:extLst>
              </a:tr>
              <a:tr h="45061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noProof="0" dirty="0" smtClean="0">
                          <a:effectLst/>
                        </a:rPr>
                        <a:t>2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Fortalecimiento Territorio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Gestión en </a:t>
                      </a:r>
                      <a:r>
                        <a:rPr lang="es-ES" sz="1800" u="none" strike="noStrike" noProof="0" dirty="0" smtClean="0">
                          <a:effectLst/>
                        </a:rPr>
                        <a:t>Territorio </a:t>
                      </a:r>
                    </a:p>
                    <a:p>
                      <a:pPr algn="l" fontAlgn="ctr"/>
                      <a:r>
                        <a:rPr lang="es-ES" sz="1600" b="0" dirty="0" smtClean="0"/>
                        <a:t>Fuentes de recursos de la SECU, para el fortalecimiento cultural en territorio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cell3D prstMaterial="dkEdge">
                      <a:bevel prst="coolSlan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589934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MPONENTE 2: AGENDA DE TERRITORIO">
            <a:extLst>
              <a:ext uri="{FF2B5EF4-FFF2-40B4-BE49-F238E27FC236}">
                <a16:creationId xmlns="" xmlns:a16="http://schemas.microsoft.com/office/drawing/2014/main" id="{F0604A7D-DC44-44B6-B8C8-B9DB12315E42}"/>
              </a:ext>
            </a:extLst>
          </p:cNvPr>
          <p:cNvSpPr txBox="1"/>
          <p:nvPr/>
        </p:nvSpPr>
        <p:spPr>
          <a:xfrm>
            <a:off x="8623124" y="137830"/>
            <a:ext cx="3355470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C" dirty="0"/>
              <a:t>TEXTO</a:t>
            </a:r>
            <a:endParaRPr dirty="0"/>
          </a:p>
        </p:txBody>
      </p:sp>
      <p:sp>
        <p:nvSpPr>
          <p:cNvPr id="6" name="Rectángulo"/>
          <p:cNvSpPr/>
          <p:nvPr/>
        </p:nvSpPr>
        <p:spPr>
          <a:xfrm rot="5400000">
            <a:off x="5868680" y="-4072383"/>
            <a:ext cx="252167" cy="8371111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Rectángulo"/>
          <p:cNvSpPr/>
          <p:nvPr/>
        </p:nvSpPr>
        <p:spPr>
          <a:xfrm rot="5400000">
            <a:off x="778521" y="-791432"/>
            <a:ext cx="252167" cy="1809210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ángulo"/>
          <p:cNvSpPr/>
          <p:nvPr/>
        </p:nvSpPr>
        <p:spPr>
          <a:xfrm rot="5400000">
            <a:off x="11060076" y="-892668"/>
            <a:ext cx="252167" cy="201168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2" name="Imagen 6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264455"/>
            <a:ext cx="1490858" cy="107581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10" name="Rectángulo"/>
          <p:cNvSpPr/>
          <p:nvPr/>
        </p:nvSpPr>
        <p:spPr>
          <a:xfrm>
            <a:off x="307570" y="428624"/>
            <a:ext cx="5907253" cy="123444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1" name="QUITO PARA COMPARTIR, FIESTAS 2021."/>
          <p:cNvSpPr txBox="1"/>
          <p:nvPr/>
        </p:nvSpPr>
        <p:spPr>
          <a:xfrm>
            <a:off x="841592" y="653261"/>
            <a:ext cx="446678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Presupuesto evolución</a:t>
            </a:r>
            <a:endParaRPr sz="2400" b="0" dirty="0"/>
          </a:p>
        </p:txBody>
      </p:sp>
      <p:sp>
        <p:nvSpPr>
          <p:cNvPr id="12" name="Línea"/>
          <p:cNvSpPr/>
          <p:nvPr/>
        </p:nvSpPr>
        <p:spPr>
          <a:xfrm flipV="1">
            <a:off x="688658" y="607432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13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619393"/>
              </p:ext>
            </p:extLst>
          </p:nvPr>
        </p:nvGraphicFramePr>
        <p:xfrm>
          <a:off x="841592" y="1986310"/>
          <a:ext cx="7006684" cy="323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uadroTexto 10"/>
          <p:cNvSpPr txBox="1"/>
          <p:nvPr/>
        </p:nvSpPr>
        <p:spPr>
          <a:xfrm>
            <a:off x="7915736" y="2072506"/>
            <a:ext cx="3669886" cy="26879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1400" dirty="0" smtClean="0">
                <a:solidFill>
                  <a:srgbClr val="0070C0"/>
                </a:solidFill>
              </a:rPr>
              <a:t>Sobre el presupuesto entre 2014 y 2022: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s-ES" sz="1400" dirty="0" smtClean="0">
                <a:solidFill>
                  <a:schemeClr val="tx1"/>
                </a:solidFill>
              </a:rPr>
              <a:t>Se registra un incremento de presupuesto de 51,18%.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s-ES" sz="1400" dirty="0" smtClean="0">
                <a:solidFill>
                  <a:schemeClr val="tx1"/>
                </a:solidFill>
              </a:rPr>
              <a:t>Dos periodos de gestión municipal que han fortalecido los procesos administrativos en pro del ECPR.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400" dirty="0" smtClean="0">
                <a:solidFill>
                  <a:schemeClr val="tx1"/>
                </a:solidFill>
              </a:rPr>
              <a:t>En 2020 se crea el proyecto Territorio y Cultura que permite ejecutar acciones de acompañamiento, apoyo y fortalecimiento a procesos culturales en territorio, lo cual fortalece el quehacer cultural en </a:t>
            </a:r>
            <a:r>
              <a:rPr lang="es-ES" sz="1400" dirty="0">
                <a:solidFill>
                  <a:schemeClr val="tx1"/>
                </a:solidFill>
              </a:rPr>
              <a:t>el </a:t>
            </a:r>
            <a:r>
              <a:rPr lang="es-ES" sz="1400" dirty="0" smtClean="0">
                <a:solidFill>
                  <a:schemeClr val="tx1"/>
                </a:solidFill>
              </a:rPr>
              <a:t>DMQ.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Rectángulo"/>
          <p:cNvSpPr/>
          <p:nvPr/>
        </p:nvSpPr>
        <p:spPr>
          <a:xfrm rot="5400000">
            <a:off x="5868680" y="-4072383"/>
            <a:ext cx="252167" cy="8371111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1" name="Rectángulo"/>
          <p:cNvSpPr/>
          <p:nvPr/>
        </p:nvSpPr>
        <p:spPr>
          <a:xfrm rot="5400000">
            <a:off x="778521" y="-791432"/>
            <a:ext cx="252167" cy="1809210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2" name="Rectángulo"/>
          <p:cNvSpPr/>
          <p:nvPr/>
        </p:nvSpPr>
        <p:spPr>
          <a:xfrm rot="5400000">
            <a:off x="11060076" y="-892668"/>
            <a:ext cx="252167" cy="201168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332968"/>
            <a:ext cx="1490858" cy="1075815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7" name="Rectángulo"/>
          <p:cNvSpPr/>
          <p:nvPr/>
        </p:nvSpPr>
        <p:spPr>
          <a:xfrm>
            <a:off x="463842" y="669949"/>
            <a:ext cx="5907253" cy="1745674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8" name="QUITO PARA COMPARTIR, FIESTAS 2021."/>
          <p:cNvSpPr txBox="1"/>
          <p:nvPr/>
        </p:nvSpPr>
        <p:spPr>
          <a:xfrm>
            <a:off x="1598328" y="872527"/>
            <a:ext cx="4645466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C" sz="2400" dirty="0" smtClean="0"/>
              <a:t>ENCUENTRO DE LAS CULTURAS DE LAS PARROQUIAS RURALES</a:t>
            </a:r>
            <a:endParaRPr sz="1050" b="0" dirty="0"/>
          </a:p>
        </p:txBody>
      </p:sp>
      <p:sp>
        <p:nvSpPr>
          <p:cNvPr id="9" name="Línea"/>
          <p:cNvSpPr/>
          <p:nvPr/>
        </p:nvSpPr>
        <p:spPr>
          <a:xfrm flipV="1">
            <a:off x="1266614" y="1034278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0" name="CuadroTexto 6"/>
          <p:cNvSpPr txBox="1"/>
          <p:nvPr/>
        </p:nvSpPr>
        <p:spPr>
          <a:xfrm>
            <a:off x="1624084" y="2415623"/>
            <a:ext cx="9890511" cy="30572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s-ES" sz="3600" b="1" dirty="0" smtClean="0"/>
          </a:p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s-ES" sz="6000" b="1" dirty="0" smtClean="0">
                <a:solidFill>
                  <a:schemeClr val="accent1">
                    <a:lumMod val="75000"/>
                  </a:schemeClr>
                </a:solidFill>
              </a:rPr>
              <a:t>AGENDA ARTÍSTICO CULTURAL ECPR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C" sz="3600" b="1" i="0" u="none" strike="noStrike" cap="none" spc="0" normalizeH="0" baseline="0" dirty="0">
              <a:ln>
                <a:noFill/>
              </a:ln>
              <a:solidFill>
                <a:srgbClr val="262626"/>
              </a:solidFill>
              <a:effectLst/>
              <a:uFillTx/>
              <a:sym typeface="Trebuchet M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609" y="5917721"/>
            <a:ext cx="2573338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278" y="55612"/>
            <a:ext cx="1490858" cy="1075815"/>
          </a:xfrm>
          <a:prstGeom prst="rect">
            <a:avLst/>
          </a:prstGeom>
        </p:spPr>
      </p:pic>
      <p:sp>
        <p:nvSpPr>
          <p:cNvPr id="8" name="Rectángulo">
            <a:extLst>
              <a:ext uri="{FF2B5EF4-FFF2-40B4-BE49-F238E27FC236}">
                <a16:creationId xmlns="" xmlns:a16="http://schemas.microsoft.com/office/drawing/2014/main" id="{32A379E2-EF75-4603-ACEA-5494C099C099}"/>
              </a:ext>
            </a:extLst>
          </p:cNvPr>
          <p:cNvSpPr/>
          <p:nvPr/>
        </p:nvSpPr>
        <p:spPr>
          <a:xfrm>
            <a:off x="-1" y="2011679"/>
            <a:ext cx="210986" cy="3037113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ángulo">
            <a:extLst>
              <a:ext uri="{FF2B5EF4-FFF2-40B4-BE49-F238E27FC236}">
                <a16:creationId xmlns="" xmlns:a16="http://schemas.microsoft.com/office/drawing/2014/main" id="{2DD6CD9C-F9B5-4EE5-8464-871DE8449B68}"/>
              </a:ext>
            </a:extLst>
          </p:cNvPr>
          <p:cNvSpPr/>
          <p:nvPr/>
        </p:nvSpPr>
        <p:spPr>
          <a:xfrm>
            <a:off x="-1" y="5048791"/>
            <a:ext cx="210986" cy="1809209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ángulo">
            <a:extLst>
              <a:ext uri="{FF2B5EF4-FFF2-40B4-BE49-F238E27FC236}">
                <a16:creationId xmlns="" xmlns:a16="http://schemas.microsoft.com/office/drawing/2014/main" id="{E89E443D-59FE-49EF-8090-FD4CC2D15818}"/>
              </a:ext>
            </a:extLst>
          </p:cNvPr>
          <p:cNvSpPr/>
          <p:nvPr/>
        </p:nvSpPr>
        <p:spPr>
          <a:xfrm>
            <a:off x="-1" y="1"/>
            <a:ext cx="210986" cy="2011679"/>
          </a:xfrm>
          <a:prstGeom prst="rect">
            <a:avLst/>
          </a:prstGeom>
          <a:solidFill>
            <a:srgbClr val="D5433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11" name="Rectángulo"/>
          <p:cNvSpPr/>
          <p:nvPr/>
        </p:nvSpPr>
        <p:spPr>
          <a:xfrm>
            <a:off x="621895" y="428624"/>
            <a:ext cx="5907253" cy="123444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3" name="QUITO PARA COMPARTIR, FIESTAS 2021."/>
          <p:cNvSpPr txBox="1"/>
          <p:nvPr/>
        </p:nvSpPr>
        <p:spPr>
          <a:xfrm>
            <a:off x="1155917" y="653261"/>
            <a:ext cx="4466789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Agenda del ECPR</a:t>
            </a:r>
            <a:endParaRPr sz="2400" b="0" dirty="0"/>
          </a:p>
        </p:txBody>
      </p:sp>
      <p:sp>
        <p:nvSpPr>
          <p:cNvPr id="14" name="Línea"/>
          <p:cNvSpPr/>
          <p:nvPr/>
        </p:nvSpPr>
        <p:spPr>
          <a:xfrm flipV="1">
            <a:off x="1002983" y="607432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15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44571"/>
              </p:ext>
            </p:extLst>
          </p:nvPr>
        </p:nvGraphicFramePr>
        <p:xfrm>
          <a:off x="2826016" y="2011680"/>
          <a:ext cx="6875151" cy="3245005"/>
        </p:xfrm>
        <a:graphic>
          <a:graphicData uri="http://schemas.openxmlformats.org/drawingml/2006/table">
            <a:tbl>
              <a:tblPr>
                <a:tableStyleId>{33BA23B1-9221-436E-865A-0063620EA4FD}</a:tableStyleId>
              </a:tblPr>
              <a:tblGrid>
                <a:gridCol w="1703930">
                  <a:extLst>
                    <a:ext uri="{9D8B030D-6E8A-4147-A177-3AD203B41FA5}">
                      <a16:colId xmlns="" xmlns:a16="http://schemas.microsoft.com/office/drawing/2014/main" val="2280683532"/>
                    </a:ext>
                  </a:extLst>
                </a:gridCol>
                <a:gridCol w="2463446">
                  <a:extLst>
                    <a:ext uri="{9D8B030D-6E8A-4147-A177-3AD203B41FA5}">
                      <a16:colId xmlns="" xmlns:a16="http://schemas.microsoft.com/office/drawing/2014/main" val="916103010"/>
                    </a:ext>
                  </a:extLst>
                </a:gridCol>
                <a:gridCol w="2707775">
                  <a:extLst>
                    <a:ext uri="{9D8B030D-6E8A-4147-A177-3AD203B41FA5}">
                      <a16:colId xmlns="" xmlns:a16="http://schemas.microsoft.com/office/drawing/2014/main" val="557774857"/>
                    </a:ext>
                  </a:extLst>
                </a:gridCol>
              </a:tblGrid>
              <a:tr h="463572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ECPR 2022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2535952"/>
                  </a:ext>
                </a:extLst>
              </a:tr>
              <a:tr h="46357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noProof="0" dirty="0" smtClean="0">
                          <a:effectLst/>
                        </a:rPr>
                        <a:t>Componentes</a:t>
                      </a:r>
                      <a:endParaRPr lang="es-E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800" u="none" strike="noStrike" noProof="0" dirty="0" smtClean="0">
                          <a:effectLst/>
                        </a:rPr>
                        <a:t>Líneas /Acción</a:t>
                      </a:r>
                      <a:endParaRPr lang="es-E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81022588"/>
                  </a:ext>
                </a:extLst>
              </a:tr>
              <a:tr h="92714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Agenda Previa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Actividades transversales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Varias fechas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3313642804"/>
                  </a:ext>
                </a:extLst>
              </a:tr>
              <a:tr h="463572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Fiesta</a:t>
                      </a:r>
                      <a:r>
                        <a:rPr lang="es-ES" sz="1800" u="none" strike="noStrike" baseline="0" noProof="0" dirty="0" smtClean="0">
                          <a:effectLst/>
                        </a:rPr>
                        <a:t> Mayor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Actividades culturales ECPR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Pregón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3505788443"/>
                  </a:ext>
                </a:extLst>
              </a:tr>
              <a:tr h="463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noProof="0" dirty="0" smtClean="0">
                          <a:effectLst/>
                        </a:rPr>
                        <a:t>Agenda permanente </a:t>
                      </a:r>
                      <a:endParaRPr lang="es-E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3786285662"/>
                  </a:ext>
                </a:extLst>
              </a:tr>
              <a:tr h="4635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800" u="none" strike="noStrike" dirty="0">
                          <a:effectLst/>
                        </a:rPr>
                        <a:t>Agenda de </a:t>
                      </a:r>
                      <a:r>
                        <a:rPr lang="es-ES" sz="1800" u="none" strike="noStrike" dirty="0" smtClean="0">
                          <a:effectLst/>
                        </a:rPr>
                        <a:t>fiesta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="" xmlns:a16="http://schemas.microsoft.com/office/drawing/2014/main" val="10922437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730" y="239257"/>
            <a:ext cx="1490858" cy="1075815"/>
          </a:xfrm>
          <a:prstGeom prst="rect">
            <a:avLst/>
          </a:prstGeom>
        </p:spPr>
      </p:pic>
      <p:sp>
        <p:nvSpPr>
          <p:cNvPr id="8" name="Rectángulo"/>
          <p:cNvSpPr/>
          <p:nvPr/>
        </p:nvSpPr>
        <p:spPr>
          <a:xfrm rot="5400000">
            <a:off x="5868680" y="-4072383"/>
            <a:ext cx="252167" cy="8371111"/>
          </a:xfrm>
          <a:prstGeom prst="rect">
            <a:avLst/>
          </a:prstGeom>
          <a:solidFill>
            <a:srgbClr val="162B7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ángulo"/>
          <p:cNvSpPr/>
          <p:nvPr/>
        </p:nvSpPr>
        <p:spPr>
          <a:xfrm rot="5400000">
            <a:off x="778521" y="-791432"/>
            <a:ext cx="252167" cy="1809210"/>
          </a:xfrm>
          <a:prstGeom prst="rect">
            <a:avLst/>
          </a:prstGeom>
          <a:solidFill>
            <a:srgbClr val="CDD3E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ángulo"/>
          <p:cNvSpPr/>
          <p:nvPr/>
        </p:nvSpPr>
        <p:spPr>
          <a:xfrm rot="5400000">
            <a:off x="11060076" y="-892668"/>
            <a:ext cx="252167" cy="201168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448" y="5917721"/>
            <a:ext cx="3304288" cy="751306"/>
          </a:xfrm>
          <a:prstGeom prst="rect">
            <a:avLst/>
          </a:prstGeom>
        </p:spPr>
      </p:pic>
      <p:sp>
        <p:nvSpPr>
          <p:cNvPr id="11" name="Rectángulo"/>
          <p:cNvSpPr/>
          <p:nvPr/>
        </p:nvSpPr>
        <p:spPr>
          <a:xfrm>
            <a:off x="221845" y="342899"/>
            <a:ext cx="5907253" cy="123444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D54331"/>
                </a:solidFill>
              </a:defRPr>
            </a:pPr>
            <a:endParaRPr/>
          </a:p>
        </p:txBody>
      </p:sp>
      <p:sp>
        <p:nvSpPr>
          <p:cNvPr id="13" name="QUITO PARA COMPARTIR, FIESTAS 2021."/>
          <p:cNvSpPr txBox="1"/>
          <p:nvPr/>
        </p:nvSpPr>
        <p:spPr>
          <a:xfrm>
            <a:off x="755867" y="567536"/>
            <a:ext cx="4466789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 marR="615315" algn="just" defTabSz="457200">
              <a:lnSpc>
                <a:spcPts val="5200"/>
              </a:lnSpc>
              <a:defRPr sz="3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s-ES" sz="2400" b="0" dirty="0" smtClean="0"/>
              <a:t>Agenda del ECPR </a:t>
            </a:r>
          </a:p>
          <a:p>
            <a:pPr algn="l">
              <a:lnSpc>
                <a:spcPct val="100000"/>
              </a:lnSpc>
            </a:pPr>
            <a:r>
              <a:rPr lang="es-ES" sz="2400" b="0" dirty="0" smtClean="0"/>
              <a:t>AGENDA PREVIA</a:t>
            </a:r>
            <a:endParaRPr sz="2400" b="0" dirty="0"/>
          </a:p>
        </p:txBody>
      </p:sp>
      <p:sp>
        <p:nvSpPr>
          <p:cNvPr id="14" name="Línea"/>
          <p:cNvSpPr/>
          <p:nvPr/>
        </p:nvSpPr>
        <p:spPr>
          <a:xfrm flipV="1">
            <a:off x="602933" y="521707"/>
            <a:ext cx="1" cy="876826"/>
          </a:xfrm>
          <a:prstGeom prst="line">
            <a:avLst/>
          </a:prstGeom>
          <a:ln w="28575">
            <a:solidFill>
              <a:srgbClr val="FFFFFF">
                <a:alpha val="69804"/>
              </a:srgbClr>
            </a:solidFill>
            <a:miter lim="400000"/>
          </a:ln>
        </p:spPr>
        <p:txBody>
          <a:bodyPr lIns="0" tIns="0" rIns="0" bIns="0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graphicFrame>
        <p:nvGraphicFramePr>
          <p:cNvPr id="15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937820"/>
              </p:ext>
            </p:extLst>
          </p:nvPr>
        </p:nvGraphicFramePr>
        <p:xfrm>
          <a:off x="1743184" y="1639565"/>
          <a:ext cx="8943278" cy="4002788"/>
        </p:xfrm>
        <a:graphic>
          <a:graphicData uri="http://schemas.openxmlformats.org/drawingml/2006/table">
            <a:tbl>
              <a:tblPr>
                <a:tableStyleId>{CF821DB8-F4EB-4A41-A1BA-3FCAFE7338EE}</a:tableStyleId>
              </a:tblPr>
              <a:tblGrid>
                <a:gridCol w="2460415">
                  <a:extLst>
                    <a:ext uri="{9D8B030D-6E8A-4147-A177-3AD203B41FA5}">
                      <a16:colId xmlns="" xmlns:a16="http://schemas.microsoft.com/office/drawing/2014/main" val="1426651523"/>
                    </a:ext>
                  </a:extLst>
                </a:gridCol>
                <a:gridCol w="5146108">
                  <a:extLst>
                    <a:ext uri="{9D8B030D-6E8A-4147-A177-3AD203B41FA5}">
                      <a16:colId xmlns="" xmlns:a16="http://schemas.microsoft.com/office/drawing/2014/main" val="1650027120"/>
                    </a:ext>
                  </a:extLst>
                </a:gridCol>
                <a:gridCol w="1336755">
                  <a:extLst>
                    <a:ext uri="{9D8B030D-6E8A-4147-A177-3AD203B41FA5}">
                      <a16:colId xmlns="" xmlns:a16="http://schemas.microsoft.com/office/drawing/2014/main" val="2543206224"/>
                    </a:ext>
                  </a:extLst>
                </a:gridCol>
              </a:tblGrid>
              <a:tr h="951247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500" u="none" strike="noStrike" dirty="0" err="1">
                          <a:effectLst/>
                        </a:rPr>
                        <a:t>Intercambio</a:t>
                      </a:r>
                      <a:r>
                        <a:rPr lang="en-US" sz="1500" u="none" strike="noStrike" dirty="0">
                          <a:effectLst/>
                        </a:rPr>
                        <a:t> de </a:t>
                      </a:r>
                      <a:r>
                        <a:rPr lang="en-US" sz="1500" u="none" strike="noStrike" dirty="0" err="1">
                          <a:effectLst/>
                        </a:rPr>
                        <a:t>Turismo</a:t>
                      </a:r>
                      <a:r>
                        <a:rPr lang="en-US" sz="1500" u="none" strike="noStrike" dirty="0">
                          <a:effectLst/>
                        </a:rPr>
                        <a:t> - Quito </a:t>
                      </a:r>
                      <a:r>
                        <a:rPr lang="en-US" sz="1500" u="none" strike="noStrike" dirty="0" err="1">
                          <a:effectLst/>
                        </a:rPr>
                        <a:t>Turismo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500" u="none" strike="noStrike" dirty="0" err="1">
                          <a:effectLst/>
                        </a:rPr>
                        <a:t>Intercambio</a:t>
                      </a:r>
                      <a:r>
                        <a:rPr lang="en-US" sz="1500" u="none" strike="noStrike" dirty="0">
                          <a:effectLst/>
                        </a:rPr>
                        <a:t> de </a:t>
                      </a:r>
                      <a:r>
                        <a:rPr lang="en-US" sz="1500" u="none" strike="noStrike" dirty="0" err="1">
                          <a:effectLst/>
                        </a:rPr>
                        <a:t>experiencias</a:t>
                      </a:r>
                      <a:r>
                        <a:rPr lang="en-US" sz="1500" u="none" strike="noStrike" dirty="0">
                          <a:effectLst/>
                        </a:rPr>
                        <a:t> a </a:t>
                      </a:r>
                      <a:r>
                        <a:rPr lang="en-US" sz="1500" u="none" strike="noStrike" dirty="0" err="1">
                          <a:effectLst/>
                        </a:rPr>
                        <a:t>comunidades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modelos</a:t>
                      </a:r>
                      <a:r>
                        <a:rPr lang="en-US" sz="1500" u="none" strike="noStrike" dirty="0">
                          <a:effectLst/>
                        </a:rPr>
                        <a:t> de </a:t>
                      </a:r>
                      <a:r>
                        <a:rPr lang="en-US" sz="1500" u="none" strike="noStrike" dirty="0" err="1">
                          <a:effectLst/>
                        </a:rPr>
                        <a:t>Turismo</a:t>
                      </a:r>
                      <a:r>
                        <a:rPr lang="en-US" sz="1500" u="none" strike="noStrike" dirty="0">
                          <a:effectLst/>
                        </a:rPr>
                        <a:t> Rural </a:t>
                      </a:r>
                      <a:r>
                        <a:rPr lang="en-US" sz="1500" u="none" strike="noStrike" dirty="0" err="1">
                          <a:effectLst/>
                        </a:rPr>
                        <a:t>Rural</a:t>
                      </a:r>
                      <a:r>
                        <a:rPr lang="en-US" sz="1500" u="none" strike="noStrike" dirty="0">
                          <a:effectLst/>
                        </a:rPr>
                        <a:t> con </a:t>
                      </a:r>
                      <a:r>
                        <a:rPr lang="en-US" sz="1500" u="none" strike="noStrike" dirty="0" err="1">
                          <a:effectLst/>
                        </a:rPr>
                        <a:t>identidad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500" u="none" strike="noStrike">
                          <a:effectLst/>
                        </a:rPr>
                        <a:t>16 y 17 de Agosto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extLst>
                  <a:ext uri="{0D108BD9-81ED-4DB2-BD59-A6C34878D82A}">
                    <a16:rowId xmlns="" xmlns:a16="http://schemas.microsoft.com/office/drawing/2014/main" val="3911802033"/>
                  </a:ext>
                </a:extLst>
              </a:tr>
              <a:tr h="720936">
                <a:tc rowSpan="3">
                  <a:txBody>
                    <a:bodyPr/>
                    <a:lstStyle/>
                    <a:p>
                      <a:pPr algn="l" fontAlgn="auto"/>
                      <a:r>
                        <a:rPr lang="en-US" sz="1500" u="none" strike="noStrike" dirty="0" err="1">
                          <a:effectLst/>
                        </a:rPr>
                        <a:t>Minga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comunitaria</a:t>
                      </a:r>
                      <a:r>
                        <a:rPr lang="en-US" sz="1500" u="none" strike="noStrike" dirty="0">
                          <a:effectLst/>
                        </a:rPr>
                        <a:t> de </a:t>
                      </a:r>
                      <a:r>
                        <a:rPr lang="en-US" sz="1500" u="none" strike="noStrike" dirty="0" err="1">
                          <a:effectLst/>
                        </a:rPr>
                        <a:t>adecentamiento</a:t>
                      </a:r>
                      <a:r>
                        <a:rPr lang="en-US" sz="1500" u="none" strike="noStrike" dirty="0">
                          <a:effectLst/>
                        </a:rPr>
                        <a:t> de la </a:t>
                      </a:r>
                      <a:r>
                        <a:rPr lang="en-US" sz="1500" u="none" strike="noStrike" dirty="0" err="1">
                          <a:effectLst/>
                        </a:rPr>
                        <a:t>parroquia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500" u="none" strike="noStrike">
                          <a:effectLst/>
                        </a:rPr>
                        <a:t>Intervención de empresas metropolitanas y Secretarías a cargo de la SGCTYPC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tc rowSpan="3">
                  <a:txBody>
                    <a:bodyPr/>
                    <a:lstStyle/>
                    <a:p>
                      <a:pPr algn="l" fontAlgn="auto"/>
                      <a:r>
                        <a:rPr lang="en-US" sz="1500" u="none" strike="noStrike" dirty="0">
                          <a:effectLst/>
                        </a:rPr>
                        <a:t>Agosto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extLst>
                  <a:ext uri="{0D108BD9-81ED-4DB2-BD59-A6C34878D82A}">
                    <a16:rowId xmlns="" xmlns:a16="http://schemas.microsoft.com/office/drawing/2014/main" val="3714620429"/>
                  </a:ext>
                </a:extLst>
              </a:tr>
              <a:tr h="6021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500" u="none" strike="noStrike" dirty="0">
                          <a:effectLst/>
                        </a:rPr>
                        <a:t>Integración del Frente, Liga y otros actores en la Minga Comunitaria.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64902871"/>
                  </a:ext>
                </a:extLst>
              </a:tr>
              <a:tr h="5910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500" u="none" strike="noStrike">
                          <a:effectLst/>
                        </a:rPr>
                        <a:t>Muestra de gestores, murales, embanderamiento</a:t>
                      </a:r>
                      <a:endParaRPr lang="es-E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00630117"/>
                  </a:ext>
                </a:extLst>
              </a:tr>
              <a:tr h="1137424">
                <a:tc>
                  <a:txBody>
                    <a:bodyPr/>
                    <a:lstStyle/>
                    <a:p>
                      <a:pPr algn="l" fontAlgn="auto"/>
                      <a:r>
                        <a:rPr lang="en-US" sz="1500" u="none" strike="noStrike" dirty="0" err="1">
                          <a:effectLst/>
                        </a:rPr>
                        <a:t>Concurso</a:t>
                      </a:r>
                      <a:r>
                        <a:rPr lang="en-US" sz="1500" u="none" strike="noStrike" dirty="0">
                          <a:effectLst/>
                        </a:rPr>
                        <a:t> de </a:t>
                      </a:r>
                      <a:r>
                        <a:rPr lang="en-US" sz="1500" u="none" strike="noStrike" dirty="0" err="1">
                          <a:effectLst/>
                        </a:rPr>
                        <a:t>Gincanas</a:t>
                      </a:r>
                      <a:r>
                        <a:rPr lang="en-US" sz="1500" u="none" strike="noStrike" dirty="0">
                          <a:effectLst/>
                        </a:rPr>
                        <a:t> con </a:t>
                      </a:r>
                      <a:r>
                        <a:rPr lang="en-US" sz="1500" u="none" strike="noStrike" dirty="0" err="1">
                          <a:effectLst/>
                        </a:rPr>
                        <a:t>temática</a:t>
                      </a:r>
                      <a:r>
                        <a:rPr lang="en-US" sz="1500" u="none" strike="noStrike" dirty="0">
                          <a:effectLst/>
                        </a:rPr>
                        <a:t> del </a:t>
                      </a:r>
                      <a:r>
                        <a:rPr lang="en-US" sz="1500" u="none" strike="noStrike" dirty="0" err="1">
                          <a:effectLst/>
                        </a:rPr>
                        <a:t>zoológico</a:t>
                      </a:r>
                      <a:r>
                        <a:rPr lang="en-US" sz="1500" u="none" strike="noStrike" dirty="0">
                          <a:effectLst/>
                        </a:rPr>
                        <a:t> </a:t>
                      </a:r>
                      <a:r>
                        <a:rPr lang="en-US" sz="1500" u="none" strike="noStrike" dirty="0" err="1">
                          <a:effectLst/>
                        </a:rPr>
                        <a:t>Metropolitano</a:t>
                      </a:r>
                      <a:r>
                        <a:rPr lang="en-US" sz="1500" u="none" strike="noStrike" dirty="0">
                          <a:effectLst/>
                        </a:rPr>
                        <a:t> de Quito- Barrios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ES" sz="1500" u="none" strike="noStrike" dirty="0">
                          <a:effectLst/>
                        </a:rPr>
                        <a:t>Evento </a:t>
                      </a:r>
                      <a:r>
                        <a:rPr lang="es-ES" sz="1500" u="none" strike="noStrike" dirty="0" smtClean="0">
                          <a:effectLst/>
                        </a:rPr>
                        <a:t>artístico  </a:t>
                      </a:r>
                      <a:r>
                        <a:rPr lang="es-ES" sz="1500" u="none" strike="noStrike" dirty="0">
                          <a:effectLst/>
                        </a:rPr>
                        <a:t>de integración Barrios de </a:t>
                      </a:r>
                      <a:r>
                        <a:rPr lang="es-ES" sz="1500" u="none" strike="noStrike" dirty="0" err="1">
                          <a:effectLst/>
                        </a:rPr>
                        <a:t>Guayllabamba</a:t>
                      </a:r>
                      <a:r>
                        <a:rPr lang="es-ES" sz="1500" u="none" strike="noStrike" dirty="0">
                          <a:effectLst/>
                        </a:rPr>
                        <a:t>  </a:t>
                      </a:r>
                      <a:endParaRPr lang="es-E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n-US" sz="1500" u="none" strike="noStrike" dirty="0">
                          <a:effectLst/>
                        </a:rPr>
                        <a:t>17-sep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8" marR="8648" marT="8648" marB="0" anchor="ctr"/>
                </a:tc>
                <a:extLst>
                  <a:ext uri="{0D108BD9-81ED-4DB2-BD59-A6C34878D82A}">
                    <a16:rowId xmlns="" xmlns:a16="http://schemas.microsoft.com/office/drawing/2014/main" val="368829165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262626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C85108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62626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C85108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62626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C85108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62626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C85108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62626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679</Words>
  <Application>Microsoft Office PowerPoint</Application>
  <PresentationFormat>Personalizado</PresentationFormat>
  <Paragraphs>116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White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Irina Alexandra Yanez Toapanta</cp:lastModifiedBy>
  <cp:revision>24</cp:revision>
  <dcterms:modified xsi:type="dcterms:W3CDTF">2022-04-25T22:16:57Z</dcterms:modified>
</cp:coreProperties>
</file>