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7023100" cy="93091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4" roundtripDataSignature="AMtx7miJv6EpWhLuwUKI69uAo8FYzYOwG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3653B56B-668C-4076-8528-7E2A94D81A91}">
  <a:tblStyle styleId="{3653B56B-668C-4076-8528-7E2A94D81A91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customschemas.google.com/relationships/presentationmetadata" Target="meta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70750" y="698175"/>
            <a:ext cx="4682300" cy="3490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702300" y="4421800"/>
            <a:ext cx="5618475" cy="4189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702300" y="4421800"/>
            <a:ext cx="5618475" cy="418907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2:notes"/>
          <p:cNvSpPr txBox="1">
            <a:spLocks noGrp="1"/>
          </p:cNvSpPr>
          <p:nvPr>
            <p:ph type="body" idx="1"/>
          </p:nvPr>
        </p:nvSpPr>
        <p:spPr>
          <a:xfrm>
            <a:off x="702300" y="4421800"/>
            <a:ext cx="5618475" cy="418907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4:notes"/>
          <p:cNvSpPr txBox="1">
            <a:spLocks noGrp="1"/>
          </p:cNvSpPr>
          <p:nvPr>
            <p:ph type="body" idx="1"/>
          </p:nvPr>
        </p:nvSpPr>
        <p:spPr>
          <a:xfrm>
            <a:off x="702300" y="4421800"/>
            <a:ext cx="5618475" cy="418907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230dde57740_0_8:notes"/>
          <p:cNvSpPr txBox="1">
            <a:spLocks noGrp="1"/>
          </p:cNvSpPr>
          <p:nvPr>
            <p:ph type="body" idx="1"/>
          </p:nvPr>
        </p:nvSpPr>
        <p:spPr>
          <a:xfrm>
            <a:off x="702300" y="4421800"/>
            <a:ext cx="5618400" cy="4189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" name="Google Shape;102;g230dde57740_0_8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7:notes"/>
          <p:cNvSpPr txBox="1">
            <a:spLocks noGrp="1"/>
          </p:cNvSpPr>
          <p:nvPr>
            <p:ph type="body" idx="1"/>
          </p:nvPr>
        </p:nvSpPr>
        <p:spPr>
          <a:xfrm>
            <a:off x="702300" y="4421800"/>
            <a:ext cx="5618475" cy="418907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" name="Google Shape;112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g230dde57740_0_27:notes"/>
          <p:cNvSpPr txBox="1">
            <a:spLocks noGrp="1"/>
          </p:cNvSpPr>
          <p:nvPr>
            <p:ph type="body" idx="1"/>
          </p:nvPr>
        </p:nvSpPr>
        <p:spPr>
          <a:xfrm>
            <a:off x="702300" y="4421800"/>
            <a:ext cx="5618400" cy="4189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1" name="Google Shape;121;g230dde57740_0_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14:notes"/>
          <p:cNvSpPr txBox="1">
            <a:spLocks noGrp="1"/>
          </p:cNvSpPr>
          <p:nvPr>
            <p:ph type="body" idx="1"/>
          </p:nvPr>
        </p:nvSpPr>
        <p:spPr>
          <a:xfrm>
            <a:off x="702300" y="4421800"/>
            <a:ext cx="5618475" cy="418907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0" name="Google Shape;130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21:notes"/>
          <p:cNvSpPr txBox="1">
            <a:spLocks noGrp="1"/>
          </p:cNvSpPr>
          <p:nvPr>
            <p:ph type="body" idx="1"/>
          </p:nvPr>
        </p:nvSpPr>
        <p:spPr>
          <a:xfrm>
            <a:off x="702300" y="4421800"/>
            <a:ext cx="5618475" cy="418907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8" name="Google Shape;138;p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de título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3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23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4" name="Google Shape;14;p2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2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2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texto vertical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3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32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3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3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3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vertical y texto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33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33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3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3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3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objetos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2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2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2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2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cabezado de sección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25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25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2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2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2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os objetos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2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2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26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2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2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2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ció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27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27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27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27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27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2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2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2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lo el título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2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2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2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2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 blanco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2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2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2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ido con título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3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30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30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3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3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3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n con título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31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31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31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3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3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3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2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2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2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2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image" Target="../media/image8.jpg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Google Shape;84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279748" y="1282358"/>
            <a:ext cx="7632505" cy="429328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" name="Google Shape;89;p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3147798"/>
            <a:ext cx="12192000" cy="3714749"/>
          </a:xfrm>
          <a:prstGeom prst="rect">
            <a:avLst/>
          </a:prstGeom>
          <a:noFill/>
          <a:ln>
            <a:noFill/>
          </a:ln>
        </p:spPr>
      </p:pic>
      <p:pic>
        <p:nvPicPr>
          <p:cNvPr id="90" name="Google Shape;90;p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0" y="6615410"/>
            <a:ext cx="6091707" cy="242590"/>
          </a:xfrm>
          <a:prstGeom prst="rect">
            <a:avLst/>
          </a:prstGeom>
          <a:noFill/>
          <a:ln>
            <a:noFill/>
          </a:ln>
        </p:spPr>
      </p:pic>
      <p:sp>
        <p:nvSpPr>
          <p:cNvPr id="91" name="Google Shape;91;p2"/>
          <p:cNvSpPr/>
          <p:nvPr/>
        </p:nvSpPr>
        <p:spPr>
          <a:xfrm>
            <a:off x="2658500" y="2940936"/>
            <a:ext cx="6866413" cy="584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i="0" u="none" strike="noStrike" cap="none">
                <a:solidFill>
                  <a:srgbClr val="1F3864"/>
                </a:solidFill>
                <a:latin typeface="Calibri"/>
                <a:ea typeface="Calibri"/>
                <a:cs typeface="Calibri"/>
                <a:sym typeface="Calibri"/>
              </a:rPr>
              <a:t>DISTRITO METROPOLITANO DE QUITO</a:t>
            </a:r>
            <a:endParaRPr sz="3200" b="1" i="0" u="none" strike="noStrike" cap="none">
              <a:solidFill>
                <a:srgbClr val="1F3864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92" name="Google Shape;92;p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5424555" y="662990"/>
            <a:ext cx="1334302" cy="195863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7" name="Google Shape;97;p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6615410"/>
            <a:ext cx="6091707" cy="242590"/>
          </a:xfrm>
          <a:prstGeom prst="rect">
            <a:avLst/>
          </a:prstGeom>
          <a:noFill/>
          <a:ln>
            <a:noFill/>
          </a:ln>
        </p:spPr>
      </p:pic>
      <p:pic>
        <p:nvPicPr>
          <p:cNvPr id="98" name="Google Shape;98;p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299284" y="5903785"/>
            <a:ext cx="1696382" cy="954215"/>
          </a:xfrm>
          <a:prstGeom prst="rect">
            <a:avLst/>
          </a:prstGeom>
          <a:noFill/>
          <a:ln>
            <a:noFill/>
          </a:ln>
        </p:spPr>
      </p:pic>
      <p:sp>
        <p:nvSpPr>
          <p:cNvPr id="99" name="Google Shape;99;p4"/>
          <p:cNvSpPr txBox="1"/>
          <p:nvPr/>
        </p:nvSpPr>
        <p:spPr>
          <a:xfrm>
            <a:off x="259050" y="1796750"/>
            <a:ext cx="11673900" cy="266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525" rIns="0" bIns="0" anchor="b" anchorCtr="0">
            <a:spAutoFit/>
          </a:bodyPr>
          <a:lstStyle/>
          <a:p>
            <a:pPr marL="12700" marR="5080" lvl="0" indent="0" algn="ctr" rtl="0">
              <a:lnSpc>
                <a:spcPct val="100299"/>
              </a:lnSpc>
              <a:spcBef>
                <a:spcPts val="0"/>
              </a:spcBef>
              <a:spcAft>
                <a:spcPts val="0"/>
              </a:spcAft>
              <a:buClr>
                <a:srgbClr val="014DA0"/>
              </a:buClr>
              <a:buSzPts val="6000"/>
              <a:buFont typeface="Calibri"/>
              <a:buNone/>
            </a:pPr>
            <a:r>
              <a:rPr lang="en-US" sz="4300" b="1" i="1">
                <a:solidFill>
                  <a:srgbClr val="014DA0"/>
                </a:solidFill>
                <a:latin typeface="Calibri"/>
                <a:ea typeface="Calibri"/>
                <a:cs typeface="Calibri"/>
                <a:sym typeface="Calibri"/>
              </a:rPr>
              <a:t>Avance de Instalación de las 557 alarmas comunitarias: “Adquisición de 557 Alarmas Comunitarias, Incluye Instalación, Mantenimiento, Soporte y Servicios de Telecomunicaciones”</a:t>
            </a:r>
            <a:endParaRPr sz="43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" name="Google Shape;104;g230dde57740_0_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6615410"/>
            <a:ext cx="6091701" cy="242590"/>
          </a:xfrm>
          <a:prstGeom prst="rect">
            <a:avLst/>
          </a:prstGeom>
          <a:noFill/>
          <a:ln>
            <a:noFill/>
          </a:ln>
        </p:spPr>
      </p:pic>
      <p:sp>
        <p:nvSpPr>
          <p:cNvPr id="105" name="Google Shape;105;g230dde57740_0_8"/>
          <p:cNvSpPr txBox="1"/>
          <p:nvPr/>
        </p:nvSpPr>
        <p:spPr>
          <a:xfrm>
            <a:off x="969200" y="317550"/>
            <a:ext cx="110265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>
                <a:solidFill>
                  <a:srgbClr val="2F5496"/>
                </a:solidFill>
                <a:latin typeface="Calibri"/>
                <a:ea typeface="Calibri"/>
                <a:cs typeface="Calibri"/>
                <a:sym typeface="Calibri"/>
              </a:rPr>
              <a:t>CONTRATO SIE-EMS-013-2022</a:t>
            </a:r>
            <a:endParaRPr sz="3600" b="1" i="0" u="none" strike="noStrike" cap="none">
              <a:solidFill>
                <a:srgbClr val="2F549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6" name="Google Shape;106;g230dde57740_0_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299284" y="5903785"/>
            <a:ext cx="1696382" cy="954215"/>
          </a:xfrm>
          <a:prstGeom prst="rect">
            <a:avLst/>
          </a:prstGeom>
          <a:noFill/>
          <a:ln>
            <a:noFill/>
          </a:ln>
        </p:spPr>
      </p:pic>
      <p:sp>
        <p:nvSpPr>
          <p:cNvPr id="107" name="Google Shape;107;g230dde57740_0_8"/>
          <p:cNvSpPr txBox="1"/>
          <p:nvPr/>
        </p:nvSpPr>
        <p:spPr>
          <a:xfrm>
            <a:off x="5970268" y="2754741"/>
            <a:ext cx="5111700" cy="155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spAutoFit/>
          </a:bodyPr>
          <a:lstStyle/>
          <a:p>
            <a:pPr marL="12700" marR="508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Vigilancia vecinal para promover el cuidado mutuo,  </a:t>
            </a:r>
            <a:r>
              <a:rPr lang="en-US" sz="20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realizando una coordinación con las instituciones  públicas para poder reaccionar en casos de  emergencia y estar preparados en la prevención  de riesgos.</a:t>
            </a: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8" name="Google Shape;108;g230dde57740_0_8"/>
          <p:cNvSpPr txBox="1"/>
          <p:nvPr/>
        </p:nvSpPr>
        <p:spPr>
          <a:xfrm>
            <a:off x="4733288" y="5472675"/>
            <a:ext cx="3498300" cy="43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>
                <a:solidFill>
                  <a:schemeClr val="dk1"/>
                </a:solidFill>
              </a:rPr>
              <a:t> 1'014.000,00 USD más el IVA</a:t>
            </a:r>
            <a:endParaRPr sz="1900" b="1"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9" name="Google Shape;109;g230dde57740_0_8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286588" y="1803650"/>
            <a:ext cx="10391725" cy="32605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4" name="Google Shape;114;p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6615410"/>
            <a:ext cx="6091707" cy="242590"/>
          </a:xfrm>
          <a:prstGeom prst="rect">
            <a:avLst/>
          </a:prstGeom>
          <a:noFill/>
          <a:ln>
            <a:noFill/>
          </a:ln>
        </p:spPr>
      </p:pic>
      <p:sp>
        <p:nvSpPr>
          <p:cNvPr id="115" name="Google Shape;115;p7"/>
          <p:cNvSpPr txBox="1"/>
          <p:nvPr/>
        </p:nvSpPr>
        <p:spPr>
          <a:xfrm>
            <a:off x="676375" y="225075"/>
            <a:ext cx="110265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>
                <a:solidFill>
                  <a:srgbClr val="2F5496"/>
                </a:solidFill>
                <a:latin typeface="Calibri"/>
                <a:ea typeface="Calibri"/>
                <a:cs typeface="Calibri"/>
                <a:sym typeface="Calibri"/>
              </a:rPr>
              <a:t>AVANCE DE EJECUCIÓN DE CONTRATO SIE-EMS-013-2022</a:t>
            </a:r>
            <a:endParaRPr sz="3600" b="1" i="0" u="none" strike="noStrike" cap="none">
              <a:solidFill>
                <a:srgbClr val="2F549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16" name="Google Shape;116;p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299284" y="5903785"/>
            <a:ext cx="1696382" cy="954215"/>
          </a:xfrm>
          <a:prstGeom prst="rect">
            <a:avLst/>
          </a:prstGeom>
          <a:noFill/>
          <a:ln>
            <a:noFill/>
          </a:ln>
        </p:spPr>
      </p:pic>
      <p:sp>
        <p:nvSpPr>
          <p:cNvPr id="117" name="Google Shape;117;p7"/>
          <p:cNvSpPr txBox="1"/>
          <p:nvPr/>
        </p:nvSpPr>
        <p:spPr>
          <a:xfrm>
            <a:off x="5970268" y="2754741"/>
            <a:ext cx="5111750" cy="15517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spAutoFit/>
          </a:bodyPr>
          <a:lstStyle/>
          <a:p>
            <a:pPr marL="12700" marR="508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Vigilancia vecinal para promover el cuidado mutuo,  </a:t>
            </a:r>
            <a:r>
              <a:rPr lang="en-US" sz="20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realizando una coordinación con las instituciones  públicas para poder reaccionar en casos de  emergencia y estar preparados en la prevención  de riesgos.</a:t>
            </a: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118" name="Google Shape;118;p7"/>
          <p:cNvGraphicFramePr/>
          <p:nvPr/>
        </p:nvGraphicFramePr>
        <p:xfrm>
          <a:off x="1965488" y="12417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{3653B56B-668C-4076-8528-7E2A94D81A91}</a:tableStyleId>
              </a:tblPr>
              <a:tblGrid>
                <a:gridCol w="21775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86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744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84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224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4302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>
                          <a:solidFill>
                            <a:srgbClr val="1F3864"/>
                          </a:solidFill>
                        </a:rPr>
                        <a:t>Administración Zonal</a:t>
                      </a:r>
                      <a:endParaRPr sz="1800">
                        <a:solidFill>
                          <a:srgbClr val="1F3864"/>
                        </a:solidFill>
                      </a:endParaRPr>
                    </a:p>
                  </a:txBody>
                  <a:tcPr marL="25400" marR="25400" marT="0" marB="0" anchor="ctr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6D9EEB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>
                          <a:solidFill>
                            <a:srgbClr val="1F3864"/>
                          </a:solidFill>
                        </a:rPr>
                        <a:t># de Alarmas a Instalar</a:t>
                      </a:r>
                      <a:endParaRPr sz="1800">
                        <a:solidFill>
                          <a:srgbClr val="1F3864"/>
                        </a:solidFill>
                      </a:endParaRPr>
                    </a:p>
                  </a:txBody>
                  <a:tcPr marL="25400" marR="25400" marT="0" marB="0" anchor="ctr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6D9EEB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>
                          <a:solidFill>
                            <a:srgbClr val="1F3864"/>
                          </a:solidFill>
                        </a:rPr>
                        <a:t>Barrio/Sector beneficiarios</a:t>
                      </a:r>
                      <a:endParaRPr sz="1800" b="1">
                        <a:solidFill>
                          <a:srgbClr val="1F3864"/>
                        </a:solidFill>
                      </a:endParaRPr>
                    </a:p>
                  </a:txBody>
                  <a:tcPr marL="25400" marR="25400" marT="0" marB="0" anchor="ctr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6D9EEB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>
                          <a:solidFill>
                            <a:srgbClr val="1F3864"/>
                          </a:solidFill>
                        </a:rPr>
                        <a:t>Entrega de beneficiarios</a:t>
                      </a:r>
                      <a:endParaRPr sz="1800" b="1">
                        <a:solidFill>
                          <a:srgbClr val="1F3864"/>
                        </a:solidFill>
                      </a:endParaRPr>
                    </a:p>
                  </a:txBody>
                  <a:tcPr marL="25400" marR="25400" marT="0" marB="0" anchor="ctr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6D9EEB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>
                          <a:solidFill>
                            <a:srgbClr val="1F3864"/>
                          </a:solidFill>
                        </a:rPr>
                        <a:t>Pendientes</a:t>
                      </a:r>
                      <a:endParaRPr sz="1800" b="1">
                        <a:solidFill>
                          <a:srgbClr val="1F3864"/>
                        </a:solidFill>
                      </a:endParaRPr>
                    </a:p>
                  </a:txBody>
                  <a:tcPr marL="25400" marR="25400" marT="0" marB="0" anchor="ctr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6D9E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4350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solidFill>
                            <a:srgbClr val="1F3864"/>
                          </a:solidFill>
                        </a:rPr>
                        <a:t>QUITUMBE</a:t>
                      </a:r>
                      <a:endParaRPr sz="1800">
                        <a:solidFill>
                          <a:srgbClr val="1F3864"/>
                        </a:solidFill>
                      </a:endParaRPr>
                    </a:p>
                  </a:txBody>
                  <a:tcPr marL="25400" marR="25400" marT="0" marB="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solidFill>
                            <a:srgbClr val="1F3864"/>
                          </a:solidFill>
                        </a:rPr>
                        <a:t>69</a:t>
                      </a:r>
                      <a:endParaRPr sz="1800">
                        <a:solidFill>
                          <a:srgbClr val="1F3864"/>
                        </a:solidFill>
                      </a:endParaRPr>
                    </a:p>
                  </a:txBody>
                  <a:tcPr marL="25400" marR="25400" marT="0" marB="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solidFill>
                            <a:srgbClr val="1F3864"/>
                          </a:solidFill>
                        </a:rPr>
                        <a:t>62</a:t>
                      </a:r>
                      <a:endParaRPr sz="1800">
                        <a:solidFill>
                          <a:srgbClr val="1F3864"/>
                        </a:solidFill>
                      </a:endParaRPr>
                    </a:p>
                  </a:txBody>
                  <a:tcPr marL="25400" marR="25400" marT="0" marB="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solidFill>
                            <a:srgbClr val="1F3864"/>
                          </a:solidFill>
                        </a:rPr>
                        <a:t>51</a:t>
                      </a:r>
                      <a:endParaRPr sz="1800">
                        <a:solidFill>
                          <a:srgbClr val="1F3864"/>
                        </a:solidFill>
                      </a:endParaRPr>
                    </a:p>
                  </a:txBody>
                  <a:tcPr marL="25400" marR="25400" marT="0" marB="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solidFill>
                            <a:srgbClr val="1F3864"/>
                          </a:solidFill>
                        </a:rPr>
                        <a:t>18</a:t>
                      </a:r>
                      <a:endParaRPr sz="1800">
                        <a:solidFill>
                          <a:srgbClr val="1F3864"/>
                        </a:solidFill>
                      </a:endParaRPr>
                    </a:p>
                  </a:txBody>
                  <a:tcPr marL="25400" marR="25400" marT="0" marB="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4350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solidFill>
                            <a:srgbClr val="1F3864"/>
                          </a:solidFill>
                        </a:rPr>
                        <a:t>CALDERON</a:t>
                      </a:r>
                      <a:endParaRPr sz="1800">
                        <a:solidFill>
                          <a:srgbClr val="1F3864"/>
                        </a:solidFill>
                      </a:endParaRPr>
                    </a:p>
                  </a:txBody>
                  <a:tcPr marL="25400" marR="25400" marT="0" marB="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solidFill>
                            <a:srgbClr val="1F3864"/>
                          </a:solidFill>
                        </a:rPr>
                        <a:t>69</a:t>
                      </a:r>
                      <a:endParaRPr sz="1800">
                        <a:solidFill>
                          <a:srgbClr val="1F3864"/>
                        </a:solidFill>
                      </a:endParaRPr>
                    </a:p>
                  </a:txBody>
                  <a:tcPr marL="25400" marR="25400" marT="0" marB="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solidFill>
                            <a:srgbClr val="1F3864"/>
                          </a:solidFill>
                        </a:rPr>
                        <a:t>66</a:t>
                      </a:r>
                      <a:endParaRPr sz="1800">
                        <a:solidFill>
                          <a:srgbClr val="1F3864"/>
                        </a:solidFill>
                      </a:endParaRPr>
                    </a:p>
                  </a:txBody>
                  <a:tcPr marL="25400" marR="25400" marT="0" marB="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solidFill>
                            <a:srgbClr val="1F3864"/>
                          </a:solidFill>
                        </a:rPr>
                        <a:t>51</a:t>
                      </a:r>
                      <a:endParaRPr sz="1800">
                        <a:solidFill>
                          <a:srgbClr val="1F3864"/>
                        </a:solidFill>
                      </a:endParaRPr>
                    </a:p>
                  </a:txBody>
                  <a:tcPr marL="25400" marR="25400" marT="0" marB="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solidFill>
                            <a:srgbClr val="1F3864"/>
                          </a:solidFill>
                        </a:rPr>
                        <a:t>18</a:t>
                      </a:r>
                      <a:endParaRPr sz="1800">
                        <a:solidFill>
                          <a:srgbClr val="1F3864"/>
                        </a:solidFill>
                      </a:endParaRPr>
                    </a:p>
                  </a:txBody>
                  <a:tcPr marL="25400" marR="25400" marT="0" marB="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4350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solidFill>
                            <a:srgbClr val="1F3864"/>
                          </a:solidFill>
                        </a:rPr>
                        <a:t>LA DELICIA</a:t>
                      </a:r>
                      <a:endParaRPr sz="1800">
                        <a:solidFill>
                          <a:srgbClr val="1F3864"/>
                        </a:solidFill>
                      </a:endParaRPr>
                    </a:p>
                  </a:txBody>
                  <a:tcPr marL="25400" marR="25400" marT="0" marB="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solidFill>
                            <a:srgbClr val="1F3864"/>
                          </a:solidFill>
                        </a:rPr>
                        <a:t>74</a:t>
                      </a:r>
                      <a:endParaRPr sz="1800">
                        <a:solidFill>
                          <a:srgbClr val="1F3864"/>
                        </a:solidFill>
                      </a:endParaRPr>
                    </a:p>
                  </a:txBody>
                  <a:tcPr marL="25400" marR="25400" marT="0" marB="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solidFill>
                            <a:srgbClr val="1F3864"/>
                          </a:solidFill>
                        </a:rPr>
                        <a:t>69</a:t>
                      </a:r>
                      <a:endParaRPr sz="1800">
                        <a:solidFill>
                          <a:srgbClr val="1F3864"/>
                        </a:solidFill>
                      </a:endParaRPr>
                    </a:p>
                  </a:txBody>
                  <a:tcPr marL="25400" marR="25400" marT="0" marB="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solidFill>
                            <a:srgbClr val="1F3864"/>
                          </a:solidFill>
                        </a:rPr>
                        <a:t>59</a:t>
                      </a:r>
                      <a:endParaRPr sz="1800">
                        <a:solidFill>
                          <a:srgbClr val="1F3864"/>
                        </a:solidFill>
                      </a:endParaRPr>
                    </a:p>
                  </a:txBody>
                  <a:tcPr marL="25400" marR="25400" marT="0" marB="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solidFill>
                            <a:srgbClr val="1F3864"/>
                          </a:solidFill>
                        </a:rPr>
                        <a:t>15</a:t>
                      </a:r>
                      <a:endParaRPr sz="1800">
                        <a:solidFill>
                          <a:srgbClr val="1F3864"/>
                        </a:solidFill>
                      </a:endParaRPr>
                    </a:p>
                  </a:txBody>
                  <a:tcPr marL="25400" marR="25400" marT="0" marB="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3150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solidFill>
                            <a:srgbClr val="1F3864"/>
                          </a:solidFill>
                        </a:rPr>
                        <a:t>MANUELA SÁENZ</a:t>
                      </a:r>
                      <a:endParaRPr sz="1800">
                        <a:solidFill>
                          <a:srgbClr val="1F3864"/>
                        </a:solidFill>
                      </a:endParaRPr>
                    </a:p>
                  </a:txBody>
                  <a:tcPr marL="25400" marR="25400" marT="0" marB="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solidFill>
                            <a:srgbClr val="1F3864"/>
                          </a:solidFill>
                        </a:rPr>
                        <a:t>67</a:t>
                      </a:r>
                      <a:endParaRPr sz="1800">
                        <a:solidFill>
                          <a:srgbClr val="1F3864"/>
                        </a:solidFill>
                      </a:endParaRPr>
                    </a:p>
                  </a:txBody>
                  <a:tcPr marL="25400" marR="25400" marT="0" marB="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solidFill>
                            <a:srgbClr val="1F3864"/>
                          </a:solidFill>
                        </a:rPr>
                        <a:t>51</a:t>
                      </a:r>
                      <a:endParaRPr sz="1800">
                        <a:solidFill>
                          <a:srgbClr val="1F3864"/>
                        </a:solidFill>
                      </a:endParaRPr>
                    </a:p>
                  </a:txBody>
                  <a:tcPr marL="25400" marR="25400" marT="0" marB="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solidFill>
                            <a:srgbClr val="1F3864"/>
                          </a:solidFill>
                        </a:rPr>
                        <a:t>58</a:t>
                      </a:r>
                      <a:endParaRPr sz="1800">
                        <a:solidFill>
                          <a:srgbClr val="1F3864"/>
                        </a:solidFill>
                      </a:endParaRPr>
                    </a:p>
                  </a:txBody>
                  <a:tcPr marL="25400" marR="25400" marT="0" marB="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solidFill>
                            <a:srgbClr val="1F3864"/>
                          </a:solidFill>
                        </a:rPr>
                        <a:t>9</a:t>
                      </a:r>
                      <a:endParaRPr sz="1800">
                        <a:solidFill>
                          <a:srgbClr val="1F3864"/>
                        </a:solidFill>
                      </a:endParaRPr>
                    </a:p>
                  </a:txBody>
                  <a:tcPr marL="25400" marR="25400" marT="0" marB="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4350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solidFill>
                            <a:srgbClr val="1F3864"/>
                          </a:solidFill>
                        </a:rPr>
                        <a:t>LOS CHILLOS</a:t>
                      </a:r>
                      <a:endParaRPr sz="1800">
                        <a:solidFill>
                          <a:srgbClr val="1F3864"/>
                        </a:solidFill>
                      </a:endParaRPr>
                    </a:p>
                  </a:txBody>
                  <a:tcPr marL="25400" marR="25400" marT="0" marB="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solidFill>
                            <a:srgbClr val="1F3864"/>
                          </a:solidFill>
                        </a:rPr>
                        <a:t>68</a:t>
                      </a:r>
                      <a:endParaRPr sz="1800">
                        <a:solidFill>
                          <a:srgbClr val="1F3864"/>
                        </a:solidFill>
                      </a:endParaRPr>
                    </a:p>
                  </a:txBody>
                  <a:tcPr marL="25400" marR="25400" marT="0" marB="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solidFill>
                            <a:srgbClr val="1F3864"/>
                          </a:solidFill>
                        </a:rPr>
                        <a:t>57</a:t>
                      </a:r>
                      <a:endParaRPr sz="1800">
                        <a:solidFill>
                          <a:srgbClr val="1F3864"/>
                        </a:solidFill>
                      </a:endParaRPr>
                    </a:p>
                  </a:txBody>
                  <a:tcPr marL="25400" marR="25400" marT="0" marB="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solidFill>
                            <a:srgbClr val="1F3864"/>
                          </a:solidFill>
                        </a:rPr>
                        <a:t>21</a:t>
                      </a:r>
                      <a:endParaRPr sz="1800">
                        <a:solidFill>
                          <a:srgbClr val="1F3864"/>
                        </a:solidFill>
                      </a:endParaRPr>
                    </a:p>
                  </a:txBody>
                  <a:tcPr marL="25400" marR="25400" marT="0" marB="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solidFill>
                            <a:srgbClr val="1F3864"/>
                          </a:solidFill>
                        </a:rPr>
                        <a:t>47</a:t>
                      </a:r>
                      <a:endParaRPr sz="1800">
                        <a:solidFill>
                          <a:srgbClr val="1F3864"/>
                        </a:solidFill>
                      </a:endParaRPr>
                    </a:p>
                  </a:txBody>
                  <a:tcPr marL="25400" marR="25400" marT="0" marB="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4350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solidFill>
                            <a:srgbClr val="1F3864"/>
                          </a:solidFill>
                        </a:rPr>
                        <a:t>ELOY ALFARO</a:t>
                      </a:r>
                      <a:endParaRPr sz="1800">
                        <a:solidFill>
                          <a:srgbClr val="1F3864"/>
                        </a:solidFill>
                      </a:endParaRPr>
                    </a:p>
                  </a:txBody>
                  <a:tcPr marL="25400" marR="25400" marT="0" marB="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solidFill>
                            <a:srgbClr val="1F3864"/>
                          </a:solidFill>
                        </a:rPr>
                        <a:t>69</a:t>
                      </a:r>
                      <a:endParaRPr sz="1800">
                        <a:solidFill>
                          <a:srgbClr val="1F3864"/>
                        </a:solidFill>
                      </a:endParaRPr>
                    </a:p>
                  </a:txBody>
                  <a:tcPr marL="25400" marR="25400" marT="0" marB="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solidFill>
                            <a:srgbClr val="1F3864"/>
                          </a:solidFill>
                        </a:rPr>
                        <a:t>62</a:t>
                      </a:r>
                      <a:endParaRPr sz="1800">
                        <a:solidFill>
                          <a:srgbClr val="1F3864"/>
                        </a:solidFill>
                      </a:endParaRPr>
                    </a:p>
                  </a:txBody>
                  <a:tcPr marL="25400" marR="25400" marT="0" marB="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solidFill>
                            <a:srgbClr val="1F3864"/>
                          </a:solidFill>
                        </a:rPr>
                        <a:t>47</a:t>
                      </a:r>
                      <a:endParaRPr sz="1800">
                        <a:solidFill>
                          <a:srgbClr val="1F3864"/>
                        </a:solidFill>
                      </a:endParaRPr>
                    </a:p>
                  </a:txBody>
                  <a:tcPr marL="25400" marR="25400" marT="0" marB="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solidFill>
                            <a:srgbClr val="1F3864"/>
                          </a:solidFill>
                        </a:rPr>
                        <a:t>22</a:t>
                      </a:r>
                      <a:endParaRPr sz="1800">
                        <a:solidFill>
                          <a:srgbClr val="1F3864"/>
                        </a:solidFill>
                      </a:endParaRPr>
                    </a:p>
                  </a:txBody>
                  <a:tcPr marL="25400" marR="25400" marT="0" marB="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28700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solidFill>
                            <a:srgbClr val="1F3864"/>
                          </a:solidFill>
                        </a:rPr>
                        <a:t>EUGENIO ESPEJO</a:t>
                      </a:r>
                      <a:endParaRPr sz="1800">
                        <a:solidFill>
                          <a:srgbClr val="1F3864"/>
                        </a:solidFill>
                      </a:endParaRPr>
                    </a:p>
                  </a:txBody>
                  <a:tcPr marL="25400" marR="25400" marT="0" marB="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solidFill>
                            <a:srgbClr val="1F3864"/>
                          </a:solidFill>
                        </a:rPr>
                        <a:t>67</a:t>
                      </a:r>
                      <a:endParaRPr sz="1800">
                        <a:solidFill>
                          <a:srgbClr val="1F3864"/>
                        </a:solidFill>
                      </a:endParaRPr>
                    </a:p>
                  </a:txBody>
                  <a:tcPr marL="25400" marR="25400" marT="0" marB="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solidFill>
                            <a:srgbClr val="1F3864"/>
                          </a:solidFill>
                        </a:rPr>
                        <a:t>52</a:t>
                      </a:r>
                      <a:endParaRPr sz="1800">
                        <a:solidFill>
                          <a:srgbClr val="1F3864"/>
                        </a:solidFill>
                      </a:endParaRPr>
                    </a:p>
                  </a:txBody>
                  <a:tcPr marL="25400" marR="25400" marT="0" marB="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solidFill>
                            <a:srgbClr val="1F3864"/>
                          </a:solidFill>
                        </a:rPr>
                        <a:t>37</a:t>
                      </a:r>
                      <a:endParaRPr sz="1800">
                        <a:solidFill>
                          <a:srgbClr val="1F3864"/>
                        </a:solidFill>
                      </a:endParaRPr>
                    </a:p>
                  </a:txBody>
                  <a:tcPr marL="25400" marR="25400" marT="0" marB="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solidFill>
                            <a:srgbClr val="1F3864"/>
                          </a:solidFill>
                        </a:rPr>
                        <a:t>30</a:t>
                      </a:r>
                      <a:endParaRPr sz="1800">
                        <a:solidFill>
                          <a:srgbClr val="1F3864"/>
                        </a:solidFill>
                      </a:endParaRPr>
                    </a:p>
                  </a:txBody>
                  <a:tcPr marL="25400" marR="25400" marT="0" marB="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4350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solidFill>
                            <a:srgbClr val="1F3864"/>
                          </a:solidFill>
                        </a:rPr>
                        <a:t>TUMBACO</a:t>
                      </a:r>
                      <a:endParaRPr sz="1800">
                        <a:solidFill>
                          <a:srgbClr val="1F3864"/>
                        </a:solidFill>
                      </a:endParaRPr>
                    </a:p>
                  </a:txBody>
                  <a:tcPr marL="25400" marR="25400" marT="0" marB="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solidFill>
                            <a:srgbClr val="1F3864"/>
                          </a:solidFill>
                        </a:rPr>
                        <a:t>69</a:t>
                      </a:r>
                      <a:endParaRPr sz="1800">
                        <a:solidFill>
                          <a:srgbClr val="1F3864"/>
                        </a:solidFill>
                      </a:endParaRPr>
                    </a:p>
                  </a:txBody>
                  <a:tcPr marL="25400" marR="25400" marT="0" marB="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solidFill>
                            <a:srgbClr val="1F3864"/>
                          </a:solidFill>
                        </a:rPr>
                        <a:t>45</a:t>
                      </a:r>
                      <a:endParaRPr sz="1800">
                        <a:solidFill>
                          <a:srgbClr val="1F3864"/>
                        </a:solidFill>
                      </a:endParaRPr>
                    </a:p>
                  </a:txBody>
                  <a:tcPr marL="25400" marR="25400" marT="0" marB="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solidFill>
                            <a:srgbClr val="1F3864"/>
                          </a:solidFill>
                        </a:rPr>
                        <a:t>55</a:t>
                      </a:r>
                      <a:endParaRPr sz="1800">
                        <a:solidFill>
                          <a:srgbClr val="1F3864"/>
                        </a:solidFill>
                      </a:endParaRPr>
                    </a:p>
                  </a:txBody>
                  <a:tcPr marL="25400" marR="25400" marT="0" marB="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solidFill>
                            <a:srgbClr val="1F3864"/>
                          </a:solidFill>
                        </a:rPr>
                        <a:t>14</a:t>
                      </a:r>
                      <a:endParaRPr sz="1800">
                        <a:solidFill>
                          <a:srgbClr val="1F3864"/>
                        </a:solidFill>
                      </a:endParaRPr>
                    </a:p>
                  </a:txBody>
                  <a:tcPr marL="25400" marR="25400" marT="0" marB="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4350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solidFill>
                            <a:srgbClr val="1F3864"/>
                          </a:solidFill>
                        </a:rPr>
                        <a:t>LA MARISCAL</a:t>
                      </a:r>
                      <a:endParaRPr sz="1800">
                        <a:solidFill>
                          <a:srgbClr val="1F3864"/>
                        </a:solidFill>
                      </a:endParaRPr>
                    </a:p>
                  </a:txBody>
                  <a:tcPr marL="25400" marR="25400" marT="0" marB="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solidFill>
                            <a:srgbClr val="1F3864"/>
                          </a:solidFill>
                        </a:rPr>
                        <a:t>5</a:t>
                      </a:r>
                      <a:endParaRPr sz="1800">
                        <a:solidFill>
                          <a:srgbClr val="1F3864"/>
                        </a:solidFill>
                      </a:endParaRPr>
                    </a:p>
                  </a:txBody>
                  <a:tcPr marL="25400" marR="25400" marT="0" marB="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solidFill>
                            <a:srgbClr val="1F3864"/>
                          </a:solidFill>
                        </a:rPr>
                        <a:t>5</a:t>
                      </a:r>
                      <a:endParaRPr sz="1800">
                        <a:solidFill>
                          <a:srgbClr val="1F3864"/>
                        </a:solidFill>
                      </a:endParaRPr>
                    </a:p>
                  </a:txBody>
                  <a:tcPr marL="25400" marR="25400" marT="0" marB="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solidFill>
                            <a:srgbClr val="1F3864"/>
                          </a:solidFill>
                        </a:rPr>
                        <a:t>5</a:t>
                      </a:r>
                      <a:endParaRPr sz="1800">
                        <a:solidFill>
                          <a:srgbClr val="1F3864"/>
                        </a:solidFill>
                      </a:endParaRPr>
                    </a:p>
                  </a:txBody>
                  <a:tcPr marL="25400" marR="25400" marT="0" marB="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solidFill>
                            <a:srgbClr val="1F3864"/>
                          </a:solidFill>
                        </a:rPr>
                        <a:t>0</a:t>
                      </a:r>
                      <a:endParaRPr sz="1800">
                        <a:solidFill>
                          <a:srgbClr val="1F3864"/>
                        </a:solidFill>
                      </a:endParaRPr>
                    </a:p>
                  </a:txBody>
                  <a:tcPr marL="25400" marR="25400" marT="0" marB="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4350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>
                          <a:solidFill>
                            <a:srgbClr val="1F3864"/>
                          </a:solidFill>
                        </a:rPr>
                        <a:t>TOTAL</a:t>
                      </a:r>
                      <a:endParaRPr sz="1800" b="1">
                        <a:solidFill>
                          <a:srgbClr val="1F3864"/>
                        </a:solidFill>
                      </a:endParaRPr>
                    </a:p>
                  </a:txBody>
                  <a:tcPr marL="25400" marR="25400" marT="0" marB="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>
                          <a:solidFill>
                            <a:srgbClr val="1F3864"/>
                          </a:solidFill>
                        </a:rPr>
                        <a:t>557</a:t>
                      </a:r>
                      <a:endParaRPr sz="1800" b="1">
                        <a:solidFill>
                          <a:srgbClr val="1F3864"/>
                        </a:solidFill>
                      </a:endParaRPr>
                    </a:p>
                  </a:txBody>
                  <a:tcPr marL="25400" marR="25400" marT="0" marB="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>
                          <a:solidFill>
                            <a:srgbClr val="1F3864"/>
                          </a:solidFill>
                        </a:rPr>
                        <a:t>470</a:t>
                      </a:r>
                      <a:endParaRPr sz="1800" b="1">
                        <a:solidFill>
                          <a:srgbClr val="1F3864"/>
                        </a:solidFill>
                      </a:endParaRPr>
                    </a:p>
                  </a:txBody>
                  <a:tcPr marL="25400" marR="25400" marT="0" marB="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>
                          <a:solidFill>
                            <a:srgbClr val="1F3864"/>
                          </a:solidFill>
                        </a:rPr>
                        <a:t>384</a:t>
                      </a:r>
                      <a:endParaRPr sz="1800" b="1">
                        <a:solidFill>
                          <a:srgbClr val="1F3864"/>
                        </a:solidFill>
                      </a:endParaRPr>
                    </a:p>
                  </a:txBody>
                  <a:tcPr marL="25400" marR="25400" marT="0" marB="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>
                          <a:solidFill>
                            <a:srgbClr val="1F3864"/>
                          </a:solidFill>
                        </a:rPr>
                        <a:t>173</a:t>
                      </a:r>
                      <a:endParaRPr sz="1800" b="1">
                        <a:solidFill>
                          <a:srgbClr val="1F3864"/>
                        </a:solidFill>
                      </a:endParaRPr>
                    </a:p>
                  </a:txBody>
                  <a:tcPr marL="25400" marR="25400" marT="0" marB="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3" name="Google Shape;123;g230dde57740_0_2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6615410"/>
            <a:ext cx="6091701" cy="242590"/>
          </a:xfrm>
          <a:prstGeom prst="rect">
            <a:avLst/>
          </a:prstGeom>
          <a:noFill/>
          <a:ln>
            <a:noFill/>
          </a:ln>
        </p:spPr>
      </p:pic>
      <p:sp>
        <p:nvSpPr>
          <p:cNvPr id="124" name="Google Shape;124;g230dde57740_0_27"/>
          <p:cNvSpPr txBox="1"/>
          <p:nvPr/>
        </p:nvSpPr>
        <p:spPr>
          <a:xfrm>
            <a:off x="343375" y="301275"/>
            <a:ext cx="114117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>
                <a:solidFill>
                  <a:srgbClr val="2F5496"/>
                </a:solidFill>
                <a:latin typeface="Calibri"/>
                <a:ea typeface="Calibri"/>
                <a:cs typeface="Calibri"/>
                <a:sym typeface="Calibri"/>
              </a:rPr>
              <a:t>PROCESO DE INTERVENCIÓN PARA ENTREGA DE ALARMAS</a:t>
            </a:r>
            <a:endParaRPr sz="3600" b="1" i="0" u="none" strike="noStrike" cap="none">
              <a:solidFill>
                <a:srgbClr val="2F549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25" name="Google Shape;125;g230dde57740_0_2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299284" y="5903785"/>
            <a:ext cx="1696382" cy="954215"/>
          </a:xfrm>
          <a:prstGeom prst="rect">
            <a:avLst/>
          </a:prstGeom>
          <a:noFill/>
          <a:ln>
            <a:noFill/>
          </a:ln>
        </p:spPr>
      </p:pic>
      <p:sp>
        <p:nvSpPr>
          <p:cNvPr id="126" name="Google Shape;126;g230dde57740_0_27"/>
          <p:cNvSpPr txBox="1"/>
          <p:nvPr/>
        </p:nvSpPr>
        <p:spPr>
          <a:xfrm>
            <a:off x="5970268" y="2754741"/>
            <a:ext cx="5111700" cy="155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spAutoFit/>
          </a:bodyPr>
          <a:lstStyle/>
          <a:p>
            <a:pPr marL="12700" marR="508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Vigilancia vecinal para promover el cuidado mutuo,  </a:t>
            </a:r>
            <a:r>
              <a:rPr lang="en-US" sz="20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realizando una coordinación con las instituciones  públicas para poder reaccionar en casos de  emergencia y estar preparados en la prevención  de riesgos.</a:t>
            </a: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27" name="Google Shape;127;g230dde57740_0_27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925526" y="1184450"/>
            <a:ext cx="10156449" cy="470746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2" name="Google Shape;132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6615410"/>
            <a:ext cx="6091707" cy="24259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3" name="Google Shape;133;p1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9005" y="224871"/>
            <a:ext cx="3209715" cy="606396"/>
          </a:xfrm>
          <a:prstGeom prst="rect">
            <a:avLst/>
          </a:prstGeom>
          <a:noFill/>
          <a:ln>
            <a:noFill/>
          </a:ln>
        </p:spPr>
      </p:pic>
      <p:pic>
        <p:nvPicPr>
          <p:cNvPr id="134" name="Google Shape;134;p14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3268725" y="159700"/>
            <a:ext cx="6367249" cy="63066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5" name="Google Shape;135;p14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0299284" y="5903785"/>
            <a:ext cx="1696382" cy="95421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0" name="Google Shape;140;p2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044518" y="417606"/>
            <a:ext cx="4102965" cy="602278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214</Words>
  <Application>Microsoft Office PowerPoint</Application>
  <PresentationFormat>Panorámica</PresentationFormat>
  <Paragraphs>64</Paragraphs>
  <Slides>8</Slides>
  <Notes>8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1" baseType="lpstr">
      <vt:lpstr>Arial</vt:lpstr>
      <vt:lpstr>Calibri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 de Microsoft Office</dc:creator>
  <cp:lastModifiedBy>Yessenia Elizabeth Arce Pinto</cp:lastModifiedBy>
  <cp:revision>1</cp:revision>
  <dcterms:created xsi:type="dcterms:W3CDTF">2019-05-28T19:57:24Z</dcterms:created>
  <dcterms:modified xsi:type="dcterms:W3CDTF">2023-04-18T21:17:32Z</dcterms:modified>
</cp:coreProperties>
</file>