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4" r:id="rId3"/>
    <p:sldId id="263" r:id="rId4"/>
    <p:sldId id="257" r:id="rId5"/>
    <p:sldId id="265" r:id="rId6"/>
    <p:sldId id="266" r:id="rId7"/>
    <p:sldId id="267" r:id="rId8"/>
    <p:sldId id="258" r:id="rId9"/>
    <p:sldId id="259"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12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432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3284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8709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57109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200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6080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205898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7503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60355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9649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2797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2064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8085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8321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81770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0945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820865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p:nvPr>
        </p:nvSpPr>
        <p:spPr>
          <a:xfrm>
            <a:off x="1158724" y="4494591"/>
            <a:ext cx="7766936" cy="1646302"/>
          </a:xfrm>
        </p:spPr>
        <p:txBody>
          <a:bodyPr/>
          <a:lstStyle/>
          <a:p>
            <a:pPr algn="just"/>
            <a:r>
              <a:rPr lang="es-EC" sz="2800" b="1" dirty="0">
                <a:solidFill>
                  <a:srgbClr val="0070C0"/>
                </a:solidFill>
              </a:rPr>
              <a:t/>
            </a:r>
            <a:br>
              <a:rPr lang="es-EC" sz="2800" b="1" dirty="0">
                <a:solidFill>
                  <a:srgbClr val="0070C0"/>
                </a:solidFill>
              </a:rPr>
            </a:br>
            <a:r>
              <a:rPr lang="es-EC" sz="2800" b="1" dirty="0">
                <a:solidFill>
                  <a:srgbClr val="0070C0"/>
                </a:solidFill>
              </a:rPr>
              <a:t/>
            </a:r>
            <a:br>
              <a:rPr lang="es-EC" sz="2800" b="1" dirty="0">
                <a:solidFill>
                  <a:srgbClr val="0070C0"/>
                </a:solidFill>
              </a:rPr>
            </a:br>
            <a:r>
              <a:rPr lang="es-EC" sz="2800" b="1" dirty="0">
                <a:solidFill>
                  <a:srgbClr val="0070C0"/>
                </a:solidFill>
              </a:rPr>
              <a:t/>
            </a:r>
            <a:br>
              <a:rPr lang="es-EC" sz="2800" b="1" dirty="0">
                <a:solidFill>
                  <a:srgbClr val="0070C0"/>
                </a:solidFill>
              </a:rPr>
            </a:br>
            <a:r>
              <a:rPr lang="es-EC" sz="2800" b="1" dirty="0">
                <a:solidFill>
                  <a:srgbClr val="0070C0"/>
                </a:solidFill>
              </a:rPr>
              <a:t/>
            </a:r>
            <a:br>
              <a:rPr lang="es-EC" sz="2800" b="1" dirty="0">
                <a:solidFill>
                  <a:srgbClr val="0070C0"/>
                </a:solidFill>
              </a:rPr>
            </a:br>
            <a:r>
              <a:rPr lang="es-EC" sz="2800" b="1" dirty="0">
                <a:solidFill>
                  <a:srgbClr val="0070C0"/>
                </a:solidFill>
              </a:rPr>
              <a:t/>
            </a:r>
            <a:br>
              <a:rPr lang="es-EC" sz="2800" b="1" dirty="0">
                <a:solidFill>
                  <a:srgbClr val="0070C0"/>
                </a:solidFill>
              </a:rPr>
            </a:br>
            <a:r>
              <a:rPr lang="es-EC" sz="2800" b="1" dirty="0">
                <a:solidFill>
                  <a:srgbClr val="0070C0"/>
                </a:solidFill>
              </a:rPr>
              <a:t/>
            </a:r>
            <a:br>
              <a:rPr lang="es-EC" sz="2800" b="1" dirty="0">
                <a:solidFill>
                  <a:srgbClr val="0070C0"/>
                </a:solidFill>
              </a:rPr>
            </a:br>
            <a:r>
              <a:rPr lang="es-EC" sz="2800" b="1" dirty="0">
                <a:solidFill>
                  <a:srgbClr val="0070C0"/>
                </a:solidFill>
              </a:rPr>
              <a:t>PROYECTO DE ORDENANZA REFORMATORIA AL LIBRO II.5 DE LA IGUALDAD, GÉNERO E INCLUSIÓN, TÍTULO I, ART. 900 QUE INCORPORA EL SUBSISTEMA DE PROTECCIÓN INTEGRAL A LOS CIUDADANOS/AS QUE RESIDEN EN ZONAS DE RIESGO ASOCIADO A LAS SUBCUENCAS HIDROGRÁFICAS</a:t>
            </a:r>
            <a:r>
              <a:rPr lang="en-US" dirty="0"/>
              <a:t/>
            </a:r>
            <a:br>
              <a:rPr lang="en-US" dirty="0"/>
            </a:br>
            <a:r>
              <a:rPr lang="en-US" b="1" dirty="0">
                <a:solidFill>
                  <a:srgbClr val="0070C0"/>
                </a:solidFill>
              </a:rPr>
              <a:t/>
            </a:r>
            <a:br>
              <a:rPr lang="en-US" b="1" dirty="0">
                <a:solidFill>
                  <a:srgbClr val="0070C0"/>
                </a:solidFill>
              </a:rPr>
            </a:br>
            <a:r>
              <a:rPr lang="es-EC" b="1" dirty="0">
                <a:solidFill>
                  <a:schemeClr val="accent1">
                    <a:lumMod val="50000"/>
                  </a:schemeClr>
                </a:solidFill>
              </a:rPr>
              <a:t> </a:t>
            </a:r>
            <a:r>
              <a:rPr lang="en-US" dirty="0">
                <a:solidFill>
                  <a:schemeClr val="accent1">
                    <a:lumMod val="50000"/>
                  </a:schemeClr>
                </a:solidFill>
              </a:rPr>
              <a:t/>
            </a:r>
            <a:br>
              <a:rPr lang="en-US" dirty="0">
                <a:solidFill>
                  <a:schemeClr val="accent1">
                    <a:lumMod val="50000"/>
                  </a:schemeClr>
                </a:solidFill>
              </a:rPr>
            </a:br>
            <a:endParaRPr lang="en-US" sz="2800" dirty="0">
              <a:solidFill>
                <a:schemeClr val="accent1">
                  <a:lumMod val="50000"/>
                </a:schemeClr>
              </a:solidFill>
            </a:endParaRPr>
          </a:p>
        </p:txBody>
      </p:sp>
      <p:sp>
        <p:nvSpPr>
          <p:cNvPr id="3" name="Subtítulo 2"/>
          <p:cNvSpPr>
            <a:spLocks noGrp="1"/>
          </p:cNvSpPr>
          <p:nvPr>
            <p:ph type="subTitle" idx="1"/>
          </p:nvPr>
        </p:nvSpPr>
        <p:spPr>
          <a:xfrm>
            <a:off x="3919341" y="4625599"/>
            <a:ext cx="7766936" cy="1696824"/>
          </a:xfrm>
        </p:spPr>
        <p:txBody>
          <a:bodyPr>
            <a:normAutofit/>
          </a:bodyPr>
          <a:lstStyle/>
          <a:p>
            <a:endParaRPr lang="es-EC" dirty="0"/>
          </a:p>
          <a:p>
            <a:endParaRPr lang="es-EC" dirty="0"/>
          </a:p>
          <a:p>
            <a:r>
              <a:rPr lang="es-EC" sz="2400" dirty="0">
                <a:solidFill>
                  <a:schemeClr val="accent4">
                    <a:lumMod val="50000"/>
                  </a:schemeClr>
                </a:solidFill>
              </a:rPr>
              <a:t>Febrero 2023</a:t>
            </a:r>
            <a:br>
              <a:rPr lang="es-EC" sz="2400" dirty="0">
                <a:solidFill>
                  <a:schemeClr val="accent4">
                    <a:lumMod val="50000"/>
                  </a:schemeClr>
                </a:solidFill>
              </a:rPr>
            </a:br>
            <a:r>
              <a:rPr lang="es-EC" sz="2400" dirty="0" smtClean="0">
                <a:solidFill>
                  <a:schemeClr val="accent4">
                    <a:lumMod val="50000"/>
                  </a:schemeClr>
                </a:solidFill>
              </a:rPr>
              <a:t>Iniciativa </a:t>
            </a:r>
            <a:r>
              <a:rPr lang="es-EC" sz="2400" dirty="0">
                <a:solidFill>
                  <a:schemeClr val="accent4">
                    <a:lumMod val="50000"/>
                  </a:schemeClr>
                </a:solidFill>
              </a:rPr>
              <a:t>de la Lic. Laura Altamirano</a:t>
            </a:r>
            <a:endParaRPr lang="en-US" sz="2400" dirty="0">
              <a:solidFill>
                <a:schemeClr val="accent4">
                  <a:lumMod val="50000"/>
                </a:schemeClr>
              </a:solidFill>
            </a:endParaRPr>
          </a:p>
        </p:txBody>
      </p:sp>
    </p:spTree>
    <p:extLst>
      <p:ext uri="{BB962C8B-B14F-4D97-AF65-F5344CB8AC3E}">
        <p14:creationId xmlns:p14="http://schemas.microsoft.com/office/powerpoint/2010/main" val="212668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4286" y="3016469"/>
            <a:ext cx="8596668" cy="1320800"/>
          </a:xfrm>
        </p:spPr>
        <p:txBody>
          <a:bodyPr>
            <a:normAutofit/>
          </a:bodyPr>
          <a:lstStyle/>
          <a:p>
            <a:r>
              <a:rPr lang="es-ES" sz="4000" dirty="0" smtClean="0">
                <a:solidFill>
                  <a:srgbClr val="0070C0"/>
                </a:solidFill>
              </a:rPr>
              <a:t>GRACIAS POR SU ATENCIÓN </a:t>
            </a:r>
            <a:endParaRPr lang="es-EC" sz="4000" dirty="0">
              <a:solidFill>
                <a:srgbClr val="0070C0"/>
              </a:solidFill>
            </a:endParaRPr>
          </a:p>
        </p:txBody>
      </p:sp>
    </p:spTree>
    <p:extLst>
      <p:ext uri="{BB962C8B-B14F-4D97-AF65-F5344CB8AC3E}">
        <p14:creationId xmlns:p14="http://schemas.microsoft.com/office/powerpoint/2010/main" val="35981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4B604B3-7874-4DDB-9A65-A23B1F9A4071}"/>
              </a:ext>
            </a:extLst>
          </p:cNvPr>
          <p:cNvSpPr>
            <a:spLocks noGrp="1"/>
          </p:cNvSpPr>
          <p:nvPr>
            <p:ph type="title"/>
          </p:nvPr>
        </p:nvSpPr>
        <p:spPr/>
        <p:txBody>
          <a:bodyPr/>
          <a:lstStyle/>
          <a:p>
            <a:r>
              <a:rPr lang="es-ES" dirty="0">
                <a:solidFill>
                  <a:srgbClr val="0070C0"/>
                </a:solidFill>
              </a:rPr>
              <a:t>Exposición de Motivos </a:t>
            </a:r>
            <a:endParaRPr lang="es-EC" dirty="0">
              <a:solidFill>
                <a:srgbClr val="0070C0"/>
              </a:solidFill>
            </a:endParaRPr>
          </a:p>
        </p:txBody>
      </p:sp>
      <p:sp>
        <p:nvSpPr>
          <p:cNvPr id="5" name="Marcador de texto 4">
            <a:extLst>
              <a:ext uri="{FF2B5EF4-FFF2-40B4-BE49-F238E27FC236}">
                <a16:creationId xmlns:a16="http://schemas.microsoft.com/office/drawing/2014/main" id="{A879A4D8-3089-4D38-BD56-14B7EE5DD8EB}"/>
              </a:ext>
            </a:extLst>
          </p:cNvPr>
          <p:cNvSpPr>
            <a:spLocks noGrp="1"/>
          </p:cNvSpPr>
          <p:nvPr>
            <p:ph type="body" idx="1"/>
          </p:nvPr>
        </p:nvSpPr>
        <p:spPr>
          <a:xfrm>
            <a:off x="1658237" y="3124200"/>
            <a:ext cx="8596668" cy="1778000"/>
          </a:xfrm>
        </p:spPr>
        <p:txBody>
          <a:bodyPr/>
          <a:lstStyle/>
          <a:p>
            <a:r>
              <a:rPr lang="es-ES" dirty="0"/>
              <a:t>Cristopher Velasco, presidente de la Asociación de Profesionales en Gestión Riesgos del Ecuador, explica </a:t>
            </a:r>
            <a:r>
              <a:rPr lang="es-ES" b="1" dirty="0"/>
              <a:t>que los desastres no son naturales sino una construcción social </a:t>
            </a:r>
            <a:r>
              <a:rPr lang="es-ES" dirty="0"/>
              <a:t>y es la consecuencia de construir sobre un sistema de quebradas. </a:t>
            </a:r>
            <a:endParaRPr lang="es-EC" dirty="0"/>
          </a:p>
        </p:txBody>
      </p:sp>
    </p:spTree>
    <p:extLst>
      <p:ext uri="{BB962C8B-B14F-4D97-AF65-F5344CB8AC3E}">
        <p14:creationId xmlns:p14="http://schemas.microsoft.com/office/powerpoint/2010/main" val="1714404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94992-737A-4BF4-9C59-9B19419EA1ED}"/>
              </a:ext>
            </a:extLst>
          </p:cNvPr>
          <p:cNvSpPr>
            <a:spLocks noGrp="1"/>
          </p:cNvSpPr>
          <p:nvPr>
            <p:ph type="title"/>
          </p:nvPr>
        </p:nvSpPr>
        <p:spPr>
          <a:xfrm>
            <a:off x="3771061" y="156640"/>
            <a:ext cx="4445899" cy="1320800"/>
          </a:xfrm>
        </p:spPr>
        <p:txBody>
          <a:bodyPr/>
          <a:lstStyle/>
          <a:p>
            <a:pPr algn="ctr"/>
            <a:r>
              <a:rPr lang="es-ES" dirty="0">
                <a:solidFill>
                  <a:srgbClr val="0070C0"/>
                </a:solidFill>
              </a:rPr>
              <a:t>ALUVIONES EN QUITO  </a:t>
            </a:r>
            <a:endParaRPr lang="es-EC" dirty="0">
              <a:solidFill>
                <a:srgbClr val="0070C0"/>
              </a:solidFill>
            </a:endParaRPr>
          </a:p>
        </p:txBody>
      </p:sp>
      <p:pic>
        <p:nvPicPr>
          <p:cNvPr id="4" name="Marcador de contenido 3">
            <a:extLst>
              <a:ext uri="{FF2B5EF4-FFF2-40B4-BE49-F238E27FC236}">
                <a16:creationId xmlns:a16="http://schemas.microsoft.com/office/drawing/2014/main" id="{C257D5DB-81A0-4171-8F0F-CF85DFE325AE}"/>
              </a:ext>
            </a:extLst>
          </p:cNvPr>
          <p:cNvPicPr>
            <a:picLocks noGrp="1" noChangeAspect="1"/>
          </p:cNvPicPr>
          <p:nvPr>
            <p:ph idx="1"/>
          </p:nvPr>
        </p:nvPicPr>
        <p:blipFill>
          <a:blip r:embed="rId2"/>
          <a:stretch>
            <a:fillRect/>
          </a:stretch>
        </p:blipFill>
        <p:spPr>
          <a:xfrm>
            <a:off x="392108" y="-8028"/>
            <a:ext cx="3690608" cy="2030874"/>
          </a:xfrm>
          <a:prstGeom prst="rect">
            <a:avLst/>
          </a:prstGeom>
          <a:ln w="57150">
            <a:solidFill>
              <a:schemeClr val="accent2">
                <a:lumMod val="50000"/>
              </a:schemeClr>
            </a:solidFill>
          </a:ln>
        </p:spPr>
      </p:pic>
      <p:sp>
        <p:nvSpPr>
          <p:cNvPr id="8" name="CuadroTexto 7">
            <a:extLst>
              <a:ext uri="{FF2B5EF4-FFF2-40B4-BE49-F238E27FC236}">
                <a16:creationId xmlns:a16="http://schemas.microsoft.com/office/drawing/2014/main" id="{57598F9C-4066-4C80-AA76-E7C56B8AE338}"/>
              </a:ext>
            </a:extLst>
          </p:cNvPr>
          <p:cNvSpPr txBox="1"/>
          <p:nvPr/>
        </p:nvSpPr>
        <p:spPr>
          <a:xfrm>
            <a:off x="392108" y="2090012"/>
            <a:ext cx="3761339" cy="646331"/>
          </a:xfrm>
          <a:prstGeom prst="rect">
            <a:avLst/>
          </a:prstGeom>
          <a:noFill/>
          <a:ln w="28575">
            <a:solidFill>
              <a:schemeClr val="accent2"/>
            </a:solidFill>
          </a:ln>
        </p:spPr>
        <p:txBody>
          <a:bodyPr wrap="square">
            <a:spAutoFit/>
          </a:bodyPr>
          <a:lstStyle/>
          <a:p>
            <a:r>
              <a:rPr lang="es-ES" dirty="0"/>
              <a:t>La Gasca 25/02/1975, 2 personas murieron y 5 resultaron heridas</a:t>
            </a:r>
            <a:endParaRPr lang="es-EC" dirty="0"/>
          </a:p>
        </p:txBody>
      </p:sp>
      <p:sp>
        <p:nvSpPr>
          <p:cNvPr id="9" name="CuadroTexto 8">
            <a:extLst>
              <a:ext uri="{FF2B5EF4-FFF2-40B4-BE49-F238E27FC236}">
                <a16:creationId xmlns:a16="http://schemas.microsoft.com/office/drawing/2014/main" id="{0CF5C6CD-C15B-44D3-9269-5BFF97F8A0CC}"/>
              </a:ext>
            </a:extLst>
          </p:cNvPr>
          <p:cNvSpPr txBox="1"/>
          <p:nvPr/>
        </p:nvSpPr>
        <p:spPr>
          <a:xfrm>
            <a:off x="5081484" y="3513944"/>
            <a:ext cx="3046579" cy="1200329"/>
          </a:xfrm>
          <a:prstGeom prst="rect">
            <a:avLst/>
          </a:prstGeom>
          <a:noFill/>
          <a:ln w="28575">
            <a:solidFill>
              <a:schemeClr val="accent2"/>
            </a:solidFill>
          </a:ln>
        </p:spPr>
        <p:txBody>
          <a:bodyPr wrap="square" rtlCol="0">
            <a:spAutoFit/>
          </a:bodyPr>
          <a:lstStyle/>
          <a:p>
            <a:r>
              <a:rPr lang="es-ES" dirty="0"/>
              <a:t>Pomasqui 2020-2021 la quebrada Santa Teresita se desbordó, 9 viviendas afectadas </a:t>
            </a:r>
            <a:endParaRPr lang="es-EC" dirty="0"/>
          </a:p>
        </p:txBody>
      </p:sp>
      <p:sp>
        <p:nvSpPr>
          <p:cNvPr id="10" name="CuadroTexto 9">
            <a:extLst>
              <a:ext uri="{FF2B5EF4-FFF2-40B4-BE49-F238E27FC236}">
                <a16:creationId xmlns:a16="http://schemas.microsoft.com/office/drawing/2014/main" id="{44E28771-24B4-433E-A7A4-4852EECEE24B}"/>
              </a:ext>
            </a:extLst>
          </p:cNvPr>
          <p:cNvSpPr txBox="1"/>
          <p:nvPr/>
        </p:nvSpPr>
        <p:spPr>
          <a:xfrm>
            <a:off x="392108" y="4534553"/>
            <a:ext cx="3801251" cy="923330"/>
          </a:xfrm>
          <a:prstGeom prst="rect">
            <a:avLst/>
          </a:prstGeom>
          <a:noFill/>
          <a:ln w="28575">
            <a:solidFill>
              <a:schemeClr val="accent2"/>
            </a:solidFill>
          </a:ln>
        </p:spPr>
        <p:txBody>
          <a:bodyPr wrap="square" rtlCol="0">
            <a:spAutoFit/>
          </a:bodyPr>
          <a:lstStyle/>
          <a:p>
            <a:r>
              <a:rPr lang="es-ES" dirty="0"/>
              <a:t>El Condado 1983 muchos damnificados, familias de escasos recursos y 3 personas murieron</a:t>
            </a:r>
            <a:endParaRPr lang="es-EC" dirty="0"/>
          </a:p>
        </p:txBody>
      </p:sp>
      <p:sp>
        <p:nvSpPr>
          <p:cNvPr id="11" name="CuadroTexto 10">
            <a:extLst>
              <a:ext uri="{FF2B5EF4-FFF2-40B4-BE49-F238E27FC236}">
                <a16:creationId xmlns:a16="http://schemas.microsoft.com/office/drawing/2014/main" id="{18B8FFE7-F7F2-4EE9-92DA-6B50C1D4239F}"/>
              </a:ext>
            </a:extLst>
          </p:cNvPr>
          <p:cNvSpPr txBox="1"/>
          <p:nvPr/>
        </p:nvSpPr>
        <p:spPr>
          <a:xfrm>
            <a:off x="5370022" y="6179899"/>
            <a:ext cx="3761339" cy="646331"/>
          </a:xfrm>
          <a:prstGeom prst="rect">
            <a:avLst/>
          </a:prstGeom>
          <a:noFill/>
          <a:ln w="28575">
            <a:solidFill>
              <a:schemeClr val="accent2"/>
            </a:solidFill>
          </a:ln>
        </p:spPr>
        <p:txBody>
          <a:bodyPr wrap="square" rtlCol="0">
            <a:spAutoFit/>
          </a:bodyPr>
          <a:lstStyle/>
          <a:p>
            <a:r>
              <a:rPr lang="es-ES" dirty="0"/>
              <a:t>Ciudadela Ibarra 2012, el lodo llegó hasta 80 cm. De altura</a:t>
            </a:r>
            <a:endParaRPr lang="es-EC" dirty="0"/>
          </a:p>
        </p:txBody>
      </p:sp>
      <p:sp>
        <p:nvSpPr>
          <p:cNvPr id="12" name="CuadroTexto 11">
            <a:extLst>
              <a:ext uri="{FF2B5EF4-FFF2-40B4-BE49-F238E27FC236}">
                <a16:creationId xmlns:a16="http://schemas.microsoft.com/office/drawing/2014/main" id="{8ACFAF56-A89B-47C7-AF2D-567FE3DD329E}"/>
              </a:ext>
            </a:extLst>
          </p:cNvPr>
          <p:cNvSpPr txBox="1"/>
          <p:nvPr/>
        </p:nvSpPr>
        <p:spPr>
          <a:xfrm>
            <a:off x="5081485" y="5129022"/>
            <a:ext cx="3614910" cy="646331"/>
          </a:xfrm>
          <a:prstGeom prst="rect">
            <a:avLst/>
          </a:prstGeom>
          <a:noFill/>
          <a:ln w="28575">
            <a:solidFill>
              <a:schemeClr val="accent2"/>
            </a:solidFill>
          </a:ln>
        </p:spPr>
        <p:txBody>
          <a:bodyPr wrap="square" rtlCol="0">
            <a:spAutoFit/>
          </a:bodyPr>
          <a:lstStyle/>
          <a:p>
            <a:r>
              <a:rPr lang="es-ES" dirty="0"/>
              <a:t>El Pinar 2019 la quebrada se tapono y se desbordo</a:t>
            </a:r>
            <a:endParaRPr lang="es-EC" dirty="0"/>
          </a:p>
        </p:txBody>
      </p:sp>
      <p:sp>
        <p:nvSpPr>
          <p:cNvPr id="13" name="CuadroTexto 12">
            <a:extLst>
              <a:ext uri="{FF2B5EF4-FFF2-40B4-BE49-F238E27FC236}">
                <a16:creationId xmlns:a16="http://schemas.microsoft.com/office/drawing/2014/main" id="{49CB071B-2C95-4153-9769-C0B26508E610}"/>
              </a:ext>
            </a:extLst>
          </p:cNvPr>
          <p:cNvSpPr txBox="1"/>
          <p:nvPr/>
        </p:nvSpPr>
        <p:spPr>
          <a:xfrm>
            <a:off x="462839" y="3329278"/>
            <a:ext cx="3690608" cy="646331"/>
          </a:xfrm>
          <a:prstGeom prst="rect">
            <a:avLst/>
          </a:prstGeom>
          <a:noFill/>
          <a:ln w="28575">
            <a:solidFill>
              <a:schemeClr val="accent2"/>
            </a:solidFill>
          </a:ln>
        </p:spPr>
        <p:txBody>
          <a:bodyPr wrap="square" rtlCol="0">
            <a:spAutoFit/>
          </a:bodyPr>
          <a:lstStyle/>
          <a:p>
            <a:r>
              <a:rPr lang="es-ES" dirty="0"/>
              <a:t>La Comuna 1997 / 2 personas murieron y daños materiales </a:t>
            </a:r>
            <a:endParaRPr lang="es-EC" dirty="0"/>
          </a:p>
        </p:txBody>
      </p:sp>
      <p:sp>
        <p:nvSpPr>
          <p:cNvPr id="17" name="Flecha: hacia abajo 16">
            <a:extLst>
              <a:ext uri="{FF2B5EF4-FFF2-40B4-BE49-F238E27FC236}">
                <a16:creationId xmlns:a16="http://schemas.microsoft.com/office/drawing/2014/main" id="{55F2EBC6-C73D-4C0B-B555-29F50BB6B9DE}"/>
              </a:ext>
            </a:extLst>
          </p:cNvPr>
          <p:cNvSpPr/>
          <p:nvPr/>
        </p:nvSpPr>
        <p:spPr>
          <a:xfrm>
            <a:off x="2021402" y="2714677"/>
            <a:ext cx="299258" cy="629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hacia abajo 17">
            <a:extLst>
              <a:ext uri="{FF2B5EF4-FFF2-40B4-BE49-F238E27FC236}">
                <a16:creationId xmlns:a16="http://schemas.microsoft.com/office/drawing/2014/main" id="{64BB3233-A704-4273-84C9-8836580E9ECF}"/>
              </a:ext>
            </a:extLst>
          </p:cNvPr>
          <p:cNvSpPr/>
          <p:nvPr/>
        </p:nvSpPr>
        <p:spPr>
          <a:xfrm>
            <a:off x="2087783" y="3951796"/>
            <a:ext cx="299258" cy="629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hacia abajo 18">
            <a:extLst>
              <a:ext uri="{FF2B5EF4-FFF2-40B4-BE49-F238E27FC236}">
                <a16:creationId xmlns:a16="http://schemas.microsoft.com/office/drawing/2014/main" id="{FD6A1171-5E55-48A0-9691-43736A1BCA68}"/>
              </a:ext>
            </a:extLst>
          </p:cNvPr>
          <p:cNvSpPr/>
          <p:nvPr/>
        </p:nvSpPr>
        <p:spPr>
          <a:xfrm>
            <a:off x="2021402" y="5506365"/>
            <a:ext cx="299258" cy="629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hacia abajo 19">
            <a:extLst>
              <a:ext uri="{FF2B5EF4-FFF2-40B4-BE49-F238E27FC236}">
                <a16:creationId xmlns:a16="http://schemas.microsoft.com/office/drawing/2014/main" id="{F49F04A4-BBD8-4D38-9220-D8ADE7E8D523}"/>
              </a:ext>
            </a:extLst>
          </p:cNvPr>
          <p:cNvSpPr/>
          <p:nvPr/>
        </p:nvSpPr>
        <p:spPr>
          <a:xfrm rot="16200000">
            <a:off x="4487737" y="5909541"/>
            <a:ext cx="367062" cy="1216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2891593E-F291-4A19-9908-64931690C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502" y="3135251"/>
            <a:ext cx="3201853" cy="2629391"/>
          </a:xfrm>
          <a:prstGeom prst="rect">
            <a:avLst/>
          </a:prstGeom>
          <a:noFill/>
          <a:ln w="57150">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22" name="Flecha: hacia abajo 21">
            <a:extLst>
              <a:ext uri="{FF2B5EF4-FFF2-40B4-BE49-F238E27FC236}">
                <a16:creationId xmlns:a16="http://schemas.microsoft.com/office/drawing/2014/main" id="{DDD961EE-F3DA-4FB8-A7E6-33C98CA60666}"/>
              </a:ext>
            </a:extLst>
          </p:cNvPr>
          <p:cNvSpPr/>
          <p:nvPr/>
        </p:nvSpPr>
        <p:spPr>
          <a:xfrm rot="10800000">
            <a:off x="6743684" y="4714271"/>
            <a:ext cx="347714" cy="377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lecha: hacia abajo 22">
            <a:extLst>
              <a:ext uri="{FF2B5EF4-FFF2-40B4-BE49-F238E27FC236}">
                <a16:creationId xmlns:a16="http://schemas.microsoft.com/office/drawing/2014/main" id="{ED5C221F-9172-4FBE-831E-631AC81231F7}"/>
              </a:ext>
            </a:extLst>
          </p:cNvPr>
          <p:cNvSpPr/>
          <p:nvPr/>
        </p:nvSpPr>
        <p:spPr>
          <a:xfrm rot="16200000">
            <a:off x="8357653" y="3685787"/>
            <a:ext cx="299258" cy="629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hacia abajo 23">
            <a:extLst>
              <a:ext uri="{FF2B5EF4-FFF2-40B4-BE49-F238E27FC236}">
                <a16:creationId xmlns:a16="http://schemas.microsoft.com/office/drawing/2014/main" id="{C7B797DC-C4C4-45FB-863B-437951548B45}"/>
              </a:ext>
            </a:extLst>
          </p:cNvPr>
          <p:cNvSpPr/>
          <p:nvPr/>
        </p:nvSpPr>
        <p:spPr>
          <a:xfrm rot="10800000">
            <a:off x="6743684" y="2896292"/>
            <a:ext cx="347714" cy="602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1" name="Imagen 20">
            <a:extLst>
              <a:ext uri="{FF2B5EF4-FFF2-40B4-BE49-F238E27FC236}">
                <a16:creationId xmlns:a16="http://schemas.microsoft.com/office/drawing/2014/main" id="{825AF8B7-1470-4854-9DCC-E007946EAD15}"/>
              </a:ext>
            </a:extLst>
          </p:cNvPr>
          <p:cNvPicPr>
            <a:picLocks noChangeAspect="1"/>
          </p:cNvPicPr>
          <p:nvPr/>
        </p:nvPicPr>
        <p:blipFill>
          <a:blip r:embed="rId4"/>
          <a:stretch>
            <a:fillRect/>
          </a:stretch>
        </p:blipFill>
        <p:spPr>
          <a:xfrm>
            <a:off x="8782859" y="573942"/>
            <a:ext cx="3409141" cy="2322350"/>
          </a:xfrm>
          <a:prstGeom prst="rect">
            <a:avLst/>
          </a:prstGeom>
          <a:ln w="57150">
            <a:solidFill>
              <a:schemeClr val="accent2">
                <a:lumMod val="50000"/>
              </a:schemeClr>
            </a:solidFill>
          </a:ln>
        </p:spPr>
      </p:pic>
      <p:sp>
        <p:nvSpPr>
          <p:cNvPr id="26" name="CuadroTexto 25">
            <a:extLst>
              <a:ext uri="{FF2B5EF4-FFF2-40B4-BE49-F238E27FC236}">
                <a16:creationId xmlns:a16="http://schemas.microsoft.com/office/drawing/2014/main" id="{C637F0EA-B97D-4665-8FF9-767FD35FD011}"/>
              </a:ext>
            </a:extLst>
          </p:cNvPr>
          <p:cNvSpPr txBox="1"/>
          <p:nvPr/>
        </p:nvSpPr>
        <p:spPr>
          <a:xfrm>
            <a:off x="5022794" y="1420650"/>
            <a:ext cx="3046580" cy="1477328"/>
          </a:xfrm>
          <a:prstGeom prst="rect">
            <a:avLst/>
          </a:prstGeom>
          <a:noFill/>
          <a:ln w="28575">
            <a:solidFill>
              <a:schemeClr val="accent2"/>
            </a:solidFill>
          </a:ln>
        </p:spPr>
        <p:txBody>
          <a:bodyPr wrap="square" rtlCol="0">
            <a:spAutoFit/>
          </a:bodyPr>
          <a:lstStyle/>
          <a:p>
            <a:r>
              <a:rPr lang="es-ES" dirty="0"/>
              <a:t>La Gasca 2022, se desborda la quebrada el Tejar, como resultado 28 fallecidos y 53 heridos, varias viviendas y familias afectadas</a:t>
            </a:r>
            <a:endParaRPr lang="es-EC" dirty="0"/>
          </a:p>
        </p:txBody>
      </p:sp>
      <p:sp>
        <p:nvSpPr>
          <p:cNvPr id="27" name="Flecha: hacia abajo 26">
            <a:extLst>
              <a:ext uri="{FF2B5EF4-FFF2-40B4-BE49-F238E27FC236}">
                <a16:creationId xmlns:a16="http://schemas.microsoft.com/office/drawing/2014/main" id="{962F66B5-8882-4113-8039-263A906D722B}"/>
              </a:ext>
            </a:extLst>
          </p:cNvPr>
          <p:cNvSpPr/>
          <p:nvPr/>
        </p:nvSpPr>
        <p:spPr>
          <a:xfrm rot="16200000">
            <a:off x="8293089" y="1670503"/>
            <a:ext cx="299258" cy="629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Flecha: hacia abajo 27">
            <a:extLst>
              <a:ext uri="{FF2B5EF4-FFF2-40B4-BE49-F238E27FC236}">
                <a16:creationId xmlns:a16="http://schemas.microsoft.com/office/drawing/2014/main" id="{A7CE8830-1041-45AE-B4D4-2527104741BA}"/>
              </a:ext>
            </a:extLst>
          </p:cNvPr>
          <p:cNvSpPr/>
          <p:nvPr/>
        </p:nvSpPr>
        <p:spPr>
          <a:xfrm rot="10800000">
            <a:off x="6794842" y="5764641"/>
            <a:ext cx="296556" cy="378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CuadroTexto 28">
            <a:extLst>
              <a:ext uri="{FF2B5EF4-FFF2-40B4-BE49-F238E27FC236}">
                <a16:creationId xmlns:a16="http://schemas.microsoft.com/office/drawing/2014/main" id="{BBBFF6AC-018D-4A2E-92A8-FA032B879D9E}"/>
              </a:ext>
            </a:extLst>
          </p:cNvPr>
          <p:cNvSpPr txBox="1"/>
          <p:nvPr/>
        </p:nvSpPr>
        <p:spPr>
          <a:xfrm>
            <a:off x="287227" y="6135675"/>
            <a:ext cx="3730520" cy="646331"/>
          </a:xfrm>
          <a:prstGeom prst="rect">
            <a:avLst/>
          </a:prstGeom>
          <a:noFill/>
          <a:ln w="28575">
            <a:solidFill>
              <a:schemeClr val="accent2"/>
            </a:solidFill>
          </a:ln>
        </p:spPr>
        <p:txBody>
          <a:bodyPr wrap="square" rtlCol="0">
            <a:spAutoFit/>
          </a:bodyPr>
          <a:lstStyle/>
          <a:p>
            <a:r>
              <a:rPr lang="es-ES" dirty="0"/>
              <a:t>El Recreo 2008 la quebrada la Clementina se desborda</a:t>
            </a:r>
            <a:endParaRPr lang="es-EC" dirty="0"/>
          </a:p>
        </p:txBody>
      </p:sp>
    </p:spTree>
    <p:extLst>
      <p:ext uri="{BB962C8B-B14F-4D97-AF65-F5344CB8AC3E}">
        <p14:creationId xmlns:p14="http://schemas.microsoft.com/office/powerpoint/2010/main" val="4219837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58188" y="818585"/>
            <a:ext cx="5863904" cy="2610415"/>
          </a:xfrm>
        </p:spPr>
        <p:txBody>
          <a:bodyPr>
            <a:normAutofit fontScale="25000" lnSpcReduction="20000"/>
          </a:bodyPr>
          <a:lstStyle/>
          <a:p>
            <a:pPr algn="just"/>
            <a:r>
              <a:rPr lang="es-EC" sz="7200" dirty="0"/>
              <a:t>Es evidente que el Distrito Metropolitano de Quito (DMQ) crece sin planificación urbana, no se ha considerado las condiciones geográficas, ni ambientales en donde se desarrollan proyectos urbanísticos, por ello históricamente barrios enteros han sido afectados a lo largo de la historia por aluviones, deslizamientos e inundaciones</a:t>
            </a:r>
          </a:p>
          <a:p>
            <a:pPr marL="0" indent="0" algn="just">
              <a:buNone/>
            </a:pPr>
            <a:endParaRPr lang="es-EC" sz="7200" dirty="0"/>
          </a:p>
          <a:p>
            <a:pPr algn="just"/>
            <a:r>
              <a:rPr lang="es-EC" sz="7200" dirty="0"/>
              <a:t>El crecimiento acelerado y desordenado de algunas áreas de la ciudad, especialmente en las partes altas de las laderas, la superpoblación, la manera de apropiación del espacio público urbano, los bajos ingresos de gran parte de la población, el problema de desplazamiento forzado, han generado el surgimiento de los barrios no regularizados;</a:t>
            </a:r>
          </a:p>
          <a:p>
            <a:pPr algn="just"/>
            <a:r>
              <a:rPr lang="es-ES" sz="7200" dirty="0"/>
              <a:t>El reporte del </a:t>
            </a:r>
            <a:r>
              <a:rPr lang="es-EC" sz="7200" dirty="0"/>
              <a:t>Panel Intergubernamental de Cambio </a:t>
            </a:r>
            <a:r>
              <a:rPr lang="es-EC" sz="7200" dirty="0" smtClean="0"/>
              <a:t>Climático(</a:t>
            </a:r>
            <a:r>
              <a:rPr lang="es-ES" sz="7200" dirty="0" smtClean="0"/>
              <a:t>IPCC) </a:t>
            </a:r>
            <a:r>
              <a:rPr lang="es-ES" sz="7200" dirty="0"/>
              <a:t>dice que las personas que viven en las riberas de los ríos y los barrios marginales que están construidos en las laderas de las montañas o en terrenos de mayor riesgo, se encuentran entre los más vulnerables y más afectados por inundaciones de todo tipo. </a:t>
            </a:r>
            <a:endParaRPr lang="es-EC" dirty="0"/>
          </a:p>
          <a:p>
            <a:endParaRPr lang="es-EC" dirty="0"/>
          </a:p>
          <a:p>
            <a:endParaRPr lang="en-US" dirty="0"/>
          </a:p>
        </p:txBody>
      </p:sp>
      <p:pic>
        <p:nvPicPr>
          <p:cNvPr id="2050" name="Picture 2">
            <a:extLst>
              <a:ext uri="{FF2B5EF4-FFF2-40B4-BE49-F238E27FC236}">
                <a16:creationId xmlns:a16="http://schemas.microsoft.com/office/drawing/2014/main" id="{A500A834-CE73-44A7-A13E-13C0FF740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08" y="427839"/>
            <a:ext cx="6096000" cy="543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99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05DCA5D-3091-4529-A10A-BDFC767FE778}"/>
              </a:ext>
            </a:extLst>
          </p:cNvPr>
          <p:cNvSpPr>
            <a:spLocks noGrp="1"/>
          </p:cNvSpPr>
          <p:nvPr>
            <p:ph idx="1"/>
          </p:nvPr>
        </p:nvSpPr>
        <p:spPr>
          <a:xfrm>
            <a:off x="228446" y="411941"/>
            <a:ext cx="6272107" cy="5805979"/>
          </a:xfrm>
        </p:spPr>
        <p:txBody>
          <a:bodyPr>
            <a:normAutofit lnSpcReduction="10000"/>
          </a:bodyPr>
          <a:lstStyle/>
          <a:p>
            <a:pPr algn="just"/>
            <a:r>
              <a:rPr lang="es-ES" sz="2000" dirty="0"/>
              <a:t>En conclusión, los moradores que se encuentran en zonas de riesgo asociados a las subcuencas hidrográficas en la ciudad de Quito se encuentra en un peligro constante debido al crecimiento urbano no organizado, ni planificado. </a:t>
            </a:r>
          </a:p>
          <a:p>
            <a:pPr algn="just"/>
            <a:r>
              <a:rPr lang="es-ES" sz="2000" dirty="0"/>
              <a:t>Las personas que viven en estos lugares tienen un constante miedo ya que en todos estos eventos han cobrado la vida de moradores de la zona, causado incontables daños materiales, también se ha visto afectación a la fauna y flora urbana, modificación de las cuencas de las quebradas, </a:t>
            </a:r>
            <a:r>
              <a:rPr lang="es-ES" sz="2000" u="sng" dirty="0">
                <a:solidFill>
                  <a:schemeClr val="accent2">
                    <a:lumMod val="75000"/>
                  </a:schemeClr>
                </a:solidFill>
              </a:rPr>
              <a:t>por ello una política municipal preventiva y de particular atención a los moradores que viven en estos lugares y a las subcuencas hídricas es importante</a:t>
            </a:r>
            <a:r>
              <a:rPr lang="es-ES" sz="2000" dirty="0"/>
              <a:t>, y, es en donde radica la necesidad de  la conformación del Subsistema De Protección Integral a los Ciudadanos/As Que Residen En Zonas De Riesgo Asociado A Las Subcuencas Hidrográficas</a:t>
            </a:r>
            <a:endParaRPr lang="es-EC" dirty="0"/>
          </a:p>
        </p:txBody>
      </p:sp>
      <p:pic>
        <p:nvPicPr>
          <p:cNvPr id="4" name="Imagen 3">
            <a:extLst>
              <a:ext uri="{FF2B5EF4-FFF2-40B4-BE49-F238E27FC236}">
                <a16:creationId xmlns:a16="http://schemas.microsoft.com/office/drawing/2014/main" id="{6A61E80D-C68B-4B7B-BD24-86F974CC77EB}"/>
              </a:ext>
            </a:extLst>
          </p:cNvPr>
          <p:cNvPicPr>
            <a:picLocks noChangeAspect="1"/>
          </p:cNvPicPr>
          <p:nvPr/>
        </p:nvPicPr>
        <p:blipFill>
          <a:blip r:embed="rId2"/>
          <a:stretch>
            <a:fillRect/>
          </a:stretch>
        </p:blipFill>
        <p:spPr>
          <a:xfrm>
            <a:off x="7165571" y="133003"/>
            <a:ext cx="4797983" cy="3200255"/>
          </a:xfrm>
          <a:prstGeom prst="rect">
            <a:avLst/>
          </a:prstGeom>
          <a:ln w="57150">
            <a:solidFill>
              <a:schemeClr val="accent2">
                <a:lumMod val="50000"/>
              </a:schemeClr>
            </a:solidFill>
          </a:ln>
        </p:spPr>
      </p:pic>
      <p:pic>
        <p:nvPicPr>
          <p:cNvPr id="5" name="Imagen 4">
            <a:extLst>
              <a:ext uri="{FF2B5EF4-FFF2-40B4-BE49-F238E27FC236}">
                <a16:creationId xmlns:a16="http://schemas.microsoft.com/office/drawing/2014/main" id="{A80F57A5-819F-4640-AFCD-C4E6FCD377C6}"/>
              </a:ext>
            </a:extLst>
          </p:cNvPr>
          <p:cNvPicPr>
            <a:picLocks noChangeAspect="1"/>
          </p:cNvPicPr>
          <p:nvPr/>
        </p:nvPicPr>
        <p:blipFill>
          <a:blip r:embed="rId3"/>
          <a:stretch>
            <a:fillRect/>
          </a:stretch>
        </p:blipFill>
        <p:spPr>
          <a:xfrm>
            <a:off x="7165571" y="3644153"/>
            <a:ext cx="4797983" cy="3200254"/>
          </a:xfrm>
          <a:prstGeom prst="rect">
            <a:avLst/>
          </a:prstGeom>
          <a:ln w="57150">
            <a:solidFill>
              <a:schemeClr val="accent2">
                <a:lumMod val="50000"/>
              </a:schemeClr>
            </a:solidFill>
          </a:ln>
        </p:spPr>
      </p:pic>
    </p:spTree>
    <p:extLst>
      <p:ext uri="{BB962C8B-B14F-4D97-AF65-F5344CB8AC3E}">
        <p14:creationId xmlns:p14="http://schemas.microsoft.com/office/powerpoint/2010/main" val="1984066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0CA7A7-3A75-44AD-985D-512ACB73A664}"/>
              </a:ext>
            </a:extLst>
          </p:cNvPr>
          <p:cNvSpPr>
            <a:spLocks noGrp="1"/>
          </p:cNvSpPr>
          <p:nvPr>
            <p:ph type="title"/>
          </p:nvPr>
        </p:nvSpPr>
        <p:spPr>
          <a:xfrm>
            <a:off x="677334" y="609600"/>
            <a:ext cx="3395902" cy="753687"/>
          </a:xfrm>
        </p:spPr>
        <p:txBody>
          <a:bodyPr/>
          <a:lstStyle/>
          <a:p>
            <a:r>
              <a:rPr lang="es-ES" dirty="0" smtClean="0">
                <a:solidFill>
                  <a:srgbClr val="0070C0"/>
                </a:solidFill>
              </a:rPr>
              <a:t>Base Legal</a:t>
            </a:r>
            <a:endParaRPr lang="es-EC" dirty="0">
              <a:solidFill>
                <a:srgbClr val="0070C0"/>
              </a:solidFill>
            </a:endParaRPr>
          </a:p>
        </p:txBody>
      </p:sp>
      <p:sp>
        <p:nvSpPr>
          <p:cNvPr id="3" name="Marcador de contenido 2">
            <a:extLst>
              <a:ext uri="{FF2B5EF4-FFF2-40B4-BE49-F238E27FC236}">
                <a16:creationId xmlns:a16="http://schemas.microsoft.com/office/drawing/2014/main" id="{E4E72F1D-490D-4E2E-906E-F7A3149336FE}"/>
              </a:ext>
            </a:extLst>
          </p:cNvPr>
          <p:cNvSpPr>
            <a:spLocks noGrp="1"/>
          </p:cNvSpPr>
          <p:nvPr>
            <p:ph idx="1"/>
          </p:nvPr>
        </p:nvSpPr>
        <p:spPr>
          <a:xfrm>
            <a:off x="394701" y="1764145"/>
            <a:ext cx="4144048" cy="3506124"/>
          </a:xfrm>
        </p:spPr>
        <p:txBody>
          <a:bodyPr/>
          <a:lstStyle/>
          <a:p>
            <a:pPr marL="6350" marR="1905" indent="-6350" algn="just">
              <a:lnSpc>
                <a:spcPct val="103000"/>
              </a:lnSpc>
              <a:spcAft>
                <a:spcPts val="50"/>
              </a:spcAft>
            </a:pPr>
            <a:r>
              <a:rPr lang="es-EC" sz="1800" b="1" dirty="0">
                <a:solidFill>
                  <a:srgbClr val="000000"/>
                </a:solidFill>
                <a:effectLst/>
                <a:latin typeface="Times New Roman" panose="02020603050405020304" pitchFamily="18" charset="0"/>
                <a:ea typeface="Calibri" panose="020F0502020204030204" pitchFamily="34" charset="0"/>
              </a:rPr>
              <a:t>Que,</a:t>
            </a:r>
            <a:r>
              <a:rPr lang="es-EC" sz="1800" dirty="0">
                <a:solidFill>
                  <a:srgbClr val="000000"/>
                </a:solidFill>
                <a:effectLst/>
                <a:latin typeface="Times New Roman" panose="02020603050405020304" pitchFamily="18" charset="0"/>
                <a:ea typeface="Calibri" panose="020F0502020204030204" pitchFamily="34" charset="0"/>
              </a:rPr>
              <a:t> el artículo 389 de la Constitución de la República, señala que es deber del Estado proteger “(…) </a:t>
            </a:r>
            <a:r>
              <a:rPr lang="es-EC" sz="1800" i="1" dirty="0">
                <a:solidFill>
                  <a:srgbClr val="000000"/>
                </a:solidFill>
                <a:effectLst/>
                <a:latin typeface="Times New Roman" panose="02020603050405020304" pitchFamily="18" charset="0"/>
                <a:ea typeface="Calibri" panose="020F0502020204030204" pitchFamily="34" charset="0"/>
              </a:rPr>
              <a:t>a las personas, las colectividades y la naturaleza frente a los efectos negativos de los desastres de origen natural o antrópico mediante la prevención ante el riesgo, la mitigación de desastres, la recuperación y mejoramiento de las condiciones sociales, económicas y ambientales, con el objetivo de minimizar la condición de vulnerabilidad</a:t>
            </a:r>
            <a:r>
              <a:rPr lang="es-EC" sz="1800" dirty="0">
                <a:solidFill>
                  <a:srgbClr val="000000"/>
                </a:solidFill>
                <a:effectLst/>
                <a:latin typeface="Times New Roman" panose="02020603050405020304" pitchFamily="18" charset="0"/>
                <a:ea typeface="Calibri" panose="020F0502020204030204" pitchFamily="34" charset="0"/>
              </a:rPr>
              <a:t> (…)”; </a:t>
            </a:r>
            <a:endParaRPr lang="es-EC" sz="1800" dirty="0">
              <a:solidFill>
                <a:srgbClr val="000000"/>
              </a:solidFill>
              <a:effectLst/>
              <a:latin typeface="Calibri" panose="020F0502020204030204" pitchFamily="34" charset="0"/>
              <a:ea typeface="Calibri" panose="020F0502020204030204" pitchFamily="34" charset="0"/>
            </a:endParaRPr>
          </a:p>
          <a:p>
            <a:endParaRPr lang="es-EC" dirty="0"/>
          </a:p>
        </p:txBody>
      </p:sp>
      <p:graphicFrame>
        <p:nvGraphicFramePr>
          <p:cNvPr id="4" name="Tabla 4">
            <a:extLst>
              <a:ext uri="{FF2B5EF4-FFF2-40B4-BE49-F238E27FC236}">
                <a16:creationId xmlns:a16="http://schemas.microsoft.com/office/drawing/2014/main" id="{28DAB65E-5829-4AC9-A5E2-36091A764060}"/>
              </a:ext>
            </a:extLst>
          </p:cNvPr>
          <p:cNvGraphicFramePr>
            <a:graphicFrameLocks noGrp="1"/>
          </p:cNvGraphicFramePr>
          <p:nvPr>
            <p:extLst>
              <p:ext uri="{D42A27DB-BD31-4B8C-83A1-F6EECF244321}">
                <p14:modId xmlns:p14="http://schemas.microsoft.com/office/powerpoint/2010/main" val="2237070258"/>
              </p:ext>
            </p:extLst>
          </p:nvPr>
        </p:nvGraphicFramePr>
        <p:xfrm>
          <a:off x="4833081" y="609600"/>
          <a:ext cx="6964218" cy="5475602"/>
        </p:xfrm>
        <a:graphic>
          <a:graphicData uri="http://schemas.openxmlformats.org/drawingml/2006/table">
            <a:tbl>
              <a:tblPr firstRow="1" bandRow="1">
                <a:tableStyleId>{5C22544A-7EE6-4342-B048-85BDC9FD1C3A}</a:tableStyleId>
              </a:tblPr>
              <a:tblGrid>
                <a:gridCol w="3482109">
                  <a:extLst>
                    <a:ext uri="{9D8B030D-6E8A-4147-A177-3AD203B41FA5}">
                      <a16:colId xmlns:a16="http://schemas.microsoft.com/office/drawing/2014/main" val="1011415327"/>
                    </a:ext>
                  </a:extLst>
                </a:gridCol>
                <a:gridCol w="3482109">
                  <a:extLst>
                    <a:ext uri="{9D8B030D-6E8A-4147-A177-3AD203B41FA5}">
                      <a16:colId xmlns:a16="http://schemas.microsoft.com/office/drawing/2014/main" val="811607894"/>
                    </a:ext>
                  </a:extLst>
                </a:gridCol>
              </a:tblGrid>
              <a:tr h="406081">
                <a:tc>
                  <a:txBody>
                    <a:bodyPr/>
                    <a:lstStyle/>
                    <a:p>
                      <a:r>
                        <a:rPr lang="es-ES" dirty="0"/>
                        <a:t>CUERPO LEGAL </a:t>
                      </a:r>
                      <a:endParaRPr lang="es-EC" dirty="0"/>
                    </a:p>
                  </a:txBody>
                  <a:tcPr/>
                </a:tc>
                <a:tc>
                  <a:txBody>
                    <a:bodyPr/>
                    <a:lstStyle/>
                    <a:p>
                      <a:r>
                        <a:rPr lang="es-ES" dirty="0"/>
                        <a:t>ARTICULOS </a:t>
                      </a:r>
                      <a:endParaRPr lang="es-EC" dirty="0"/>
                    </a:p>
                  </a:txBody>
                  <a:tcPr/>
                </a:tc>
                <a:extLst>
                  <a:ext uri="{0D108BD9-81ED-4DB2-BD59-A6C34878D82A}">
                    <a16:rowId xmlns:a16="http://schemas.microsoft.com/office/drawing/2014/main" val="4031387271"/>
                  </a:ext>
                </a:extLst>
              </a:tr>
              <a:tr h="406081">
                <a:tc>
                  <a:txBody>
                    <a:bodyPr/>
                    <a:lstStyle/>
                    <a:p>
                      <a:r>
                        <a:rPr lang="es-ES" dirty="0"/>
                        <a:t>Constitución de la República</a:t>
                      </a:r>
                      <a:endParaRPr lang="es-EC" dirty="0"/>
                    </a:p>
                  </a:txBody>
                  <a:tcPr/>
                </a:tc>
                <a:tc>
                  <a:txBody>
                    <a:bodyPr/>
                    <a:lstStyle/>
                    <a:p>
                      <a:r>
                        <a:rPr lang="es-ES" dirty="0"/>
                        <a:t>3/14/31/230/264/375/389/390/397</a:t>
                      </a:r>
                      <a:endParaRPr lang="es-EC" dirty="0"/>
                    </a:p>
                  </a:txBody>
                  <a:tcPr/>
                </a:tc>
                <a:extLst>
                  <a:ext uri="{0D108BD9-81ED-4DB2-BD59-A6C34878D82A}">
                    <a16:rowId xmlns:a16="http://schemas.microsoft.com/office/drawing/2014/main" val="4224363691"/>
                  </a:ext>
                </a:extLst>
              </a:tr>
              <a:tr h="406081">
                <a:tc>
                  <a:txBody>
                    <a:bodyPr/>
                    <a:lstStyle/>
                    <a:p>
                      <a:r>
                        <a:rPr lang="es-EC" sz="1800" i="1" kern="1200" dirty="0">
                          <a:solidFill>
                            <a:schemeClr val="dk1"/>
                          </a:solidFill>
                          <a:effectLst/>
                          <a:latin typeface="+mn-lt"/>
                          <a:ea typeface="+mn-ea"/>
                          <a:cs typeface="+mn-cs"/>
                        </a:rPr>
                        <a:t>Ley de Seguridad Pública del Estado </a:t>
                      </a:r>
                      <a:endParaRPr lang="es-EC" dirty="0"/>
                    </a:p>
                  </a:txBody>
                  <a:tcPr/>
                </a:tc>
                <a:tc>
                  <a:txBody>
                    <a:bodyPr/>
                    <a:lstStyle/>
                    <a:p>
                      <a:r>
                        <a:rPr lang="es-ES" dirty="0"/>
                        <a:t>11</a:t>
                      </a:r>
                      <a:endParaRPr lang="es-EC" dirty="0"/>
                    </a:p>
                  </a:txBody>
                  <a:tcPr/>
                </a:tc>
                <a:extLst>
                  <a:ext uri="{0D108BD9-81ED-4DB2-BD59-A6C34878D82A}">
                    <a16:rowId xmlns:a16="http://schemas.microsoft.com/office/drawing/2014/main" val="2790142962"/>
                  </a:ext>
                </a:extLst>
              </a:tr>
              <a:tr h="406081">
                <a:tc>
                  <a:txBody>
                    <a:bodyPr/>
                    <a:lstStyle/>
                    <a:p>
                      <a:r>
                        <a:rPr lang="es-EC" sz="1800" kern="1200" dirty="0">
                          <a:solidFill>
                            <a:schemeClr val="dk1"/>
                          </a:solidFill>
                          <a:effectLst/>
                          <a:latin typeface="+mn-lt"/>
                          <a:ea typeface="+mn-ea"/>
                          <a:cs typeface="+mn-cs"/>
                        </a:rPr>
                        <a:t>Código Orgánico de Organización Territorial, Autonomía y Descentralización</a:t>
                      </a:r>
                      <a:endParaRPr lang="es-EC" dirty="0"/>
                    </a:p>
                  </a:txBody>
                  <a:tcPr/>
                </a:tc>
                <a:tc>
                  <a:txBody>
                    <a:bodyPr/>
                    <a:lstStyle/>
                    <a:p>
                      <a:r>
                        <a:rPr lang="es-ES" dirty="0"/>
                        <a:t>84/140</a:t>
                      </a:r>
                      <a:endParaRPr lang="es-EC" dirty="0"/>
                    </a:p>
                  </a:txBody>
                  <a:tcPr/>
                </a:tc>
                <a:extLst>
                  <a:ext uri="{0D108BD9-81ED-4DB2-BD59-A6C34878D82A}">
                    <a16:rowId xmlns:a16="http://schemas.microsoft.com/office/drawing/2014/main" val="3850046616"/>
                  </a:ext>
                </a:extLst>
              </a:tr>
              <a:tr h="406081">
                <a:tc>
                  <a:txBody>
                    <a:bodyPr/>
                    <a:lstStyle/>
                    <a:p>
                      <a:r>
                        <a:rPr lang="es-EC" sz="1800" kern="1200" dirty="0">
                          <a:solidFill>
                            <a:schemeClr val="dk1"/>
                          </a:solidFill>
                          <a:effectLst/>
                          <a:latin typeface="+mn-lt"/>
                          <a:ea typeface="+mn-ea"/>
                          <a:cs typeface="+mn-cs"/>
                        </a:rPr>
                        <a:t>Código Orgánico Municipal para el Distrito Metropolitano de Quito</a:t>
                      </a:r>
                      <a:endParaRPr lang="es-EC" dirty="0"/>
                    </a:p>
                  </a:txBody>
                  <a:tcPr/>
                </a:tc>
                <a:tc>
                  <a:txBody>
                    <a:bodyPr/>
                    <a:lstStyle/>
                    <a:p>
                      <a:r>
                        <a:rPr lang="es-ES" dirty="0"/>
                        <a:t>841/844/853/854/855/876/877/895/897/900/1572/1946/3162/3799</a:t>
                      </a:r>
                      <a:endParaRPr lang="es-EC" dirty="0"/>
                    </a:p>
                  </a:txBody>
                  <a:tcPr/>
                </a:tc>
                <a:extLst>
                  <a:ext uri="{0D108BD9-81ED-4DB2-BD59-A6C34878D82A}">
                    <a16:rowId xmlns:a16="http://schemas.microsoft.com/office/drawing/2014/main" val="3895440714"/>
                  </a:ext>
                </a:extLst>
              </a:tr>
              <a:tr h="406081">
                <a:tc>
                  <a:txBody>
                    <a:bodyPr/>
                    <a:lstStyle/>
                    <a:p>
                      <a:r>
                        <a:rPr lang="es-EC" sz="1800" kern="1200" dirty="0">
                          <a:solidFill>
                            <a:schemeClr val="dk1"/>
                          </a:solidFill>
                          <a:effectLst/>
                          <a:latin typeface="+mn-lt"/>
                          <a:ea typeface="+mn-ea"/>
                          <a:cs typeface="+mn-cs"/>
                        </a:rPr>
                        <a:t>Ley Orgánica Ordenamiento Territorial, Uso y Gestión del Suelo</a:t>
                      </a:r>
                      <a:endParaRPr lang="es-EC" dirty="0"/>
                    </a:p>
                  </a:txBody>
                  <a:tcPr/>
                </a:tc>
                <a:tc>
                  <a:txBody>
                    <a:bodyPr/>
                    <a:lstStyle/>
                    <a:p>
                      <a:r>
                        <a:rPr lang="es-ES" dirty="0"/>
                        <a:t>11</a:t>
                      </a:r>
                      <a:endParaRPr lang="es-EC" dirty="0"/>
                    </a:p>
                  </a:txBody>
                  <a:tcPr/>
                </a:tc>
                <a:extLst>
                  <a:ext uri="{0D108BD9-81ED-4DB2-BD59-A6C34878D82A}">
                    <a16:rowId xmlns:a16="http://schemas.microsoft.com/office/drawing/2014/main" val="4250867508"/>
                  </a:ext>
                </a:extLst>
              </a:tr>
              <a:tr h="406081">
                <a:tc>
                  <a:txBody>
                    <a:bodyPr/>
                    <a:lstStyle/>
                    <a:p>
                      <a:r>
                        <a:rPr lang="es-EC" sz="1800" kern="1200" dirty="0">
                          <a:solidFill>
                            <a:schemeClr val="dk1"/>
                          </a:solidFill>
                          <a:effectLst/>
                          <a:latin typeface="+mn-lt"/>
                          <a:ea typeface="+mn-ea"/>
                          <a:cs typeface="+mn-cs"/>
                        </a:rPr>
                        <a:t>Código Orgánico del Ambiente</a:t>
                      </a:r>
                      <a:endParaRPr lang="es-EC" dirty="0"/>
                    </a:p>
                  </a:txBody>
                  <a:tcPr/>
                </a:tc>
                <a:tc>
                  <a:txBody>
                    <a:bodyPr/>
                    <a:lstStyle/>
                    <a:p>
                      <a:r>
                        <a:rPr lang="es-ES" dirty="0"/>
                        <a:t>59/190</a:t>
                      </a:r>
                      <a:endParaRPr lang="es-EC" dirty="0"/>
                    </a:p>
                  </a:txBody>
                  <a:tcPr/>
                </a:tc>
                <a:extLst>
                  <a:ext uri="{0D108BD9-81ED-4DB2-BD59-A6C34878D82A}">
                    <a16:rowId xmlns:a16="http://schemas.microsoft.com/office/drawing/2014/main" val="3359159598"/>
                  </a:ext>
                </a:extLst>
              </a:tr>
              <a:tr h="406081">
                <a:tc>
                  <a:txBody>
                    <a:bodyPr/>
                    <a:lstStyle/>
                    <a:p>
                      <a:r>
                        <a:rPr lang="es-EC" sz="1800" kern="1200" dirty="0">
                          <a:solidFill>
                            <a:schemeClr val="dk1"/>
                          </a:solidFill>
                          <a:effectLst/>
                          <a:latin typeface="+mn-lt"/>
                          <a:ea typeface="+mn-ea"/>
                          <a:cs typeface="+mn-cs"/>
                        </a:rPr>
                        <a:t>Régimen Administrativo de Suelo establece</a:t>
                      </a:r>
                      <a:endParaRPr lang="es-EC" dirty="0"/>
                    </a:p>
                  </a:txBody>
                  <a:tcPr/>
                </a:tc>
                <a:tc>
                  <a:txBody>
                    <a:bodyPr/>
                    <a:lstStyle/>
                    <a:p>
                      <a:r>
                        <a:rPr lang="es-ES" dirty="0"/>
                        <a:t>2266,182</a:t>
                      </a:r>
                      <a:endParaRPr lang="es-EC" dirty="0"/>
                    </a:p>
                  </a:txBody>
                  <a:tcPr/>
                </a:tc>
                <a:extLst>
                  <a:ext uri="{0D108BD9-81ED-4DB2-BD59-A6C34878D82A}">
                    <a16:rowId xmlns:a16="http://schemas.microsoft.com/office/drawing/2014/main" val="3046954108"/>
                  </a:ext>
                </a:extLst>
              </a:tr>
            </a:tbl>
          </a:graphicData>
        </a:graphic>
      </p:graphicFrame>
    </p:spTree>
    <p:extLst>
      <p:ext uri="{BB962C8B-B14F-4D97-AF65-F5344CB8AC3E}">
        <p14:creationId xmlns:p14="http://schemas.microsoft.com/office/powerpoint/2010/main" val="4001471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1D73D9-5E6D-498A-884A-293834197E78}"/>
              </a:ext>
            </a:extLst>
          </p:cNvPr>
          <p:cNvSpPr>
            <a:spLocks noGrp="1"/>
          </p:cNvSpPr>
          <p:nvPr>
            <p:ph idx="1"/>
          </p:nvPr>
        </p:nvSpPr>
        <p:spPr>
          <a:xfrm>
            <a:off x="136635" y="1494999"/>
            <a:ext cx="10089931" cy="3045470"/>
          </a:xfrm>
        </p:spPr>
        <p:txBody>
          <a:bodyPr>
            <a:normAutofit/>
          </a:bodyPr>
          <a:lstStyle/>
          <a:p>
            <a:r>
              <a:rPr lang="es-ES" sz="1800" b="1" dirty="0" smtClean="0">
                <a:solidFill>
                  <a:srgbClr val="000000"/>
                </a:solidFill>
                <a:effectLst/>
                <a:latin typeface="Arial" panose="020B0604020202020204" pitchFamily="34" charset="0"/>
                <a:ea typeface="Calibri" panose="020F0502020204030204" pitchFamily="34" charset="0"/>
              </a:rPr>
              <a:t>EL PRESENTE PROYECTO DE ORDENANZA ESTA CONFORMADO POR</a:t>
            </a:r>
          </a:p>
          <a:p>
            <a:pPr marL="0" indent="0">
              <a:buNone/>
            </a:pPr>
            <a:r>
              <a:rPr lang="es-ES" sz="1800" b="1" dirty="0" smtClean="0">
                <a:solidFill>
                  <a:srgbClr val="000000"/>
                </a:solidFill>
                <a:effectLst/>
                <a:latin typeface="Arial" panose="020B0604020202020204" pitchFamily="34" charset="0"/>
                <a:ea typeface="Calibri" panose="020F0502020204030204" pitchFamily="34" charset="0"/>
              </a:rPr>
              <a:t> </a:t>
            </a:r>
            <a:endParaRPr lang="es-EC" sz="1800" b="1" dirty="0" smtClean="0">
              <a:solidFill>
                <a:srgbClr val="000000"/>
              </a:solidFill>
              <a:effectLst/>
              <a:latin typeface="Arial" panose="020B0604020202020204" pitchFamily="34" charset="0"/>
              <a:ea typeface="Calibri" panose="020F0502020204030204" pitchFamily="34" charset="0"/>
            </a:endParaRPr>
          </a:p>
          <a:p>
            <a:pPr lvl="1"/>
            <a:r>
              <a:rPr lang="es-ES" dirty="0" smtClean="0"/>
              <a:t>La exposición de motivos</a:t>
            </a:r>
          </a:p>
          <a:p>
            <a:pPr lvl="1"/>
            <a:r>
              <a:rPr lang="es-ES" dirty="0" smtClean="0"/>
              <a:t>Parte considerativa </a:t>
            </a:r>
          </a:p>
          <a:p>
            <a:pPr lvl="1"/>
            <a:r>
              <a:rPr lang="es-ES" dirty="0" smtClean="0"/>
              <a:t>Articulado (1 articulo normativo  que incluye la creación del subsistema J)</a:t>
            </a:r>
          </a:p>
          <a:p>
            <a:pPr lvl="1"/>
            <a:r>
              <a:rPr lang="es-ES" dirty="0" smtClean="0"/>
              <a:t>1 disposición transitoria</a:t>
            </a:r>
            <a:r>
              <a:rPr lang="es-ES" dirty="0" smtClean="0"/>
              <a:t> ( fija el plazo de 6 meses para la creación del subsistema j)</a:t>
            </a:r>
          </a:p>
          <a:p>
            <a:pPr lvl="1"/>
            <a:r>
              <a:rPr lang="es-ES" dirty="0" smtClean="0"/>
              <a:t>1 disposición final</a:t>
            </a:r>
            <a:endParaRPr lang="es-EC" dirty="0"/>
          </a:p>
        </p:txBody>
      </p:sp>
      <p:sp>
        <p:nvSpPr>
          <p:cNvPr id="4" name="Título 3"/>
          <p:cNvSpPr>
            <a:spLocks noGrp="1"/>
          </p:cNvSpPr>
          <p:nvPr>
            <p:ph type="title"/>
          </p:nvPr>
        </p:nvSpPr>
        <p:spPr>
          <a:xfrm>
            <a:off x="325697" y="241738"/>
            <a:ext cx="6705724" cy="651641"/>
          </a:xfrm>
        </p:spPr>
        <p:txBody>
          <a:bodyPr>
            <a:normAutofit/>
          </a:bodyPr>
          <a:lstStyle/>
          <a:p>
            <a:r>
              <a:rPr lang="es-ES" dirty="0" smtClean="0">
                <a:solidFill>
                  <a:srgbClr val="0070C0"/>
                </a:solidFill>
              </a:rPr>
              <a:t>CONTENIDO DE LA INICIATIVA</a:t>
            </a:r>
            <a:endParaRPr lang="es-EC" dirty="0">
              <a:solidFill>
                <a:srgbClr val="0070C0"/>
              </a:solidFill>
            </a:endParaRPr>
          </a:p>
        </p:txBody>
      </p:sp>
    </p:spTree>
    <p:extLst>
      <p:ext uri="{BB962C8B-B14F-4D97-AF65-F5344CB8AC3E}">
        <p14:creationId xmlns:p14="http://schemas.microsoft.com/office/powerpoint/2010/main" val="4192214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rgbClr val="0070C0"/>
                </a:solidFill>
              </a:rPr>
              <a:t>Artículo 1.</a:t>
            </a:r>
            <a:endParaRPr lang="en-US" dirty="0">
              <a:solidFill>
                <a:srgbClr val="0070C0"/>
              </a:solidFill>
            </a:endParaRPr>
          </a:p>
        </p:txBody>
      </p:sp>
      <p:sp>
        <p:nvSpPr>
          <p:cNvPr id="3" name="Marcador de contenido 2"/>
          <p:cNvSpPr>
            <a:spLocks noGrp="1"/>
          </p:cNvSpPr>
          <p:nvPr>
            <p:ph idx="1"/>
          </p:nvPr>
        </p:nvSpPr>
        <p:spPr/>
        <p:txBody>
          <a:bodyPr>
            <a:normAutofit/>
          </a:bodyPr>
          <a:lstStyle/>
          <a:p>
            <a:r>
              <a:rPr lang="es-EC" sz="2000" dirty="0"/>
              <a:t>Inclúyase en el Libro II.5 DE LA IGUALDAD, GÉNERO E INCLUSIÓN SOCIAL, TÍTULO I De la Implementación y Regulación del Sistema de Protección Integral en el Distrito Metropolitano de Quito, Capitulo II. Sección II. Parágrafo V. Sub parágrafo II. Artículo 900 el Literal j, bajo el siguiente texto:</a:t>
            </a:r>
            <a:endParaRPr lang="en-US" sz="2000" dirty="0"/>
          </a:p>
          <a:p>
            <a:endParaRPr lang="en-US" sz="2000" dirty="0"/>
          </a:p>
          <a:p>
            <a:pPr lvl="1"/>
            <a:r>
              <a:rPr lang="es-EC" sz="1800" dirty="0"/>
              <a:t>j) Subsistema de protección integral a los ciudadanos/as que residen en zonas de riesgo asociado a las microcuencas hidrográficas.</a:t>
            </a:r>
            <a:endParaRPr lang="en-US" sz="1800" dirty="0"/>
          </a:p>
        </p:txBody>
      </p:sp>
    </p:spTree>
    <p:extLst>
      <p:ext uri="{BB962C8B-B14F-4D97-AF65-F5344CB8AC3E}">
        <p14:creationId xmlns:p14="http://schemas.microsoft.com/office/powerpoint/2010/main" val="1453063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rgbClr val="0070C0"/>
                </a:solidFill>
              </a:rPr>
              <a:t>DISPOSICIONES TRANSITORIAS</a:t>
            </a:r>
            <a:r>
              <a:rPr lang="en-US" dirty="0"/>
              <a:t/>
            </a:r>
            <a:br>
              <a:rPr lang="en-US" dirty="0"/>
            </a:br>
            <a:endParaRPr lang="en-US" dirty="0">
              <a:solidFill>
                <a:srgbClr val="0070C0"/>
              </a:solidFill>
            </a:endParaRPr>
          </a:p>
        </p:txBody>
      </p:sp>
      <p:sp>
        <p:nvSpPr>
          <p:cNvPr id="3" name="Marcador de contenido 2"/>
          <p:cNvSpPr>
            <a:spLocks noGrp="1"/>
          </p:cNvSpPr>
          <p:nvPr>
            <p:ph idx="1"/>
          </p:nvPr>
        </p:nvSpPr>
        <p:spPr>
          <a:xfrm>
            <a:off x="677334" y="2286924"/>
            <a:ext cx="8596668" cy="2135113"/>
          </a:xfrm>
        </p:spPr>
        <p:txBody>
          <a:bodyPr>
            <a:normAutofit/>
          </a:bodyPr>
          <a:lstStyle/>
          <a:p>
            <a:pPr marL="0" indent="0">
              <a:buNone/>
            </a:pPr>
            <a:r>
              <a:rPr lang="es-EC" dirty="0"/>
              <a:t> </a:t>
            </a:r>
            <a:endParaRPr lang="en-US" dirty="0"/>
          </a:p>
          <a:p>
            <a:r>
              <a:rPr lang="es-EC" sz="2000" b="1" dirty="0"/>
              <a:t>Disposición Transitoria Primera: </a:t>
            </a:r>
            <a:r>
              <a:rPr lang="es-EC" sz="2000" dirty="0"/>
              <a:t>La Secretaría Rectora y Responsable de las políticas sociales tendrá el plazo de 6 meses para implementar el subsistema de protección integral a los ciudadanos/as que residen en zonas de riesgo asociado a las subcuencas hidrográficas, incluyendo a todos los actores.</a:t>
            </a:r>
            <a:endParaRPr lang="en-US" sz="2000" dirty="0"/>
          </a:p>
          <a:p>
            <a:endParaRPr lang="en-US" dirty="0"/>
          </a:p>
        </p:txBody>
      </p:sp>
    </p:spTree>
    <p:extLst>
      <p:ext uri="{BB962C8B-B14F-4D97-AF65-F5344CB8AC3E}">
        <p14:creationId xmlns:p14="http://schemas.microsoft.com/office/powerpoint/2010/main" val="906774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4371</TotalTime>
  <Words>848</Words>
  <Application>Microsoft Office PowerPoint</Application>
  <PresentationFormat>Panorámica</PresentationFormat>
  <Paragraphs>55</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Times New Roman</vt:lpstr>
      <vt:lpstr>Trebuchet MS</vt:lpstr>
      <vt:lpstr>Wingdings 3</vt:lpstr>
      <vt:lpstr>Faceta</vt:lpstr>
      <vt:lpstr>      PROYECTO DE ORDENANZA REFORMATORIA AL LIBRO II.5 DE LA IGUALDAD, GÉNERO E INCLUSIÓN, TÍTULO I, ART. 900 QUE INCORPORA EL SUBSISTEMA DE PROTECCIÓN INTEGRAL A LOS CIUDADANOS/AS QUE RESIDEN EN ZONAS DE RIESGO ASOCIADO A LAS SUBCUENCAS HIDROGRÁFICAS    </vt:lpstr>
      <vt:lpstr>Exposición de Motivos </vt:lpstr>
      <vt:lpstr>ALUVIONES EN QUITO  </vt:lpstr>
      <vt:lpstr>Presentación de PowerPoint</vt:lpstr>
      <vt:lpstr>Presentación de PowerPoint</vt:lpstr>
      <vt:lpstr>Base Legal</vt:lpstr>
      <vt:lpstr>CONTENIDO DE LA INICIATIVA</vt:lpstr>
      <vt:lpstr>Artículo 1.</vt:lpstr>
      <vt:lpstr>DISPOSICIONES TRANSITORIAS </vt:lpstr>
      <vt:lpstr>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ORDENANZA DISTRITAL METROPOLITANA    “ORDENANZA DE CONSERVACION, PROTECCIÓN Y MANEJO DE QUEBRADAS DEL DMQ”</dc:title>
  <dc:creator>MASTER</dc:creator>
  <cp:lastModifiedBy>Irma Victoria Obando Munoz</cp:lastModifiedBy>
  <cp:revision>29</cp:revision>
  <dcterms:created xsi:type="dcterms:W3CDTF">2023-01-11T19:58:56Z</dcterms:created>
  <dcterms:modified xsi:type="dcterms:W3CDTF">2023-02-22T14:34:10Z</dcterms:modified>
</cp:coreProperties>
</file>