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4" r:id="rId4"/>
    <p:sldId id="279" r:id="rId5"/>
    <p:sldId id="291" r:id="rId6"/>
    <p:sldId id="292" r:id="rId7"/>
    <p:sldId id="281" r:id="rId8"/>
    <p:sldId id="282" r:id="rId9"/>
    <p:sldId id="286" r:id="rId10"/>
    <p:sldId id="293" r:id="rId11"/>
    <p:sldId id="271" r:id="rId12"/>
  </p:sldIdLst>
  <p:sldSz cx="12192000" cy="6858000"/>
  <p:notesSz cx="7023100" cy="93091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12/12/2022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12/12/2022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12/12/2022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12/12/2022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12/12/2022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12/12/2022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12/12/2022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12/12/2022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12/12/2022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12/12/2022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12/12/2022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12/12/2022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ACTIVIDADES POR EJECUTAR</a:t>
            </a:r>
            <a:endParaRPr lang="es-EC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40109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C" sz="2000" dirty="0" smtClean="0"/>
              <a:t>Fortalecer Operativos de Control Interinstitucionales (Jueves y viernes de 15:00 a 23:00.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2000" dirty="0"/>
              <a:t> </a:t>
            </a:r>
            <a:r>
              <a:rPr lang="es-EC" sz="2000" dirty="0" smtClean="0"/>
              <a:t>Vallado de espacios generadores de inseguridad ( Plaza </a:t>
            </a:r>
            <a:r>
              <a:rPr lang="es-EC" sz="2000" dirty="0" err="1" smtClean="0"/>
              <a:t>Indoamérica</a:t>
            </a:r>
            <a:r>
              <a:rPr lang="es-EC" sz="20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2000" dirty="0"/>
              <a:t> </a:t>
            </a:r>
            <a:r>
              <a:rPr lang="es-EC" sz="2000" dirty="0" smtClean="0"/>
              <a:t>Socialización sobre buen uso del espacio público a ciudadanos/as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2000" dirty="0"/>
              <a:t> </a:t>
            </a:r>
            <a:r>
              <a:rPr lang="es-EC" sz="2000" dirty="0" smtClean="0"/>
              <a:t>Monitoreo permanente por parte de Policía Nacional (UMAC)</a:t>
            </a:r>
            <a:endParaRPr lang="es-EC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63" y="3334007"/>
            <a:ext cx="5078626" cy="28567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1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518" y="417606"/>
            <a:ext cx="4102965" cy="60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48" y="1282358"/>
            <a:ext cx="8297636" cy="42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798"/>
            <a:ext cx="12192000" cy="37147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58500" y="2402327"/>
            <a:ext cx="6866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a typeface="Roboto Bk" pitchFamily="2" charset="0"/>
                <a:cs typeface="Helvetica" panose="020B0604020202020204" pitchFamily="34" charset="0"/>
              </a:rPr>
              <a:t>TEMA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ea typeface="Roboto Bk" pitchFamily="2" charset="0"/>
              <a:cs typeface="Helvetica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144" y="237769"/>
            <a:ext cx="1334302" cy="195863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95895" y="2987102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i="1" dirty="0" smtClean="0">
                <a:solidFill>
                  <a:srgbClr val="000000"/>
                </a:solidFill>
                <a:latin typeface="NimbusRomNo9L"/>
              </a:rPr>
              <a:t>“ACCIONES Y COORDINACIONES REALIZADAS CON INSTITUCIONES EN TEMA DE SEGURIDAD EN LOS ALREDEDORES DE LA UNIVERSIDAD CENTRAL DEL ECUADOR”</a:t>
            </a:r>
            <a:endParaRPr lang="es-EC" sz="2800" b="1" i="1" dirty="0"/>
          </a:p>
        </p:txBody>
      </p:sp>
    </p:spTree>
    <p:extLst>
      <p:ext uri="{BB962C8B-B14F-4D97-AF65-F5344CB8AC3E}">
        <p14:creationId xmlns:p14="http://schemas.microsoft.com/office/powerpoint/2010/main" val="15481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94711" y="1148085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5"/>
            <a:ext cx="10515600" cy="1013271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OPERATIVOS DE CONTROL DE BUEN USO DEL ESPACIO PÚBLICO EN COORDINACIÓN CON: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sp>
        <p:nvSpPr>
          <p:cNvPr id="9" name="Título 7"/>
          <p:cNvSpPr txBox="1">
            <a:spLocks/>
          </p:cNvSpPr>
          <p:nvPr/>
        </p:nvSpPr>
        <p:spPr>
          <a:xfrm>
            <a:off x="115928" y="2161356"/>
            <a:ext cx="11445771" cy="3783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                         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POLICÍA NACIONAL</a:t>
            </a:r>
          </a:p>
          <a:p>
            <a:pPr algn="ctr"/>
            <a:endParaRPr lang="es-ES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/>
            <a:endParaRPr lang="es-ES" sz="32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   CUERPO DE AGENTES METROPOLITANOS DE CONTROL </a:t>
            </a:r>
          </a:p>
          <a:p>
            <a:pPr algn="ctr"/>
            <a:endParaRPr lang="es-ES" sz="32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AGENCIA METROPOLITANA DE CONTROL</a:t>
            </a:r>
            <a:endParaRPr lang="es-EC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2749290" y="2416960"/>
            <a:ext cx="2965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derecha 9"/>
          <p:cNvSpPr/>
          <p:nvPr/>
        </p:nvSpPr>
        <p:spPr>
          <a:xfrm>
            <a:off x="2749289" y="3604852"/>
            <a:ext cx="2965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derecha 10"/>
          <p:cNvSpPr/>
          <p:nvPr/>
        </p:nvSpPr>
        <p:spPr>
          <a:xfrm>
            <a:off x="2685357" y="5048348"/>
            <a:ext cx="2965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83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94711" y="1148085"/>
            <a:ext cx="107669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 smtClean="0"/>
          </a:p>
          <a:p>
            <a:pPr algn="just"/>
            <a:r>
              <a:rPr lang="es-EC" dirty="0" smtClean="0"/>
              <a:t>En el mes de Octubre a Diciembre se </a:t>
            </a:r>
            <a:r>
              <a:rPr lang="es-EC" dirty="0"/>
              <a:t>realiza </a:t>
            </a:r>
            <a:r>
              <a:rPr lang="es-EC" dirty="0" smtClean="0"/>
              <a:t>operativos de control y patrullaje en el sector de la Universidad Central de Ecuador.</a:t>
            </a:r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 </a:t>
            </a:r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INTERVENCIONES REALIZADAS POR EL CACMQ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6649" t="42274" r="49227" b="44540"/>
          <a:stretch/>
        </p:blipFill>
        <p:spPr>
          <a:xfrm>
            <a:off x="3385579" y="2174789"/>
            <a:ext cx="4276693" cy="13221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6901" t="59128" r="26388" b="23150"/>
          <a:stretch/>
        </p:blipFill>
        <p:spPr>
          <a:xfrm>
            <a:off x="2458734" y="3773913"/>
            <a:ext cx="7265946" cy="21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94711" y="1148085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 </a:t>
            </a:r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Respaldo Fotográfico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3" y="2742364"/>
            <a:ext cx="3385752" cy="24009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70" y="1281438"/>
            <a:ext cx="3416469" cy="24009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04" y="3042633"/>
            <a:ext cx="3414584" cy="21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31875" y="543664"/>
            <a:ext cx="10515600" cy="83661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INTERVENCIONES REALIZADAS POR 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PARTE DE POLICÍA NACIONAL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sp>
        <p:nvSpPr>
          <p:cNvPr id="9" name="Título 7"/>
          <p:cNvSpPr txBox="1">
            <a:spLocks/>
          </p:cNvSpPr>
          <p:nvPr/>
        </p:nvSpPr>
        <p:spPr>
          <a:xfrm>
            <a:off x="631875" y="1475246"/>
            <a:ext cx="10515600" cy="83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dirty="0" smtClean="0"/>
              <a:t>Se realiza operativos de control para el buen uso del espacio público y retiro de </a:t>
            </a:r>
            <a:r>
              <a:rPr lang="es-EC" sz="1800" dirty="0" err="1" smtClean="0"/>
              <a:t>libadores</a:t>
            </a:r>
            <a:r>
              <a:rPr lang="es-EC" sz="1800" dirty="0"/>
              <a:t> </a:t>
            </a:r>
            <a:r>
              <a:rPr lang="es-EC" sz="1800" dirty="0" smtClean="0"/>
              <a:t>con apoyo y coordinación del Municipio de Quito </a:t>
            </a:r>
            <a:endParaRPr lang="es-EC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50" y="2663375"/>
            <a:ext cx="3223433" cy="25141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60" y="2663375"/>
            <a:ext cx="3160619" cy="2514106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60526"/>
              </p:ext>
            </p:extLst>
          </p:nvPr>
        </p:nvGraphicFramePr>
        <p:xfrm>
          <a:off x="631875" y="2735866"/>
          <a:ext cx="2849096" cy="208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852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MES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LIBADORES RETIRADOS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04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OCTUBRE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400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NOVIEMBRE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500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08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DICIEMBRE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300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08">
                <a:tc>
                  <a:txBody>
                    <a:bodyPr/>
                    <a:lstStyle/>
                    <a:p>
                      <a:r>
                        <a:rPr lang="es-EC" sz="1600" b="1" dirty="0" smtClean="0"/>
                        <a:t>TOTAL 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1200</a:t>
                      </a:r>
                      <a:endParaRPr lang="es-E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INTERVENCIONES REALIZADAS POR PARTE DE 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</a:rPr>
              <a:t>LA AGENCIA METROPOLITANA DE CONTROL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037968" y="1536232"/>
            <a:ext cx="77229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Control del espacio público y licenciamientos:</a:t>
            </a:r>
            <a:endParaRPr lang="es-EC" sz="2000" dirty="0"/>
          </a:p>
          <a:p>
            <a:pPr marL="342900" indent="-342900" algn="just">
              <a:buFontTx/>
              <a:buChar char="-"/>
            </a:pPr>
            <a:endParaRPr lang="es-ES" sz="2000" dirty="0" smtClean="0"/>
          </a:p>
        </p:txBody>
      </p:sp>
      <p:sp>
        <p:nvSpPr>
          <p:cNvPr id="2" name="AutoShape 2" descr="data:image/png;base64,iVBORw0KGgoAAAANSUhEUgAAAMUAAACWCAYAAABuIkypAAAAAXNSR0IArs4c6QAAIABJREFUeF7kvQecnVW5Lv5O39NrJpmWmcmk90J6SICEhFCkShHhKBY4ongoIngUG0VAFDwoSBUBRUWwgDTpIJCQ3nsyLdN7r/d53rXWt7+9Z4ZEz73n/7v3v8Mwe/b+yipvfd7yRcRFxg6KvvArYpD/lwHzgUSYT7339u2Iv9yx/hMGfR9G2OvLYIRE2qvo1zwowt0tAvc1J5n/8/Pgy/3F7/ij19Sh4xv8527nrq/TstcYwLHmfHcH3wR99xjUsdh5u9WxH7lrhc7RrRiuHGkP9OZtBjVoBulbTDc7c0UzMowLx0X47u/GEWlnNoDd8ebojvOtsZuhWwn/GkYNmnHqZxFuhezYsX76D9cckH6z7v4h28PNfpo5ciQ83o1Nr61byb3ANXQukeZofjaAi9h9jojE2fg+SqLt9Qztmbn362GDg+54fm7Gyau5ZRScbYYTXLMIR3C8dqQZ9IC5mETxEjqtQbuKhg51/HpeNIaIe8dGxNh1c2SGISl9+cnP7qe9uNuoT/pNGnUvQ+a8sflEJ+4YAb8NweAYQ9c6aV0gt5hhN9JrK7FbYtNjPao197Dn+MhVTwplCv8CO1YBUdgN4Di8aXgMZ8ZpJ2II3se4QwjaMsPgAI/Cluoc+d4Rt3cxvaSuk65PcC3MfMwHA9xGXUf+PWDXi1vr5k+C5roYArcD1V/cfDd/t0b6GRiZQkXXnvuAf5FkGnygZIXfUSRQ/d7eCbeP0uvzPsEViOK1HKPoVCLtcXbe+I7/ou00yBLmulgdO16djV7DMSruZQlc7+WRJo7A/RxTko54TiQ+03eeoDWEF0mm5H2V/MAYEBI9+DweP7FYy2h8MRgXIxExfOtOtiyoF7eDsCvsRh4UxXYy3i8/9Xhb5ESYW0m3RUGJOGA5m6dzUXhvT/D5JbZyiiMWQyDuOO94e1+zlP6XW8gQ/WQ2w1K4765mo8Ov4RjWT1YkUkpDjt23XkoqTmIqIZofHKSD5jwdU0QNRgWX0EpvEhaZKAp/R9rJDUb06WYHx4XNp8YlUTgG4nVxnJs9CZtLGGX1crR+b4iPd+VxkWQzjIsrE60EzXvi+0ic5ZgOx/NcZRJlFnsdMhLOieJX+hMhMXp9EmuQAaOiDNMagjWaI9JKdyeK9TNdJfxT7cJP7Nrxnp4lYM7Q//OmAxR7hi0G8Z7f6OpawUby6rdCGMpJ+nDfPhwTgxXo6u2R5u5OGRUfL3GDffhsUFLGF0tEamQMxmBkuZMURkKaxTOfeVQe3GwzZsvR5rcSopUE3rU4ZJWW5juzx4Zk9b4YqCNgZ3kYKuH97TvLtFxQTtzdxypmSDEjIfifWTsr+Swhc8l4X3N8cLGDk3MEYr5WguE8fNxGqejXAnzP+5opm43gMN09vCXTz3hccD48ph9EHxkdLbHuXlYAUHrFgiA9yUmmw7w5JkOonKtZSzKUEribs7upnbfZV96fZ5gxmv8M8Zt3ZCJDYM6iIlPwu0FdAPvjCQ/7Hb/R+VOrBBfKUow9z+yH23eOR81De2e+7+OeUd4pMZl9V/mnS2bvrRxnGCN4HG/BzwbVstEjaR5awarj5z98oayiFkmE9OKYvv4+CUTHSk9fn3QP9EkS1FbMYC+Mp0FJLSyUiLWjsweNpDCLHckNMVuNjbCSSbnfXJib4NScThDnRuvn5hw7LY8J+ImThUbR+TeHDBNkCt0UEMtghBuD+dJpMmd2mb+NtONvTiZ4Z+VUtxv2CF7TfKwvSmtLxLoJjlDsqSogvIPNpjpCtBMzG6s2s72VXXjHqEomSm3eUpgPzG5La3c3BmGI2hFXdFycdHZ2qoaIBsP0DfRbISKSEBUlCdhIMqBeRu8fNGnstOwE7a28uVoCplDRgTlmJuEHPUidi/vaEZqbhltWKwg8mayfW6bQdTRjcmyixOquy80OHqpjgQUPosUOktlxKrY/OHgrFY32cBtotYgymDHxOAPPPOcc8W/A22vDGI5BVLnomA3TqNbgZbDWSv9R0RJx26ypak0688FzjDh6XXRzdUp7/WctkCAnYxkwAichHC2pWaHSlWcbD8dsohmkO86ZB95uutvySJUYhgmNBW7NEDth3QsSrPMV3XZ4u2uuymuYzbHj4HzsvPxjcWOIhDQhs7t15T0owR01emtk7XZ1TH0MYMZtpJbZYq6DkVRuNWpaGiUyNgaEj2OxS9G4X1JiorS0tqr54LE5CQP/JcdES2pcQtAV49raXVOzQyUhVknphOaDnY1lSkMoZpD8v9MTA0H7zBAermPWmtcwglCdb+6xfm2+5/4aYnRrDAgAfwxw7BwHd93SDI/j+pl1MedRQwz0D0r++PGSnQeTBSYWCVJvAslNEyySZhf3l9yC96rduC+cO5lC6cswhllo6++poDJ7rjPWtTE+hGpPZQwrnFVaBsEGAgQR986b4eaFizjXxnC0YxSzuU6i+d7buxqJ6SjVLAAZwJ5mBstjrLh2h5IY/C9DoGQAO0i7s46r7fL7tsIcz7FamgwxeYJUDctZHV13PzMHQ7DDvQxB63d2sMaUMMyp5Ig/jVni7FfzvfElaOqS2q0WscLBClld1/bebhACdB1MIGMqQTvg716odCVgTwvZcWIz6ZQOYA37jeiDlDPrRIOyH/fjuvdb5u3lIZiz+Qy/+/ulV4maxzkioaSEtOa5uCBddI6b28LPqKccYfcZisbnRsTxc35vh6L7S5OQ9rsSoPpFhjl4nO6rMgaJkJKf6xgpX/ry52TFaWfhvfFyzKbAz7HX4UcKUsB60O99fq86zUrcluHsuLjP3G8Ozo1B52UFq1KBnY9aJoMYoZGaPFMi7rNM4SQTHTd1XsCRyvlhLKObYLnMqe9Bq+Z44wiF4iy5OY7lhJRwzcUc5MlFisR3aj7we3uvfivRnSo15oVhUsOo5v96mFt8K8U8rWDnbYjGEAI31MhXQ6xuwfR6pGEzDN1EvnObz2vQFvXGoOttJKYhRhKCuccAYUKo4l4f4el1SDDqFIKAcRRJn/Pv01vxPccUpcRLG9lJVj2HY1cCsNJYTwFBqxTBeJ0m5H7p0pMALQHZNTXX1ymY9fPMJo7XmJf6PY5zVo4TdMoYVmOZlTEvv8/liSUn8dytdIswYxWSVjhabRYTPSg3Xf91WXn6eWZMdoCeOcZ1s+vuCNFJfkNrWC/4BOo12PXW2dn3ukdYT47XCCkrRHSzzXF86bX0RIPcRdwwZSJoA5uDgfZCnenC64Fmo3SjdQPMLCmJFDHiRunNSUT2OKViqlpIGV10u9lKKJQixhJ1TKqcbIZhCcpIsF5D8t6g9TNvosFNURNFx6SHmzHzLRa/TwnQXTs4dp27+VjfuQ02ozUaQCWKJSClO0tkThvp6byHxY5VoNhTjKkUBFzNXYyh42HoegHrX1GI8Bidg1knQ1fWPLICSDWV3sbOy9gydpxBzedNSKWq0Vxuun6tqBJR5xv8NDzG4r4JrpdZNx2q79p2ob1fjpmM6SWSl5ctcYFkqamu0WOoDQcgoSLg3H7329fL8pVnmb2whApXy66JoQf3MtbGoHR2dEo3fLKEhHjp6u6SGPhfPT09EhsbCzrqw/tefEYIQ6SxsVFaYZKmpqZKSnKSfkb6dGahYyCOM0I1Ge4xJi6gTOEkADePxGsWLEg0EgFnyDdAvbhbcTfuIC1hya3z4W2JXUyVUlbiW5NEN80TP8b5othSh9fuMsM85hUMXvm20xNUSqB249xiGkPIL+M8mvdoyL/xlv6s6DTnejZ6OAV48wu9h08o4+7W+fTWy7faaoMr53lr7oAMUklwjlaqeZI4SCzOQ9B19NYrOFA/Mwz9NHgdD0AZZo7hDHI8TEG6ouVxysoTZVR2gWzZvF4KCvKlt7dfKitr5dChvXLbLd+UxctPgxYFEtTdI3EAG6Kizd2CBOtbBUj+uto6KSsrw7VjpKOjVdLSUvC7Q8GJzs4usyM4ZfTo0cosTU1NkpmZKaOzR3nXVc3hezla68f1I+KTAoOD3dZlstCiOTbofJu/HbDoJ6igNFb2URFCPa+nm5cnqYJy1tMPSrz+g8OGaZmQmtsCkfaC5uLBGIO7n9FMao/6bk657eYUshLujzAmCkpb/zx8TB5OZT76HJYAPYb3b4QxuWgCmGlaJMtqJv/ahYzZg0n9a+IXD/Zmfp5xX9vfRsHYP4bAqb45+2/sE1q69k5T+dhWPw9bYB42c9ZUSUnJkm1bN0lhUaFq9OaWNqmuKpM7f3iLzFt0ippBTU3Nkp6eTlDOe4UL4kFomC4gdJT+JHizhqKoHZkiOtr4aJxjPOIPZBZeIxAIqGbxrJNwDaT0CwuHTJG9MHOweXOzQZDCZmTsU0fcjij8G+vXBkGzJpzwhpdUoUcZCe+I3X03dGfDJbohp+E30i2om9dQJhqWRYIb4vv6eObwyVfzRmoP+yevOByRD/fZyEsXQmgGGfwnx+BGbs9zJoh/wYYyBVxoAAhEkHoBLiiSpOcDOADx33PXD2X2CcusVnYSNFSKe1NS25bES0fa+nj6no4ymYNmOFNEjGBWn0KtoKDP4fc99Lqe0wzxjPiFMsXEy8YOHv5DpcKaPhDSqC4duxMvPqYYwijHJodjHTE8Uww9aySmUJs9bJODTBHKbCMx0bHG+P/K946Y/6eYIrhuPn8ITBEbGyn3/eQOmT57kWp9Tyt4IECY4LQ+hSP4IIEHGURFj9UCBkkjQximcL6EO8aZgHo8jwFzGU0xP32waWsLEAcDMPq58v92pggn4hAX6F8Tkv+v8MW/pCWOh4n8gnXoYvk0AKR5HJji5z/7sUyedoJqDmdrGHB4GIGoTKFUr1+GM4U7wxG/YQQFjj3N4tcw4UwxAE2hSFRiUuzgAEBtY1qEGo7hroi5qeKa5uUieSGWZJjxaQ4ckZiC3wTNp+DhFirTs0MjpeEXHE5TDLnpJ5kbxyL3Yc7971zuWLf7l74PUYHqOIS+fEiTQzaOh9DdRcyxw5k2xhwyu/RJ0iZIG7xUAEzxywfulQkT5wLcMWaRAR2MZPcT+XDrQbjVIGyE1J1PZlAs+iiOafrJGISdnd9LJnFIkzWzDPQF6JhMkRDrsmQxSm8ghgCHt+xGYgrHVG4yTu8oa4/MFN4aBhfWO5h2ovdHqP+irPY/Ke3/r2GKYcxct4aeECPhmQkdiymGfv/fYYogGfC6CXGR8sjD/yVF42ZKL8MCSNAziGeopjAxCbPZ4RCtY0TNiVMH222UCS84xvD7EiYsYOFXah9F/kxMow9wsccU/sn70xGGUvO/xhR+p8xAdQ6m9N8hjPD/NzMFl8uwrg3xm2X2oWUjc9lwWuF/UlO4sYcpc2/xXGTfadQQjW6naWZvhZc/MvxJzOH5lDwoKOCcCDR0Y35cHMZDtkYShUqEIomBKPnV4w9IXv5kJOb1a6rL8WoKf6whQrWES3VxvqUN1FmHPNyfIASsQsEFZY16MUwRH8MsWTd6x432d9ikzMYMzxSOQb1CIs9DsQtpD/Cimo7zvVvzOB9TWHMumJoRLGXxrLcQGj622aaBPSNuLKRoIWFKUH+y2jCojMcAPqskxBoJXyt7wohsFvbFiLo0uLBWk/tILuQa7nNLpGHOqoFhlQwsX4UZx/456z1xnK2NoIliiNUUDpmrWFmC7zS+EYlEOjKN5pf44luGXUJXx0rm5PgY+fWvH5YxOeOlG/Y8ayYItcbERimUmpCQoOcpodrx0RGOiYmRXsCxDALq35oug1v39uqxhF+TkhIMGjUcU1hNoRdX5MqabY4p4mJilSnMUrnBu2zKIEyrATcSE4+zhxk/xGDCzl5jPk84tuytCAYwBCGyqJFJOzBQmsmr573NBuj/uShKzL711b9dYrjHXfZQfmfmZE5lAI4p2DYgpmnrJh+nt5dMwQ03mx9SS2Iv68VJhmUKv5lnTsBUjVoeFvbkRULZ4FhMYZxCM1+KDg0m4jPCncTmo1AZExsbwA+w+igUyjDBjnNk2jmA/4bGJsQBGFEONUOGHR/3APfJLM6X1DE5ap93djdLe2et9ANW7e+BlHVQJ9YzKTFZEtNGSyBRpGJDhfS0d2u83NsRuwZBoIPzGJDk+Fh58slfSWZ2PoJ3poaDzNA/0C1tbW0aoXZMQUIn0fO+cbFxelwE5k2iJ1P09xnTh7EKrklKiole617YCLZjEKfc1Cxjhga/tz/KgAH4FBE2Wm3SkklBTg4ECTBYohn8zkwSf3vpDpZ4Scg+R8nQNI5Tu49bGmRAxlPyizIxERamIH0XwawojEdT2E2+ncW2zW/daEsQ/M3rcjHNukNqaaIlCYfHMtvSXEe/x3HRZAz+rdmWSANoaZE3/74bC8o4+ohyHSO2WmwYpggGB4PrFQQhfJ95VGK1Z9hXqiv9xUrWzOAcUxITJD4uIBmI3g5irC0gCgFxjBo1Cp+lSUZGFqK22ZKVNVoSk5KVMKLILGQazPvl116XF/76jHfHcLg6hIAtU6z+wsUy5cRlUldfKi3tRxGF3ikdbfXSjjXr6eqSgb5eEHC/FOSXyOi86ZKaESEv/9er0lrBTN+ha+myeZkqxAKm1MSAPPHE4xKflIFIdjwIOgYBOaTUMzvMxh04Lo6V86BW0Gu4aDQ2Uk1x+5kWMDmtZmMTfqZw1zIi3CBSjilUu+FvMl5EIC56MCY6AZsRCw6MMYSkEUVb1aVVVKRMI5U0ldul7+rASXhGq6qtrim+RkI6KeSOp83IzyKpaklkOC8jo1/WnDsTi90lLY2VimhlZOZJaspoS7ikfOP0U71GRsdpdqlXbMTPcU+zyUZzcZz8HR0VixyYOFySqp1ziJJYpBBER0DiDOIz/F1euVm++R+PSkenKbZxCxfqY3Fmhin8At6ZT/4iG4+4qJPCTEaPIvVGxtHTwil7HGdASadJmZyHCgFz3+zMNMlKz5TCglzVGC2dSIkA8RcXF0tOTq7k5uZLZla2ZKRnSQAp5iH8DZv78V8/Lb+4/w793GH2bl/8vOmZt5jvyVecL8XLZklVzUHYMN3S2HBY2loqpbO9TbrAlH1IyyBhjc2fJKNGT5fk9D558b5XpL0SUlwXK5QxDMDEnDnDFOkwcZ586lfYH1S+BeIlNgZ7q+f0muxcn2B1Jo4fkqW2VIYJE2bmPKMBwpnC7a8L6DmmUFHvmCIpIXZw2oxFEpNaAqmTJVnxveDgfiNpVAWbsDmzZpnfTr5kEYxeHHag/oZ6ZTZnL/7m8Wp++tANpjLwWkqsoKQo5s3jOgqpxTTI9GXF8v6HB+XtP/xRCfessy+WaQjo9HZ1gnChDmNYXMNzUY4C6Uhi7EEiWD+KEXQytv6gB+iFqRoz6dI0AWIhgSJYZQWVz/EHemukt2mfEnlK7kypa98l37j6XjAlGMVa28YNNxsatI5H1iK6/37KGuZ90KY3V3Wb4zGfXgAFLzB/zLpzvWkamcL+FNRaFBQVS3wgDuZKAuYVkDQwQG5enuTnj0VeTw5MhnRJRGoD9yD4InFFyOOPPyW/+PmP7IwMfj8cU3jn4ZzFn10l+fOnSGNzJYr+e6WzrQk2f5l0YV862tult7MbWxIBTTEJY5ko8Qkd8sbDb0vb0TbLFG6qVqBYQWDS4gclEwl6Tz79BBh8QLKz0jHvWJvhZpNNKQ+VwA3MahfNWzuzN9ZE9nbApJE7k9kJAJ5kMm5Ngit/67W9tHGjOfqRTBiBwpbBZWu+IDXJc7CoAZmR0SsLCtr1ov5Foz3OD/0EMwD7izbYABasB2qHRMkN9DOF0TgmzK9Sz2OKKM1d6R2skTEzs+S1t8rkmbt+odrh6muulfwJU+WNl16WgrGFkgW7dgySuXh+NwbN+zQ3N0lOXo4ksL4WBBKfkKgmUAwYrh/joY1EdZuUnAIzIk5tzkhMumXfnyQ5ulyT0jqTZ0pzZJvc+JV7pLMF51jKDuZZHYPS/4mv1R8Lcxz8iJwxCQcxF2hraDM6k9TCNCkoTKZPnS4BaAZuazKIiaZRZloWkJs8yaWmyClAFmi62tchWo5nQPs+9viT8sDP7zROpZoOcGxVow7zUv8lQmZfsEDy5k0AAzTA/0I2Ksza2vpDSNzrgFDqwWeYEHLas9ILwKQF0tJwUPb8fb+011BTWDtTfwVhYiPxDVgzKjVFnvnDbxCjQF5SVL/0NB/GNbslNm2sDMaMwhVg0oaZ4X5o1WlbZyEYBgkush+O5Swd4mRqRJDkz9gFNCBKT40HwJqTXlgMSQmJgwtP+6JkzlgrBVkBqauplTUljcYQ8ZlBtLj1diRwpwaVIXihHulAAfjOXTulvbVdsxMzMsj5ZAaYLJDuRvNQ0ZE5jKag/dbVXysZU+Ll/Q2t8qsf3IuBRshVX/uq5E2cLg//7D756T33SHJWBkoGWVZOt8QUhFDJDCIf3xTC49oYVP8AmBKbFBUFJsB+M4U4ALVM97qzs16qj+6T/ECjtNVvk8yMNGkYLJLqnmr5xlfukvZGVjiYOf9/yRSxMGFjA0xso8lnfQK8T01OhbmUIkUlJZr8VldXJ0kJSUjLzpXZM2bK7NnzJC01c0SmeOTRXyNQdpeVskx/MJpieKYwIbhpZ06XnNklEChIqoMVkAVNVN9cgRpnagjBepbCv+iUgjGTocHGSl3FHjnwPpimAd87lHJYpjCaIjsjVX77+99CECRJV/kWad71PGRmpyQWLUcDgU9pGjg3ZTgzyozbpXcY8919pr4ChGI3hK4yPpII+VkUKvrUpFINAZsHv5sqKyRxVIYMwJLobmuXSHbzSEoIDC5c8TmZsOJ8mVWSJuu2HJFTwRSmAYMtBeTtrddrYE0a+QbT5U93b5dUHK2UX/7yYajYToXDMkHIBQVjZcaMGZq2y4xFSj3daDAFNU4/zu3sr5OUSZGycdeAPHrL3RLR0y+XXHa5zFy2Uu6/4w4Edx6SpMx0hXNaW1uksakednOmBBJStGrMaKVYaWool/Ly3ZpnX5A3UTJzx2saMUs8qSJ3bn9bMgBITBgdkF0b3pSCYvgsybNkX/1emE+GKZyqOG6m8Ev+Y9lP3LFwTeGCUqomDLJHODIOqAw1RbTWZMMHYvYn1qwHAmPGzNly4MAB1bIpcLDz8/Nl8oTxcsK8BTJxwmT4TK5pDG+oISk1nx599El56MG7jabQmpihTBHUMGqsy+S1k6Vg7iTY+vwTTnVXhzS11cL/agYTpEhl+WHpgS9WUjhbEhPypK+9St7//cfS34YgnG89TNsFQ8QGCeKeDUhudpr85nfPYMzx0rr/PUmK7ZXejnrpxPeJky+ShrpqtQKINBF9aofJRkSKUC0FQ18fzGVNNDSQbT+IPzk5UWHdQTBARweIHGsQTbAF40lNS9VrdMP0zkB9BVvaNJaVSmZhvnTjHu0NTRIL1CoiISFucNHS8yWmZKWMAuemRHTJiSWddCGMo2uxatb3ml5CBjClCuoFUkCzqbOrW9754AP585/+rCZKHEwY8lQkNrYYkm3W3FkyblyJJKekqfOr18B1e8GdXX21kjy5V3YfCsj937hbIqF1Vq46Vc777Bfltu99V35+372SBTOpDfZsadkWdLqIBHH0yfjxS8AUNJG40BGye+eH0tFSju+jJSltlJRMXw4G7ZZUSNc+mFPV1Vultb5GxqY0S3RPPWbQJR0xk6Q2ulNuuup2aWvwohi+io3hBan79L+bS+UcQb+zHY/UhyhsfAx+VIjQP8BaxUH79UI9pqZnSC20BOsO0uFTjBkzRsaPGyfTpk6VefPmISBGnyIIqSshYt8efvQJeeTBe4YwxUiQLA2MaWdMkpJFU9V/6ADBd3W0aaZrX38PmCBJamBV9Hb1ybiiOXC0iyGJG+Wln70t3fVdXq24s6I8Oa5MQV8Q9dk5WfKbZ56Gz5ggLXvflITYHuluqZd+MHbSpAtQN1FjrQLArTiHgrUPNJeSnKzETWbhOnQBCaPg4Hoy9ZxMERkH4WB9C5p5TitSiNOhTgTsOQDabUNtRkbeGNBOmyYExtB/TQjED560bLkUTpovEyaMk5TAoCTG0tEGWStMamEuFR4GxjRmDBxrcBxNlMbmZtiGz8mObVslJSZKspISwf0x6KsDTYJjk0Zly0LcY/q0qVb6GbVNDu/ub5DEie1y+GiG/Oz6u2QAE120eIl86es3yndvvlluv/X7UjxporSDKZpaDsFubZRkwJLpGRMxvjjk5bfK5g2bZP2Hb0pTfbkkYeFWnLJS5q84S7qxYanJaQobNjTslIrDRyQvDb59X5ciWD3x+dIcVSE3Xvl9mFTBKHewjOl/kClsV7z8MenS0oWqPggH+kdRiDkMoocN4knqF9EkoElKCZqSmqGm6jgwxYzp05UpkuITVMv4I9uOKR5+4Mc6Ib+mcEzh92+MmB+QcSvhxM8Zi/uhmKe9FjBshwbNKIRiodGaGlsQtxhEjcRsycjOBYLUKi/c9Yb00HxScNEQi1+JupgB0aexudnyNJhCgD51lH0sPeXvABSJl5gxMyWQv1DTujVnidrNtcdR5MqCID6Eyo3fC9jRfVWH3mg9f5KgMiW/Y6Umc6TYIwilpdSeGqeAZBlctmCmnDBrjkwB0UaBqCOwCKaDAt+bAJDR/LbpFK5BJ7a/h0zRI4fLyuWxXz0NaVsrJbDVx6anaolgc2cHNrhbqtt7ZNaSZbJy5SlgijiPa8kUXX1NkjCpQaoax8r9N9wt3aiSmjZjlnzjO7fKN6+7Vr77nW/L1NkzIQ3apLWtTI6i4io7dzQcaDhjWMx//OMDefj++6Sxtop6A4QUC9OoSG685TZl4vy8sZhTtEKvrc31sGNzJCuzGNHQfmlsa5XG3g1gim9LW51LilQsIMSOdQhHOIv8b9UUIMLoqEFZNG+GHKnrlebGenWciEBFxsViHgVSduSwDNJOxn7EQkLGJ6VpnIJMMWf8vOamAAAgAElEQVTOHGWKePhvlKg0Uw3BW03xyK/koTCm8DvafqJSOx7/ik4aLaOnZ8EETYNUboaU7kJHEfiKEalSWbtHmmHO9vYMSPG4OZI2OgtmVqu8dM+70vsJTGH8AxWrUpw/Rp7+zdMwzQMwzZqkr/EQzRM42oXo1AczRh1+Q3mmSQL3KDRQOlyg2HPmjQgw7rcyhjMdjV9hqdkkB+I79oOyTBEYXDBnmiw5Ya5MgQqOxgZEQDoprEfbH0xhcHNeGUrPcmk/LwBVSnjuH+s+lmefeV6SYgZkdkGOZGt4fgDOd680QbVVNHdK0cy5svr002EWwOm2kCHD9N19zRI7sVJaO6fJq4+8IInYzIKiIllz9gVyy003y9e/cpXMWrQQUr9Dqmv3SXNTHRCnBMnOmSQ7dxyQ32FRj+zdJjlZmVCrsCehafYcKJMTV6yC35Ek511woeQXl0Dd1ktLcwP8kTESB3+kE2NrhapuHtwIprhZ2quNRNM9cNNVCI9/MEFtKFITfryfaZx0DHMjQvjKJboZaYZYHDT+iUsXSFNvLGI21ahMq1MoPB4mQX4+QIGaOhnA59AZquajEUKOB7pWiAZeJ5xwgixbdiKEQoxJj/BydygBI+WhRx6Th9V8MoRCOFyZIsQXcjlE5phxKwskd0YW/Ac4wl3QCkCcJoyeJ4PN8bKv4kMwxlFp72qXiVNmSzIctsioHnnjwY+kt4UoZHAdQzQFpbv6UgMyAbb8r596CjSG2mot9qGOhlGM8Zq8A/xoJoWO2DKFzUiwKzkSU/AkB6cr1kSm0DxDXodvjLPtHHmtvVDQCJBsYiBucNbUSbJi8UKZOm2KxMQHtHMdo9ysy2b7OSNxOBgbYlZNwQLxbkiQNvnbq2/IWy+9JvmZCTIennwipFgEv4dKau7qkSoE5nInTgOhn6M2oN++6+ppksjxh7CHiyWzE2YRNrofGzoQGy+3f+9W+dwlF8mCFcvVd2jvaJD6hhrjJ4A0vnvTf0obmOSEGcWQOnmSCPy+Bs7Sa+9+LLW1zRKDINZln/u8LDxxpXbRY5wiWu31OGmDo9YJh7Ejcrt848vfkA4whR/9M0Es22h4CFMEtzl8U/wZSIa0gsThOMKd40+MJAHEQVMsWLwAEemAlJcekYqqRhVCkYmpMrZoEqzFeGnevVnSkf3AeAQmCIcSUe3cXJk1azY08SpcJhbwNIKxtmeSkZKR8uDDjypT6AsfOqYI+hS0cwwLG0c4QqacPk2yJyLaTKivp1W6GjslpjMDwbk+SUhFrTTs8HrEMNLSARWDVDq7+6RsayNsdctrw4BbjviIPk0tKZTHnvg1XWFpxf7WYz8igThlY76Ef5UZPBzbppMz+c8nWkZkCp2H1UqkV/oy2pjDMIbRoNA/+ExNLszRy5JNDAQGp04ollXLlylTRCM4FAl/IBK5NBra9piCXGWlJW5CruoCutPe2SrPPv8X2fHhxzJudJKkQNN0QaIkgLHisHEVdQj4wO4smDRN1p53gaIIjim4QJ3djdI/dg801DJJ7UqVSZCIPTCr6to65J7bfyxrV54sS1eu1ECdMiI4mU5VfXOrXHfl52V8cY6sXrZAxhUUSDyQpqraavl450F55931MBMj5ZzzL5TzL/4cJF0D0hVqJSe3AJI0TeqbGjHOFumO2Ss3XHktNjpIvc6U4ByjYEpSvdLH6mPnMmb1OMeKjAZJ7mVsKv2HMQyPDZHGQdMsxI7HQfGAmE89fS1aOnbJpk3bIAQAYmAto+JT5eSTlmOte6R0w8eSlQiIltqAQVDkO6Vkj5FxaCp2+ulnSE9/tCQA0KDJaAicFB4lD/zyEXn04Xs9s3AA5qNC5F7UeShTLP/8SimZkSf9eytEoBUGWjulvblHNuypkzZo2p7eAUlLGpSsNPh2Hd3S1DEAE5dGrK2qCE96tj6A6cIyIDMmjpNHHn0chB8tfz+0X949uA2iblAunDFfxmXlqBj2pL1tP0M/wy2n07SOMbxovM/ncE6NQvmsDe+KRIyrQ/Ky4jD+LumGcEwE3bQj16oPtKXxIWqKksI8WXvKyTJt+lSJUaagNCdTQI3ZiWmEGkzhEQwmxlYjbe0t8vs//lHKtu+SsVicAM5vaodEwSDS0tOkurEdgZgEGTV2rKz61Hmq2l1QkH5JO5iiL3+XxCaukO3v7pFFE2dIOqCzHphujz/4iJx3xlqZu/REY1/iX0NjraajNAAf//JnL5HJEwvk9OWLpQi+A9tONrfUyYGKGvng492QtLWydPkKufSKL8n2HW9DwyRIdEyyTJq4QGpQJN/RAamWcFi+ceU10lzms5usJIoBYV137Tfk2WefQyHMONm4YaOmtOQhilxTW4u5t8lFF10k77//vqrdHrZdAfpDYqNpmJiYBOczTt59712fbAu+9ZtPvHtKTIR85drrZffu7bJ//26NGLdAGsfGp8tpK+fL+o83SVd9q4xKipeUBER/mRISSJCEtEyNXyxdugwMlC4pmaNUI+peadA0Rh546BF5DEzhGIUNAEIj2qFMQURl1VVrZOr88TKmok9qN2+AA43INoKGz35UJmW1yFECTYxNi5Jp47jPrVLTDO3RjhwlbVymiH7IKxh4M6bSrCkT5GEwK/f6xb27pLKpCkyWKONgHs8bOxH7g4wGrCXtfB7P3wRw6GgTenfRas6DCBQFLgmcQjPkXlaI00T76FCH1Nd1ymlzM9GNsRkpK63IF8tSpmgBYJQMZCsiOT4wmJ8zRs489WRoimmwwyGBGEW1TKGyj/apPk+AksfMlIhOFxyvNlz0d8/8QZqAneemxkp9I4gNzld+dqqkpyQCVWqUxq5+KZo8TU477zwJxHPQjFeYlOAOqOXOvN2SmLJUGg/D90gZI/uxQBMmT5XKIwdkxqTxkosilC4QXfkRLNzRw9oBe2zRFLnqC1+WCcUFsmz2dJk4rgiaAE57Uqy0dfRIbWuHrN+yHzBzjnz+mq8Akt0snZAQ+WOLZdSYadKMTM6GhqOgxAq56atfk6bDariGvJAsidSIB6UZ0C4zM2kukpG5IUyyW7dxvUwqGQ+nF4hbdra0tbYpoSUgut4NSUpGrkavozvvuhXrxo0NFZ1aD+wCpFhn1hfc/qO7ZdOW7bJr5wZI5WZpqIfQgGRKTgaW3wzkDevGEGgyBABNqLikJElHes6MeYtl4fJVEpuQDEfb5D5xnDTV4zCeh+FT/OqRn3nE4ky38Eo5C9bo/pxy1WqZu2COFHaBgHauk8oDm0D0ffLaxgqpb0MEGn5efnqULJs+Wi2CCphXVU3IKFB/xnaINO+8deWc6TkwiXLOzEnyi188hP5ZkfLygb2Sjfl0Y42TkKI+q6BEqioBA0NTkti7cC+uLSU5YxX19fVqimuSIP0unEtGSAfQEw4gqPAhW2Extpa349wOWT4jHeZzB3K5WjWO1gbQgOWoMQSayBRZkOjnnrFapk6dBqKCwwQnTqPO6lfYCSFibHB14wBxMD3IkmxFusUfn31WuirLZdyoZOnEpLrhS8RhYty06iYMAtDo6MLxsvLss2HvJhumwMLwGp097VKZtEFyCk8VaUuUgap22bzuI5m/ZImsA7I0e+pEWbH2UwgYtcnePR9qM1zmRKUjteDaa26U4oIxsnDGVClEZLcO/kRBwWgwWh/UZL88/+JrkjMqT67+5s1Im94n1ZWVMh7pIxnZE6W1vRd+R5kMJB2Vb339a9JCpgh7sSX+p848W/OnuA5MZ1bUCrBwKhzcI+Vl0GopmBPSFECIjUjPJijB2MGePftUapHxN6HfkTEZQkWnYwqT/oKWLMDWb7r5P2HCJsmDP6dUR8S1GQ4uTmW+WFwkIGY8eaQXEjQDEq0T84wB3j46J0fOuehSWbJiNTEs45/ihzi+tuHE9R997An53dOPHAdTmIAftfLCS0+WM1afLtNTxsv+bf+Q9957W7buLJPG1i5pQBCVaFR2UpScvqhYSmvqpaK+XcoAmpmeXybhk69wpiDxMotu3typct/9DygQ8PyurXKkpVoC0DKrQSvjRufBNzFpF5T8/f29nmZzWoD0SPTToG3mZtrIw+ccuveuTT9T1GlGRSIjW/0b7CdfWp+t6BPSV8gUTEu+6NwzZfLkKYA6k9H4l+YTF5fohNUM1qbzqvIYpwADtAPW3PDhB1K6aYMUZyVIYmoCmEIQeKnFDbAxiGPEAU+PSsqSZbB5A/HM24EKJFNA23T3dMj+6A+kcMoaKd/dLBtfeA82daSctGqVbN28U2ZNnSCnrD1TOhhNbTwgOxELKcrPgTLLkm998zsyJj1Jzjh5hWQijyY6BmZFZop8uHGrVNY0yytvvCJzZ54gN956h5SXbZVOpKDk5BXJmLwp0gKfpaamVCJT6+Xm674qzfsw2DB9T0LWrugaDDPr4Bw/5gaZXooWCyeb81h8QmSIQS7/y9jGQ5nCM2Fwb2rA1aedBjchSdZ9+K5kj86RQ4cPa2yAiZEBZPdmxSKpBQubBuHViLSEQRDM6PwCWXXmuTJxxlwdr6aLYww0rxgEpGx+GLb7n/6AmABHjIGSIdWn8MkCB6hoTjD2fulla+XiM86XEkCk6z9eL88+9yziWGB0aO33P3hXg3h5GSlyyqzRUgsf7wjWvLQOUL2ulWGKYGqlWQ3el/dHJYQsWjBL7r73PnwaJfubGuRQfSVyoGJlDkzhOForWt/iVtGldAQHHO5kG3PRHO8xg+fHcFaIQXBsrKOxaShkCmUOtrcBQ/RB0EckgSmIFl120bmQohMQEEqDT0FNQYZwkJ3NWrRYMYM39Ob7kO/UhVB62f4DsvntNyQ9shud4LJQbyuARtulDsGd1o4uFJGMAYKSKUvPOF1h0kgWwejAoeL7OuVg5IdSOP1UKdvTLK8++kfJh6RddOJSmEoNsDsnyoJlK8A8gHYrtkOllivx5AGS/eEP7pSOhmpZvnAhOH4QxJQIyRmQd95bhzqJZvgX9XLiyafL1266CWH8BjBFq2SPKUDEOAnfNQPyPAKpUC13fP8mqdnJznKh5g2X0WRSWhEUQua69BrT8DJqLVPoeX4H1s41/HRV/USXNA5knu4zbfo0jL1dI7epgGKPVlVr3QIlZhSS18YkIs0B90yF8GqB5hoEYcehliK7cAK6dxdCM6K+AueNLUZGLSUorh3Ab/oUz/3+KW8IyhT2sQuOXYNjpkkSLStRT3Hp6edLWmyyvPXOB7Jv9w5JgKreve+Q7Nm9RbMMFsycIuMzouBoN8t+7FdpDYJ7CsgYgCHMrTC5a5DUUeDGZYtmyx33UCPCD+EZCqNqf0izphY8MoM+TqawN1RtYmerWpqQrPtE4xWmywfRJzXpVFOYPL6IRDAFSlLl8ovPkZKSCXCOIdVZs6B+BImEO03khwwGXmN6rV4I3AUzhjkoVYgUb3n3bYlA1DMTTnIEVH0PjmvA5jbBtqcZkZ47VhatWQ37lhuF6zMGArXZg8FUxq6XvOknS8XBdnnh/idl0nikF0yeDOLolOlAxpaetBJSqR9EfFiqjpajXgAmQ1au/Oz+h2T79v0S1dmg6FRMLOBcTJ0ElJicAHu8StZedr0sXrVG8gLIFUqEEww/gVK0salVDh/YIf2xZfLYI/dK2ZY2qoEhZO+t7DBfDT34n/tEzScsr5pPuH40EK4VJ58kBw4dhumAvDBoWaYzqJkA/yAC2iczMUYSYaKRKbqx/gPgJOSvShQ68CUgaXBcUYlMBBJFtIqgB4N8jIr/+Kf3yXPP/sYboHO0tUG1Fcc0c0xCpOm6t/zic+XCU0+XrpZu+WDdZiSL1iDHrBYaCj7b0SPSXFcuS2aWSGYCEi57WqS8qUsOViLDGuMxLxV96pC7F+fMj8g2Jy+bIz+4i7GTaGhDBII7cS5g6URA7mze7e9z6zJih9MO4asedLLdNzYqrn+aAB59PPUGNKrNpgnoYOzqKcgUMWCAz1xwhkwYPxE5LGPAFAGzOE7awT8gHMku18xB4YZF4mLMhelpbpdD+/fJxg/el+jeDqAiJhrejcS+VkCIavciJSAFaQCTps+SbDiF8Zh0DGzyfhYA4R4NcZtk9MyTpLKsR565/X4pKhgnOYBYA0iFLkEwcMXKNWAK3BuEQceegbwDew/JFgTvNu9rksrNL6gkiI1j8p+AsROhkeKk9OBembLq81K86ExZOgZISS78GWxQ1phcQLJASyoPScqodrnzRzfL3o+YD/V/gPI/gU+GMkW0LDnpJPRYPaRpHd1ggprqapVkvSzoAYQYC/sonlFfxpJgFzPY2oGHPUQCZk6ESZWNdR6D1I8TlyyAzT4P+WbJWLsBufPue+SlF/88BJJ1TKGpE6Rf/KZpwZVYsGqxLIFPV1NRr2BJdk6R7NixHdo4Eybzu4hblMn88aNg7vJxBP1gim4pb2CxlvckuxCmcGgR70MUb/WK+fK92+6CIIuSrR+8IS21W9WKmLsCKGVitgV2DEOZmNEI/gLNJo4bRO3yyDzG0GkhT49QPrRqEMZFhjaSGVkLROed6BOZQrOTyRScwqfPXiPjoSnyUb/AJ+ExvcDyFdlJF5ZtSKghIhj1wya1w3Gt3QNVumeP7KgqBXSI3HpAhTDJgNZEI4UDuDCw7Q442i3d/ZIBCV8IDD0WUGVKYYEUzJ+P5j8BaQvslKw5J0p9baQ8fPOPECfqlDkL5yMSPUVTAU6CpNdnLIDBGhGV3rq7TN54c6cMpuVBu5RK1fpHjBkShUxcjHvO3MkY026gSzWSNeVUmXTOdZIFbVKU2oMAY6zMnT9HTZRWoE9ji2LkP79zlWx8q0KZYqjl/89J/3/maAUuXLIaNo/pGwuWLJZDZRUKPTYBxOgA7Ks1K8xI7kGiJogjWbMCIqTTxmyYPRuLgFciIvrJKRmSloJ4z8Txsnr1qVKCRMz62gZ54qmn5YW//MEjLBenMHLAVkrawWvHeDDitBklMjU3Q89PHlOMzvSpsm3zRkkFhFldeRhR96Myeyxyy5DKEwWQ4EB1mzR2M6XWRf9DNYXHFLgPmWLtKYvllu/fDks/St7925PQODAVQY3509dKetYEjYMxNqWSnA4w9pgmIV8EEehkE5lyfor/+xaUzNJnYiS7HfUf3RgjYnJ2huwtG4v0+yZkAERoEiGZpqaqCkIlmz5FvCrPC89YJYXF46QQi0gsGhCUqi9yj2nHD8MEtm0UTo6qrZea7TukYe9e6QUM2gIJvrG7XTpxg8QACt4BH+bAt+CF61o65AhgWWqNfJgHJYjC0gzrQsR6+oWXIPFrtPTHHZLUExZKQ3NAfvHN26UT8YXJs2fLlDkLZR5s7JlIi6am2Ac7du++3bKvq0C60xBoRNHNtr/8UareRMo5JGh0VALSqZOlCDDthg3rNPiYWjhHVtz8EKQsbPEBQJqIwF5wyjQsUpfs2LoRG1gur77ya1n3ZpXm77OqQrslUlNas2LYTNIw6ver7OHqFIaLvJrcfjKztaJxz4UQFE1Y46qKCtQqNKMIxnSsoDCiE8hHtcTDPOX1erXBF+QyYyNgIhIMTcskaIyxhcVIJ58np566EtcYkCefeU5+/5uHLfoE4YbrMtBKEmtRxIo5bialxz2cMyvNxEM6sIej8schS1cAi5eC8Qg5d0hHK7KOEV7vRrlAcmaqHAbk3dRisx5sUwvKaV+WkM6F6RWMe5156nL59vfAFGDq2sMbZctHL8ukqSWSN+kUAJ8ZCLI1InbQgq7iaUAKq3V+bKlPYicSSKbg3hCipRlPiDYakCq/598OndLqRR7HLiBYW+5PtKaWdwLxg4mJ88lEfKmmMEwRIRedtQrITC4ioxM1os26Zk0AtDZXBPvkYBB9YIj6t/8h3QcPSACOH6GyDny3FQ5KGfaWDzfhsmRi4ZJhItVjQcsbkK6N68xGAcdorBClfhfSEUbPXyKjFs2TgdRqyVi4SKpb4+TRb90tzRVVko8ktwUnniwnLV0kuUUTNBv3H++9BGQsTbb3zwRTZCHNXGT7c49L1Ts/16qqSFyTUJ9xqSB/YAYmkym+9aD0IaN2dE6spEX2yHJsZGQLmBndLRIS2uShh34o77y0VwuculRN+wvgjUlxrNexGGgkpuATScchNsTM9V6YTMnQoixg6ABuTqO3F4wQQIDOFPQb+zcWTKFPKAKBxYIhnKSnZGUSJwOkuShRLSoqkrPPPEMzaO+9/2H57ZMPWk1BtGVAVqPeOwVrVIf2+D16LaxXSop0wY9RooJ0XrhggRw6cFByITBZR/3h2+9K6WHUc8CU60OWQH4qI8MwmUCMdZ3IdWtnDIo2iwMthmeKSAixc9aulG/+5/fAFJGy/q0/SHxkLUxrFE5NPA1VhpnqRxEMMCaPMaO0WAhzdPGJ8Gg2/RcX2fbvmUvTN9cg4mQbroEu1dFWbWQTAp2mOHfNCvTfyYGmGE92gTQ3tdb6BB6iJEx1AGeVr9sgfVt3SRJU+QAKT1iKysB+JRbmINaiExvGFAA+xJBch1iPtOJmBVij+djseAQBiS90Y9H64jMl/+QTJWlqrASQoVtaFyV/+uXT0lPXKElAwabOPUFmTpkk6TmFmjZdXbkfsF+P1MdNlkH4KQPAfmu2vC1ydD1MjQYEeHq1hpkpGYrMxKZLfP48mf/VWyQ+FUyaiqdfol5hflKkpLY1SgPQp/z8eBQy3S4H/r4HzlaE7GlrUekbzgjDEbUaHj6GGemYkRiK65qKNboGtv9fSsukcP5ijDFFCbsaRVtxiKjv3r1blixejDhLqxbQkAFY20KnfP/ePSD+AtUMzHV6/e+vI82iVZknY9RoycvNkxPmzpHVp56KBgHPyu+fecQQFpEZMMUa1BF00R+ZOgXp3+MkC/5eGdA9RpUZ+CsvO4LAVoYikl3E2XHfCoAAGzesx36QSXtlVBqcZKiQbnzfPwAUqscGe31wqmvsoGioakfa/oNywVlr5IabvqPP/Svftw0lwZUwAVPxHLx5xlLhYD1Mdmi3P38dilljA//5tbbbEz9TmO8NNEwz0jEFtYj6eQiw6b0X4BkC2ah7yMLPgMme02eY8WF9lFZUgVHIb6nbc0CioNIQxMW4IZchVXLw4IwIXPwwpHUL/IkOMFQ9INkunNeBheoCg8yCuprJ+ASDgLgfF6IXmS4DgBALT50kfePHyf4jvVKx74gk0FHHAWOwqbTy21FbmjNmFJIMYVag/pcxj65W2IhJcdLdDr8BGCXD/FUwu2KQKsFS2HUbtkh07mxJmLpKxiIQmJIWQD4QehTFRUhxRLeM62+SRvhBE0oy5eknfiK97x2SCiBl7yO+4oPuj6Ug/qXvFU8HgXEDMrCGl0+YJs+CKRaddoaaMFFYwz5oxkis2wfvvydLlizF/ICeQYqrLY3PiZYcQOQ/E7Xr5kEnUVp8VFleDj8EiB/MjFFZo5BynidzkVa+adN2ee2VP3tSlEwxAWZJG2z2LpgPbDHDAGQTNCideDIFcwp5H6ZamIAr/BhWrrG9DYiK9MHndpMS9RHIjLWrL+qBvLo+rv+WCwrye0KyF517hvzHDd/StHDO1aBexvwye2A0tCHsYHeOIdrB7oKCsA6K1d9BTHcoU9gqQKyDYwr+Nqnj8Ql6//HFY2XOrBmmARWYQoNKZAwQOxtpUYpE4IRe2I8QDVpcT6ncjnB74scfSzqc4DpMrAwT6UEwsAvQWg0COg14IAyfwLmQVXh2smxNwkXsA2H04D5ZS8bLqDUrpQJJeQOQ9kwfCABJYrZnN+55GLlMJcWF0IxRcJpYcB+DtG/YsYnIdWqsgrOEnJiYRCBTSEpDoVEWylcrqpEjVbxAck/6tAziOkTAuBno6COpYOISqUT5YRVyp3Lkr88/JYde3AibuE32U8MEI0Ye0TuN8Ena4Hg1hWMKblQiiLkE4MNBEFs8pKRKOtvihgTZgQAd90S9DiYf0r9gxifG2I/gmTEV7DDVbLGtc6BlWIhEhkmB79UGDcKAqiM1mk8OCg4PWjoE1ZhB9uJWI45EkP5kvJHMTdcfS4ODGMilnz5LrvmPb0A4gg4GUXWH2m8+nD4+CuinjtRVEPK9Id4gkwzV0uFQrOlJ69ArA8v6z9ecKusecC88pkCllh5ZgtyhhQvmQhUnI32jx5b3MYgTJUePVmnHiDY4PukoXu+DGUUHaACb0g+sPAGJcqOhUZDyJKWQINUAIGJSk+CA9yEfpg3dpdGNAj5KFp1G3IuwLrsrkilggKFpwliZd8XZUl6FrEX4IH2IcrPZATt0UJ02IhLNqPsgbE8+aNH0n2L1FLgaXSYCkP5dQLcY0ZZ+oA4MOrKPVXqOpI1H3tQgiAr35+MXeYUA/J+0/mpkSPLRUEny3F9eleceewXQJtLToY2GUxXHwxQeB33CG7+9q5uE3Y+BKckHPXr3sDLSbLK52EhuTfB6pklckDiD+i7Yrsf6RjSLbUTbhWb8hEymCLfLwwndzwTHmrc7l0yhSJFlissvPlv+/WvXSw+0w9ulG6WyrUqysIerSxZpQzz6JY7QqW1cNrL/fn5BZASFYRwTEHW1E6EjdNdkDIjQN80makaOU38cU2RmZGgklNFPnkRmIBym2gI2YzQkTxekTXpqOggXOUCAWXvhTxCfTocdngifgoNuBpzXyAnAf+BTPluh9pkOnIrVj6XDxNQCOGV94NAebjqOGZ2bJldc/2nUelNLgNG0JxGcTsQpopFhy2VksTnTHTjpFFScMd+oDZDlUeQfEa5k2ngbUjeiocHm4ck4sUg8jITEYWcP+ke0ualpBvH75b+9IIf3bFQEpg+D3FdaI0cO1ZqYqdqaNsr8CejT8Tjfhpj9JkAQZ3dExbWOorQnd9hjdRz80/DMJ7z8kXPHPO6M4YxAOxY1i22RkYOGfHfxKgq9mweb1LjDhpv/SHC2dyxNLh9TXAtU5MUAACAASURBVPHZ8+WLV38dzZUj5HfbXpX2iFbUz/fLZTPWQPSxTSb7iBnGYNko3xNxcinvDknyaxASOl9EqogmEk1zPWn9e0FaZUcUWEp6TS1jALhA/ywCdiQApgHYq6mSAKaIA6fGAiViIQ4DKQEQ0TwUITEnioNhTgozRLV9DXt5QihXHq3Ag/lKtWC8A1BdL4iakWsG/Ah19cIX0eATFiUVBSlz5sxFrUCHVFVX4VrwGaBtGo/Wap9X8y9Sps5bJPMX0hdAgy9oiUaYNuWwlzPR6WLKpEkalNq6ebO8gHyclctPhv2cIZs2bpAqRFy/es0Nkls4TqG+5pYuwMTRuAYbJhhE7bu33SGvvvR72LFsfADmxOIzen98hD4cmfoJMJQogxsxlLad5NNKRN9lPWvoWCI45HtrhR8nUkazmD1oh1NBwRmYh9Rr/pfa+/5cJOcrULGybFTRZazu0MqiIFOw5NOYNKzR/tLlF8oVV35V2kF/bx5cj24raGDQ2ijLC2cAREGcBma7SawwzOA0AP9W2x/fkeDjgYoxjV+DnPDFKFQZv9COJ6ATtjlyJqvRLCaqXQtzkomd2moJfhKvq24DLqqrWTxxohTCp4iPT5YkXJBp04F4dIxAQcuZyxaDo5BnrgvuSgWNNOuCCbVlxx7ZhQBeQ0O9OmpkhObWJm28W1hUoNmU3ciBYtFMe0cTSicXwNzphVl2FKH9VqBVPbL+nU3GUVPJNSBTFy7F9aNl6ozp6NGUgY4VJfAXGmTKOES6MTZmjb7+6quyd/PH8tWvXC21NVXy+uuvad312RdcIjOgLepRM9GClISMFKSFZGL8JD7s8veQnv3nPz6hDZa5Rlxgjc0cB0FZeRxGriMzxfDHm0+95LiQYh//pYe77nCc8s9BA87MMN0HQ18hgsGEUbwnwypT+JjXZb/SIoimj0KS8Mpgh44zaN4Ypvj3Ky6Ry7/wFcRJ+uRXm15ka1yYtv1y8fRVaD8DsAHCiiCPPgpYczJMsqN7725FQnYZxzwm3Hdwn3H85lzDGMpY6pub98pUWo6KDoH8sBg5RpPmzYJUTUbGKVrdAJZLgImSCsZYPGM28GPWXRumcE2SmQzQDrNmKxhi85Ytqo6qa44i6IJkPDQgIMGlo21OHzi2pgrtSnDunDlTZCpw8z4Y0Q0NDejtU8XcRXn/9Y9MBqO+EGUsQAQV5s5yZMCmgymYOTsBtdbjEexjNJcL8dSjD8v8aZPVJKuCttqzZxeirlGycs2nZNbik7CCMWCMTokFQlKYm2m6QOAet951nzz7u8cUZv7/O1MM5yt45EyBEY9AYSZiJ7YRAluR6g6RwLT9kSGLyDq0lWlC0+dPtvdswRDN8wG5+guflcuuuFKf0f5++TapQ8+nsTCZZ4+ZYlqzMhPZMoPf9PGcfRzi0jY4pmAKh811suZv+DGaDkJm5/7bRmkmQIpyCAYEE6EpiFtPmVQsi05ZJh30gCGhu8GlrJdIh23+pU9fgIbHrrV5MCWAk2lA1PXdjz6S/Qjw8HnFVdVH1YwidNeFYA4RugygQe1AURoQ/T5x+QJUsU3QpEBmqlagoVY0UJLXX3zHiCVjXUt0SqZkjs5F3tPJtnUkkuCgKgtQAz6+uEga62pl+4fvyEJEbd96+x3ZsWu7+gjxwNRXId156cq1sFUFZauo3kIO0fiCbIUBeY+7f/ZLefrXD2iHOC4M221SU/gJRH3gETc4/IvhNUXwGsNfyGmK4SS2Icz/85riWEzRm4o0igIIFCT5qXxlxqmaSSQqkzDKOEQkMmRjG4w9/0kvU0XH5McBuebKf0PjuytwTTQ0g286AO2Bj3UfNAgL8zYc0fMjTCG1EwQPtNOHKWH1H+dnCvO5e3yYjVMwa0NTyE0LIQ+SLS7KlxNOWixbStEtAvCpljpicBnwNW5C2SdNGLdNxsRBCgfMk43btslH6z/WsDufb9wAxiCWzo5r7DfKgTJjNRrXbAJEO3/edMQGJqB+G+gUTJ1Dhw+qc//KX9902cFasxBIzpC8cRNkwaLFBrsHns8mawn4bsq4sVKDB5OPxnXTM7PkOTRmJra/Y+du7cR9+gWXy/xTVqmmaUHThI6WRpkzPl8CAAu4sT/9xaPyxOP36xNhaX+SOEPrlU2Kh4eaKHcYAg2iQcdwgXXxzTVG8lUcgYTe+1hkNfL3oXCpMTeGdYgtShN+39D5msn2pCWgXBjaWZtYU6cba4HQL0lQ2QK+YgxSeaIbkGkc9vLfn8TpzBe2Ob326n+Tiz7zeXyG9e5HA7VB9OMCwCIKyZJwfR3ZHZyqn4cBDGoCBc0mMwQj8MLRKbOHxnFnxoC2tuG4oAQGgTx2MnjHXrI8qAjtRtacf4a8umEHnF9jnhDjzoIpdf1FF0gOsmfVpuRFqXrwbuvuvfL6W29LaWmpMkQ/m5sB2qIK4m9tqckgEKLIcfBT4uFjFORlIeZQApMoG9VvLUiT3q9pDC//5Q1wq9lInRDSD2YvOVEmTYEqJXLE2AkHD+bLS4+XNMQmJhSO1ZTxLZs2SzGqBn+GKq44aLaLv/h1GYVy1p6eQW0L09veJKsXz0Y3dZoBEXL/I0+iNvgnn8gU/r01G/vPM4W7xkhMcWyf4l9nkFAtE3qdkXyKcKbgcb1pSMdHNaP2hYQ0zwLyVw+fUR/ig8uyFyTjAVGVDRKN+vHjZ4oBueGaL8r5F12u+XUdpW/CzK5GBu4YCeTiudq4sl/au+ua0G/YaximcC1xgpBuMJeNHESm6EEpagQgWTr/faBfPjioj49tIFPwFrljsuS8y8+Xv7y7SeFXSpEs9FJKBdT5xdNWSfHYIkaPlBlYL92FWMae/Qfkgw8/ktIjKFFELbG2CaE5gu/No5f6oEHasWRoiQKoa3ROHgJu0XjGQqEUF0+AM94sByHx2V7/5T+/qdCvQTgwcWiSmYuXotFWiTYNpopm6ngjGuImRfVKPpIOT1p8AoJbHXLo4BGkTifIc889L6PRv/bCf/t31F6nyd4DR1Az3gSwIF7WrlgimehBS63z0K9/J7/4rzsVVXGaItSEGU66j2DKuI+DfGN2bBhF4mBYt6XHwxShJp25mWdf+2gjeDseEz6YoUxBgWU6CQZf4cyrTIHKxn5oCn4XA6K5fO158tTLLyAmhfoD7EmUmlBgCqSXR4EphhMA7jMXOVaTC2r65uuukk+dfykqzVqlfsOPFLHsZpR/zg0gWmQrYL/ZV8x1gDHjpV0bHLNqguNkCo+x1JdAZ0tkI6cgg4MZAN0QtpGokR9gLVEiGizz4FEo+L7osk/Js+8gPYLd58BBubk5CNYly/lLT5Ap4ycDokWgAxdshM9QDTirDJmcW7Zuk1Lkw7AAnN4LiYyIATu5MbOT2C/h1wBgVbbUTwMSVIAHjEyfPhswa6McOLwPc4ySV198C0hUt4my4pU8Bt3pYGYVodFXHCoB+fSehqqj0o96ilYUD6UhVfmyc86Qw/v3Ivc+WTZs3opOhWUo4Edm6KfOxsP8EmT/oWo0HUBxPSr5ZgPFykbaAy2/x3/7vNz34x/q4pIB3WOhfOQR6l8omTlicwWWWmWuEVE+H8Psk/GHaGtH8Plw/ITmk71wOFM4c2Jkn8I70bPbSAN0dlUCUlpDfmizOlMCqATKN0OJ02k6Y9aRQI/FFLxaN5qcDYIp+IrD3tz6xa/IH994S3aVIXUcmdG8HyvmoisaLFP42cy895hYTVXT3Z1g37eu/4qced5nZBDFaS1b7pS0sYtRvARodt7NAGrQ1AJ0o1aCRiXxPAuYyuEaMIg0+cwnro31K9xozHG2eo/5fIiHNaOrZCosoFa4AWzDH4Egcw+gNI8p0pFsdtnnzpFn39umhe7dsMVHZ2fKWEjec2B6nDB7LlRNPJxvtDGB37B5xzbZsnmL1KJcsgkoEu0zJqoxRqGlk7Q52akajMEYQzRs/lT4Jdmo6c1F7fHiJcvlKOIUR+Boc8Cvvfg2GiLjuQYWzhg3HY3ZkNSWhoKkWCAfNcgNqjxyEDUVnfBXWmURWmmevAhp1kCd6uF07wQC1oN7nbJ2rUxAq55mBBer0bWBjHwC4iLFRcWSDESNC/P0H/8mP7nju6r1aA87pggSUrjcNe6bJ6KU/pjtaxxDrpfZLEN45oFTpl8pERp/4b7f7j8eTcHrsc6CV2ZgqR1STTtwQwPHIfV7FJ5edBRrwA4eZK4mgBemkWvo8wUdPq+MinFpuxjbBsdPuJaMLS0haArkKcgU0XLv1ddKXTNKgwG/P/Ti73AtZgCgW3o5zKeGUPNpiBOPNdHn1nFOYIrv3HiNnPGpC0GgddLw8R0SmzQK9n2PpM65DmZxtKZ2c44Kt2JKNOeHc7xDCd/Mb3gH3QgqrQkiYyBUMMCmCMzyZT4ZaJidYPDQFqSO4yJJgF4/B03xt437kZ8fkPqqBmxCDKLcGXLxymVy8okrwN4BaWAODbpmbN65XT589z1Id/gSKCPMQBZqC3KP2plezkgkJEJ8Ih/MggxIwHVRqITLRHFKElRUzqgxcgoKhypgClUCwu0BOvT3v70Dh5gPizGSeNGqk6UF6ENbYyOKjtrAFKXoBoiyU8RFmK/IQqbLLjofhUtx8tG778qh8lLYo4kyCglwJUC3ssbkS2HJVJk+cw5yoTI14GhKGgfk939+Ve6+7TshTGGepeECT5YpiGiAHEn47N+kUDTGF+CD+mhagLAiscCjoYmaAEOz2TGlTjL8sGQEQmtRNbfv4H6vnsC/eW7j+Dvc4fWgRZwQwPyu+tKVcri0XDe6vKIc2hNAA0pD6wGBX/sf18lzzz+nSZBsPHEExz391G+BooBAh5hwQW3xyeaTm/+AdKNDywAaIfMVAMT9wy9cJU+gu/yXLr1Crr33VtzDpMXEoI2HcbSDZibH668t0Sde2eBdFDbxuzd9XU474wItaOo88gpseySaphVJ9Ki5mKuJIXlChL69c7ato+0nfD9060/+UyFlYd1g9Z7ZCaKVLgWfHcdpvre2w9l35hMeMi+XfHqVfIh0h2g0F6g4VAnbP0ufgXAqmv6eAskegS4TR1Bt147c/g/Wr5OdMFm6kfc/CjW6GSkJUgtJ0Yp8JxaBZ2cgAg4T8EhFo+wCopWJDhwk9gAS8kqQprxm7RnY4AqprquBedUqb736AYje2aQRMhGaYACZmxWo22jF5ndDQg4wXVkXBOWYkMBLF8+XiWiXuXndOqmB79CBxW2GdClEVd8DDz4smaPy1ZFiIh39EqpIOmB/eukt+dEPvmXaJlrzaSSm4BklMPe+cOWVJkMVC0c/pwnE34k+qi88/ye5+KLPaJJeLupRqlG9xYQ+Euc4AArf/s5NkMqms4cXhrFmsUnsM/UBQSPLsY5lSMz1mqu/ir5Y6WimnK1ExZQXRnJf+/srshIoG5GhBrTdoUbJzB4tt/7wNmjhI8NAyv8dpsDeAf37PoJtj//5OfkyUKMb7r09yBSlYArkuX0yUzjziYIgQn7wrevQEfFc1WyRyGFDhg6gWV6B9SKmT5ZH+DQV/wWm8GsNZQpdAiJTptWNtrVh53EyLDpuNCNTWplCnShs5LlnLJKtlW14HkQumnHhqT8gbKI5Jy+cK2echI7hCKxUwFyqher869/+JhUwaaIguaePSYb0z0RlViSYpgZ+BFvJpMuB8moprW5Hh4dG2PqzQEQssadkHSWnn/EpKS2vQLpzNTJem+Ufb6+XZjCV2ssYdhIaIIwGIrZ3x04Uzrdq1Z9ZFFRNYbxMDykZW4AWNjNlPerD65GP1YJMXbAkqrOS5cd33iWzTliiz8PQli/2+QW8xouvvSu3ff9GrQWhcaP1u9o/NxiYcg4cYccCmJHXfuNmjdSzRQ8Lnly/oRdf/KvMhWmZDdu0A821uhChZ/3KXvg6s9DJ/dFHH0E/KDRDosRykpt+gapxspyFgx3UGeQJ+w7zRMFVamqWnIgGyv/44D2Mo0mbs9VhH1g+Sb+NAVNjEkUDcatRKTics68k4TOfSCD825mtobeH+QRNMYgu72ToOCAzXz3vEvnD6y/JBXC47/vtw+YemG80BF90k4VkrZ8frqhcJirvybT0W2+5QVauPpsro2ZxFJzfAWhGxsk4HlcBqGMKYwo3Dzdev9YIZYSgIHDRa/WpaN6yloImLnOyQF9EPxtg6ntMwYL+1StmoNa6TTLBFGVH0DgXPYaSIaHmTJskF515liQARi2HSbBl63Z5+dVXEEBD2jgizQuLs9C2Em1s4HPUQGIxTbkfRLtpN2oUGtA4C+nmU2ZN00a8LKSgE3TeuefJAZQ2NkFT1Dc2yKb1O5DGgQa7lin4zAAiRR1kCBCteYifseVp5cQjqXBibqFMw7MrdqH1yiFk8rYgdYSObRQIYwG6cJ974WfR9SMbreqL8BSbNK0N4ca8+tYH8oNbrlN/4hOZQgkIEhL3YkUiuZXP3DMv1BYAGOhBRm86AoZsWsZ59WBzKfkIOJCHTbKZbbgVxhTqaEMiBjVFaN6Q3U4lPDJssqaAIzuZQSqamRbH9zvwLMsNt6fD+cwRp3lO9fExBSxZzWsaB+Yvr6+TbFQ+VtYd1TkzXcYxhf6tmQNDedIxI8fDOMWPfnATniVypgxC49ZteQuwaIskAZlMGneCxxTDaQrHECPN89hMwdp4mIZEnOizgCHYU5atRmug7dSn4E0Iti6ZUyyH4PWn546Rumq0JWQ9MOz0bNjk133x82CWQtmFyPV6BOvefONNfZRXInTe8im5SKNAgAddvmvhdHejHxTrIPZAU2w/WA1iReOrpQsR2c7U+gwmHC5Gd+33/vGR1MFJ7IJPcfgA2rojbdy5tP1gUn1WM9K8qeJcNRyBFtbX5oLIT0ef2OlgisOHDkIjwX4vr5TdBw8jH4ullXGSX1gCU61Yzj7nHORbzUNQEpmTWIw33/tYvveda6EySeBBTRH6VFElFywe/QgTKfW/jGQ1for5sYUxSrC275FnXxuMPFxTOKZQ9Mnugv8emqWjDOFz8n0H8EmwoaMiJQZter8U9RAg64QG0afg8UPylnBsdzae2w2fgqnt5smzVjQp2ODa40MQHUZdCzq7kGFdx0M/6uYI2QQsTRT87lu/JSeetFa60Lbo8F/vkziAPTFIAM077d9V+HBkLsBp3DnUXUDI+LW+62I/HLLn7ul+BzUFVhbXaaqplmQUufERyO1wA5LhPx+FXxSRTKbgWmIGC2cVS2U7FAuaC7Avahy4OQWmSBzw4RvAFHxi6cdbt8jGjZvlQ7S07EQGahpK8FbOLpJRfC4dRHgDHzxOVQTpeLimST7cfgiFRLHyhS9fAZsYapgF+CDGRDDbH5/7s1QePIiAyaAWDeljjzQYRJUG+xIZt3yiDxeR28+cJ9q1hdBKZ61aKQvw2LAExFQaMDl2pSuDaffMS3+XrfsPKjHFwCfJQEvQRYiKn3baWrR8ma+JhO98tFFuuZmagg8axFOD2JCBjyTzHG2z9bowlhDCUz5MPM81nPZkumWDUMTJk2xeBT9p12gtrpN7LLBH7/ZmHrmaAgczJvuhgSPMHyF8wE4cx3ip+QDB4YeCzeXtPew7/kWm6AdTmP6vygn6rZk/hRW7/cE8PXhUomF6+Et5fYrRG6djimi057n79u/KYjxHpH3fXmn86GmJH10E8AKm9+qr0JerWS0F0w+X2sckA9LU5fgJJ/NabGQQDi3zZv7aC0+jOMcd5/ewghBaNwmCupOxNJhuUdAaR+taJCI1MUHRJ0qJL33ufDx1qEveXbdVH8iSAInOnCe2q/nShRdIbskUWYfu0x9++CHStrehSm5ActCg4KTZBTgOqh02NWsXOuEINiGecLiqWbbsO6oPFrn2+v9ADXgBUsuBUKGyLgb26fN/+osc2L4TLdzb1J6L09Ru0qEhxuh+2Jm4XgKQpgT0k0pA2/mivHx1sKdOnqBoSDta6nNz6mDKVaAh71/+sVHW7ditm8g2PURvUrBwEyZMks9cfAme9rNA1m3dId++8XocYZ6+yYUOdbR9VOWIcJi6A1cEEwymmfoQEg0Dg/rOI2Z85zEFOw+ajXPEGRKk8zOPHYoT0h4a4+NSV3dhYsz2UQFhjBH0G4L3HSlOYfSeYbZ++JX9eOSYtv8hnVhlZLQomIJmLd7G4FkakURuPMYJnbtjXj9T/OTOH8jCpSdJO8CU8ld/IbHJmRIHyZ276gptrEymMGaoZX4N7BpzjwKM62cerWzYz7+GwZQS40M5TeLOp0lOuolAKYR5NoXJ9TsKQa5MYa8o/3njV6UbHtCrb+IpNeVHkf80qJmyM2dMgVSeL/V4TFfpoX1ombgb9cH71VvPhyY5cXqeNh/rQPSxC8TdDYe3HkjNlj3l0tCKZ1njcV//9vl/k7PQir8OTngr0Cu2Xak+WiOHd++TA1iU7Zs2SSdSwzWdC5OMx4KcvQrdPlAnMQpBmwC4mIyUAfs9FW1s2P6gFY55F9ReElrTk6lL8ZixR597WbYeOISKPrNw/GEeVzIq+CaMn4A0c3QYRzHTt7+JqKli7EZFu2NHErJ+4vY2wOtYYc/C3jg5fTxM4Wxs/8bqplmm8BcZOdPrX2UK/7xGYkZ3DOegaeBcG/hT/XzYvfURPAIMWSisNVA584Si4Bf+NdP3zDNiujYWPSa6X356120yf9FyGQBN1H78Ou6HnlbjJksgb5IRju6fU4/8bIT3enzYd+5v/2/DFC55kFgkE+CgOZGhwaBzJZg7hCm+dvUVeGDjYgTCDshv0P0hBjBtyaQSOfustahTQBH95u1SfWgnAnZVwOBrEETrljQs2sLJ2ZDGqFjC4h2taoJf0YIWNtGy6zAe9AF4LQDGWQpz55qrr5EW+CBVUFfxMG1Y4x0gSsa+RA88JG//9S/YDGZLInUcfsM937teC4y0sxsmzSef8omr7DDClI92+DTVFWV4JkQcykozNKXkb2+vk9c+AEQL1UihpcTOti9A0eKRjcsmAEtOWS0/vOXbnqYIZ4rhUhXCmcU4k0MdYyfRHVOEEOMwjnZQUyir6eGOAYZjiuGYNnicEePh9rVjYkccZArm+wS09puLFIyAK+pjmUJBD40beUMzt6cpwz60tHHtS9N/4AOGm5nuex2TbRJAco/Bw+Tvvfs2mQemoCiJIlPxcQ/av9isKwk23JkeiSn8zrVjkOGYxHxG01UhAdUWZFYyBTVFWUUdmSJJzScuwJVf/JycetoybVTwk589iMDXPDkZxBwHAj2KtO+PUNm2fctGaUaek6JC0AhJILqphakIHiWYrmtIHz5U1SIHq1oV06fUi4IJM2ZcoVz2+c9L9oxp0oZ7Mf6hZgYWivktf3vst/Ixquj4LDTWbqcCfbr3u9eB2djyxUgq1y2Cm0qHi9Pbt3OPdAD5GY20EKZb7D9SgfR3NFCAFmoAFNqASq4sOFB8WCIbqu3aXy5jSorlLaQqqPq0zhsZR2MZHJVvZz3JbJ9550pFh2WSkA/NxprNCtYN+w9RSBbzT0PglOKLj7jymx/DMcAnfqZrFCTTMC88+A37HmEtVhYXaXViO+IfdUAB2S2djisjyQQd5szlM7uRhkNEDwKJmdDJEHD0RUYhL44lAnxPqHovGuMRFlb/bxhzxpleaj7RJwDt/9dPb5PZ6P2lj2QEDfCRAxEQmpGgt3DN7Df/HAOEgwfhJmI4UwRNKKaKM3BnGGMQUXQ2nePj6I6U1UhEik0IpES98Nyz5aJLz0JUr0PuvOe/ZNy0EzSXKAnQbC/8hQ/Xr0fnvQ2AUdF3lQQPuywbDnMeWlEmxMeoGdOE9JCdR+rQyQMOEhaHSV5sp51XMk5GF+EBj5dcInGI/LKjHQfZBVuuATlQW158Qz568gmNVtNpZhPhO278iqShSIkOfBRaeRKb5657VVJAskoPlYIp2rRTRQKSF5sRrzh05AgeJgk/B4mAzOxkkIbE1oH63zJE1/dUVksFqv6co+qekJOLQqp6dDLkmBxBDWGKULjHI7Sh2sWRp5FMw71oyzJH7AI0k66F1n0P0WrtjD2SuD0WlwzDFOHmFv/We+Del6LX1gGgLcUrT1FAohP7ztrmWjS844sPrm+Cz2bKP/HEVhB9GhxTLgFb8NDsqwbqF420/r3oQcX2qX6mGCI4rP/GteJjrskUM+ctQUJetxw9uBv375Q01MvkFhd7TBEenfZrgWMxjv9cv1+hKUkAcNigOhoZ2gNaGYpsCqTKHDgEukjCI4N5cUqG0089RT5z+Tnq5Dz02FOShlrZeEjqZKRptwGbPoLGv6XoQ9OK3CfGG4icjIJZgpwxhdhiYfe3w16vae2VOjzYgxVxyfAn2IMWFI36iGJZff6nJX/2LOm1NdF1bH8Ip/7d3z0vB//6ghTBXKqHox5AfOS8NctN0TkYJDYmAPRojnFk1QykgxeFwqUGIGWd+iDyHVu24e86OVh6EKYZWsfkIHcKkfZuNkSAH9MFadCOhK8KVONVAjpWBAdzp6OdjjreS6fPlL8CCakERBcuZZm0yNdImmIovR6bKWiDx2AeV2I9NtU2yQeApz0o8FgMEPa9I37GxvX9CCiUZ2Zg71Yg2fIgAm4BrFMKfC59sAnObcTTqEyekYLCigDxb2qKIuzhYTwzg9kBNMHYAyoKQo+amxF/c455DREUtp0MmSyA/lz333uHTJ+9CNcrl8rdH2vT7l6YUEvXnIl7mvY94ZV3DlXS6jnrbPM96SRcw4/EUGSKHmi3Lvgy8Xh2SicaYHQhqyIAJ3/f/krzcHkWE/GCc1GjfdppeBYEH8qBxwAH8LQgPtWouvQAUlwAjWLQHSBYxhr6tScnsmthBg0ijYGFSRnoJlevz6RA1w0QcjsWrAkLmYCmB0cRZR0FE2f+SSfLcjzxtA+agr2fDqNHKBthvfzkU9L9/jo5H03RL46kjgAAIABJREFU3quuk5J58yUP6ey0aaOBMsXD/uVzuPkQEvM4Y0gvxD9Yd11J/wYNdPft3iMHDx+So8h+3LV9k8QjsJYLyRMHFU9otw2oVyfysjrwKM9GMIpD+WnG5CDT9tJpM+XJnWAsaEVPvntSOwhXHh+9hgOSQ88iEbLTyQIESw8jGbICZqC6lxZlsaRlTxxe25gvgwE7Btic3ewpNZrOyigO1sXxuHciO66w5NOQcPA66i/xI7+WC6pIjUWMoM3CPw6R5q4FKw4KIAXoFz+7S6bOXIB6nHI5umuDdMJsDyBhdMGq0/EUXAgtyxT87TfJHCxL0801NODzxMPRp3B/xPgSDNzB/8G9GMmOw74zTsE0D6QryJ595WSKAJI8TaOwscgjWnMamtvifVM7pEUCpUckWuSXoXab6RLRiPrB7MHxfJ5AKT4fhy7ltMXZN5a9RrnwNVC/mUg/+DsCfMyVSkez5Wo0JyMhjykeJ5cA+UlFEh0t6C1Qu+wq8eZvfyMxH2+TCyZNkBfhoC/CE1HToGUi2BRXu0ujY3lRsRTDDONz5Ipw39LDZcqI61BkxJz4LjAs29fT4fsIjwir3b8HkrgfUC5ypRDP6Gbkkg3dQDisyjM2poEoqSlKAN3uAGFSqxjkg6kGw/sY4dJw6AYcJ+tgfOzIR3uazp8SgqU/A6YYgtDo+zCEaD7zM4w5eThH36FamvOjKSGsT/Axrw14hJslw0l9/zH+cYW+D66Bro9Fn/hpAN0aH7j/HpkyfZ6UoUtLA8ynbkjvODwubebSFZoS5F5+08ffpMCvSajJ/K9gEqB/bWxXQPoSyH7Q2Iuahsx9QgYvNmHPvlIwRRxa8WtEFf1HAX+eumYFaitQU42odBvsXJooTXCy4xGkY3oyEaZ6tDCPgw+xbdsOKSksAjOg8zQkby8clQR07WsHXs1qus0oVW2B1I0DrNuBlAg+TZXtHE+85GKZgZbzrPHmY6NiAedueuVVidhxUArgl1TArk9Bf6k05FMxY5epvVHwJ3LQkI3aphwZszl4OlIpSlkZg9iJtvvaXFjtZZN01ooGat3oKKLUhskz8MeAmcZTKXk8YjDmBpPpWPjCfqguVcH0sRv5NRyRuj5FIxGwn3l4jJe2TkL2oU+GEfwOTGhQzjmNhmCdpA+ONZwp1GyyUC/f98E8CSEkn1Y4Hqb4pHVxRKwKxweT8hYudZzYwoP3/wRdxmej/22bdNQjAAuhFY/9TEdqDiflTL2RBE64I+2Od2YVx+g/htV2bt1UMNjGBeYZ26wD6pddew8j8RWaIobJcDiA6dETAMHi+ZMwgdq0n2snWtNgtDBhYFWz2zVu1IHPSH69QJ8o5Yj60BEzi6Guljq3vAkT9LjXtMlNXjykNuDTRDh29DW6mZWIY7oQ7ItF4QfPJ1aDrpt8eJwSMImFDjidc2obTa2m7cZufnhpOrIiCVwFdSNNUT37nFqNQAyctGN7TRscXqnJ9HTVU+EwRrMXlIU1TXeRIGGGE7qza/2ox7GYKHyD2ZyYDivp1bGglw6i93b3D4Un/UxhGCMUAfDDuY44gpoCCB8cZW3H6Z1n4NzjHf9wTO/ONesSNNW88ZEmbD0F5KD88oF7ZfykGXpaBOiHqSSEY9kcLpwphruf5x9Z4vczxXAMFcIUFKAQmKQarQikj4S92L4LrsL/Ku5LAPOqyrRP0qxNk3TfUrpAN0oLdCggggOibIojKjOKyojjMOM2jjNu44z+6rCoICKIio6AooAgMqJg2RRlKQiU0p0utHTf06ZpmrRJm/953ve855x7v/ulQf9/5sOa5Pvud+9Z3ufdzruAW/RWgdg5kNB/zVAqo9WpWusnJTl7+ZL13vpMdT/mu8bNUj03DaMQotbdkh+CVvyT4Dj6wL1OKz/kOkFWeClR2Nlr6VaWKhRy1usvzG6+JvswpiqbnpneVQ6vqNokaxLnl7nS/5Fy9mKJw+dask+6dundUu9RXypael36faX5bJCgnFP4JKNwbeK5YlChbk0xSPoCROlORGca3c9SV4k2BWIRf/j9byPS4FjR/tgn7zBCP5SlitIojDcvDdI1T9WqPEBMtSr6vjBVzI3tG2hTMTVVAgShei9cDEkBN6eoTykoxIL2dBgHoeRpC6I/zahjBkhcDtH7JB6eC2J1orIEnV88y99NQ7iLdGX7Xp5TFm1GyTMycUxxwP9boODmkEiyHLtvG6Y/8+wvKNKTdO5fgO4R4qf+XFBQCqDQo7vlB99B9PF0txZRD8+sRgtiOFzOnTzYjWpS+0BlfxbQeSIvogO7JgVKCnIy3x7EPlHNroQt0o0IWemKChvrxUWr8bOmpte62FNSCKf2VdikVa6ndtWzfb6BELuCwtBjTMU4HkFh6olFnwpCE09CunlZ7lXE0XPqgZdmASTCWfwiJhZD+gxtZaucK9U2FJBIbfGSotBW8BgySVGiroQbBiUoeXTu5NsvFjeNoMgQZ1jbLPnb2kUm1V94RMKyMRsYRW3jHnM8BaDI2i3Z9e/r6dm1iczHJAW/y6LYP/rh99DFdaq7c+FWt3ALmorCdnzvrBHu1PGDJEeES8p6XFaojN9LXbT0PFl4Du0ji+UqBwoDBu/RgeDRKsT2sT12J92zsKHrhw5zLyx4meCo6a21Uu8YBe2LjN4uhMbyJn4ZxG7wHpFgGnLTdWE5E/7HI3rVK7N6ebnF7C8oSPhwI8MpgNYAeNZBeJxa4e2i+sXcBHY+xWGtGG1UCyXC0j9UCzvqyzrj8Hfp9Irv9wUKq15o61AKCrtzHhSl8083zSRFZl0SxKakWKLO5OwImRd3woNOx2igiIzAQGGGtgBOvmtMQwlZv+1/90yoP1KiCBQyJPwfPXv8nIb27bf8wLWgkfwPn9+MPhnViD7odG+ZMsSdchTSodHigcNnZRlzu/J7VPukeLKParBSTBEUUfVTSZGsrPxNtyzi5rajlwkMmwEoinEA4UESAwUczF+wAqCoqu7lDW0iVF8yebW8q7BWvbnpccJFCIqSjSlfqLivBU3164zxkMxJn4liaFOnuXdefDFcaD3uyUcfcZvXvwq/NmvYoo0YFox5He0onzMJ7t8tiNOyQzqTFHlg5gPkiseZ5fb9IY5yDMDeL6c+FdlD6b0COPoFivSbaufkbYoUbJxX9Fypk8Re6d4Xza2cXWN0w88NFA01h91Pf3wruuAe7X7+0ja3FM14GBb0ntlj3MxRaBnG5H6fbZeq7GabWgE7c5KotJUnBTrVgz6DNyeuoNDWwPCsUkp6W5ZMlQGB818oA4pUxZGJelCYOLVB/qmgKFo8E5GMvyn3Ms530omz3T//y7+gte6r7r4f3+zefNYZCO/ogIt4kVu0bCXEMLxmWOChOCvZzyA1bwv1BQouoBUQ+P8NCiOuI4HiSApLkRnc93eKQZFfb4JCxih8IJEaqjQERli0jza3oj1UxkdDG+nGkBQExeixk9zGvQfdK6i8UgVbZuaYRjSojNEAJqnyTCE1sgM9CgJ0jioRFBRKwniogYLll6RzEv5LaskSFC+8QPWpQFLwpiYtbOEZ254HBZO/UxTrwEs9LSVgyoh3/Vax+pRXBWS2qOE0y/3rpz/t7rvrXje0bp87/4K/kr3bsW2zu/cXv3DzFy5xA0eMR1uxXinjaXXSU/UpXeSskW8qRJ684ApmVp18Mc5bdyA6x6Ie7inIq5/5TeV1NmezKSKzyZOUqqZ5sNrepJxeuroqVRTQZf9AUUW3qHgBdf0l5MMnJTFwkgTFVmMcDz/jP66h9YbYhNz7VMLYQEKjRSxiI7r33vHj29zIseOFOA9C52UlchZhCCufcxGnaqetReoWN1XR6CkPCsthkfMseJ64GnTFavEKFFeG9Hj+OYACpV96qaPZQ9hzQgYm0sHvNsnK++51grbg3vCWcF+beimvyoMiSyD+jhgouYgSSPlDM+71rGOnu89+/vPurltvcRe+6WTE48wUAutCUNfyhfPc7Xfc7f7ygne4De297uGHf4MwIE2BLKeW5dUnPiOfhacHgwyi0Bw0sjtTM9RqYXgG1Q1/MChEyfctEDvO2j4RO8gTW0Y6JwvEa/nMWpQXYkkd5mlLWVJEFDDpHoUnkKHYLTnojFrtYmMbUWx9plwGGrpvEnovFQJjsQbOTxRijP9sVHqfiTiwOhzWstH9yWhjvGH9OimjQ6dJJ8JlDuKMqhlj2Y2yQ1MQhcBi2W2IBtixvdXddtstOu8cTTA0SKJkKSkQ/PCzn9wupYjoiEXisbSSbpBT/URSFIA7lbScj6lNqfQokhQ8i+P7XHcc1OB5jGzA+ZU4WkA/CBh9+tnFERSCT/yPnCDWIbJzAI2rN0DYBnJxZVASJuID0WSQkZOmIraE0yWGEK9LQZEViVmCOnbyZPdvX/iim3vv3e7cs05CMNsICXtuR2DXjo0rkQtytzsOlTyaJpzobvr+dzHhGDKQoRH/RwoKBUOBtMOm1SEimD22O6WUIxwSOOizOJzhKPTWiFP47SzHgzgsqRchxAfdVdbOYnKTuXDOoZJIsmb+EltxVm9873s/APVwsZuKPiK7UQuLxLUZkb7D0J6M7YHJuRm4twktD+65917huuVUqVQqB8mGsQiQMNYL0Wb4+FnHC3HyAHYMuuYSvFICVYj2sFuEypDDAZJmhGU0oMgcpSjbwO1B7NsvfoEm9olb19QXOTWWwzukOaND7V23344QoLHueQRz/nHLGhnvu3BuMRoVU+ylxnKR1FPtQmkt2hE2nxQUhk4DBefSicBRnFzLKX8PDpAJSFYSefqZJey0VSWGtvQDIDlAUsTcXQUFE/ENFCauoprAKVrfad3/4OYzGJELkbOa+y+hTJuv6tcaepBKirzeShxOQ6TmJz/9Gbfo2afc2KF1shHHzZjhFqJHBvxrCGNe5YZNmOp29g52cx+ZC/eSdqkp98pLiiJQDEII/Gc/9zmEVbe6RXhOE8LMGetF7vzy8hXuw//4IdSZGgNDDS2VQUgMnCSR/OGJ33lOFuVrqgYQFGXVJ784p6Lownve8z6AESnCkOrsAzIasWMLYUOtR4HqU049LaTTtiPa4OvXXiP+P5FfCUHZntl8tZpH2KQACjbaGTF8FBwX7dJMknPU3tM0lJGMAw8ST+KZh8D96mIRbYT/HMD7LFwiFb0FFBaqoTTBPiUS1UD1qaHC3XPHHcjKHOVuXjZfUp6rEfh5CnJfpiBCmiXx+R1TMw0AlpRlHimOntmhZOR5ICmgoiYZJAXWfDdChRrRWfYgY+FQjwAn2A4qk3t6HiQFgvkEFEwyouAX9Sl01jHLiiETmAn+ZFstXs9QXQbeUY/sQIzUqFEjpNcze86NRhmUrQjaUx8yo1zVNWqLmxKn7RknQFCo7zw7QdnMuHeItxrvvvh/vuReXbXMHW6Haw2LyefvQk7FlnVrUAhsm9t1sNI9u3wT4rdQnUF6n2k9KXulXDSqE+bBKAUQ+o27L3zhC4jTQc4BCGXN6tVuOJ5J1XPu3IdRk+k0YQ6UEi1jx4rPfQHKij744K9UDc0wgsjZwuEdP895k9TIrECc1wh0hWqSNWTOOSUFn9uGUkJdnSgwgbB66vmcB1UsApLhLuJizYGCj8nab3FsPOVVCW0EndiRiWs2fk5Dh8O2sw4xfLQiYraagsyeDID1qMh/mxsq3T133olI7BHue4tecFNwRtAGnX42wn8mIhBViiuzwT2YJWmCtbao7nF+LB/KcwxdMiSkgSalExVfAgLvZZI/aF97jca/z4hpumQbUGyD7cAOs3IIvs8ejE8+tRCgQFUxBYWqQAREAIVMzgxPfA7V4bzzzkah22GIikWeAnRZRjgueHGpe/s7zofeuRWbVe0mHzPZLUKwIIP1OBEmB3Ujjurhhx6TJvC298rF9P66UVqUjDFWeQ4nYX1+cixecPXVV0FC7HRVHbukZA78s2gMiSK/mMf8+S+4R+Y957Z1gkjBuSjuZb2iBpioFrqhhecFnpC58DQ+pyMZiGcazB/YjkWtkXVDnw7Wv0IeCHVVhtW3INqYnq61a9dINb9ib5benJufP9H2j/WRLRrwUM4esmvTn3mVIx/mnT2nyAYa2n2iaqKLFvI0qGJFlb/08eV0NoICBG3epyEoqXrPz+5EAOBwdw8COhHjjOqS+91fHz0NYfzsQ4drqVr6KitBupL1+MNlajd6vuQjMITobQBqP+h/3pvmASO0xnATxtHRnqAaC6bSiSDJ3//+BR5eV/SS+1SyLj8lBS7UUAu1MSL3AtcHwV166d+ggcsQqUTHvOc2iNhHHvmDRNeyqSK5BkHF6n+McSfHmjJlChqqrHC/vO8BpIhCl/PjTkFBD4BV6jsSKI5C9fKvfe2rmFgXggjRRgziupMh3+Ca7LP39Lx57hHkabd2I1USxRasp0ERKGwR+wIFd16MakqsZE2C+1EWX18yNV4nF8p2HBEU+bDnUlAUkX72vbzenfdIpVf3BxR5tTWcXYjDRe8W5u9/t2eUYwJUfTT2CRXEUaf4nrvvQqWXIW4d1Jcd2Mda0M00JP2w2ag8n+ua5IGrxpCstSdy3i8ygnh42hcoxOAWz5O6blkYnMl1v2WbOYJCbIoEFKbjykYH5NM/V+kmThqHU+8aQSd/MvtqC/KhhyA5RIriesbTwZBxAVuFlH1cjgYvu5Dbzfo6qZaQV59MUuTJwPgZJzEWOcXXfP1rbhOKFoyCa28AJtWOyoTdyJ4ajJKc9//qQffHpUvc7u5qqHj0Cuk8/hxQCKfk5mcYRV/Eys1JgyKz+r19k7pxOUlhbo4+mG8YQDljNLOF/upwPkL7zY/xSLDrLyj6koqMNbKAwOGNVe6ee34GCTvUib/MJy5xnVXrw+wTQASiT4osxM+9VBD1T2txce1TUMj8/DkF509mZZEMBgqeaf32MYICIZF1CBknd+bLJIXp4Mr5hN/xUw3ZFuNb2IOChmDwq2qeJ+MionpA8ljIsHAY+4dfoqZv1d+gvlVqtGo+IlW+i8UaBf3zG9de636NJi2zpoxx0ydORHVBlK3koQzAeuttd7jFK5e7quYx6OPNkGBVYSz+UoeqLkszPmM92WIS1GvDJEtoSObvJYaeFZikUL3X1JH8F7OgyD47I30yFlHJ48t6aPz2Zb7AjDMmbtXU0BWvcc8alZw+PzuWND/P9HZG0+a9hOVAQXrQ3HrkxuA5I5pr3d0EBYp2s2BDO3L7uW7Dm2D800YJ6+klRqJBBikWzCGlKHnfz0EkQJIaq5JHrhKVCX5sFOEDLYPIejEmJqCxj/sjjz1roFDr3Qg6H+ohhCNrZMdg+WywrGHal6cngkI9EwYKPoPGlNg0RwDFCJRWJChefnm5O376ZFfZtVeaPHYiR3g/VLhFKza4x3/7kNtzsALpsHgPbcQUFKWhGtwI45z5eedJL93w1PjX/Yuuw6L5p6qG3ZfvZUFR3kNmUqcUDv17JyVxFpY+BFWhCuEwbL5oeSM5Oz+n9nmppwq6PNRCzG3+8l7+Jn54BgoWHaNTZ/TQenfXXXcgSnWQu/OBeW4Z8hhq4KT5+GVvRZlWrfRioeNUc0pCjwzIcn8PioQDmFqUrrWNk+clXXDKVMFAZ1uvDlYlgXexG1Jm7sPz9JyC4psqk22ciHPvwgz8zoNC0zPNBavJOVo7VV8GrKKtClxFpqHbRDeZvaTZi7TyYvabj3otWeTDbhiaU97yw1uQ0cdKDPuRdroQpfr3ihtv+DEnIrBrkNuOLq3//cBD7sknnxAXoXDrJJPNxqkCL0ar9rWx6RxtK4rm2d/3/rdAQZWXqsNIeHFY5qcNB3HqVg+st2AKERQBYP0o0ZneSCQFODIZ0Vg0g7nj7jvArWvdzbc/7KahUSeLHM+ZOQ7eNq2kTjcvU4xN0pqayXWjg4I9R0i31HRIJiINkuQmY1QmWQwodA23oSXd4PEtUtGelTwqUYUSnU/cg3OfpKCCoY1DDDub4ADEf03dTclW/l/tC3pqDBRe7/szQRGMENyHzV5UYmn9JY+y+HwZTS9OUge5r151tUQ4trdud12tG1EYba/biuIIE2e9HuKvBkWbe1Dmf5e7+66fur2oIlgOFDI3goLqBHVsili/6yl3TaR3Ts3oLwRKrysHiqAeZBhCsZfotTzd5tMDbk16vuSEE9wGlAR6ZgNq7ybBncX2iZcOZFdBr4sRyGoH+GvE0RABZswwBcW4UU3ujjt/inx5qFEPPuWmTByNnup73F9MHyvtBZiiyi5G+1BUQD1MqoIPhkeTXj5Wtq/FgS0jmweCywdQ+EmqtpQa4Do+8Txhr7sQ/lOLGgDSUg7fYbZjO6J0f42OWmJT0CA2UIj6QuufRxNYcXPnWZxTengnNkayADb5vJphhMfzh4BefC/9LlFA/zHPSUxSiKXifeC2aRwT86mZr02/Os9KDsFmoFimDxsKWJg8uSHtjEKRnhCciHY8ezCqjjSjMvnmfSzqlXWCqsqd17OVJLO2ipFpSsQ+HMaC1eQSdQUfRLhGNLSja1GenzwvrlUWHJk1TMZcxPNt9DzTqMB6XTLrBPfc5h3ulT07fNqvPjN2/EnvYmNTI1VmIAwSd81U/fBrUgAK2hOmCk1AT5Of/PSnIMY699P70ASULQnw76JzTnNDQKwW/Sq39zQm6rZIAgv2y3VKSp7JUWjsk3e0eOZn70nMk79GY9963F70XP/lrx4tBYUY2nLSqYal7UtREj85+p8ECr+s6Xe51PQdDwRAR8LV24pzjRo25gPHJ2BZ3c+u58GhudP4HsHGiiDSy5tVIPziFHM8T7Q5UNArdgKKIkxoHukeWrMyk4ehhH9kUGQ5fBYUsqGRxap6WAYUBquin0aw6WcZruw/UNU/rpmAzH8mBiiAMQtF6dah/UEbEmzIYAyI6TPinMyro/q7gUK+U1A6pNiG0rwV0tjRLYPdj358O/at3m1A2weG/bPC5ERUOI+Ht8rpszSmz1YPUvaVqkmyZ97OS4tTB1B4wNjpPkGxD8b+g3MhKfI2BQfciNPSBpwS70WXIkv0T0FhD+fZhr3KGVhZGyOqYikPksETFOD0I9Ba7BzUfvodelvMmn282AkEQSeKGvAUtxXJJwMRqCY1ZgFe6pYs5EUu9OKLL0ofPXnluIaNMxCQl1S2eIfgjTgbbbt6YeQ/hfwMS05K7aCCXfAGPAk8xuLodbZpnLN3KoQYHZUuIqEQmBYjCLKSouR5Mq3IqSMRJ6oKnyZOhQiKsEf+F1EjcJ8aSOFDYmuJHE5EY5GqZsGf8VmhiHQSYp6OKe9wCJICz5wyYbi75dbboJXApy6uUtg1IbNTGXJaWC2uRXHetu1j/qeq/VG1IwjkHz1QeIilLFDTYMWZhx95WkFBY8XiYLigU1FaZg5CGOairtI+KXpGH1FRSLga2HmuUKQ+KdqTDfPfC8SKX7hok9D/+pwpk919a9bjQPBcGTj1RrYMq0es0a6du6Uz6MhRI6Wa+B6EPAxGhCjrmS5f/jIK5K6P+mwOGLJAHoApwQkosUiTho2Qhi/bUVnEOFHkrkoM2blmrQ57nM4/KN66K/6VZx7iopS4HW/BlfHeGHOJnLt4LKmxXMStdQ5MqOmRQzKur9lLgQEUqJxxKePhXYgSTpZBWUCYrPyuZ/Ia2ybqE545fdJI9/0f/hCqcI072LoNzT5R5R5Gd03LMZA8VkCChoFJsLj+enfSU2kB5j7Bwbn7yIluSkc2lpdKl4yiRoN7FPETQ5ug4KZY9h0X8qSWke509NC+HdXHuxC2oJyn1J1pNkXeB59uYJYIUqM9lkS073Nwo9jhFIb0mk50VELJTmnvSkSDo/InJ6G1klh9XI/rK1H/hovdhbgjBqdlQJlQfxH3DKAEt2K5HhKzSUeZR7LBKZD0d8syLLZbdBwZMtHtTAifLtmiHgt5Q7VUjVBJk11fJdg+1UZuvwRfwsRNAwKTcWXVQJ1pvGeUIiUVTrDAcoqVt72EIbIkEgIGJbLVueMmj3E3/+AHOC/odRsevhVBeRvw/gE37m2fdgMaRurcPIBVRc6PoxgUvDZVrUyFsr2TRCfQyH70C6xFZHM76td2IhKCYUsH0W/lvgceV1BIbU94oGzDpg1nRYVBbv62VoQU+ZpIZSRFuQ0oer9IUkTuJDDGwlCc0PskZ5uiZsg1vhCCRtD6T7wKFHTJDKHqMghJ+k3KmI1J1Cy/XxTmkTGrCzl4GgRULpyjFBQpuOycImLPM46coXokQo/fLx9qbdcYM8lEyfYbFFmbQhgmt8fWOlnkoMZ5zayHJVdBT3S1Hj+1xd30ve+5HjCy9fdc5UZMn+U2LpnrjnnnV1xvQ4vYh+bC4LhpfGfBSUdFtqGLza/ItrDvcu6dzDuB96kBYUh7EGLS3dMFdbweAYg97uf/DUM7BYURTy0M1x4UwKVabIaR+fizXMD0zAz5hJDfdPMVcD7aVqab5ShiDDE1kAtItyzcX8qnFQCVmiOZv6WXYtozrih10YBhaoJf2Qw34yIKccIFmMiG8CyZXZ+gSHXw5OTb34HhL+Vsrr4CAksme8Q3IsHmL01BZaCQjLrkwuwulntYnGviN9D1IT/zX7OfYgExXgr/HfKgoAdpzsyJ7vobbwIoDrtN937ZDZ9+gtu46Ldu4sX/gS6foyWimjdkaU9Gsg5FTkk6B40ti+pTZK5ezVIUBJog6VBasQDaQWoTtGEkxoraxwEJP+pAUfA7752roOANB8Jw5cREVDGoDw0E2PVSDEISaiAKXqMdgkw02Wfpxlt8u25T5H554shvlvikIdYZBn2kk3EOTLhRKVYKdzSEjXgxn15E1yib1MCC8ZA1OOkz9DmJQVsAkuiAiKqmrVHhiSzuQW9ZWjgiHVM5m6BocqWSJCFer1LY2ov6JPV560JYteJe98kIukjwHishAAAgAElEQVSFS68rIkr73CoUCqNiwJ7PlxEmiyecdvxkd82N30JDxl638fHboT6hLwTyIo564wdwkMYT7azjgoe8wc7L7UV+zQQPtGJyhBFctHQ0+OjYwzAPVJ08IGkBP77r/lJQ8IZ0gUoNHcaFcKEyg1A92oiEC5ep/GcLa0TD7yagMI5btPDmGahiH4r+vChN+lig/C3y3Un7AoXe1xNJP0GhzOnIYE519v8pUOSZz/9LUBTZELFspweFqKgwtEGErOt7+uxj3Vevuxa0gTSB/bvQLwIl/ZFm0Fs/FPQWk4tsfy1BqC+yyMyRsEhAYczJflpePj1fVJ3pBdwLB86tP7mvFBT8EgEhoJBAP1UII5cpyF9OuAwHncmwS0GRzKhIVJvPmKAo4sx5A7AXVJ4Xm30tWmibxfF6T5hdz5xn5n5UojlM6jnqK1+83LPKqUpF1+cN7f7wgv5dk3WrZgjEG9p5SRG4vAe3PUclVvpUUxHLi+g8KPhtgkICL6Fl/OWc49wV13xNbEf2GmGtLsponuWQ5khDqcGchgOVs6+Cqk+XqwdFnj6M8aag4B4cQjxYO9JSb77tbj284wDqeVTu0//YD4J95mQlAsc3H7ouThF3EE5J7ZGnjqlH0iQFb6cuoIzxawCwgVYjs025boY+o77vN4gu+3TS8kj/WVEYTwQFizbHl9gUlvUnHVrj4F8LgdsdX8t3+gJFkb6fUWnCZLMwicxDd0TXMoZkkDAOgjjFueK5aZhxInlTaS49s8UHiZqvPn+BkQWZbU5sCqoZAUf+F4JCQnnwvTeeNst9GaE6PWii89zKNW4rEsRGojjZaTOOVZtSbBQ9uVY7z+ahYDfVMmNUB4nui2wXHPBJOwAGBCJ4dABygtirvQspvDWo49mGHorf+cGdGvtEUNCmCKCAn1jCPvgQC7DyZGRoLNp4JcryxdB4PyFGiSpUgk75Waj9ZKDIxY7nbYy8eJTF8iAuijdNJQX12nRBrXylnqYe2eR8LYSfJdn4F+9BQztfNtOuyIAi/JHYNQkogqYgtKTX6BiVs6T2CfVpA0Ug/ByTSPiL3kuqubNXHaILRL/XkAsLkZf7ZGw1cqzszJnbLd4n0Ns5Z8x2X/jKFW43zga+csdd2Dfk2fR0uiv+9jIUX65XScFQDN+zg3dip6RqNsvzc+M13DfTMHhuJXIG8+aaMqjQwkroaZPkOYyxCx6ng8j3qYINcxBeLhr1g5CauhuguPE7P1VJwZsQFEzz46sKoBD1iZPyRJaeUxQRRFCviGvPbcz2CJuM+7HEvm0VP2eZFnul6pOscQKK/L3k88zmZ/8uErF5UKT3sHyKI4EiNabT85kjgaTIaD4SKGT5uTy2B17CRntOV04Fuvrn05AG+8xAQTVFOp4m6lPwUiT6UVhXvzG89zREGWzatAVNfc4VQnzqqWfEq8SmoWxwINyc4wtqaXlQUAs5/8w5qMjyJbcNKstncIj3l7NnuqfnP+du/MiHMb4BchhbB+bInG7LBCUo6I1iEQWhWUQ68DpTs0j45hSi84KfmX1MehaHBsbXji5J0nEX51sHAQhW9EBettuFgnrX33i72hScex4U8gBZVVuZGB5uSC0hzJxRbYQcVBx8QU4ZZKN1Iw0UZgBJPSIshv7NyyLPt/uUtSNMLdP9KXnlDW0jJF5YDhR5Yu8LiPbAIoCYhM0PKpUU+e9xnWqweae+7lRUnTjkli5d6k455RRxH9NA37RxM0IT9kskwLnnnov8kpdRqKFD1m49qlXYQZmpHgSFzZn9KVL1KWc0xGHiXoxW/dynP8nekVJRhNy3Hu+xCuMNN954RFDYvJivbpLibQj8+/Tn/h39ETvdp2/5L3fqcdPdS4sWues/ejkyOpn/jwohPEvCGmQrdWiYC+9JSUEuL30RA5lmPX+RgahbWFQyNvqkaxZuWYayMxWVDoDW3e3uum/dmoCCjfTEjmAUapWGfSTcI58zYcAwYk4JNqpFWUPY1B/1GZca7LyX+O3RYzsQiFF3wi2THROYscYRJRmca2KscRI0wqn7SmVDDxCCQog6EfPGwQ9A36X4lXyOACjh1Rk6pniePnWKW4/WxLPRmHIXwkxWr1rlTph5nBuDggVLFi1xzcgzXrFqucxFubi6r0PVi+SOVCn6Up/GoTXa5Zd/BC3NtrqHHnnMfeiyvw2FHTg3xoHdffe97uRTT0ChtCGuHtEABM21KHMjjRlTxuafS05r5YRKWUep8kiues4bz3InzznV/eqBX6PocbXUgnrl1bVuGYAaFjijPiXqm98AiWj2DYDedcGZ7uP/+llJCrv7scdR3rTdHT1quDsPoB+A0H+txhi5W1F7M6M9m4PNNWNnEELCYKM3Ssv1MKeEYNDIXSa47UL/9+u+9QMFBb/QgHa7fYEihjRE4zYV43m3rNTRS06fFUSppq/ElnLeFBQle1kACpa1YZ64lEBB+Mcu9M0eP5YHP2j4COOJ82FHJp6kClBzoEif3V9Q0LT83Gc+hfsfRFmdUW4HurM+9tjv3AWoclJf3yiV+waimNdjv3/cPfHEH4Rgojpp/TwiKfYJCuxyM9Tad7/7EulC+tCjj7rTTj1FCF1K1eMnQfzUvGdRYaUZYRt1UhSOSFy+fFkIv05yq+TBRwKFidlUIlcjCnkUShdtRndcYxMMvtZrvGWYA4XuOf9PuUwKine/7Wz3kU98SgIS5XCTYgg8Ga3wpImoOgYUFLpPR46KFXpKbCpbZVOveB89q+AhHspmSrE6ZCF6UFBSfO0b3y0PivS0UzdVxRVfrLvDGzPWKH6mXJVH+FL4Cp+PRIEBZtN1QsTzvQHwavH4npwsrwIZ4YjBi80VdcO8CQXsjPf76Ef+UYDGgl07UXV8M1ruHjt1MggWBzFILKof1OSefnqeW46Op2K4JVallBXwYcy8vRTf8jWv+pIUBMU73v421BoaisBEJLqAUz8/f4GbNKEFHrxBkvDSjfKLTz3zDHRwdNrUMiB+BjnLk88FYIv6UwTAmtQSXdJ/X37Ee/lCnvJe9LrpF1PuaWtcDhRhT7zXJlXnVMDCSJajN312bEPWP1AQyJwXSMS97x3nuMs/+s9ijRxA5h8LyLGNMBt2yoGxN+E5AQOFSfVUEtic8nOVvxPpIOO1/ApRl9i9CF5Hqk9SegdMtbXNffXa70RQUC8T692rT1J2JVGfgqTAIF/3upMlS60DBE6PldbmwXLhd6pd/MeNGjqUPSQqIRo7tDE8JvvMM390G1ErSrZVwBbphb/zUKnan1OkWAi04V1zA/C897/3PZBwg4SodqNKYA8CCvfAiBqKwgZdBzvhOKhB/anFbgW4Zli0MuR5gPnhAgpsurh6RXMNxBdIEANhNTuqZ70Uw7jK1+KTuQxGGUn2TuuAbq9zTAk4QaV+KtX2QkmhMGFeZy5Ur3r5eQvzDGunqyKhMX6BUlAYjsISey6qJ7i5RpDpYie/hxHLRin3NlAEoz7h4iGc3NZZbuAlBSJTpTkODNz3X3ye+7t/+JhDuJF74rnlODjb58YNGehOmTOdrFW/LSqnEbcCLwMCTzxR4uuC59WlFET0ZjEvu0f6JdL71ymeOEbMbt++G6C4KYKC5xTsUa1PjlGztj6WUMT5X3jhuW4cWvYOaW5UlMFoof5Mw40GS638dG7FitVSZ7ShEXou+3BjbZ566mm3bt26MEErUSlLbjaF9MrOOlXNEWUT5OfDhwwRsBF4XYiFpyHJVEuJ7WH9RkxaXXaIc8G9Y0FkFbMm5TgYSq9QCM67AVOPcMgy85uVcmpmKcq2e/Wh1NDOSwglEl4nucYlPUH8NqRMSdSJyPl1GIk0MCL0P/O2nj7Pg8iiZJM2u3Yv2++w7/4XlarFEk/qavnBCRuhhKdgy9wMWZIodqaSotL97Xve4i774D+4XR3d7he/mScz6+nY4/7+/W/Fr9qsnhKNTVt4PzpgDBDmZuW+Snkm7zWV53ovnK2PeQjDWoFW9+2E9wlF+3hmwi5GEoKLHO1t6N9+5dcTSVGHNwkKubE3tFPjWSWF7sr4o1rckGHD0Xf7KLcFfbLZRJ4N6cm9e9AbghyXOlvbHkoS1qdl3DordVRCfWoT3TIGyflDQb/J5eogRVEdCcYOArn8EmPD/zHmEP9pgQXdFiuWlcb/R26rnIXg6TcocpRTFD6SBUYkD90c492p1yv1muRJk5LAA6BUAyu9OAFM9sN48EUwMmmrHBjyoDDVpehh/QEF1e0DkN68D0+0/+7St7v3vf+Dbjt6Uyxcts4NwsHdVtTxeguqyFOVsYDAStAMNQHujzFK+53GNwtLx9rHOjqbU2pL6Ad0OiHFAMUKqtDdnloJvXBc2QMgGPZ6v+rriaQoB4q4uR4UuIWU6gd3o2HHoroMLzfAhMMz4bb0Zml9PvHCiFg0T4CFg+gum6QgKNLcDtsEa3drk5ZxRdoKoCB7SiWA4kIvzEsKvbflSkdJYdelkkID2YtfRYGGfyooTOLknxRAwQ/6CYz8PdLca5HsHhTG3cNaB522f4/qDyj0FD2C4vIPvgsOhPe7HQDFXfc/AR2wG3k0Ve6vL3ojhgHmKpKheK5mG9D4tj53qVqVgiEjMbG4okFIMKD3PEFa0CXbiRKwW7Zsc1dfA0Obh3dcjBqoPDUwWDkQHvDQ7RbTJJV4ojTXk27+Z8SsG+WzuLz4lL91xf16+5+283JdlBS8yEKpM/FTJOuCvsymPyvvTRDiiV1GFAhIlFN5I6ghCdWQa/Awik0xWQfJrjEp0C9QJHuYtB7RdUklhB8qx0ZbhvnlygV5wo/MtILclcz0+gWK1FtjITo+N8aXKG2Ak0AaljCGjGMqaBWcPir11qWAs7Kkhtc8w+LTxTED9Ykvqk8f+/uL3Tsufr/0al+1ZgsMXhSmHok8HnjRmJaq3ifZ2Kw0k9io6GLNq6p5QKQHrAImuSdcBgCDdlZC4hNUfvb1WLcZoKCkKAWF9tOW4sFer9cHZ3V8I1pDqPyUOeSC9EREZL+bmYgHhY7Vn1MU2RQFhFDE0e0+Recq6Uba77bRLHvCYdJpYOakLKB/bkFufrhdKlFsbtnrS0GhPAQ2BUKWWaqlDnpxB/RdHuPnCyJnCFCMz/6gohQU5tZUPz0O/KbOcLsBykXrN8A1mu2Qbs/MPylVtyJ3zqqEGbWb4/VMoOuAOh8YJfvJD1/iLrzoPRLerd4zXqeshMwpLP0RQJHf07yRnQYVpr9rtUJWSsTZCcBC5rQBJ/ZXfTVRn2gc1yAHmq8UFEbs6clyPIRLffCit8j0UoKT75eJh1KOEn33GVDQeErEeKo+2f2N8LRYSbQhFBg6jv4RkEZwcvcaUdYeGZLSnMQ2R9YksVHyG5EL0dI1zAguWxP/Ju/FMeLfQYQsj4FefMr4ie73r6x1+9mgMCf10jmknC8/jnS+mnds8zempEAhKCrx790nnuRexKn4KqRmHsLci+LF0j3IPy8atdkzhPyaV/hYt26WIgIB8szjUx+/1J2HblNMXtvfxpNlePXq0XQeKpQULLAFStyq8jyfLJx6lHS/Iw1YeZz0fZ23JiUxIJBeKB4k9vBAEXNnc5r1G7e4K7/67URSsHcZxKksJP4jSALxc5MTbm9WvhlfUvlCCF8lhQwm/L9KiiLiTEFhk6L6xLACqm68r2g8vF/wfCQL4HfJ6C99xp8CioGQUCePm+BeQTzPDpRc4WLZS7RAP7c89yw9VoqGcVyLnH7OW+NG3KCpSP89beJUdw9Ohw/SVSh5zMXSIHLqvLqYJdlsJQw7URe2q8YunnHSxEluBRrA7NrPXg/ZjoCByIqQZ+seqjtm10m+y2237wqD4sEZiBGfERSf+cQH3JvOezsauzu35Mkt7nAX6si2VLsJs4fxStU6PBGrmq7uWSF4/5Nqp61TCoq8gZ0CiPfci0Lf9QwGROnQLoSJDIDRfQg0umbdRnf1V2+MoODZQD1DPWQqiDKsw7mF/iqGMrlIUTIR581Y+JII1rAinpxymxw23atPNhGCYiQad0wY3IwNa4XOCYOLC5TQSFn3YfKMPCj6khjCPcCxB8Nx8IGTT3W/Xr7SbdizK1QrT+mi1NUYP003JohxITeVqMIxcy965SYhQnNIXaNbvHM7nBbwmfsaV4GmEonpXRLKcjLvF1OvXqKLZ3Wn5HtQ1Xie1J1ktNkdigjNJEa6jubVkycIR/Slcvh3InYsiPww9HcBJDxKn/uXD7k3vumtrn0PMu8W7xI7qvtwh5txxjjpqWfRr+IGpjqPQEB6LVNJyYhZnq9ljGm/Lnk1SqQMi+MBVHu3o5/IUEQfgBkwWrYSTBgOYPfKKxvQ4uGGUlDI4mERB6KW0lAcUu2FQULClPeTs4N04UQ6+lyMsJGeiIvskbCIsrNmBCrBEBQz0LrqbDR+uXPJIjTyQFlDM9hz+15EFHHTsiEVqcqXNxj59yFWCIS0PH3SMe7ZzVsQ0szE+fgKC+8lV0qU6TjyY0q1besUlHIuekHqYFNQ0h5keDa9dn3aDfGOloiTJdQitdFLajzLxq2NIBn0mVU9UxsxnSMJ3jSEuCq5HGkyx9weGVMlmA+C2E1SfP5Tl7u/POsCt7cVTW/WIB8b3OYACmVPf/1Y6Y6lUQ8MY6GPXSvX21kFH0FNgt406+1h+xPoL1G7wntY28M8V0MkRmXtAO1iBLWJGkEnbItVK19111wD9clin+htGojTYZk4UDMSQW1vOnqie3LDBtfaAQtd0J9dcFvA0Eg35dQFoChUofzppU2KoPiLo8a62Wgl+/NlSxGJifCLBBQlROe5ZSlANHMrGoMFBE57x74PLlKN9W9gQ0n8HvTSzDxk71SW+rnmiSgDeHukf06RQtQNlYJF5diBifxBbJF+giJPf6bOpmPTazypelDIiTaIQyKhE13cxl4E8nTORaCw98xLF+4hNqV3oqCUDF9Un77w2Y+417/hzTg8O+yWPYkCdrho5IQGd9RxzaI2a288BnSa0zDuZ/r8DHP26lbqucyAhdqjj306RJcsXbMABd20+9Hcc+XKte7aPCgaWIWa+j9QPR7qy3noQPTfq1a6/YjloTQQV5mpAl5p9IK5VJQHF6ostRKnpI/q3ymijSOpGtPjBsN/Xg91rhWijY36eHUI5hOaKdanRZUNEanRC2YLV079U9GqbZ6qGeoi6iA5kc8280Ua5Pvh0cU6f5ZQ9eJo5nquHKwTSEZW4cZ95d5cHCbv+JtkbaTSOZu/KOv+1dsYQNK1Vs1eg+IYXlLUQSnPRGytzSOWBZEF68W1UB+kvoxWbH8PYD/5bg16iHzl8x93c047E+oMijd0oDw/1qSqFntWoz3z9DDWR0GR63OPJAvP39uMTf93akekQJHxerWVI5M1w30OsY82gcdgwB5ICsSgLYGkuPbr18XQccY9ERRiMINljUJnohb8vWIPStyz6QmQzOAtIelEIiixq2WfvrLJLrrNPLxLCTp/FmGLJ3H0vD5xCceITH2KjUHFqG1EtF+KVIo8mNLFs6w/CZm3KiE+picj4RIdPTPhgj/seWKb4RW8ZPjdCLmLktCDwgiyrzOR9DF2Pz3hKAVpHlRBsoMzGiiKpLc9I12vDDEm6x/BJ7vn/+kdUsklQJTmjbAp0Ifi6i/8kzvh5NOx1H629EbDLcx01yCOPVeX+0CNEunh5ypj89G0fFae/uz5KShIoWLfMQyIJW4gJXrBlA7ig07YKwuXrnbf/Ma31KbgFxmaMaixSTjkYbJlDJxd8MSbVAFdlEUMfNfSdCG5oUWJQLEsDjm26bRZL1QR4VKX5D2pzlHU8ZVGuGY2KlF/dMNV1OaN/r6I1+5noJDo4IBvPSjKqCOvARSyMZgD/fKycYGyovToBMe28BIbZ19nIulcTHrmQZHn9vm/NSBQJYVIyVxUbJEk7pdcFOakBZRTQrVndEOXpw1Vi8LZX/viP7vjTnodCHKAW70HKgwIfkJTpWuGtAjSjRLCZ9mFQgSGPa6tl4h5EKcqE38nhcocKYgZGQubpQo2BWOfuiEhenE2tR+eqAWLV7kbrvfeJ/kiOO4glKKvZJsvfJFxUPxdAoUrfXAyVQo/AiNC1TUTY5k2CSVJsoqxD5mGecRXjr/hO9IfGYuq1UTibVLJo2oS76IKgfwWpFeht10fmX10eI+EXw4UNg9Zo6A+lSOR0gcQFBZIZ+pOjDNFjkEOFLaJOti4PqkstPUL6bU5zco7gsIyizqSSFOeU1BSMIAzBUw5tTTcKNgfKTRtH/x7PrsvH2EQJAWjBmC8XfPlz7jpJ5zktkGjum/xFjlAO3X0QHfypGHiCZT9TEEhnErVXANZNbxGuq/J04QxmlqnP1U99m5uSIc29C1phibEHhgdSDGowzlRJ+ju2ReWupu/iyQjcCmRFDSiB8HjxKA+QpCgSAOteGMShaSPkublQQUeiXCeEInTCJbCMa8+pfFIJBqTFBbTkl9+kwa2meaB6Zd0SPy65jLkWnNMJBRG2JbrVKpRomZT9AGKIA1Kr7FwiFRCptG5nKs9R35SBnuwm/qYuoRTOyu/ToFRCKdU1Njaq02hxdBK9O8Mg4l3NUIT3cHvf7ynaQJRAsKMzQyJz+zxAYHV0EKu+c9/c1NnIXOxA2EerWg1hnuOra90Y4egqsae3UpjCSNDw9LAuPg2XbbDhzM1ITpLbM42VpkvsYUP1HGCP1C9nv0RByHEn3k+3QAg1BK3D78/+8fF7gffv4Vqu5IlQdGA/sUKBG0bnBKmqEkEQrLXBEUJMeZAkRJAejyU15/NCLLumeVAoUvVH2FeQCYGCtlUTyT+PeGePsegLz1b6Ss+v0Sn/hNBYetr95OfshN6w/6Awog+q+5FUNiKaKZZBIV9L//9YskRjV3bQ3Vu6N3t5D8FhRGpgaIGyUTfuPLf3TEzjndb2w+5lzbukwiCYwZXuWljcX4geedaDEE1EVbngAsVQDBA8D1mi6aqUhHAVQFWZiN3owsWzptKoJAqG0/+2QOFhdCefHqBu+3WH2dBMXBgowdCBIU9KPj5dZQyuHKg0MVUEGUGmvTGEyZAW8Zv+v8kKGT4eVBAZBzR+AxqymsFhapCSVpcQKyFQRsoUiinUqEQFMnFqboimx/AWQwKqTrubYojqk3+OdxWHhvYaTnHTHuoG0lV+qIRq+TB9Ct72f27fUAgQXHdVf/hJk6biYYxzi3YiIoaYErHjmhwY5thyTJLkjZAoj7TPWthGuZqNy3BaMl+GlgDYMwg96qVNK1hATbJ00aBNnhX96LszeN/eN795Cd3UEB4BQYTGQhDuwbZapwVH2iVyIUDeONJ6B3XisQQ3T5n5smiFYPikPfqpEBJrQpurBAJHlCFE8ziF6nZR7G+VoER4qH8FtpkPCfRbDQWYotKejjc8hJKfOcmXfwApXpVr3pNxPijWzXYOMareHHpgLsTl2xJGInXz8lgxB7xuEroXbrCHlZ9Bh9r8J2oCzwE9I9MICwjlkC4HCj8dkquw1S44itgT+7YuU1yw3nId6CzC6rGYXf2WWe45194Dp7KgW7YUOTIw/bbsWMnnnnYNeB0uRuunFUo5ECDOtp8ugYHoLoQLnWwKa77GkAx+TjJWuxEDg4PLOshDbRCIGfgJyJbkexHsBfiHurVUUUUUDC40t7nPb3klaMF1Zk1SpZt4XCIR0nx8KNPu7t/5isEypcDKJiGqiBIdc6gUvCmGVBo8TBdeHxo50QFADD1qZx6woHLqSVuoy3G4mJEgCgo+Jh8kGAq/lPuF8eeJcpU9UlVivisSNAiyv0Zjt7FCrnJKitQxORQTwd7RdumRC5e6gQQnRYv9jG3+DKzAZrQ0ra5eTCIrcGtfGW1GzFiuOsGYbEJojwfOzx65FA3tmWsVNdgeARftXUN7oEHfpMJidA5KaEYKFKmp4PtdQNhZ3wG5Wz2AQQdaF5TD2myH+EQ7BPy1NPPundddKFUCWHsUGcHKushbgiOfZEYjDBesvhld//9vwQoNN1TOacSZVenB0VNpfvmNf/hJhx9XNA6UqkQOoQItWeJXWaRHMpaOLhU//Br3hcoUntDImW9fdUOUNz/wO/c/b/8ZQzz4PhrGxqBYhhfvqt9X6AgQaq+q5LC04ksgBqLsfWXEZmBIquH26cqYThQ8X5JqmQRKDRxPgVFOfFf8pw0gCo+VskFY7aUWv4tC0v+7DeFpUQlDRJTrYZhxuINrehxYBOvhl4xfdo05AasQY74ULcLfZrJWE48cbZ7+lmkW4pULZUUzBU21clc2waKc895szv/vPPd6tVrhOBHjByBE1gdE4sAvLxylXv1lZXuXe98h3D0emRP7mprk6bxj//+91IMjPnw8bkWJeubtiTpqAYKhrFf8jd/7fYh6Ya51HtxTiXpnpj4Cy+86CZOGAd7UzM0d+7aIUAdNngk+mAzD75Xetdt3bpFAKhrp6fSwnRwT0qQeoDixm9+ybWMnxppJ9mP0HNPuLtnLgUSwr7CNOT0Jc/1gBKGFBJvFJy2p6Q12hWUmm0IDLwHZfgfefihBBS4ax02ulZAofYAI2WDTWGcz6tPUlXNk6d/y6Ne+6lVSk3WhKxFLObagYl3IBHuGVB4d1uOeAlCkWKQJHLanXAHrUWLcj3IN+eYDsD3rAdj6rlgQQF9lYKN31NQaIGFCAqF/KWXXirtw2qRMzwOabhMSmqHv7sZrcVYqGzZopfcBeeeB1UA1UigUgyCEcj7sW3xo7991O3Z0yYRsfkXQcFn6XmPySC9asax05HIf4rMgx81I8qgC2DY27ZXDOX1mza5dWtWuQnjJ7rhSA/eA5BqqZ5qKZzAlM7taKMcl1jnrecUalPIanjVgp8Ki6NqkUYx8XMxcCgdNTxU1r2CMXEYO84alKOT4NRlKgM2UOBX6u+MSiUV1OOM4CEhaDIAABy6SURBVMbrvuRGtxzt1e/sqsg9km1KmZ79ngYG2hkGv2JqoLhpTcqYfYO/05Nv8Yh5p8MerOkdP/uV+wNKE4UkI96OUbLMwLMiBeTWzJGVTfOcjkuiB3oKQDGK5B38B07MQ0ASYB0iTkmCLB2j+i5NRQ31tYFJH5YkJJyTypwsyxQjaMyAIpeeM2eObDilGVUPBo7t3t0KYuh0s2fNlIPG7dt3wCeuQW/7O/a7hQsXBu6V3DYQSpAUXvWLW9XrLr3kEnDFUVpvSaQIci8GNUr5+M3bUajs179x57/5HGgSA+SaXQhPbsS5TyuKpdHdt2LFChCptiJOXwaKtAqefa4w4UJrs0YhtoQrWv8F2RujiAB4C7hQYk1fqUvWQGGf6xr7M4HkUE8PIO0zfz+jez9OJUJVY/LRxPTuMUebxFpfW+1u+uZX3Iixk8LYtLWzl9D+TCGvAaRcPtUCpKKKjTXQaTyrCPP3oLD7CCjAWMlgdre1ux/d8Sv3xydzoGDObi3+GShq2MneG9jRS+QX21fe4+ck92rUn21GdY9R0G3bYcmPRqNG1tTZiGymXQgBN1Ckm1AOFByocrFiULS0tEiZyE7ovc1NzUJ8FNvcku3bd0Lv7nBTpx8r/e/2YSxte/eITvzQ3IcKQWGLpLkcmHNJrCfchZMmynj2obEHN5bScBjUpIGQCEtXoBogxjIQjIAaGhdZSuCIJDRNnhteKqG01IpGfebVKwGE32T7pqoDnoQ9J6THRzAh75sqYfZLeVCkZzJF9lj6Xox9UraozzPVJlULs6BIOTtztA0U37n+P93wMRPkPrr+ERTaLTU+I3D8nAplQA6SIlkaOyg1oPoHyX1TL1YExT73/dt+7hY+Ny/GPnEMzNGuZ6Fl2AOcMEFhspeg0OVVzkW7Q7ws+InQKtdQN8hd+NZz3dDhI8UPzKJgLH2zDqmODz74CL6FWBOr5+NnI56SnJqtebOloEgJhlUoZs+ejfbBSBbB74dwXsKia/QeHYSKdGB/u2tEE0mqHTygYdU+Nqynjm16biop+gMK3X8lUtlI/CPZ2WGmfppMJkmzjW+XpiMxMI3PLwsK/2XjjEo8nhjTwYRReWIyKeN3zQhIYOMDAmtYi8t0K0+E6XXp73FmcQ4RFH5tSB3+QpMUERQ8B9Ie5/XwLH73hivc0FFHBVAIZdlDPCj0/iRiPQ8zaZC2cxYiF7WN/7z6J2qeVxUFBFr+35KWzN3b5StHmqS46ft3umUvzUcNKF9gmTekulQPzhdAkeRpRx6ngOAMdKNI2HChQlK8+c1nC3GyWjSrB/LhbdDVXlzwknBJ65McFps3zYBCVSsm3miTwsASo57q37NgQmXGqs4EushwU3uatxPC5qcqgPeO+FZbBFD+pQk1cbCRSBP2lIVFOfry66b3MlBY9ECqFiQjNyeMsqYEFJnrxTbQealDVonKCM4ElXpc6DlCKA9cyaIs/dmg0NEGwg4Eo2PS8v84lMBzBsJjddP1AMWIFqFiFk441Iuegz5Gjmp4D+yKKrh32eEIHJZ6uhA1AbEXRZmrcNbR4JuXMrivs2cAktI63eQhdUgW8900MP1t29ugyrZC0o+WRCWTFAcO9MBGXOWOPhpjwGvX7jZ34/dud68gXaGixoOC/tsBIERGyrK8JV8UryG4ywiUePAqlSw+Bqlh1iz22+AXhjqwNvDmJBh4JYhPjGL7bqQc3UQLVjN3YSpGzYCz/TMbQzfDEyylT0aHjiqIPSujq3pK4Xu0BfjcIlCoERlHW0S88dO+f0u/WwSKfPSwzNMYtPIjJXyvTsS5x4M6OXf2jMuC9Czzj6DopqoITYAZb2abZNfNE3nJVHQgRZ609FIzhDlWetPU5a2gaECDlJuuv9INHjZazrtWdmx1a1tXu9ePmekGVzVhrixxihyHxSvcQai+zbNnoQ8eaAvf3YcavqtWbYLtisO+qRPEhqVhvnxPhVu9+7A7elCvmzlc+1TAUefmv4jUB7iQZ0xvgU04VOiLqjR7Zi9YsMTNmjVZaHMnSmZ+84Yfuk1rX1FQyOJSk0ZoxyAERxkoyK1DQ0efp6AMKJ5U6wLRQe9ds6LgGoeST4OOlHYSCgQaCDgLinwMUtwE44D9JEEh5JyOlnzV4pG4BqlNEVWDUjvACPJIhFFuhEcCRYltkYIilYIeGK8VFFRHeGDV1AAbCKpnF4zgEqHtB1+6cqUqYH6e5kwx9YegUJc3uD5ejSh89u1vXuEGDx/tDgDtv9rwjOsZsNsdWzPWnTh0thB0FVSe1mefB3BxoHf0JFc1eLh8dzs4/85de92ett1uzuxpPiyp183f0eM27q10ExoPudkj0MNCShywTOti2IF73aknz4DNC8Bhn+kJ41j2dzDUpdp7Cfe4a755s9uBgmwBFOQszKnIgyKIdQ8Ko7FszBOXzs4rfLabR0DKzYvaa8VYKg39FknBBBhxjdrOpNr6nweKVPIIcXvDNAsKPagz4j8S/FLJ81qBQknB2TG2R+ZfoMao18kC31J1LTcySm3Tpb2kiOoTnmLJNgACpfjZx05z7WjZ++KGNUEHLyFw/0YEcv9AEddEx5SCogkHf9+G+tQ8bBQKNfS6Rzc/63b2bHVnjDjWTaifImdBA0C42wCKHriWR79uDhpENop06kIx5oULV7rBqDs7eRJsElxLDWTP/sNu/pYOd9K4gW64tmsEKBjThEJn0ABGDkVVfewpGYKW+GHzR6U3fr59R6tUB9yLPPmQTyFrCNdmE7w5PJzhpGpxGGTdjaJxFzmvuVPlNNdU+mBraPJPEZF4R2Nm/VXz1cXrYc8G9KjQJ3kpZpsTNjv1fhRw8xDSobzONsl+xrAVr4OzWBe8I3W1cDSYjZLcI/WLHwkkr+VzxvzUweA9aewYt6G9w22EW1lOxj04bP20jXix1PJtD2WtxSGSXKfrqq8QXIg1ZgL/RTNmuKVbd7q1behOKuqh2Vme8OXL2WcW7mdQ07AnIctNz4TserMV+V5jQ637DtSnQYNH4K9ut/sQXNj7d7hJjUdJm2otkIfxwL1+mIebkGgVlaRJXQNWKOdRgY9lVVvPMxRR12hoS9YkDxCNcHB2hj9EfWLMk/+dTp0uRAlsRTGDK6/6Fpwx8JRakpGBgmEFdhotZW6seK2ll3pSFUKznO3XDAojGxPOZhx6zwi8SNKjjNyRqhonHCIkoqRIpVAJIZYBRXhycCfaswEKGJ/jhwx3DXCtrtvTGo1bLrIPLegPwfdlb5QQNjavEXN96+Rj3SPr17o2cEY2m8m/jNiLgHGYhcw8Ayq6zu7mI8YktAETcieiycx6GJi74aHLGtsGigQoRls5kNhzM2dPHAtQLGNNp8K4Mawl1bbvfOsq14A6AAJGAQI8RL1V6E3Bsel3LQ6K1yBEtYSxSfShEmKGEYj6hvvZKzAYqokEFRiCdGSVw162lDjoNoM5XHnV9VC19mTDPCpgMDdCUkSXrIJCSNfbEvogtSmkBDyJi5GR3u8huqkQnNUaipw6r6enf4e1w6AZwt2MgLOBA+pkw/gSNYvPk2DAqOmW4566GRxnJC/dwHz8kUkKLBaMzzdMmeaGoq/FXIQtaFBbeYmkeniqjdu9ykMnlVgyNAFFrTsWDWAW7dqFiheIM8pQkt7LJEV+vvyboFDiUCVWbMS8VBG70S7jb1qJUIQBDE+5g2ckmVI4fv5l1zn9XNQ3XfOQO+L3SqqUSMNdgGJQPUBxBQJQh4nuT07PJnMDMIiDlbAEJF5PAWQu6NLp4AueGQit8f7JZof4qXQrfEV6MgUCzQ6K6SndsGm7u+LK62FfoCi4lc3UlR/gmpqZaFQt5w88t6iGG4t1nUggAgQltegiDTa1J37/WZDEnigjQerpLJdNxLkXvdwy49ms83nc6FFuWONg99y6V9UVx3MR/Ge1ZwMVlKO/yB7jFYpY+duAZWHQvDdDN14/ERGiWIfnNq0Xgk3Ehed8CXFx44LeaNo7vxMZpBK+qoYEdJSJfoDYTBasZhpLN1uSgXuZ5zf1BsXwnQjiVKX13nppqiKPTKhI+VnitpZRsJwOiAk3plqhO6JqiOWUm68/u8SR9et8jBj9HSQaIDNyXW8+A0Pjug9prIdNcSVAMdQ/lwuEcbBqn45Cx++1ctk2Ucv4PBZD8/YR7sd6yfY8YcyyJz4fnioUrg1JVl4yaOi4hp6wqkkXzrNeXbcZJTNvgFeuIz284yAqXRNieaoZPo7XIPSWOBERmGsRFLajAwjynEVnyYfpBmRL3GR1eNKgCBNRPzSilvocJzLAq0d6Dw8Lzh3EefoxR0OFqnNPrl0jh4F0A+t2REmR9kEr5I6yuPyXNw5V7CjhqOrB37hIIwY2sU6Y243Y/3AmHLhWjgP7+yp3VsLPE5I8yYPRB8N48vPEFcCrm65Lm4g3eSe+MpImAFxBSLWLoCji6nrPCPIKcFnm4nva09XnXuESi/DVPcm/ksO7xJmihKncQKrxikT3O0a1SeEj7bwGNw1CLjRAgR59FIHCJLnG8kO/I+qYEE8CcAAAca3uYAV6S7CwGebajUoc/D7bu5F5HuCZB+yQg/jZhLOMliYFDe9v6pKktPpnsSJjJ9SnV9dvdldefQMCLhHGE2wKDISqUiNsCgNFM84s3jFjuntqw0a3HsFl6gUxrsOfKSjiRmbUInIAbzhaTwqJlSLaIYLEHPH0ICeOXBGcSk9iazAQ3ca9uzW/VghPHMeyaPIVcgISdCKNUn0+EId8L1G55A4yKCUUISglXr27B6DnVEYWeWKTO4KKqvFlarAsqlVEzgpBVTfJlQ0kJfSWvGH2ks0nr3qm320E82JPETKbfQh3KWcMU8+mVBoLo74ZGsF2GJc7dmwLur9wciyHMQNZmZIJcc08sSegUP0ezhns4Ux4l4Yg5gzOfgEYMp5lRRka/zLCYXbAVr3huisQazcE0sNH0/o9shAM3WPaJgS5j67DNc9uOuhW7kRYOwFCAAAUnHcXfodOI5U5ROoicWjswGp32Wycb7DwBveHtgSlBVNTvbp1AKCgTWGg6C0CxSDYFDVV6g4d1jQYFfOOcvO3bnU7EPMjG5UYnHZCbRxcUO0ZCV1fujnKP7W4ldon7IfHF/VIWUpls2L8KfBwmglvAyfLtEYDjQApsSksxDhNkZV9NE7ruYFU3EsOHJWgMlsv79gJC5VfC1Mwo1dURx90ZrRShXGOg4duOPIdNjAiFSfxeVgIFySxweV6CBMegE2sPMB56vPzzgL+Tc/YDHiGGJaS7fqkI7cX143nOf/4D5fjuQOkKeVdd9wu3w/GZU7PHoSxfuxjH8MaV7pbb70dPv/NOi+u1WsERWUayiKBgIgRg1fo3aNHoll7k+sCzfBgtwKpn4cBhgqszzKEj/8BP7/xjasRNzZY9ldeeD4jgKWpp+8qxT3j4Zx8iCHSxfpfL0G9qRjoarFH++ClhCPK1aAr0R7katTAvd1Ui2OFOlTngHaxu63TffI0unKVhvRgGCDAWBhlzbWmpDiAMb3y6iZRn3oPYZzx8A6PxkbxnIJqC1kED+5q2UXGI8z0NeEVEuqcbJD/NW6yEZ3ySaV6LZXD7pei6ZGTeDVG7ukvUz6ttoeIdC8fglQoUC+UCAhEBRnDF0I7KxPeBlSC2wbP8u8CGlXhdIN0I+QxuWeJyobLGhBzNWH0GHfZlMlu/EnHu9888rj7yfMvyleDdST3xeibKtzsfzrHVePQqv2VnW7xrU9DxdBQknDyG2QgEvgRVPmhy9H6qrXD3fz9b8MFiditfJCYX1WGsl922QfBGR2idXe638y9z6stWUcHn8XpsKPrRz7yUWE613/rRoBiY6JumT2SLTog3/W2n+6NqUXR/avMrNedjFKr72wZ5Vregib0WNua6lrXAykyAIS3Gf0OX96wzj0Cpvj1a76MkKLBflS6DjsROKptvZR4x4yx0AzrKljhrp/fJn22ByM8ficinw9z4/DsPV0I9ejqdvD2igPhANAyAlbAR+eglhk9WnzB0DYVyubEgMwD0ExeXrUOdWRvBFNHJZE8KBohVqsgKYwzpgn1QmzkuJ5QSLTluFLkxNQmlcsKsyb396DgwIJXxUDh3xOC8eQl3NNzfaGNsqDQjxjoVoPzhk6UMOFBDY1JAXQhKHjvCjdj5kxw2p0IP9/txoweKxu/bv06uZ+1lxK8eFBc9Fd/5c56w5nu0BNPuaZRw9yjaNv7c1QN1/53SjTmXKgaW+NO+eLb3Mb1m9yI2uHu+SsecAM83U2bPs2tQWIST5iNjUyaONF9+KMfx4FSm/v2t6+HeO+IxqKA30tD/D4Qh5z/9IlPYG5VbisCJG+77WZhBoVV13E9D2MvftfFIL5eZMjdD/tJ67vqK4KiSILJ/huz8N9IJRLVnL/ACfTFaOVcN2Gyqx0ClyuItgcxT70wZvchTXUFwucfx85ec+2XEMyJBi3GFEkX9IJ5bUEYJhPCdSXxPyiokDr3Lu9AVXikDQvfhMqEa5CzhFgolEXC71WQCvXMt8EBXktTlZs+RNUreYm3V20PBTbXiedTh9ySZauljiy1lCT2SWOT6JKtZqKRGXH+p47BOyBFN2bQVix85Uef/PAiXL6vORlsUs7sBlZ4PkCXFj8xYucQPfc26ZHqtOUatGSfq1Lp9NNPd81DRrjnnv+j27EVfZ89KNIiCSKBRCVCD0CA6IN/9/fSVefhhx5yLdC5q8GB5817SsT3McccgzqjK3VdATLy+PMQuv6GM9/kNi5Y6Ob//nduA8IONjPgTQCva24pkpUjKtwp//Y24WSHd3S7xTc+Bk+LTpZtiqX8impZ8mpCKPy5558PkO51jz/+qDCSfJka48zV4MxvPPNsuHIPu9a9+9ySJc8rI/B0YPvIcx8mOfFv5p/wp6q0ypX1ehOfeceEjktAwb33l+VtLN5iIhbnwmGwS3GLbq4vjWvxdIka7xYjDmktJOb11/4fMC62ns4aLakjQdfbj0USmga4LgT+9cBrRu4v6buMGhYK43U0zmmzacydej+4tlhjHtjhFJtqveRv86cAHPQIWnwRcVDf+96P8BkkRZUVLpA1qYSbrFHSGdMwDnWPKSDYjnfEkGa3e+t2eKSo3+mkMmsqy5uK70pEI06C6B7penFquxll7tegWQi/y9NcxqGIqsTvcdOMe1Aie0LJ9Kvz79kexmWlOK9wbwMXHwR7aP6CBW4FemhLzCQlhYzLj9ekDa5vgbry9oveJX2UFy5EpfP23SLGmbhP1zTLvbMSthKGqk9D0Zl1Fop5rV+3AXo/EvXpDRGqVh0wuivxO6I2h75uAt5FF9ftHa5jBUIJZLlVjatAlxhxHXKZweWYOTgAhmoPNqsTRYl56mrzZ8E6hkFL1XC2Z0ZBMOaMNDcOQUPOA27IkAYEu3UI4XMse1BDiTr00UcfLUyJ60AQNDYOFM7MHg9r177q2tEckUSk+2irHnbWVlxUMwNkepW9VwMiHockIilNKUSN8x8Cg/SJv9tBxE0AzXXXfBHjR9SCeCQZ/eolrGfiRtQaksFTaF6AxWINWHyDYxfGQ/CB2MXmYAgHAUGaF2MaCUSoVXsYkoCgoKokednS2ot2roaUd+P3Bdj3Rx97DBjDaNNzChp/DQQFVI/8i5PmJE8+aY47Ee5S5rJuaQOhCDfQCdEGaULKJFUQW1c906h0F7/zIqRXTnE7Nm93L0GMPoHWwbx+7NixaMK+SXOz8ZL00SjtgipSVErSDg/TPSThtbSMcxec/xY399FH3aZ1q1Wn4np60axAVtBS4lHPPv6E2ZIyunXbNrd+w9rEUM2vhIYODIRNMQAeH/ZMOATRHlyI5PiDQBQiMdT45LlHRaNWSWEp+Aqk6tbCM4K4fREPHStQDQPqDDe9uXmIO2byZJEy1YhWJndftHihbjLuOGHCePybiJPXfVLcgYlhm5CHPW7cOCR0bcJ6jpLmnA1odM+YHlbW2I2U2EkARcsYqIUYfBsMeA2jFo1EsgL3tuEk13viZMYYqzIRBXrUHHSPuKdkGCZ55D2KEBIn2zQLUfIPrDGeVUswwwiuBViHNDW4911yMYDPMajE4l6QcMlcWDpJmAzPp8xj5Dk7D+m41gQb82gEdCB2fp/fYyxZt38uXbM6DI31osE9sIGpyrw388nbpVIJL1+6dLl7/sVncZ8cKERSIJ+iHvWfUtFoC0JBdfapp7qJ6KF9Fyo2MHeCC2ZqDl26TK7fBsIS6NsL3OCCs85yk8aPdzsgKZahMsUi5DTzvmz5Si+LiUmzH/hVA5uAJWVL/r6hlqoQuRI+2TVtipYx492mrRv1MMYX543uWgXqsGHDQAzt4p40444cqh56Ov9mjrP0/xYaSeVRhTv++FkCCgZRLlm6GARISULRdtjVThrq6ltQQws1UytxEsY8lW561OB56gZ3qgAxMMyAFc5pIW+ft871InCN6z8IBemmTJ4uYS4MtT4ET83SpUswHqw11dtBzQJiNUh1/ZlIVYfWbPshzVi8gENlqR5K4E7ED5Hh1MMNyuJhNgslaNZtYui4lpSoQjVw2hyUKFKdg/Pzqb78m54kfk9/11x5vY++r7ZjBaTqPrh60XCnDVKOXZJw83qsddPoEVIGpx7SbTiyFokhIWav48vBJf8mf5BQD3WdipvW2wDqSvcuES99xA5QAS1A7wZh07bm94WXkJbkGYfd8BGDMX4UVEbf9d0IceEc6NZd/vIKt2DRC1lQ6KZDncGgG7DwGX2RXAOIrsYGn4E0z4ajxrsHf/s7+FaVu6e6P3OWrUyNZzL4vNIdM3I0vBBodgiDch8MRyUie4niFP4qsh/KgcK4Pyc3beo019rKChssugAPBUojsoRMHcT5AqhS8aUEceaZZ0rbYxICy7iQoEgE5Cx8zZ//PJJUtqpEMZeu14GPO+44fLdBOM1CLGYXwjO4K+LoGFrvaobViShnq7KeA9gczJvu8mok9hyCX5ygkNNnqgbo0VBFdVgMxlrXhANEJUA2ppQYUwFfDcDEYE0a/rR5SLysMiK/+4qO1Vhj/R3SiS5N3IeEz/vxXsJ0/F5r1RYlJpGdPslHjQYQPz9UzTm4tGmDKH/QL6o7XT1pVEn4J92cbfu63G7kyO+Cmt2JpCA6EqoR89Q8arhrQl4DW1Qz75tgkj3kc8SwUeNX6MqDQaQO1Xc5vtbzJWFwunxy9qPBgeyShL2k0wJJS0Og5u/YjnOu4LM/JIyK46fqpJ4oBcjKVavdspcXKyiCTeEXqgZ97+pR6karSxjFU8yisAE2cTDEex1Qv+bVNR4NlPq6quaxENcpruU9uEHcHGT4SVtWzrsZxEqss24Qk116MQE6Z2VauMAM4iJDO6Fs4Uz2QlFc9/ozzgAHGiUqARsLstBYFYijFTFF8578A09LZIwaDlABVWM86pEOExWIevbQoUMg5bb7uH+Ud4HxzA5HMjBRGbgxIFQSmhAm2yqD25PApQk6dHz8XQUQViORhh1myRWpMkhuCghaiAH3GQw1k9+vBCgp2erhYqyR0pDoHMXMMur/Xm0RQvbPN+YlhCrCUVUYJRIrO6R7IoeRHDvjNrxNZetlzRaJfzunEDIXglNOLGqpEKp6AvXllX5+JNxckg7wKZuf6HMoeZh8TCC0QzPYtHEbihq3usOorcQDxCqoMMNQKmcg1qAGgOaBolCMlxCUgAQu1SlTe/UAjFJDpSNrTYkRTenkjW3KKrqomYZci7q0bFi/eRsDO3mKjtZ1AFEN+48ACaxXxeoi+9AbYwcOMVe+ssItX7lcxv9/ATUwDOvVujs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1982144" cy="198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18984"/>
              </p:ext>
            </p:extLst>
          </p:nvPr>
        </p:nvGraphicFramePr>
        <p:xfrm>
          <a:off x="644679" y="2213340"/>
          <a:ext cx="4316558" cy="3321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526">
                  <a:extLst>
                    <a:ext uri="{9D8B030D-6E8A-4147-A177-3AD203B41FA5}">
                      <a16:colId xmlns:a16="http://schemas.microsoft.com/office/drawing/2014/main" val="1673683008"/>
                    </a:ext>
                  </a:extLst>
                </a:gridCol>
                <a:gridCol w="1439016">
                  <a:extLst>
                    <a:ext uri="{9D8B030D-6E8A-4147-A177-3AD203B41FA5}">
                      <a16:colId xmlns:a16="http://schemas.microsoft.com/office/drawing/2014/main" val="2988260959"/>
                    </a:ext>
                  </a:extLst>
                </a:gridCol>
                <a:gridCol w="1439016">
                  <a:extLst>
                    <a:ext uri="{9D8B030D-6E8A-4147-A177-3AD203B41FA5}">
                      <a16:colId xmlns:a16="http://schemas.microsoft.com/office/drawing/2014/main" val="2687725327"/>
                    </a:ext>
                  </a:extLst>
                </a:gridCol>
              </a:tblGrid>
              <a:tr h="545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Administración Zonal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Patrulla Asignada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de controles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265268"/>
                  </a:ext>
                </a:extLst>
              </a:tr>
              <a:tr h="168618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Eugenio Espejo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Control de espacio público- Licenciamiento Universidad Central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4780050"/>
                  </a:ext>
                </a:extLst>
              </a:tr>
              <a:tr h="54523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Patrullas Zonales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245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3082044"/>
                  </a:ext>
                </a:extLst>
              </a:tr>
              <a:tr h="54523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Total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279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3560104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4365"/>
              </p:ext>
            </p:extLst>
          </p:nvPr>
        </p:nvGraphicFramePr>
        <p:xfrm>
          <a:off x="5843630" y="2213340"/>
          <a:ext cx="4288885" cy="3444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2015">
                  <a:extLst>
                    <a:ext uri="{9D8B030D-6E8A-4147-A177-3AD203B41FA5}">
                      <a16:colId xmlns:a16="http://schemas.microsoft.com/office/drawing/2014/main" val="4018749404"/>
                    </a:ext>
                  </a:extLst>
                </a:gridCol>
                <a:gridCol w="1206870">
                  <a:extLst>
                    <a:ext uri="{9D8B030D-6E8A-4147-A177-3AD203B41FA5}">
                      <a16:colId xmlns:a16="http://schemas.microsoft.com/office/drawing/2014/main" val="1272941002"/>
                    </a:ext>
                  </a:extLst>
                </a:gridCol>
              </a:tblGrid>
              <a:tr h="287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Licenciamiento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932053"/>
                  </a:ext>
                </a:extLst>
              </a:tr>
              <a:tr h="287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Acto de inicio por residuos sólidos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372455"/>
                  </a:ext>
                </a:extLst>
              </a:tr>
              <a:tr h="287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Actos de inicio por armas blancas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182407"/>
                  </a:ext>
                </a:extLst>
              </a:tr>
              <a:tr h="57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Actos de inicio por uso indebido del espacio público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713830"/>
                  </a:ext>
                </a:extLst>
              </a:tr>
              <a:tr h="57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Acto de inicio por realizar actividad económica en espacio público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871073"/>
                  </a:ext>
                </a:extLst>
              </a:tr>
              <a:tr h="287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Retiro de producto/mobiliario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7868348"/>
                  </a:ext>
                </a:extLst>
              </a:tr>
              <a:tr h="287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Clausura por LUAE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166446"/>
                  </a:ext>
                </a:extLst>
              </a:tr>
              <a:tr h="287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Acto de inicio por no poseer LUAE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66895"/>
                  </a:ext>
                </a:extLst>
              </a:tr>
              <a:tr h="287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Acto de inicio por libar en espacio público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1292859"/>
                  </a:ext>
                </a:extLst>
              </a:tr>
              <a:tr h="287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360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9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5"/>
            <a:ext cx="10515600" cy="92033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Respaldo Fotográfico</a:t>
            </a: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s-EC" sz="2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48814" t="53822" r="24151" b="16830"/>
          <a:stretch/>
        </p:blipFill>
        <p:spPr>
          <a:xfrm>
            <a:off x="401507" y="2987165"/>
            <a:ext cx="3005964" cy="26104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48883" t="25587" r="24229" b="45790"/>
          <a:stretch/>
        </p:blipFill>
        <p:spPr>
          <a:xfrm>
            <a:off x="4485462" y="1128052"/>
            <a:ext cx="3212489" cy="26104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20734" t="35480" r="50779" b="34476"/>
          <a:stretch/>
        </p:blipFill>
        <p:spPr>
          <a:xfrm>
            <a:off x="8601029" y="3176839"/>
            <a:ext cx="3091402" cy="26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283</Words>
  <Application>Microsoft Office PowerPoint</Application>
  <PresentationFormat>Panorámica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NimbusRomNo9L</vt:lpstr>
      <vt:lpstr>Roboto Bk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OPERATIVOS DE CONTROL DE BUEN USO DEL ESPACIO PÚBLICO EN COORDINACIÓN CON:</vt:lpstr>
      <vt:lpstr>INTERVENCIONES REALIZADAS POR EL CACMQ</vt:lpstr>
      <vt:lpstr>Respaldo Fotográfico</vt:lpstr>
      <vt:lpstr>INTERVENCIONES REALIZADAS POR PARTE DE POLICÍA NACIONAL</vt:lpstr>
      <vt:lpstr>INTERVENCIONES REALIZADAS POR PARTE DE LA AGENCIA METROPOLITANA DE CONTROL</vt:lpstr>
      <vt:lpstr>Respaldo Fotográfico  </vt:lpstr>
      <vt:lpstr>ACTIVIDADES POR EJECUTAR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Yessenia Elizabeth Arce Pinto</cp:lastModifiedBy>
  <cp:revision>157</cp:revision>
  <cp:lastPrinted>2019-07-30T22:40:16Z</cp:lastPrinted>
  <dcterms:created xsi:type="dcterms:W3CDTF">2019-05-28T19:57:24Z</dcterms:created>
  <dcterms:modified xsi:type="dcterms:W3CDTF">2022-12-12T22:07:29Z</dcterms:modified>
</cp:coreProperties>
</file>